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commentAuthors.xml" ContentType="application/vnd.openxmlformats-officedocument.presentationml.commentAuthors+xml"/>
  <Override PartName="/ppt/comments/comment1.xml" ContentType="application/vnd.openxmlformats-officedocument.presentationml.comment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6"/>
  </p:sldMasterIdLst>
  <p:notesMasterIdLst>
    <p:notesMasterId r:id="rId7"/>
  </p:notesMasterIdLst>
  <p:sldIdLst>
    <p:sldId id="256" r:id="rId8"/>
    <p:sldId id="257" r:id="rId9"/>
    <p:sldId id="258" r:id="rId10"/>
    <p:sldId id="259" r:id="rId11"/>
    <p:sldId id="260" r:id="rId12"/>
    <p:sldId id="261" r:id="rId13"/>
    <p:sldId id="262" r:id="rId14"/>
    <p:sldId id="273" r:id="rId32"/>
    <p:sldId id="263" r:id="rId15"/>
    <p:sldId id="264" r:id="rId16"/>
    <p:sldId id="265" r:id="rId17"/>
    <p:sldId id="266" r:id="rId18"/>
    <p:sldId id="272" r:id="rId31"/>
    <p:sldId id="267" r:id="rId19"/>
    <p:sldId id="268" r:id="rId20"/>
    <p:sldId id="271" r:id="rId30"/>
    <p:sldId id="269" r:id="rId21"/>
    <p:sldId id="270" r:id="rId22"/>
  </p:sldIdLst>
  <p:sldSz cy="5143500" cx="9144000"/>
  <p:notesSz cx="6858000" cy="9144000"/>
  <p:embeddedFontLst>
    <p:embeddedFont>
      <p:font typeface="Lato"/>
      <p:regular r:id="rId23"/>
      <p:bold r:id="rId24"/>
      <p:italic r:id="rId25"/>
      <p:boldItalic r:id="rId26"/>
    </p:embeddedFont>
    <p:embeddedFont>
      <p:font typeface="Lato Black"/>
      <p:bold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9" roundtripDataSignature="AMtx7miad0VNGgRbp1HNGGCWwsk6wAlvhA=="/>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Duncan Cornish"/>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2FE0191-FD64-45BA-8738-07A799DEB9C5}">
  <a:tblStyle styleId="{12FE0191-FD64-45BA-8738-07A799DEB9C5}"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font" Target="fonts/Lato-regular.fntdata"/><Relationship Id="rId24" Type="http://schemas.openxmlformats.org/officeDocument/2006/relationships/font" Target="fonts/Lato-bold.fntdata"/><Relationship Id="rId25" Type="http://schemas.openxmlformats.org/officeDocument/2006/relationships/font" Target="fonts/Lato-italic.fntdata"/><Relationship Id="rId26" Type="http://schemas.openxmlformats.org/officeDocument/2006/relationships/font" Target="fonts/Lato-boldItalic.fntdata"/><Relationship Id="rId27" Type="http://schemas.openxmlformats.org/officeDocument/2006/relationships/font" Target="fonts/LatoBlack-bold.fntdata"/><Relationship Id="rId28" Type="http://schemas.openxmlformats.org/officeDocument/2006/relationships/font" Target="fonts/LatoBlack-boldItalic.fntdata"/><Relationship Id="rId29" Type="http://customschemas.google.com/relationships/presentationmetadata" Target="metadata"/><Relationship Id="rId30" Type="http://schemas.openxmlformats.org/officeDocument/2006/relationships/slide" Target="slides/slide16.xml"/><Relationship Id="rId31" Type="http://schemas.openxmlformats.org/officeDocument/2006/relationships/slide" Target="slides/slide13.xml"/><Relationship Id="rId32"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2-05T17:24:55.004">
    <p:pos x="6000" y="0"/>
    <p:text>@duncan.cornish@ftflic.com update this article</p:text>
    <p:extLst>
      <p:ext uri="{C676402C-5697-4E1C-873F-D02D1690AC5C}">
        <p15:threadingInfo timeZoneBias="0"/>
      </p:ext>
      <p:ext uri="http://customooxmlschemas.google.com/">
        <go:slidesCustomData xmlns:go="http://customooxmlschemas.google.com/" commentPostId="AAABwPAN9hk"/>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oneysavingexpert.com/loans/debt-help-plan/" TargetMode="External"/><Relationship Id="rId3" Type="http://schemas.openxmlformats.org/officeDocument/2006/relationships/hyperlink" Target="https://www.stepchange.org/" TargetMode="External"/><Relationship Id="rId4" Type="http://schemas.openxmlformats.org/officeDocument/2006/relationships/hyperlink" Target="https://www.moneyhelper.org.uk/en/everyday-money/types-of-credit/overdrafts-explained"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 name="Google Shape;3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77272"/>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should be invited to ask questions and they should be provided with an opportunity to ask questions anonymously. It is useful to have a question box or allocated space on the whiteboard for students to share questions.</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It is suggested that students are provided with post-its or slips to write their questions on and as the teacher circulates throughout the lesson these questions can be collected and answered throughout the session or using an allocated ‘question time’ at the end of the session.</a:t>
            </a:r>
            <a:endParaRPr>
              <a:solidFill>
                <a:schemeClr val="dk1"/>
              </a:solidFill>
              <a:latin typeface="Lato"/>
              <a:ea typeface="Lato"/>
              <a:cs typeface="Lato"/>
              <a:sym typeface="Lato"/>
            </a:endParaRPr>
          </a:p>
          <a:p>
            <a:pPr indent="-298450" lvl="0" marL="457200" rtl="0" algn="l">
              <a:lnSpc>
                <a:spcPct val="100000"/>
              </a:lnSpc>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can be invited to respond to questions asked by their peers. If responses to questions are based on personal preference or opinion, the teacher should make this clear when answering.</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 name="Google Shape;3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 name="Google Shape;4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77272"/>
              </a:lnSpc>
              <a:spcBef>
                <a:spcPts val="0"/>
              </a:spcBef>
              <a:spcAft>
                <a:spcPts val="0"/>
              </a:spcAft>
              <a:buClr>
                <a:schemeClr val="dk1"/>
              </a:buClr>
              <a:buSzPts val="1100"/>
              <a:buFont typeface="Arial"/>
              <a:buNone/>
            </a:pPr>
            <a:r>
              <a:rPr b="1" lang="en-GB">
                <a:solidFill>
                  <a:schemeClr val="dk1"/>
                </a:solidFill>
                <a:latin typeface="Lato"/>
                <a:ea typeface="Lato"/>
                <a:cs typeface="Lato"/>
                <a:sym typeface="Lato"/>
              </a:rPr>
              <a:t>Teacher delivery</a:t>
            </a:r>
            <a:endParaRPr b="1">
              <a:solidFill>
                <a:schemeClr val="dk1"/>
              </a:solidFill>
              <a:latin typeface="Lato"/>
              <a:ea typeface="Lato"/>
              <a:cs typeface="Lato"/>
              <a:sym typeface="Lato"/>
            </a:endParaRPr>
          </a:p>
          <a:p>
            <a:pPr indent="-298450" lvl="0" marL="457200" rtl="0" algn="l">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should be invited to ask questions and they should be provided with an opportunity to ask questions anonymously. It is useful to have a question box or allocated space on the whiteboard for students to share questions.</a:t>
            </a:r>
            <a:endParaRPr>
              <a:solidFill>
                <a:schemeClr val="dk1"/>
              </a:solidFill>
              <a:latin typeface="Lato"/>
              <a:ea typeface="Lato"/>
              <a:cs typeface="Lato"/>
              <a:sym typeface="Lato"/>
            </a:endParaRPr>
          </a:p>
          <a:p>
            <a:pPr indent="-298450" lvl="0" marL="457200" rtl="0" algn="l">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It is suggested that students are provided with post-its or slips to write their questions on and as the teacher circulates throughout the lesson these questions can be collected and answered throughout the session or using an allocated ‘question time’ at the end of the session.</a:t>
            </a:r>
            <a:endParaRPr>
              <a:solidFill>
                <a:schemeClr val="dk1"/>
              </a:solidFill>
              <a:latin typeface="Lato"/>
              <a:ea typeface="Lato"/>
              <a:cs typeface="Lato"/>
              <a:sym typeface="Lato"/>
            </a:endParaRPr>
          </a:p>
          <a:p>
            <a:pPr indent="-298450" lvl="0" marL="457200" rtl="0" algn="l">
              <a:spcBef>
                <a:spcPts val="0"/>
              </a:spcBef>
              <a:spcAft>
                <a:spcPts val="0"/>
              </a:spcAft>
              <a:buClr>
                <a:schemeClr val="dk1"/>
              </a:buClr>
              <a:buSzPts val="1100"/>
              <a:buFont typeface="Lato"/>
              <a:buChar char="●"/>
            </a:pPr>
            <a:r>
              <a:rPr lang="en-GB">
                <a:solidFill>
                  <a:schemeClr val="dk1"/>
                </a:solidFill>
                <a:latin typeface="Lato"/>
                <a:ea typeface="Lato"/>
                <a:cs typeface="Lato"/>
                <a:sym typeface="Lato"/>
              </a:rPr>
              <a:t>Students can be invited to respond to questions asked by their peers. If responses to questions are based on personal preference or opinion, the teacher should make this clear when answering.</a:t>
            </a:r>
            <a:endParaRPr>
              <a:solidFill>
                <a:schemeClr val="dk1"/>
              </a:solidFill>
              <a:latin typeface="Lato"/>
              <a:ea typeface="Lato"/>
              <a:cs typeface="Lato"/>
              <a:sym typeface="La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 name="Google Shape;5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latin typeface="Lato"/>
              <a:ea typeface="Lato"/>
              <a:cs typeface="Lato"/>
              <a:sym typeface="Lato"/>
            </a:endParaRPr>
          </a:p>
          <a:p>
            <a:pPr indent="0" lvl="0" marL="0" rtl="0" algn="l">
              <a:lnSpc>
                <a:spcPct val="100000"/>
              </a:lnSpc>
              <a:spcBef>
                <a:spcPts val="0"/>
              </a:spcBef>
              <a:spcAft>
                <a:spcPts val="0"/>
              </a:spcAft>
              <a:buSzPts val="1100"/>
              <a:buNone/>
            </a:pPr>
            <a:r>
              <a:t/>
            </a:r>
            <a:endParaRPr sz="1200">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 name="Google Shape;5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2100" lvl="0" marL="457200" rtl="0" algn="l">
              <a:lnSpc>
                <a:spcPct val="100000"/>
              </a:lnSpc>
              <a:spcBef>
                <a:spcPts val="0"/>
              </a:spcBef>
              <a:spcAft>
                <a:spcPts val="0"/>
              </a:spcAft>
              <a:buClr>
                <a:schemeClr val="dk1"/>
              </a:buClr>
              <a:buSzPts val="1000"/>
              <a:buFont typeface="Lato"/>
              <a:buChar char="●"/>
            </a:pPr>
            <a:r>
              <a:rPr lang="en-GB" sz="1000">
                <a:solidFill>
                  <a:schemeClr val="dk1"/>
                </a:solidFill>
                <a:latin typeface="Lato"/>
                <a:ea typeface="Lato"/>
                <a:cs typeface="Lato"/>
                <a:sym typeface="Lato"/>
              </a:rPr>
              <a:t>Read the </a:t>
            </a:r>
            <a:r>
              <a:rPr lang="en-GB" sz="1000" u="sng">
                <a:solidFill>
                  <a:schemeClr val="dk1"/>
                </a:solidFill>
                <a:latin typeface="Lato"/>
                <a:ea typeface="Lato"/>
                <a:cs typeface="Lato"/>
                <a:sym typeface="Lato"/>
                <a:hlinkClick r:id="rId2">
                  <a:extLst>
                    <a:ext uri="{A12FA001-AC4F-418D-AE19-62706E023703}">
                      <ahyp:hlinkClr val="tx"/>
                    </a:ext>
                  </a:extLst>
                </a:hlinkClick>
              </a:rPr>
              <a:t>moneysavingexpert debt problems guide</a:t>
            </a:r>
            <a:endParaRPr sz="1000">
              <a:solidFill>
                <a:schemeClr val="dk1"/>
              </a:solidFill>
              <a:latin typeface="Lato"/>
              <a:ea typeface="Lato"/>
              <a:cs typeface="Lato"/>
              <a:sym typeface="Lato"/>
            </a:endParaRPr>
          </a:p>
          <a:p>
            <a:pPr indent="-292100" lvl="0" marL="457200" rtl="0" algn="l">
              <a:lnSpc>
                <a:spcPct val="100000"/>
              </a:lnSpc>
              <a:spcBef>
                <a:spcPts val="0"/>
              </a:spcBef>
              <a:spcAft>
                <a:spcPts val="0"/>
              </a:spcAft>
              <a:buClr>
                <a:schemeClr val="dk1"/>
              </a:buClr>
              <a:buSzPts val="1000"/>
              <a:buFont typeface="Lato"/>
              <a:buChar char="●"/>
            </a:pPr>
            <a:r>
              <a:rPr lang="en-GB" sz="1000" u="sng">
                <a:solidFill>
                  <a:schemeClr val="dk1"/>
                </a:solidFill>
                <a:latin typeface="Lato"/>
                <a:ea typeface="Lato"/>
                <a:cs typeface="Lato"/>
                <a:sym typeface="Lato"/>
                <a:hlinkClick r:id="rId3">
                  <a:extLst>
                    <a:ext uri="{A12FA001-AC4F-418D-AE19-62706E023703}">
                      <ahyp:hlinkClr val="tx"/>
                    </a:ext>
                  </a:extLst>
                </a:hlinkClick>
              </a:rPr>
              <a:t>https://www.stepchange.org/</a:t>
            </a:r>
            <a:r>
              <a:rPr lang="en-GB" sz="1000">
                <a:solidFill>
                  <a:schemeClr val="dk1"/>
                </a:solidFill>
                <a:latin typeface="Lato"/>
                <a:ea typeface="Lato"/>
                <a:cs typeface="Lato"/>
                <a:sym typeface="Lato"/>
              </a:rPr>
              <a:t> </a:t>
            </a:r>
            <a:endParaRPr sz="1000">
              <a:solidFill>
                <a:schemeClr val="dk1"/>
              </a:solidFill>
              <a:latin typeface="Lato"/>
              <a:ea typeface="Lato"/>
              <a:cs typeface="Lato"/>
              <a:sym typeface="Lato"/>
            </a:endParaRPr>
          </a:p>
          <a:p>
            <a:pPr indent="-292100" lvl="0" marL="457200" rtl="0" algn="l">
              <a:lnSpc>
                <a:spcPct val="100000"/>
              </a:lnSpc>
              <a:spcBef>
                <a:spcPts val="0"/>
              </a:spcBef>
              <a:spcAft>
                <a:spcPts val="0"/>
              </a:spcAft>
              <a:buClr>
                <a:schemeClr val="dk1"/>
              </a:buClr>
              <a:buSzPts val="1000"/>
              <a:buFont typeface="Lato"/>
              <a:buChar char="●"/>
            </a:pPr>
            <a:r>
              <a:rPr lang="en-GB" sz="1000" u="sng">
                <a:solidFill>
                  <a:schemeClr val="dk1"/>
                </a:solidFill>
                <a:latin typeface="Lato"/>
                <a:ea typeface="Lato"/>
                <a:cs typeface="Lato"/>
                <a:sym typeface="Lato"/>
                <a:hlinkClick r:id="rId4">
                  <a:extLst>
                    <a:ext uri="{A12FA001-AC4F-418D-AE19-62706E023703}">
                      <ahyp:hlinkClr val="tx"/>
                    </a:ext>
                  </a:extLst>
                </a:hlinkClick>
              </a:rPr>
              <a:t>https://www.moneyhelper.org.uk/en/everyday-money/types-of-credit/overdrafts-explained</a:t>
            </a:r>
            <a:r>
              <a:rPr lang="en-GB" sz="1000">
                <a:solidFill>
                  <a:schemeClr val="dk1"/>
                </a:solidFill>
                <a:latin typeface="Lato"/>
                <a:ea typeface="Lato"/>
                <a:cs typeface="Lato"/>
                <a:sym typeface="Lato"/>
              </a:rPr>
              <a:t> </a:t>
            </a:r>
            <a:endParaRPr>
              <a:latin typeface="Lato"/>
              <a:ea typeface="Lato"/>
              <a:cs typeface="Lato"/>
              <a:sym typeface="La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c45040b06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c45040b06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p:cSld name="TITLE_AND_TWO_COLUMNS_1">
    <p:spTree>
      <p:nvGrpSpPr>
        <p:cNvPr id="6" name="Shape 6"/>
        <p:cNvGrpSpPr/>
        <p:nvPr/>
      </p:nvGrpSpPr>
      <p:grpSpPr>
        <a:xfrm>
          <a:off x="0" y="0"/>
          <a:ext cx="0" cy="0"/>
          <a:chOff x="0" y="0"/>
          <a:chExt cx="0" cy="0"/>
        </a:xfrm>
      </p:grpSpPr>
      <p:sp>
        <p:nvSpPr>
          <p:cNvPr id="7" name="Google Shape;7;g33d8b97976a_0_4"/>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 name="Google Shape;8;g33d8b97976a_0_4"/>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2">
  <p:cSld name="TITLE_AND_TWO_COLUMNS_1_2">
    <p:spTree>
      <p:nvGrpSpPr>
        <p:cNvPr id="9" name="Shape 9"/>
        <p:cNvGrpSpPr/>
        <p:nvPr/>
      </p:nvGrpSpPr>
      <p:grpSpPr>
        <a:xfrm>
          <a:off x="0" y="0"/>
          <a:ext cx="0" cy="0"/>
          <a:chOff x="0" y="0"/>
          <a:chExt cx="0" cy="0"/>
        </a:xfrm>
      </p:grpSpPr>
      <p:sp>
        <p:nvSpPr>
          <p:cNvPr id="10" name="Google Shape;10;g33d8b97976a_0_7"/>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 name="Google Shape;11;g33d8b97976a_0_7"/>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
        <p:nvSpPr>
          <p:cNvPr id="12" name="Google Shape;12;g33d8b97976a_0_7"/>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1"/>
              </a:buClr>
              <a:buSzPts val="2900"/>
              <a:buFont typeface="Lato"/>
              <a:buNone/>
              <a:defRPr b="1" sz="2900">
                <a:solidFill>
                  <a:schemeClr val="lt1"/>
                </a:solidFill>
                <a:latin typeface="Lato"/>
                <a:ea typeface="Lato"/>
                <a:cs typeface="Lato"/>
                <a:sym typeface="Lato"/>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1 1">
  <p:cSld name="TITLE_AND_TWO_COLUMNS_1_1">
    <p:spTree>
      <p:nvGrpSpPr>
        <p:cNvPr id="13" name="Shape 13"/>
        <p:cNvGrpSpPr/>
        <p:nvPr/>
      </p:nvGrpSpPr>
      <p:grpSpPr>
        <a:xfrm>
          <a:off x="0" y="0"/>
          <a:ext cx="0" cy="0"/>
          <a:chOff x="0" y="0"/>
          <a:chExt cx="0" cy="0"/>
        </a:xfrm>
      </p:grpSpPr>
      <p:sp>
        <p:nvSpPr>
          <p:cNvPr id="14" name="Google Shape;14;g33d8b97976a_0_11"/>
          <p:cNvSpPr/>
          <p:nvPr/>
        </p:nvSpPr>
        <p:spPr>
          <a:xfrm>
            <a:off x="0" y="0"/>
            <a:ext cx="9144000" cy="10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rgbClr val="262A33"/>
        </a:solidFill>
      </p:bgPr>
    </p:bg>
    <p:spTree>
      <p:nvGrpSpPr>
        <p:cNvPr id="15" name="Shape 15"/>
        <p:cNvGrpSpPr/>
        <p:nvPr/>
      </p:nvGrpSpPr>
      <p:grpSpPr>
        <a:xfrm>
          <a:off x="0" y="0"/>
          <a:ext cx="0" cy="0"/>
          <a:chOff x="0" y="0"/>
          <a:chExt cx="0" cy="0"/>
        </a:xfrm>
      </p:grpSpPr>
      <p:pic>
        <p:nvPicPr>
          <p:cNvPr id="16" name="Google Shape;16;g33d8b97976a_0_13"/>
          <p:cNvPicPr preferRelativeResize="0"/>
          <p:nvPr/>
        </p:nvPicPr>
        <p:blipFill rotWithShape="1">
          <a:blip r:embed="rId2">
            <a:alphaModFix/>
          </a:blip>
          <a:srcRect b="-2282" l="-4222" r="-3757" t="-2440"/>
          <a:stretch/>
        </p:blipFill>
        <p:spPr>
          <a:xfrm rot="-5400000">
            <a:off x="7182681" y="3219806"/>
            <a:ext cx="2039601" cy="1978026"/>
          </a:xfrm>
          <a:prstGeom prst="rect">
            <a:avLst/>
          </a:prstGeom>
          <a:noFill/>
          <a:ln>
            <a:noFill/>
          </a:ln>
        </p:spPr>
      </p:pic>
      <p:pic>
        <p:nvPicPr>
          <p:cNvPr id="17" name="Google Shape;17;g33d8b97976a_0_13"/>
          <p:cNvPicPr preferRelativeResize="0"/>
          <p:nvPr/>
        </p:nvPicPr>
        <p:blipFill rotWithShape="1">
          <a:blip r:embed="rId3">
            <a:alphaModFix/>
          </a:blip>
          <a:srcRect b="-5224" l="-1905" r="-1091" t="-5235"/>
          <a:stretch/>
        </p:blipFill>
        <p:spPr>
          <a:xfrm>
            <a:off x="426625" y="302950"/>
            <a:ext cx="2516427" cy="696225"/>
          </a:xfrm>
          <a:prstGeom prst="rect">
            <a:avLst/>
          </a:prstGeom>
          <a:noFill/>
          <a:ln>
            <a:noFill/>
          </a:ln>
        </p:spPr>
      </p:pic>
    </p:spTree>
  </p:cSld>
  <p:clrMapOvr>
    <a:masterClrMapping/>
  </p:clrMapOvr>
  <p:extLst>
    <p:ext uri="{DCECCB84-F9BA-43D5-87BE-67443E8EF086}">
      <p15:sldGuideLst>
        <p15:guide id="1" pos="302">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type="tx">
  <p:cSld name="TITLE_AND_BODY">
    <p:bg>
      <p:bgPr>
        <a:solidFill>
          <a:srgbClr val="262A33"/>
        </a:solidFill>
      </p:bgPr>
    </p:bg>
    <p:spTree>
      <p:nvGrpSpPr>
        <p:cNvPr id="18" name="Shape 18"/>
        <p:cNvGrpSpPr/>
        <p:nvPr/>
      </p:nvGrpSpPr>
      <p:grpSpPr>
        <a:xfrm>
          <a:off x="0" y="0"/>
          <a:ext cx="0" cy="0"/>
          <a:chOff x="0" y="0"/>
          <a:chExt cx="0" cy="0"/>
        </a:xfrm>
      </p:grpSpPr>
      <p:pic>
        <p:nvPicPr>
          <p:cNvPr id="19" name="Google Shape;19;g33d8b97976a_0_16"/>
          <p:cNvPicPr preferRelativeResize="0"/>
          <p:nvPr/>
        </p:nvPicPr>
        <p:blipFill rotWithShape="1">
          <a:blip r:embed="rId2">
            <a:alphaModFix/>
          </a:blip>
          <a:srcRect b="-8418" l="-5677" r="-7637" t="-10644"/>
          <a:stretch/>
        </p:blipFill>
        <p:spPr>
          <a:xfrm>
            <a:off x="8069450" y="4311925"/>
            <a:ext cx="835000" cy="6502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1">
  <p:cSld name="TITLE_ONLY_1">
    <p:bg>
      <p:bgPr>
        <a:solidFill>
          <a:srgbClr val="0543B3"/>
        </a:solidFill>
      </p:bgPr>
    </p:bg>
    <p:spTree>
      <p:nvGrpSpPr>
        <p:cNvPr id="20" name="Shape 20"/>
        <p:cNvGrpSpPr/>
        <p:nvPr/>
      </p:nvGrpSpPr>
      <p:grpSpPr>
        <a:xfrm>
          <a:off x="0" y="0"/>
          <a:ext cx="0" cy="0"/>
          <a:chOff x="0" y="0"/>
          <a:chExt cx="0" cy="0"/>
        </a:xfrm>
      </p:grpSpPr>
      <p:pic>
        <p:nvPicPr>
          <p:cNvPr id="21" name="Google Shape;21;g33d8b97976a_0_18"/>
          <p:cNvPicPr preferRelativeResize="0"/>
          <p:nvPr/>
        </p:nvPicPr>
        <p:blipFill rotWithShape="1">
          <a:blip r:embed="rId2">
            <a:alphaModFix/>
          </a:blip>
          <a:srcRect b="-8417" l="-5677" r="-7637" t="-10644"/>
          <a:stretch/>
        </p:blipFill>
        <p:spPr>
          <a:xfrm>
            <a:off x="8069450" y="4311925"/>
            <a:ext cx="835000" cy="6502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type="twoColTx">
  <p:cSld name="TITLE_AND_TWO_COLUMNS">
    <p:spTree>
      <p:nvGrpSpPr>
        <p:cNvPr id="22" name="Shape 22"/>
        <p:cNvGrpSpPr/>
        <p:nvPr/>
      </p:nvGrpSpPr>
      <p:grpSpPr>
        <a:xfrm>
          <a:off x="0" y="0"/>
          <a:ext cx="0" cy="0"/>
          <a:chOff x="0" y="0"/>
          <a:chExt cx="0" cy="0"/>
        </a:xfrm>
      </p:grpSpPr>
      <p:sp>
        <p:nvSpPr>
          <p:cNvPr id="23" name="Google Shape;23;g33d8b97976a_0_20"/>
          <p:cNvSpPr/>
          <p:nvPr/>
        </p:nvSpPr>
        <p:spPr>
          <a:xfrm>
            <a:off x="0" y="0"/>
            <a:ext cx="9144000" cy="1015500"/>
          </a:xfrm>
          <a:prstGeom prst="rect">
            <a:avLst/>
          </a:prstGeom>
          <a:solidFill>
            <a:srgbClr val="262A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 name="Google Shape;24;g33d8b97976a_0_20"/>
          <p:cNvPicPr preferRelativeResize="0"/>
          <p:nvPr/>
        </p:nvPicPr>
        <p:blipFill rotWithShape="1">
          <a:blip r:embed="rId2">
            <a:alphaModFix/>
          </a:blip>
          <a:srcRect b="-9684" l="-7535" r="-5779" t="-8129"/>
          <a:stretch/>
        </p:blipFill>
        <p:spPr>
          <a:xfrm>
            <a:off x="8055750" y="4325600"/>
            <a:ext cx="835000" cy="6433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1">
  <p:cSld name="Divider slide 2">
    <p:spTree>
      <p:nvGrpSpPr>
        <p:cNvPr id="25" name="Shape 25"/>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pullout">
  <p:cSld name="TITLE_ONLY_2">
    <p:bg>
      <p:bgPr>
        <a:solidFill>
          <a:srgbClr val="262A33"/>
        </a:solidFill>
      </p:bgPr>
    </p:bg>
    <p:spTree>
      <p:nvGrpSpPr>
        <p:cNvPr id="26" name="Shape 26"/>
        <p:cNvGrpSpPr/>
        <p:nvPr/>
      </p:nvGrpSpPr>
      <p:grpSpPr>
        <a:xfrm>
          <a:off x="0" y="0"/>
          <a:ext cx="0" cy="0"/>
          <a:chOff x="0" y="0"/>
          <a:chExt cx="0" cy="0"/>
        </a:xfrm>
      </p:grpSpPr>
      <p:pic>
        <p:nvPicPr>
          <p:cNvPr id="27" name="Google Shape;27;g33d8b97976a_0_24"/>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2">
  <p:cSld name="TITLE_AND_BODY_1">
    <p:bg>
      <p:bgPr>
        <a:solidFill>
          <a:srgbClr val="0543B3"/>
        </a:solidFill>
      </p:bgPr>
    </p:bg>
    <p:spTree>
      <p:nvGrpSpPr>
        <p:cNvPr id="28" name="Shape 28"/>
        <p:cNvGrpSpPr/>
        <p:nvPr/>
      </p:nvGrpSpPr>
      <p:grpSpPr>
        <a:xfrm>
          <a:off x="0" y="0"/>
          <a:ext cx="0" cy="0"/>
          <a:chOff x="0" y="0"/>
          <a:chExt cx="0" cy="0"/>
        </a:xfrm>
      </p:grpSpPr>
      <p:pic>
        <p:nvPicPr>
          <p:cNvPr id="29" name="Google Shape;29;g33d8b97976a_0_26"/>
          <p:cNvPicPr preferRelativeResize="0"/>
          <p:nvPr/>
        </p:nvPicPr>
        <p:blipFill rotWithShape="1">
          <a:blip r:embed="rId2">
            <a:alphaModFix/>
          </a:blip>
          <a:srcRect b="0" l="0" r="0" t="0"/>
          <a:stretch/>
        </p:blipFill>
        <p:spPr>
          <a:xfrm>
            <a:off x="8052064" y="4271278"/>
            <a:ext cx="793551" cy="58540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14.png"/><Relationship Id="rId7"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comments" Target="../comments/comment1.xml"/><Relationship Id="rId4" Type="http://schemas.openxmlformats.org/officeDocument/2006/relationships/hyperlink" Target="https://www.ft.com/content/320c43fa-2e12-43d0-baaf-4a37ca93917b" TargetMode="External"/><Relationship Id="rId5"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www.parliament.uk/get-involved/contact-an-mp-or-lord/contact-your-mp/" TargetMode="External"/><Relationship Id="rId4" Type="http://schemas.openxmlformats.org/officeDocument/2006/relationships/image" Target="../media/image16.png"/><Relationship Id="rId5" Type="http://schemas.openxmlformats.org/officeDocument/2006/relationships/hyperlink" Target="https://results.org.uk/wp-content/uploads/2023/11/How-to-write-to-your-MP.pdf" TargetMode="External"/><Relationship Id="rId6" Type="http://schemas.openxmlformats.org/officeDocument/2006/relationships/image" Target="../media/image15.png"/><Relationship Id="rId7" Type="http://schemas.openxmlformats.org/officeDocument/2006/relationships/image" Target="../media/image21.png"/><Relationship Id="rId8"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hyperlink" Target="https://www.citizensadvice.org.uk/debt-and-money/" TargetMode="External"/><Relationship Id="rId4" Type="http://schemas.openxmlformats.org/officeDocument/2006/relationships/image" Target="../media/image22.png"/><Relationship Id="rId5" Type="http://schemas.openxmlformats.org/officeDocument/2006/relationships/image" Target="../media/image20.png"/><Relationship Id="rId6" Type="http://schemas.openxmlformats.org/officeDocument/2006/relationships/hyperlink" Target="https://www.nationaldebtline.org/" TargetMode="External"/><Relationship Id="rId7" Type="http://schemas.openxmlformats.org/officeDocument/2006/relationships/hyperlink" Target="http://www.moneyadvicetrust.org/Pages/default.aspx" TargetMode="External"/><Relationship Id="rId8"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hyperlink" Target="https://resources.ftflic.com/" TargetMode="External"/><Relationship Id="rId4" Type="http://schemas.openxmlformats.org/officeDocument/2006/relationships/hyperlink" Target="https://members.parliament.uk/members/commons" TargetMode="External"/><Relationship Id="rId5" Type="http://schemas.openxmlformats.org/officeDocument/2006/relationships/hyperlink" Target="https://www.parliament.uk/get-involved/contact-an-mp-or-lord/contact-your-mp/#jumplink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A33"/>
        </a:solidFill>
      </p:bgPr>
    </p:bg>
    <p:spTree>
      <p:nvGrpSpPr>
        <p:cNvPr id="33" name="Shape 33"/>
        <p:cNvGrpSpPr/>
        <p:nvPr/>
      </p:nvGrpSpPr>
      <p:grpSpPr>
        <a:xfrm>
          <a:off x="0" y="0"/>
          <a:ext cx="0" cy="0"/>
          <a:chOff x="0" y="0"/>
          <a:chExt cx="0" cy="0"/>
        </a:xfrm>
      </p:grpSpPr>
      <p:sp>
        <p:nvSpPr>
          <p:cNvPr id="34" name="Google Shape;34;p1"/>
          <p:cNvSpPr txBox="1"/>
          <p:nvPr/>
        </p:nvSpPr>
        <p:spPr>
          <a:xfrm>
            <a:off x="360375" y="4529800"/>
            <a:ext cx="66813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FF8022"/>
                </a:solidFill>
                <a:latin typeface="Arial"/>
                <a:ea typeface="Arial"/>
                <a:cs typeface="Arial"/>
                <a:sym typeface="Arial"/>
              </a:rPr>
              <a:t>This session is aimed at </a:t>
            </a:r>
            <a:r>
              <a:rPr b="1" lang="en-GB" sz="1000">
                <a:solidFill>
                  <a:srgbClr val="FF8022"/>
                </a:solidFill>
              </a:rPr>
              <a:t>K</a:t>
            </a:r>
            <a:r>
              <a:rPr b="1" i="0" lang="en-GB" sz="1000" u="none" cap="none" strike="noStrike">
                <a:solidFill>
                  <a:srgbClr val="FF8022"/>
                </a:solidFill>
                <a:latin typeface="Arial"/>
                <a:ea typeface="Arial"/>
                <a:cs typeface="Arial"/>
                <a:sym typeface="Arial"/>
              </a:rPr>
              <a:t>ey </a:t>
            </a:r>
            <a:r>
              <a:rPr b="1" lang="en-GB" sz="1000">
                <a:solidFill>
                  <a:srgbClr val="FF8022"/>
                </a:solidFill>
              </a:rPr>
              <a:t>S</a:t>
            </a:r>
            <a:r>
              <a:rPr b="1" i="0" lang="en-GB" sz="1000" u="none" cap="none" strike="noStrike">
                <a:solidFill>
                  <a:srgbClr val="FF8022"/>
                </a:solidFill>
                <a:latin typeface="Arial"/>
                <a:ea typeface="Arial"/>
                <a:cs typeface="Arial"/>
                <a:sym typeface="Arial"/>
              </a:rPr>
              <a:t>tage </a:t>
            </a:r>
            <a:r>
              <a:rPr b="1" lang="en-GB" sz="1000">
                <a:solidFill>
                  <a:srgbClr val="FF8022"/>
                </a:solidFill>
              </a:rPr>
              <a:t>F</a:t>
            </a:r>
            <a:r>
              <a:rPr b="1" i="0" lang="en-GB" sz="1000" u="none" cap="none" strike="noStrike">
                <a:solidFill>
                  <a:srgbClr val="FF8022"/>
                </a:solidFill>
                <a:latin typeface="Arial"/>
                <a:ea typeface="Arial"/>
                <a:cs typeface="Arial"/>
                <a:sym typeface="Arial"/>
              </a:rPr>
              <a:t>our and </a:t>
            </a:r>
            <a:r>
              <a:rPr b="1" lang="en-GB" sz="1000">
                <a:solidFill>
                  <a:srgbClr val="FF8022"/>
                </a:solidFill>
              </a:rPr>
              <a:t>F</a:t>
            </a:r>
            <a:r>
              <a:rPr b="1" i="0" lang="en-GB" sz="1000" u="none" cap="none" strike="noStrike">
                <a:solidFill>
                  <a:srgbClr val="FF8022"/>
                </a:solidFill>
                <a:latin typeface="Arial"/>
                <a:ea typeface="Arial"/>
                <a:cs typeface="Arial"/>
                <a:sym typeface="Arial"/>
              </a:rPr>
              <a:t>ive (recommended for Year 12 and above)</a:t>
            </a:r>
            <a:endParaRPr b="1" i="0" sz="1000" u="none" cap="none" strike="noStrike">
              <a:solidFill>
                <a:srgbClr val="FF8022"/>
              </a:solidFill>
              <a:latin typeface="Arial"/>
              <a:ea typeface="Arial"/>
              <a:cs typeface="Arial"/>
              <a:sym typeface="Arial"/>
            </a:endParaRPr>
          </a:p>
        </p:txBody>
      </p:sp>
      <p:sp>
        <p:nvSpPr>
          <p:cNvPr id="35" name="Google Shape;35;p1"/>
          <p:cNvSpPr txBox="1"/>
          <p:nvPr>
            <p:ph type="ctrTitle"/>
          </p:nvPr>
        </p:nvSpPr>
        <p:spPr>
          <a:xfrm>
            <a:off x="360375" y="1329300"/>
            <a:ext cx="5870700" cy="1884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GB" sz="4800" u="none" cap="none" strike="noStrike">
                <a:solidFill>
                  <a:schemeClr val="lt1"/>
                </a:solidFill>
                <a:latin typeface="Lato"/>
                <a:ea typeface="Lato"/>
                <a:cs typeface="Lato"/>
                <a:sym typeface="Lato"/>
              </a:rPr>
              <a:t>Preparing for my financial future</a:t>
            </a:r>
            <a:endParaRPr b="1" i="0" sz="4800" u="none" cap="none" strike="noStrike">
              <a:solidFill>
                <a:schemeClr val="lt1"/>
              </a:solidFill>
              <a:latin typeface="Lato Black"/>
              <a:ea typeface="Lato Black"/>
              <a:cs typeface="Lato Black"/>
              <a:sym typeface="Lato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p2"/>
          <p:cNvSpPr txBox="1"/>
          <p:nvPr>
            <p:ph type="title"/>
          </p:nvPr>
        </p:nvSpPr>
        <p:spPr>
          <a:xfrm>
            <a:off x="272750" y="220200"/>
            <a:ext cx="8349900" cy="57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t/>
            </a:r>
            <a:endParaRPr b="0" i="0" sz="2900" u="none" cap="none" strike="noStrike">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990"/>
              <a:buFont typeface="Arial"/>
              <a:buNone/>
            </a:pPr>
            <a:r>
              <a:rPr b="1" i="0" lang="en-GB" sz="2900" u="none" cap="none" strike="noStrike">
                <a:latin typeface="Lato"/>
                <a:ea typeface="Lato"/>
                <a:cs typeface="Lato"/>
                <a:sym typeface="Lato"/>
              </a:rPr>
              <a:t>Unit outline</a:t>
            </a:r>
            <a:endParaRPr b="1" i="0" sz="2900" u="none" cap="none" strike="noStrike">
              <a:latin typeface="Lato"/>
              <a:ea typeface="Lato"/>
              <a:cs typeface="Lato"/>
              <a:sym typeface="Lato"/>
            </a:endParaRPr>
          </a:p>
          <a:p>
            <a:pPr indent="0" lvl="0" marL="0" marR="0" rtl="0" algn="l">
              <a:lnSpc>
                <a:spcPct val="100000"/>
              </a:lnSpc>
              <a:spcBef>
                <a:spcPts val="0"/>
              </a:spcBef>
              <a:spcAft>
                <a:spcPts val="0"/>
              </a:spcAft>
              <a:buClr>
                <a:srgbClr val="000000"/>
              </a:buClr>
              <a:buSzPts val="990"/>
              <a:buFont typeface="Arial"/>
              <a:buNone/>
            </a:pPr>
            <a:r>
              <a:t/>
            </a:r>
            <a:endParaRPr b="1" i="0" sz="2900" u="none" cap="none" strike="noStrike">
              <a:latin typeface="Lato"/>
              <a:ea typeface="Lato"/>
              <a:cs typeface="Lato"/>
              <a:sym typeface="Lato"/>
            </a:endParaRPr>
          </a:p>
        </p:txBody>
      </p:sp>
      <p:graphicFrame>
        <p:nvGraphicFramePr>
          <p:cNvPr id="41" name="Google Shape;41;p2"/>
          <p:cNvGraphicFramePr/>
          <p:nvPr/>
        </p:nvGraphicFramePr>
        <p:xfrm>
          <a:off x="431175" y="1732525"/>
          <a:ext cx="3000000" cy="3000000"/>
        </p:xfrm>
        <a:graphic>
          <a:graphicData uri="http://schemas.openxmlformats.org/drawingml/2006/table">
            <a:tbl>
              <a:tblPr>
                <a:noFill/>
                <a:tableStyleId>{12FE0191-FD64-45BA-8738-07A799DEB9C5}</a:tableStyleId>
              </a:tblPr>
              <a:tblGrid>
                <a:gridCol w="1351825"/>
                <a:gridCol w="1351825"/>
                <a:gridCol w="1296900"/>
                <a:gridCol w="1472650"/>
                <a:gridCol w="1285925"/>
                <a:gridCol w="1351825"/>
              </a:tblGrid>
              <a:tr h="323450">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1</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2</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3</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4</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262A33"/>
                          </a:solidFill>
                          <a:latin typeface="Lato"/>
                          <a:ea typeface="Lato"/>
                          <a:cs typeface="Lato"/>
                          <a:sym typeface="Lato"/>
                        </a:rPr>
                        <a:t>Session 5</a:t>
                      </a:r>
                      <a:endParaRPr b="1"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solidFill>
                      <a:srgbClr val="F9CB9C"/>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chemeClr val="dk1"/>
                          </a:solidFill>
                          <a:latin typeface="Lato"/>
                          <a:ea typeface="Lato"/>
                          <a:cs typeface="Lato"/>
                          <a:sym typeface="Lato"/>
                        </a:rPr>
                        <a:t>Session 6</a:t>
                      </a:r>
                      <a:endParaRPr b="1" sz="1400" u="none" cap="none" strike="noStrike">
                        <a:solidFill>
                          <a:schemeClr val="dk1"/>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rgbClr val="FF8022"/>
                    </a:solidFill>
                  </a:tcPr>
                </a:tc>
              </a:tr>
              <a:tr h="1194400">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Managing</a:t>
                      </a:r>
                      <a:r>
                        <a:rPr lang="en-GB" sz="1400" u="none" cap="none" strike="noStrike">
                          <a:solidFill>
                            <a:schemeClr val="dk1"/>
                          </a:solidFill>
                          <a:latin typeface="Lato"/>
                          <a:ea typeface="Lato"/>
                          <a:cs typeface="Lato"/>
                          <a:sym typeface="Lato"/>
                        </a:rPr>
                        <a:t> </a:t>
                      </a:r>
                      <a:r>
                        <a:rPr lang="en-GB" sz="1400" u="none" cap="none" strike="noStrike">
                          <a:solidFill>
                            <a:schemeClr val="dk1"/>
                          </a:solidFill>
                          <a:latin typeface="Lato"/>
                          <a:ea typeface="Lato"/>
                          <a:cs typeface="Lato"/>
                          <a:sym typeface="Lato"/>
                        </a:rPr>
                        <a:t>Student Finance</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Borrowing and</a:t>
                      </a:r>
                      <a:r>
                        <a:rPr lang="en-GB" sz="1400" u="none" cap="none" strike="noStrike">
                          <a:solidFill>
                            <a:schemeClr val="dk1"/>
                          </a:solidFill>
                          <a:latin typeface="Lato"/>
                          <a:ea typeface="Lato"/>
                          <a:cs typeface="Lato"/>
                          <a:sym typeface="Lato"/>
                        </a:rPr>
                        <a:t> </a:t>
                      </a:r>
                      <a:r>
                        <a:rPr lang="en-GB" sz="1400" u="none" cap="none" strike="noStrike">
                          <a:solidFill>
                            <a:schemeClr val="dk1"/>
                          </a:solidFill>
                          <a:latin typeface="Lato"/>
                          <a:ea typeface="Lato"/>
                          <a:cs typeface="Lato"/>
                          <a:sym typeface="Lato"/>
                        </a:rPr>
                        <a:t>Debt</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chemeClr val="accent1"/>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rgbClr val="262A33"/>
                          </a:solidFill>
                          <a:latin typeface="Lato"/>
                          <a:ea typeface="Lato"/>
                          <a:cs typeface="Lato"/>
                          <a:sym typeface="Lato"/>
                        </a:rPr>
                        <a:t>Property</a:t>
                      </a:r>
                      <a:r>
                        <a:rPr lang="en-GB">
                          <a:solidFill>
                            <a:srgbClr val="262A33"/>
                          </a:solidFill>
                          <a:latin typeface="Lato"/>
                          <a:ea typeface="Lato"/>
                          <a:cs typeface="Lato"/>
                          <a:sym typeface="Lato"/>
                        </a:rPr>
                        <a:t>:</a:t>
                      </a:r>
                      <a:r>
                        <a:rPr lang="en-GB" sz="1400" u="none" cap="none" strike="noStrike">
                          <a:solidFill>
                            <a:srgbClr val="262A33"/>
                          </a:solidFill>
                          <a:latin typeface="Lato"/>
                          <a:ea typeface="Lato"/>
                          <a:cs typeface="Lato"/>
                          <a:sym typeface="Lato"/>
                        </a:rPr>
                        <a:t> Renting and Buying</a:t>
                      </a:r>
                      <a:endParaRPr sz="1400" u="none" cap="none" strike="noStrike">
                        <a:solidFill>
                          <a:srgbClr val="262A33"/>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Cryptocurrency Risk and Reward</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GB" sz="1400" u="none" cap="none" strike="noStrike">
                          <a:solidFill>
                            <a:schemeClr val="dk1"/>
                          </a:solidFill>
                          <a:latin typeface="Lato"/>
                          <a:ea typeface="Lato"/>
                          <a:cs typeface="Lato"/>
                          <a:sym typeface="Lato"/>
                        </a:rPr>
                        <a:t>Money and Well-being</a:t>
                      </a:r>
                      <a:endParaRPr sz="1400" u="none" cap="none" strike="noStrike">
                        <a:solidFill>
                          <a:schemeClr val="dk1"/>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rgbClr val="0543B3"/>
                      </a:solidFill>
                      <a:prstDash val="solid"/>
                      <a:round/>
                      <a:headEnd len="sm" w="sm" type="none"/>
                      <a:tailEnd len="sm" w="sm" type="none"/>
                    </a:lnR>
                    <a:lnT cap="flat" cmpd="sng" w="28575">
                      <a:solidFill>
                        <a:srgbClr val="0543B3"/>
                      </a:solidFill>
                      <a:prstDash val="solid"/>
                      <a:round/>
                      <a:headEnd len="sm" w="sm" type="none"/>
                      <a:tailEnd len="sm" w="sm" type="none"/>
                    </a:lnT>
                    <a:lnB cap="flat" cmpd="sng" w="28575">
                      <a:solidFill>
                        <a:srgbClr val="0543B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1" lang="en-GB" sz="1400" u="none" cap="none" strike="noStrike">
                          <a:solidFill>
                            <a:srgbClr val="0543B3"/>
                          </a:solidFill>
                          <a:latin typeface="Lato"/>
                          <a:ea typeface="Lato"/>
                          <a:cs typeface="Lato"/>
                          <a:sym typeface="Lato"/>
                        </a:rPr>
                        <a:t>Financial literacy in the curriculum</a:t>
                      </a:r>
                      <a:endParaRPr b="1" sz="1400" u="none" cap="none" strike="noStrike">
                        <a:solidFill>
                          <a:schemeClr val="accent2"/>
                        </a:solidFill>
                        <a:latin typeface="Lato"/>
                        <a:ea typeface="Lato"/>
                        <a:cs typeface="Lato"/>
                        <a:sym typeface="Lato"/>
                      </a:endParaRPr>
                    </a:p>
                  </a:txBody>
                  <a:tcPr marT="91425" marB="91425" marR="91425" marL="91425" anchor="ctr">
                    <a:lnL cap="flat" cmpd="sng" w="28575">
                      <a:solidFill>
                        <a:srgbClr val="0543B3"/>
                      </a:solidFill>
                      <a:prstDash val="solid"/>
                      <a:round/>
                      <a:headEnd len="sm" w="sm" type="none"/>
                      <a:tailEnd len="sm" w="sm" type="none"/>
                    </a:lnL>
                    <a:lnR cap="flat" cmpd="sng" w="28575">
                      <a:solidFill>
                        <a:schemeClr val="accent1"/>
                      </a:solidFill>
                      <a:prstDash val="solid"/>
                      <a:round/>
                      <a:headEnd len="sm" w="sm" type="none"/>
                      <a:tailEnd len="sm" w="sm" type="none"/>
                    </a:lnR>
                    <a:lnT cap="flat" cmpd="sng" w="28575">
                      <a:solidFill>
                        <a:schemeClr val="accent1"/>
                      </a:solidFill>
                      <a:prstDash val="solid"/>
                      <a:round/>
                      <a:headEnd len="sm" w="sm" type="none"/>
                      <a:tailEnd len="sm" w="sm" type="none"/>
                    </a:lnT>
                    <a:lnB cap="flat" cmpd="sng" w="28575">
                      <a:solidFill>
                        <a:schemeClr val="accent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sp>
        <p:nvSpPr>
          <p:cNvPr id="46" name="Google Shape;46;p3"/>
          <p:cNvSpPr txBox="1"/>
          <p:nvPr/>
        </p:nvSpPr>
        <p:spPr>
          <a:xfrm>
            <a:off x="556500" y="405725"/>
            <a:ext cx="8031000" cy="7812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3600"/>
              <a:buFont typeface="Arial"/>
              <a:buNone/>
            </a:pPr>
            <a:r>
              <a:rPr b="1" i="0" lang="en-GB" sz="2900" u="none" cap="none" strike="noStrike">
                <a:solidFill>
                  <a:srgbClr val="FF8022"/>
                </a:solidFill>
                <a:latin typeface="Lato"/>
                <a:ea typeface="Lato"/>
                <a:cs typeface="Lato"/>
                <a:sym typeface="Lato"/>
              </a:rPr>
              <a:t>Having a respectful learning environment</a:t>
            </a:r>
            <a:endParaRPr b="1" i="0" sz="2900" u="none" cap="none" strike="noStrike">
              <a:solidFill>
                <a:srgbClr val="FF8022"/>
              </a:solidFill>
              <a:latin typeface="Lato"/>
              <a:ea typeface="Lato"/>
              <a:cs typeface="Lato"/>
              <a:sym typeface="Lato"/>
            </a:endParaRPr>
          </a:p>
        </p:txBody>
      </p:sp>
      <p:sp>
        <p:nvSpPr>
          <p:cNvPr id="47" name="Google Shape;47;p3"/>
          <p:cNvSpPr txBox="1"/>
          <p:nvPr/>
        </p:nvSpPr>
        <p:spPr>
          <a:xfrm>
            <a:off x="324100" y="1254075"/>
            <a:ext cx="7638000" cy="19086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listen to each other respectfully</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avoid making judgements or assumptions about others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comment on what has been said, not the person who has said it</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won’t put anyone on the spot and we have the right to pass</a:t>
            </a:r>
            <a:endParaRPr b="1" i="0" sz="1600" u="none" cap="none" strike="noStrike">
              <a:solidFill>
                <a:schemeClr val="lt1"/>
              </a:solidFill>
              <a:latin typeface="Lato"/>
              <a:ea typeface="Lato"/>
              <a:cs typeface="Lato"/>
              <a:sym typeface="Lato"/>
            </a:endParaRPr>
          </a:p>
          <a:p>
            <a:pPr indent="-330200" lvl="0" marL="457200" marR="0" rtl="0" algn="l">
              <a:lnSpc>
                <a:spcPct val="150000"/>
              </a:lnSpc>
              <a:spcBef>
                <a:spcPts val="0"/>
              </a:spcBef>
              <a:spcAft>
                <a:spcPts val="0"/>
              </a:spcAft>
              <a:buClr>
                <a:schemeClr val="lt1"/>
              </a:buClr>
              <a:buSzPts val="1600"/>
              <a:buFont typeface="Lato"/>
              <a:buChar char="●"/>
            </a:pPr>
            <a:r>
              <a:rPr b="1" i="0" lang="en-GB" sz="1600" u="none" cap="none" strike="noStrike">
                <a:solidFill>
                  <a:schemeClr val="lt1"/>
                </a:solidFill>
                <a:latin typeface="Lato"/>
                <a:ea typeface="Lato"/>
                <a:cs typeface="Lato"/>
                <a:sym typeface="Lato"/>
              </a:rPr>
              <a:t>We will not share personal stories or ask personal questions</a:t>
            </a:r>
            <a:endParaRPr b="1" i="0" sz="1600" u="none" cap="none" strike="noStrike">
              <a:solidFill>
                <a:schemeClr val="lt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4"/>
          <p:cNvSpPr txBox="1"/>
          <p:nvPr/>
        </p:nvSpPr>
        <p:spPr>
          <a:xfrm>
            <a:off x="0" y="1989900"/>
            <a:ext cx="9144000" cy="11637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8000"/>
              <a:buFont typeface="Arial"/>
              <a:buNone/>
            </a:pPr>
            <a:r>
              <a:rPr b="0" i="0" lang="en-GB" sz="2400" u="none" cap="none" strike="noStrike">
                <a:solidFill>
                  <a:schemeClr val="lt1"/>
                </a:solidFill>
                <a:latin typeface="Lato"/>
                <a:ea typeface="Lato"/>
                <a:cs typeface="Lato"/>
                <a:sym typeface="Lato"/>
              </a:rPr>
              <a:t>Session 6:</a:t>
            </a:r>
            <a:endParaRPr b="0" i="0" sz="2400" u="none" cap="none" strike="noStrike">
              <a:solidFill>
                <a:schemeClr val="lt1"/>
              </a:solidFill>
              <a:latin typeface="Lato"/>
              <a:ea typeface="Lato"/>
              <a:cs typeface="Lato"/>
              <a:sym typeface="Lato"/>
            </a:endParaRPr>
          </a:p>
          <a:p>
            <a:pPr indent="0" lvl="0" marL="0" marR="0" rtl="0" algn="ctr">
              <a:lnSpc>
                <a:spcPct val="115000"/>
              </a:lnSpc>
              <a:spcBef>
                <a:spcPts val="0"/>
              </a:spcBef>
              <a:spcAft>
                <a:spcPts val="0"/>
              </a:spcAft>
              <a:buClr>
                <a:srgbClr val="000000"/>
              </a:buClr>
              <a:buSzPts val="8000"/>
              <a:buFont typeface="Arial"/>
              <a:buNone/>
            </a:pPr>
            <a:r>
              <a:rPr b="1" i="0" lang="en-GB" sz="3600" u="none" cap="none" strike="noStrike">
                <a:solidFill>
                  <a:schemeClr val="lt1"/>
                </a:solidFill>
                <a:latin typeface="Lato"/>
                <a:ea typeface="Lato"/>
                <a:cs typeface="Lato"/>
                <a:sym typeface="Lato"/>
              </a:rPr>
              <a:t>Financial literacy in the curriculu</a:t>
            </a:r>
            <a:r>
              <a:rPr b="1" lang="en-GB" sz="3600">
                <a:solidFill>
                  <a:schemeClr val="lt1"/>
                </a:solidFill>
                <a:latin typeface="Lato"/>
                <a:ea typeface="Lato"/>
                <a:cs typeface="Lato"/>
                <a:sym typeface="Lato"/>
              </a:rPr>
              <a:t>m</a:t>
            </a:r>
            <a:endParaRPr b="1" i="0" sz="5600" u="none" cap="none" strike="noStrike">
              <a:solidFill>
                <a:schemeClr val="accent2"/>
              </a:solidFill>
              <a:latin typeface="Lato Black"/>
              <a:ea typeface="Lato Black"/>
              <a:cs typeface="Lato Black"/>
              <a:sym typeface="Lato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4" name="Header band"/>
          <p:cNvSpPr/>
          <p:nvPr/>
        </p:nvSpPr>
        <p:spPr>
          <a:xfrm>
            <a:off x="0" y="0"/>
            <a:ext cx="9144000" cy="1373700"/>
          </a:xfrm>
          <a:prstGeom prst="rect">
            <a:avLst/>
          </a:prstGeom>
          <a:solidFill>
            <a:srgbClr val="0543B3"/>
          </a:solidFill>
          <a:ln>
            <a:noFill/>
          </a:ln>
        </p:spPr>
        <p:txBody>
          <a:bodyPr/>
          <a:p/>
        </p:txBody>
      </p:sp>
      <p:sp>
        <p:nvSpPr>
          <p:cNvPr id="96" name="Google Shape;96;p30"/>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97" name="Google Shape;97;p30"/>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8022"/>
                </a:solidFill>
                <a:latin typeface="Lato"/>
                <a:ea typeface="Lato"/>
                <a:cs typeface="Lato"/>
                <a:sym typeface="Lato"/>
              </a:rPr>
              <a:t>Learning objective:</a:t>
            </a:r>
            <a:r>
              <a:rPr b="1" i="0" lang="en-GB" sz="1400" u="none" cap="none" strike="noStrike">
                <a:solidFill>
                  <a:srgbClr val="FFF2CC"/>
                </a:solidFill>
                <a:latin typeface="Lato"/>
                <a:ea typeface="Lato"/>
                <a:cs typeface="Lato"/>
                <a:sym typeface="Lato"/>
              </a:rPr>
              <a:t xml:space="preserve"> To weigh up how financial literacy education should be delivered and to argue a case for it</a:t>
            </a:r>
            <a:endParaRPr b="1" i="0" sz="2000" u="none" cap="none" strike="noStrike">
              <a:solidFill>
                <a:srgbClr val="FFF2CC"/>
              </a:solidFill>
              <a:highlight>
                <a:srgbClr val="FF0000"/>
              </a:highlight>
              <a:latin typeface="Lato"/>
              <a:ea typeface="Lato"/>
              <a:cs typeface="Lato"/>
              <a:sym typeface="Lato"/>
            </a:endParaRPr>
          </a:p>
        </p:txBody>
      </p:sp>
      <p:sp>
        <p:nvSpPr>
          <p:cNvPr id="98" name="Google Shape;98;p30"/>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99" name="Google Shape;99;p30"/>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0"/>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01" name="Google Shape;101;p30"/>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Identify the different ways young people can receive financial literacy education</a:t>
            </a:r>
            <a:endParaRPr b="1" i="0" sz="2000" u="none" cap="none" strike="noStrike">
              <a:solidFill>
                <a:srgbClr val="262A33"/>
              </a:solidFill>
              <a:latin typeface="Lato"/>
              <a:ea typeface="Lato"/>
              <a:cs typeface="Lato"/>
              <a:sym typeface="Lato"/>
            </a:endParaRPr>
          </a:p>
        </p:txBody>
      </p:sp>
      <p:sp>
        <p:nvSpPr>
          <p:cNvPr id="102" name="Google Shape;102;p30"/>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3" name="Google Shape;103;p30"/>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0"/>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05" name="Google Shape;105;p30"/>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Evaluate who is best placed to deliver financial literacy education</a:t>
            </a:r>
            <a:endParaRPr b="1" i="0" sz="2000" u="none" cap="none" strike="noStrike">
              <a:solidFill>
                <a:srgbClr val="262A33"/>
              </a:solidFill>
              <a:latin typeface="Lato"/>
              <a:ea typeface="Lato"/>
              <a:cs typeface="Lato"/>
              <a:sym typeface="Lato"/>
            </a:endParaRPr>
          </a:p>
        </p:txBody>
      </p:sp>
      <p:grpSp>
        <p:nvGrpSpPr>
          <p:cNvPr id="106" name="Google Shape;106;p30"/>
          <p:cNvGrpSpPr/>
          <p:nvPr/>
        </p:nvGrpSpPr>
        <p:grpSpPr>
          <a:xfrm>
            <a:off x="6229350" y="1945105"/>
            <a:ext cx="2533800" cy="3048000"/>
            <a:chOff x="6229350" y="2095500"/>
            <a:chExt cx="2533800" cy="3048000"/>
          </a:xfrm>
        </p:grpSpPr>
        <p:sp>
          <p:nvSpPr>
            <p:cNvPr id="107" name="Google Shape;107;p30"/>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8" name="Google Shape;108;p30"/>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9" name="Google Shape;109;p30"/>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10" name="Google Shape;110;p30"/>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Present a case for the importance of financial literacy education</a:t>
              </a:r>
              <a:endParaRPr b="1" i="0" sz="2000" u="none" cap="none" strike="noStrike">
                <a:solidFill>
                  <a:srgbClr val="262A33"/>
                </a:solidFill>
                <a:latin typeface="Lato"/>
                <a:ea typeface="Lato"/>
                <a:cs typeface="Lato"/>
                <a:sym typeface="Lato"/>
              </a:endParaRPr>
            </a:p>
          </p:txBody>
        </p:sp>
      </p:grpSp>
      <p:grpSp>
        <p:nvGrpSpPr>
          <p:cNvPr id="111" name="Google Shape;111;p30"/>
          <p:cNvGrpSpPr/>
          <p:nvPr/>
        </p:nvGrpSpPr>
        <p:grpSpPr>
          <a:xfrm>
            <a:off x="381000" y="1472693"/>
            <a:ext cx="8382000" cy="381000"/>
            <a:chOff x="381000" y="1524000"/>
            <a:chExt cx="8382000" cy="381000"/>
          </a:xfrm>
        </p:grpSpPr>
        <p:sp>
          <p:nvSpPr>
            <p:cNvPr id="112" name="Google Shape;112;p30"/>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13" name="Google Shape;113;p30"/>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6"/>
          <p:cNvSpPr txBox="1"/>
          <p:nvPr/>
        </p:nvSpPr>
        <p:spPr>
          <a:xfrm>
            <a:off x="143100" y="1697500"/>
            <a:ext cx="8857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00000"/>
                </a:solidFill>
                <a:latin typeface="Lato"/>
                <a:ea typeface="Lato"/>
                <a:cs typeface="Lato"/>
                <a:sym typeface="Lato"/>
              </a:rPr>
              <a:t>What is your first reaction to this statement?</a:t>
            </a:r>
            <a:endParaRPr b="1" i="0" sz="1800" u="none" cap="none" strike="noStrike">
              <a:solidFill>
                <a:srgbClr val="000000"/>
              </a:solidFill>
              <a:latin typeface="Lato"/>
              <a:ea typeface="Lato"/>
              <a:cs typeface="Lato"/>
              <a:sym typeface="Lato"/>
            </a:endParaRPr>
          </a:p>
        </p:txBody>
      </p:sp>
      <p:pic>
        <p:nvPicPr>
          <p:cNvPr id="64" name="Google Shape;64;p6"/>
          <p:cNvPicPr preferRelativeResize="0"/>
          <p:nvPr/>
        </p:nvPicPr>
        <p:blipFill rotWithShape="1">
          <a:blip r:embed="rId3">
            <a:alphaModFix/>
          </a:blip>
          <a:srcRect b="0" l="0" r="0" t="0"/>
          <a:stretch/>
        </p:blipFill>
        <p:spPr>
          <a:xfrm>
            <a:off x="3255250" y="2310625"/>
            <a:ext cx="2216400" cy="2216400"/>
          </a:xfrm>
          <a:prstGeom prst="rect">
            <a:avLst/>
          </a:prstGeom>
          <a:noFill/>
          <a:ln>
            <a:noFill/>
          </a:ln>
        </p:spPr>
      </p:pic>
      <p:sp>
        <p:nvSpPr>
          <p:cNvPr id="65" name="Google Shape;65;p6"/>
          <p:cNvSpPr txBox="1"/>
          <p:nvPr/>
        </p:nvSpPr>
        <p:spPr>
          <a:xfrm>
            <a:off x="143100" y="1156825"/>
            <a:ext cx="8710200" cy="4617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accent1"/>
                </a:solidFill>
                <a:latin typeface="Lato"/>
                <a:ea typeface="Lato"/>
                <a:cs typeface="Lato"/>
                <a:sym typeface="Lato"/>
              </a:rPr>
              <a:t>‘All young people should learn about the risks and opportunities of money at </a:t>
            </a:r>
            <a:r>
              <a:rPr b="1" i="0" lang="en-GB" sz="1800" u="sng" cap="none" strike="noStrike">
                <a:solidFill>
                  <a:schemeClr val="accent1"/>
                </a:solidFill>
                <a:latin typeface="Lato"/>
                <a:ea typeface="Lato"/>
                <a:cs typeface="Lato"/>
                <a:sym typeface="Lato"/>
              </a:rPr>
              <a:t>school.’</a:t>
            </a:r>
            <a:endParaRPr b="0" i="0" sz="1800" u="none" cap="none" strike="noStrike">
              <a:solidFill>
                <a:schemeClr val="accent1"/>
              </a:solidFill>
              <a:latin typeface="Lato"/>
              <a:ea typeface="Lato"/>
              <a:cs typeface="Lato"/>
              <a:sym typeface="Lato"/>
            </a:endParaRPr>
          </a:p>
        </p:txBody>
      </p:sp>
      <p:pic>
        <p:nvPicPr>
          <p:cNvPr id="66" name="Google Shape;66;p6"/>
          <p:cNvPicPr preferRelativeResize="0"/>
          <p:nvPr/>
        </p:nvPicPr>
        <p:blipFill rotWithShape="1">
          <a:blip r:embed="rId4">
            <a:alphaModFix/>
          </a:blip>
          <a:srcRect b="14651" l="48119" r="0" t="12382"/>
          <a:stretch/>
        </p:blipFill>
        <p:spPr>
          <a:xfrm>
            <a:off x="1405600" y="2655950"/>
            <a:ext cx="1593425" cy="1406925"/>
          </a:xfrm>
          <a:prstGeom prst="rect">
            <a:avLst/>
          </a:prstGeom>
          <a:noFill/>
          <a:ln>
            <a:noFill/>
          </a:ln>
        </p:spPr>
      </p:pic>
      <p:pic>
        <p:nvPicPr>
          <p:cNvPr id="67" name="Google Shape;67;p6"/>
          <p:cNvPicPr preferRelativeResize="0"/>
          <p:nvPr/>
        </p:nvPicPr>
        <p:blipFill rotWithShape="1">
          <a:blip r:embed="rId4">
            <a:alphaModFix/>
          </a:blip>
          <a:srcRect b="11087" l="0" r="48675" t="0"/>
          <a:stretch/>
        </p:blipFill>
        <p:spPr>
          <a:xfrm>
            <a:off x="5861020" y="2419350"/>
            <a:ext cx="1645155" cy="1789275"/>
          </a:xfrm>
          <a:prstGeom prst="rect">
            <a:avLst/>
          </a:prstGeom>
          <a:noFill/>
          <a:ln>
            <a:noFill/>
          </a:ln>
        </p:spPr>
      </p:pic>
      <p:sp>
        <p:nvSpPr>
          <p:cNvPr id="68" name="Google Shape;68;p6"/>
          <p:cNvSpPr txBox="1"/>
          <p:nvPr>
            <p:ph type="title"/>
          </p:nvPr>
        </p:nvSpPr>
        <p:spPr>
          <a:xfrm>
            <a:off x="272750" y="220200"/>
            <a:ext cx="8349900" cy="57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Financial literacy education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7"/>
          <p:cNvSpPr txBox="1"/>
          <p:nvPr/>
        </p:nvSpPr>
        <p:spPr>
          <a:xfrm>
            <a:off x="303750" y="1121350"/>
            <a:ext cx="85365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lang="en-GB" sz="1800">
                <a:latin typeface="Lato"/>
                <a:ea typeface="Lato"/>
                <a:cs typeface="Lato"/>
                <a:sym typeface="Lato"/>
              </a:rPr>
              <a:t>Let’s use what you’ve</a:t>
            </a:r>
            <a:r>
              <a:rPr b="0" i="0" lang="en-GB" sz="1800" u="none" cap="none" strike="noStrike">
                <a:solidFill>
                  <a:srgbClr val="000000"/>
                </a:solidFill>
                <a:latin typeface="Lato"/>
                <a:ea typeface="Lato"/>
                <a:cs typeface="Lato"/>
                <a:sym typeface="Lato"/>
              </a:rPr>
              <a:t> learnt over the last few weeks</a:t>
            </a:r>
            <a:r>
              <a:rPr lang="en-GB" sz="1800">
                <a:latin typeface="Lato"/>
                <a:ea typeface="Lato"/>
                <a:cs typeface="Lato"/>
                <a:sym typeface="Lato"/>
              </a:rPr>
              <a:t>. Take two minutes to:</a:t>
            </a:r>
            <a:endParaRPr sz="1800">
              <a:latin typeface="Lato"/>
              <a:ea typeface="Lato"/>
              <a:cs typeface="Lato"/>
              <a:sym typeface="Lato"/>
            </a:endParaRPr>
          </a:p>
          <a:p>
            <a:pPr indent="0" lvl="0" marL="0" marR="0" rtl="0" algn="l">
              <a:lnSpc>
                <a:spcPct val="100000"/>
              </a:lnSpc>
              <a:spcBef>
                <a:spcPts val="0"/>
              </a:spcBef>
              <a:spcAft>
                <a:spcPts val="0"/>
              </a:spcAft>
              <a:buNone/>
            </a:pPr>
            <a:r>
              <a:t/>
            </a:r>
            <a:endParaRPr sz="1800">
              <a:latin typeface="Lato"/>
              <a:ea typeface="Lato"/>
              <a:cs typeface="Lato"/>
              <a:sym typeface="Lato"/>
            </a:endParaRPr>
          </a:p>
          <a:p>
            <a:pPr indent="0" lvl="0" marL="457200" marR="0" rtl="0" algn="l">
              <a:lnSpc>
                <a:spcPct val="100000"/>
              </a:lnSpc>
              <a:spcBef>
                <a:spcPts val="0"/>
              </a:spcBef>
              <a:spcAft>
                <a:spcPts val="0"/>
              </a:spcAft>
              <a:buNone/>
            </a:pPr>
            <a:r>
              <a:rPr b="1" lang="en-GB" sz="1800">
                <a:latin typeface="Lato"/>
                <a:ea typeface="Lato"/>
                <a:cs typeface="Lato"/>
                <a:sym typeface="Lato"/>
              </a:rPr>
              <a:t>Make a mind </a:t>
            </a:r>
            <a:r>
              <a:rPr b="1" lang="en-GB" sz="1800">
                <a:latin typeface="Lato"/>
                <a:ea typeface="Lato"/>
                <a:cs typeface="Lato"/>
                <a:sym typeface="Lato"/>
              </a:rPr>
              <a:t>map of</a:t>
            </a:r>
            <a:r>
              <a:rPr b="1" i="0" lang="en-GB" sz="1800" u="none" cap="none" strike="noStrike">
                <a:solidFill>
                  <a:srgbClr val="000000"/>
                </a:solidFill>
                <a:latin typeface="Lato"/>
                <a:ea typeface="Lato"/>
                <a:cs typeface="Lato"/>
                <a:sym typeface="Lato"/>
              </a:rPr>
              <a:t> the information that young people </a:t>
            </a:r>
            <a:r>
              <a:rPr b="1" lang="en-GB" sz="1800">
                <a:latin typeface="Lato"/>
                <a:ea typeface="Lato"/>
                <a:cs typeface="Lato"/>
                <a:sym typeface="Lato"/>
              </a:rPr>
              <a:t> </a:t>
            </a:r>
            <a:r>
              <a:rPr b="1" i="0" lang="en-GB" sz="1800" u="none" cap="none" strike="noStrike">
                <a:solidFill>
                  <a:srgbClr val="000000"/>
                </a:solidFill>
                <a:latin typeface="Lato"/>
                <a:ea typeface="Lato"/>
                <a:cs typeface="Lato"/>
                <a:sym typeface="Lato"/>
              </a:rPr>
              <a:t>should </a:t>
            </a:r>
            <a:r>
              <a:rPr b="1" lang="en-GB" sz="1800">
                <a:latin typeface="Lato"/>
                <a:ea typeface="Lato"/>
                <a:cs typeface="Lato"/>
                <a:sym typeface="Lato"/>
              </a:rPr>
              <a:t>know about money</a:t>
            </a:r>
            <a:endParaRPr b="1" i="0" sz="1800" u="none" cap="none" strike="noStrike">
              <a:solidFill>
                <a:srgbClr val="000000"/>
              </a:solidFill>
              <a:latin typeface="Lato"/>
              <a:ea typeface="Lato"/>
              <a:cs typeface="Lato"/>
              <a:sym typeface="Lato"/>
            </a:endParaRPr>
          </a:p>
        </p:txBody>
      </p:sp>
      <p:grpSp>
        <p:nvGrpSpPr>
          <p:cNvPr id="74" name="Google Shape;74;p7"/>
          <p:cNvGrpSpPr/>
          <p:nvPr/>
        </p:nvGrpSpPr>
        <p:grpSpPr>
          <a:xfrm>
            <a:off x="5453636" y="3983910"/>
            <a:ext cx="1008033" cy="926450"/>
            <a:chOff x="346220" y="2032430"/>
            <a:chExt cx="1500719" cy="1379262"/>
          </a:xfrm>
        </p:grpSpPr>
        <p:sp>
          <p:nvSpPr>
            <p:cNvPr id="75" name="Google Shape;75;p7"/>
            <p:cNvSpPr/>
            <p:nvPr/>
          </p:nvSpPr>
          <p:spPr>
            <a:xfrm>
              <a:off x="346220" y="2032430"/>
              <a:ext cx="1500719" cy="1379262"/>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6" name="Google Shape;76;p7"/>
            <p:cNvPicPr preferRelativeResize="0"/>
            <p:nvPr/>
          </p:nvPicPr>
          <p:blipFill rotWithShape="1">
            <a:blip r:embed="rId3">
              <a:alphaModFix/>
            </a:blip>
            <a:srcRect b="0" l="0" r="0" t="0"/>
            <a:stretch/>
          </p:blipFill>
          <p:spPr>
            <a:xfrm>
              <a:off x="474818" y="2119815"/>
              <a:ext cx="1243500" cy="1204491"/>
            </a:xfrm>
            <a:prstGeom prst="rect">
              <a:avLst/>
            </a:prstGeom>
            <a:noFill/>
            <a:ln>
              <a:noFill/>
            </a:ln>
          </p:spPr>
        </p:pic>
      </p:grpSp>
      <p:grpSp>
        <p:nvGrpSpPr>
          <p:cNvPr id="77" name="Google Shape;77;p7"/>
          <p:cNvGrpSpPr/>
          <p:nvPr/>
        </p:nvGrpSpPr>
        <p:grpSpPr>
          <a:xfrm>
            <a:off x="2548908" y="3983910"/>
            <a:ext cx="1008033" cy="926450"/>
            <a:chOff x="2006324" y="2032430"/>
            <a:chExt cx="1500719" cy="1379262"/>
          </a:xfrm>
        </p:grpSpPr>
        <p:sp>
          <p:nvSpPr>
            <p:cNvPr id="78" name="Google Shape;78;p7"/>
            <p:cNvSpPr/>
            <p:nvPr/>
          </p:nvSpPr>
          <p:spPr>
            <a:xfrm>
              <a:off x="2006324" y="2032430"/>
              <a:ext cx="1500719" cy="1379262"/>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9" name="Google Shape;79;p7"/>
            <p:cNvPicPr preferRelativeResize="0"/>
            <p:nvPr/>
          </p:nvPicPr>
          <p:blipFill rotWithShape="1">
            <a:blip r:embed="rId4">
              <a:alphaModFix/>
            </a:blip>
            <a:srcRect b="0" l="0" r="0" t="0"/>
            <a:stretch/>
          </p:blipFill>
          <p:spPr>
            <a:xfrm>
              <a:off x="2134921" y="2119816"/>
              <a:ext cx="1243500" cy="1204491"/>
            </a:xfrm>
            <a:prstGeom prst="rect">
              <a:avLst/>
            </a:prstGeom>
            <a:noFill/>
            <a:ln>
              <a:noFill/>
            </a:ln>
          </p:spPr>
        </p:pic>
      </p:grpSp>
      <p:grpSp>
        <p:nvGrpSpPr>
          <p:cNvPr id="80" name="Google Shape;80;p7"/>
          <p:cNvGrpSpPr/>
          <p:nvPr/>
        </p:nvGrpSpPr>
        <p:grpSpPr>
          <a:xfrm>
            <a:off x="2548950" y="2488761"/>
            <a:ext cx="1007953" cy="926341"/>
            <a:chOff x="4647987" y="1800539"/>
            <a:chExt cx="1500600" cy="1379100"/>
          </a:xfrm>
        </p:grpSpPr>
        <p:pic>
          <p:nvPicPr>
            <p:cNvPr id="81" name="Google Shape;81;p7"/>
            <p:cNvPicPr preferRelativeResize="0"/>
            <p:nvPr/>
          </p:nvPicPr>
          <p:blipFill rotWithShape="1">
            <a:blip r:embed="rId5">
              <a:alphaModFix/>
            </a:blip>
            <a:srcRect b="0" l="0" r="0" t="0"/>
            <a:stretch/>
          </p:blipFill>
          <p:spPr>
            <a:xfrm>
              <a:off x="4843266" y="1917189"/>
              <a:ext cx="1110157" cy="1145840"/>
            </a:xfrm>
            <a:prstGeom prst="rect">
              <a:avLst/>
            </a:prstGeom>
            <a:noFill/>
            <a:ln>
              <a:noFill/>
            </a:ln>
          </p:spPr>
        </p:pic>
        <p:sp>
          <p:nvSpPr>
            <p:cNvPr id="82" name="Google Shape;82;p7"/>
            <p:cNvSpPr/>
            <p:nvPr/>
          </p:nvSpPr>
          <p:spPr>
            <a:xfrm>
              <a:off x="4647987" y="1800539"/>
              <a:ext cx="1500600" cy="1379100"/>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83" name="Google Shape;83;p7"/>
          <p:cNvGrpSpPr/>
          <p:nvPr/>
        </p:nvGrpSpPr>
        <p:grpSpPr>
          <a:xfrm>
            <a:off x="5453647" y="2488757"/>
            <a:ext cx="1008051" cy="961057"/>
            <a:chOff x="6304338" y="1748924"/>
            <a:chExt cx="1500746" cy="1430784"/>
          </a:xfrm>
        </p:grpSpPr>
        <p:pic>
          <p:nvPicPr>
            <p:cNvPr id="84" name="Google Shape;84;p7"/>
            <p:cNvPicPr preferRelativeResize="0"/>
            <p:nvPr/>
          </p:nvPicPr>
          <p:blipFill rotWithShape="1">
            <a:blip r:embed="rId6">
              <a:alphaModFix/>
            </a:blip>
            <a:srcRect b="0" l="0" r="0" t="0"/>
            <a:stretch/>
          </p:blipFill>
          <p:spPr>
            <a:xfrm>
              <a:off x="6411371" y="1748924"/>
              <a:ext cx="1336276" cy="1379227"/>
            </a:xfrm>
            <a:prstGeom prst="rect">
              <a:avLst/>
            </a:prstGeom>
            <a:noFill/>
            <a:ln>
              <a:noFill/>
            </a:ln>
          </p:spPr>
        </p:pic>
        <p:sp>
          <p:nvSpPr>
            <p:cNvPr id="85" name="Google Shape;85;p7"/>
            <p:cNvSpPr/>
            <p:nvPr/>
          </p:nvSpPr>
          <p:spPr>
            <a:xfrm>
              <a:off x="6304338" y="1800559"/>
              <a:ext cx="1500746" cy="1379149"/>
            </a:xfrm>
            <a:prstGeom prst="roundRect">
              <a:avLst>
                <a:gd fmla="val 16667" name="adj"/>
              </a:avLst>
            </a:prstGeom>
            <a:noFill/>
            <a:ln cap="flat" cmpd="sng" w="38100">
              <a:solidFill>
                <a:srgbClr val="262A3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86" name="Google Shape;86;p7"/>
          <p:cNvPicPr preferRelativeResize="0"/>
          <p:nvPr/>
        </p:nvPicPr>
        <p:blipFill rotWithShape="1">
          <a:blip r:embed="rId7">
            <a:alphaModFix/>
          </a:blip>
          <a:srcRect b="14082" l="0" r="0" t="0"/>
          <a:stretch/>
        </p:blipFill>
        <p:spPr>
          <a:xfrm>
            <a:off x="3672613" y="2932625"/>
            <a:ext cx="1665325" cy="1430775"/>
          </a:xfrm>
          <a:prstGeom prst="rect">
            <a:avLst/>
          </a:prstGeom>
          <a:noFill/>
          <a:ln>
            <a:noFill/>
          </a:ln>
        </p:spPr>
      </p:pic>
      <p:sp>
        <p:nvSpPr>
          <p:cNvPr id="87" name="Google Shape;87;p7"/>
          <p:cNvSpPr txBox="1"/>
          <p:nvPr>
            <p:ph type="title"/>
          </p:nvPr>
        </p:nvSpPr>
        <p:spPr>
          <a:xfrm>
            <a:off x="272750" y="220200"/>
            <a:ext cx="8349900" cy="57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FFFFFF"/>
                </a:solidFill>
              </a:rPr>
              <a:t>Financial literacy education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4" name="Header band"/>
          <p:cNvSpPr/>
          <p:nvPr/>
        </p:nvSpPr>
        <p:spPr>
          <a:xfrm>
            <a:off x="0" y="0"/>
            <a:ext cx="9144000" cy="1373700"/>
          </a:xfrm>
          <a:prstGeom prst="rect">
            <a:avLst/>
          </a:prstGeom>
          <a:solidFill>
            <a:srgbClr val="0543B3"/>
          </a:solidFill>
          <a:ln>
            <a:noFill/>
          </a:ln>
        </p:spPr>
        <p:txBody>
          <a:bodyPr/>
          <a:p/>
        </p:txBody>
      </p:sp>
      <p:sp>
        <p:nvSpPr>
          <p:cNvPr id="96" name="Google Shape;96;p30"/>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97" name="Google Shape;97;p30"/>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8022"/>
                </a:solidFill>
                <a:latin typeface="Lato"/>
                <a:ea typeface="Lato"/>
                <a:cs typeface="Lato"/>
                <a:sym typeface="Lato"/>
              </a:rPr>
              <a:t>Learning objective:</a:t>
            </a:r>
            <a:r>
              <a:rPr b="1" i="0" lang="en-GB" sz="1400" u="none" cap="none" strike="noStrike">
                <a:solidFill>
                  <a:srgbClr val="FFF2CC"/>
                </a:solidFill>
                <a:latin typeface="Lato"/>
                <a:ea typeface="Lato"/>
                <a:cs typeface="Lato"/>
                <a:sym typeface="Lato"/>
              </a:rPr>
              <a:t xml:space="preserve"> To weigh up how financial literacy education should be delivered and to argue a case for it</a:t>
            </a:r>
            <a:endParaRPr b="1" i="0" sz="2000" u="none" cap="none" strike="noStrike">
              <a:solidFill>
                <a:srgbClr val="FFF2CC"/>
              </a:solidFill>
              <a:highlight>
                <a:srgbClr val="FF0000"/>
              </a:highlight>
              <a:latin typeface="Lato"/>
              <a:ea typeface="Lato"/>
              <a:cs typeface="Lato"/>
              <a:sym typeface="Lato"/>
            </a:endParaRPr>
          </a:p>
        </p:txBody>
      </p:sp>
      <p:sp>
        <p:nvSpPr>
          <p:cNvPr id="98" name="Google Shape;98;p30"/>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99" name="Google Shape;99;p30"/>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0"/>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01" name="Google Shape;101;p30"/>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Identify the different ways young people can receive financial literacy education</a:t>
            </a:r>
            <a:endParaRPr b="1" i="0" sz="2000" u="none" cap="none" strike="noStrike">
              <a:solidFill>
                <a:srgbClr val="262A33"/>
              </a:solidFill>
              <a:latin typeface="Lato"/>
              <a:ea typeface="Lato"/>
              <a:cs typeface="Lato"/>
              <a:sym typeface="Lato"/>
            </a:endParaRPr>
          </a:p>
        </p:txBody>
      </p:sp>
      <p:sp>
        <p:nvSpPr>
          <p:cNvPr id="102" name="Google Shape;102;p30"/>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3" name="Google Shape;103;p30"/>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0"/>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05" name="Google Shape;105;p30"/>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Evaluate who is best placed to deliver financial literacy education</a:t>
            </a:r>
            <a:endParaRPr b="1" i="0" sz="2000" u="none" cap="none" strike="noStrike">
              <a:solidFill>
                <a:srgbClr val="262A33"/>
              </a:solidFill>
              <a:latin typeface="Lato"/>
              <a:ea typeface="Lato"/>
              <a:cs typeface="Lato"/>
              <a:sym typeface="Lato"/>
            </a:endParaRPr>
          </a:p>
        </p:txBody>
      </p:sp>
      <p:grpSp>
        <p:nvGrpSpPr>
          <p:cNvPr id="106" name="Google Shape;106;p30"/>
          <p:cNvGrpSpPr/>
          <p:nvPr/>
        </p:nvGrpSpPr>
        <p:grpSpPr>
          <a:xfrm>
            <a:off x="6229350" y="1945105"/>
            <a:ext cx="2533800" cy="3048000"/>
            <a:chOff x="6229350" y="2095500"/>
            <a:chExt cx="2533800" cy="3048000"/>
          </a:xfrm>
        </p:grpSpPr>
        <p:sp>
          <p:nvSpPr>
            <p:cNvPr id="107" name="Google Shape;107;p30"/>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8" name="Google Shape;108;p30"/>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9" name="Google Shape;109;p30"/>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10" name="Google Shape;110;p30"/>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Present a case for the importance of financial literacy education</a:t>
              </a:r>
              <a:endParaRPr b="1" i="0" sz="2000" u="none" cap="none" strike="noStrike">
                <a:solidFill>
                  <a:srgbClr val="262A33"/>
                </a:solidFill>
                <a:latin typeface="Lato"/>
                <a:ea typeface="Lato"/>
                <a:cs typeface="Lato"/>
                <a:sym typeface="Lato"/>
              </a:endParaRPr>
            </a:p>
          </p:txBody>
        </p:sp>
      </p:grpSp>
      <p:grpSp>
        <p:nvGrpSpPr>
          <p:cNvPr id="111" name="Google Shape;111;p30"/>
          <p:cNvGrpSpPr/>
          <p:nvPr/>
        </p:nvGrpSpPr>
        <p:grpSpPr>
          <a:xfrm>
            <a:off x="381000" y="1472693"/>
            <a:ext cx="8382000" cy="381000"/>
            <a:chOff x="381000" y="1524000"/>
            <a:chExt cx="8382000" cy="381000"/>
          </a:xfrm>
        </p:grpSpPr>
        <p:sp>
          <p:nvSpPr>
            <p:cNvPr id="112" name="Google Shape;112;p30"/>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13" name="Google Shape;113;p30"/>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114" name="Google Shape;114;p30"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graphicFrame>
        <p:nvGraphicFramePr>
          <p:cNvPr id="92" name="Google Shape;92;p8"/>
          <p:cNvGraphicFramePr/>
          <p:nvPr/>
        </p:nvGraphicFramePr>
        <p:xfrm>
          <a:off x="226038" y="1922150"/>
          <a:ext cx="3000000" cy="3000000"/>
        </p:xfrm>
        <a:graphic>
          <a:graphicData uri="http://schemas.openxmlformats.org/drawingml/2006/table">
            <a:tbl>
              <a:tblPr>
                <a:noFill/>
                <a:tableStyleId>{12FE0191-FD64-45BA-8738-07A799DEB9C5}</a:tableStyleId>
              </a:tblPr>
              <a:tblGrid>
                <a:gridCol w="1820525"/>
                <a:gridCol w="3320350"/>
                <a:gridCol w="3320350"/>
              </a:tblGrid>
              <a:tr h="825675">
                <a:tc>
                  <a:txBody>
                    <a:bodyPr/>
                    <a:lstStyle/>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solidFill>
                          <a:schemeClr val="dk1"/>
                        </a:solidFill>
                      </a:endParaRPr>
                    </a:p>
                  </a:txBody>
                  <a:tcPr marT="91425" marB="91425" marR="91425" marL="91425" anchor="ctr">
                    <a:solidFill>
                      <a:srgbClr val="FCE5C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rPr>
                        <a:t>Should be responsible for teaching young people about money?</a:t>
                      </a:r>
                      <a:endParaRPr b="1" sz="1400" u="none" cap="none" strike="noStrike">
                        <a:solidFill>
                          <a:schemeClr val="dk1"/>
                        </a:solidFill>
                      </a:endParaRPr>
                    </a:p>
                  </a:txBody>
                  <a:tcPr marT="91425" marB="91425" marR="91425" marL="91425" anchor="ctr">
                    <a:solidFill>
                      <a:srgbClr val="FCE5C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rPr>
                        <a:t>Should not be responsible for teaching young people about money?</a:t>
                      </a:r>
                      <a:endParaRPr b="1" sz="1400" u="none" cap="none" strike="noStrike">
                        <a:solidFill>
                          <a:schemeClr val="dk1"/>
                        </a:solidFill>
                      </a:endParaRPr>
                    </a:p>
                  </a:txBody>
                  <a:tcPr marT="91425" marB="91425" marR="91425" marL="91425" anchor="ctr">
                    <a:solidFill>
                      <a:srgbClr val="FCE5CD"/>
                    </a:solidFill>
                  </a:tcPr>
                </a:tc>
              </a:tr>
              <a:tr h="536675">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rPr>
                        <a:t>Parents and carers</a:t>
                      </a:r>
                      <a:endParaRPr b="1" sz="1400" u="none" cap="none" strike="noStrike">
                        <a:solidFill>
                          <a:schemeClr val="dk1"/>
                        </a:solidFill>
                      </a:endParaRPr>
                    </a:p>
                  </a:txBody>
                  <a:tcPr marT="91425" marB="91425" marR="91425" marL="91425" anchor="ctr">
                    <a:solidFill>
                      <a:srgbClr val="FCE5CD"/>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endParaRPr>
                    </a:p>
                  </a:txBody>
                  <a:tcPr marT="91425" marB="91425" marR="91425" marL="91425"/>
                </a:tc>
              </a:tr>
              <a:tr h="536675">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rPr>
                        <a:t>Schools</a:t>
                      </a:r>
                      <a:endParaRPr b="1" sz="1400" u="none" cap="none" strike="noStrike">
                        <a:solidFill>
                          <a:schemeClr val="dk1"/>
                        </a:solidFill>
                      </a:endParaRPr>
                    </a:p>
                  </a:txBody>
                  <a:tcPr marT="91425" marB="91425" marR="91425" marL="91425" anchor="ctr">
                    <a:solidFill>
                      <a:srgbClr val="FCE5CD"/>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endParaRPr>
                    </a:p>
                  </a:txBody>
                  <a:tcPr marT="91425" marB="91425" marR="91425" marL="91425"/>
                </a:tc>
              </a:tr>
              <a:tr h="536675">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chemeClr val="dk1"/>
                          </a:solidFill>
                        </a:rPr>
                        <a:t>Other</a:t>
                      </a:r>
                      <a:endParaRPr b="1" sz="1400" u="none" cap="none" strike="noStrike">
                        <a:solidFill>
                          <a:schemeClr val="dk1"/>
                        </a:solidFill>
                      </a:endParaRPr>
                    </a:p>
                  </a:txBody>
                  <a:tcPr marT="91425" marB="91425" marR="91425" marL="91425" anchor="ctr">
                    <a:solidFill>
                      <a:srgbClr val="FCE5CD"/>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chemeClr val="dk1"/>
                        </a:solidFill>
                      </a:endParaRPr>
                    </a:p>
                  </a:txBody>
                  <a:tcPr marT="91425" marB="91425" marR="91425" marL="91425"/>
                </a:tc>
              </a:tr>
            </a:tbl>
          </a:graphicData>
        </a:graphic>
      </p:graphicFrame>
      <p:sp>
        <p:nvSpPr>
          <p:cNvPr id="93" name="Google Shape;93;p8"/>
          <p:cNvSpPr txBox="1"/>
          <p:nvPr/>
        </p:nvSpPr>
        <p:spPr>
          <a:xfrm>
            <a:off x="226050" y="1145850"/>
            <a:ext cx="8461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accent1"/>
                </a:solidFill>
                <a:latin typeface="Lato Black"/>
                <a:ea typeface="Lato Black"/>
                <a:cs typeface="Lato Black"/>
                <a:sym typeface="Lato Black"/>
              </a:rPr>
              <a:t>Who should be responsible for teaching young people about money?</a:t>
            </a:r>
            <a:endParaRPr b="0" i="0" sz="1600" u="none" cap="none" strike="noStrike">
              <a:solidFill>
                <a:schemeClr val="accen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accent1"/>
                </a:solidFill>
                <a:latin typeface="Lato"/>
                <a:ea typeface="Lato"/>
                <a:cs typeface="Lato"/>
                <a:sym typeface="Lato"/>
              </a:rPr>
              <a:t>Create and fill in this table in your books</a:t>
            </a:r>
            <a:endParaRPr b="0" i="0" sz="1600" u="none" cap="none" strike="noStrike">
              <a:solidFill>
                <a:schemeClr val="accent1"/>
              </a:solidFill>
              <a:latin typeface="Lato"/>
              <a:ea typeface="Lato"/>
              <a:cs typeface="Lato"/>
              <a:sym typeface="Lato"/>
            </a:endParaRPr>
          </a:p>
        </p:txBody>
      </p:sp>
      <p:sp>
        <p:nvSpPr>
          <p:cNvPr id="94" name="Google Shape;94;p8"/>
          <p:cNvSpPr txBox="1"/>
          <p:nvPr>
            <p:ph type="title"/>
          </p:nvPr>
        </p:nvSpPr>
        <p:spPr>
          <a:xfrm>
            <a:off x="272750" y="220200"/>
            <a:ext cx="8349900" cy="57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Financial literacy education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9"/>
          <p:cNvSpPr txBox="1"/>
          <p:nvPr/>
        </p:nvSpPr>
        <p:spPr>
          <a:xfrm>
            <a:off x="138125" y="253750"/>
            <a:ext cx="80922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Financial literacy education</a:t>
            </a:r>
            <a:r>
              <a:rPr b="1" lang="en-GB" sz="2900">
                <a:solidFill>
                  <a:schemeClr val="lt1"/>
                </a:solidFill>
                <a:latin typeface="Lato"/>
                <a:ea typeface="Lato"/>
                <a:cs typeface="Lato"/>
                <a:sym typeface="Lato"/>
              </a:rPr>
              <a:t>:</a:t>
            </a:r>
            <a:br>
              <a:rPr b="1" lang="en-GB" sz="2900">
                <a:solidFill>
                  <a:schemeClr val="lt1"/>
                </a:solidFill>
                <a:latin typeface="Lato"/>
                <a:ea typeface="Lato"/>
                <a:cs typeface="Lato"/>
                <a:sym typeface="Lato"/>
              </a:rPr>
            </a:br>
            <a:r>
              <a:rPr b="1" i="0" lang="en-GB" sz="2900" u="none" cap="none" strike="noStrike">
                <a:solidFill>
                  <a:schemeClr val="lt1"/>
                </a:solidFill>
                <a:latin typeface="Lato"/>
                <a:ea typeface="Lato"/>
                <a:cs typeface="Lato"/>
                <a:sym typeface="Lato"/>
              </a:rPr>
              <a:t>A school’s perspective </a:t>
            </a:r>
            <a:endParaRPr b="1" i="0" sz="2600" u="none" cap="none" strike="noStrike">
              <a:solidFill>
                <a:schemeClr val="lt1"/>
              </a:solidFill>
              <a:latin typeface="Lato"/>
              <a:ea typeface="Lato"/>
              <a:cs typeface="Lato"/>
              <a:sym typeface="Lato"/>
            </a:endParaRPr>
          </a:p>
        </p:txBody>
      </p:sp>
      <p:sp>
        <p:nvSpPr>
          <p:cNvPr id="100" name="Google Shape;100;p9"/>
          <p:cNvSpPr txBox="1"/>
          <p:nvPr/>
        </p:nvSpPr>
        <p:spPr>
          <a:xfrm>
            <a:off x="87375" y="4678875"/>
            <a:ext cx="59982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rgbClr val="0543B3"/>
                </a:solidFill>
                <a:latin typeface="Lato"/>
                <a:ea typeface="Lato"/>
                <a:cs typeface="Lato"/>
                <a:sym typeface="Lato"/>
                <a:hlinkClick r:id="rId4">
                  <a:extLst>
                    <a:ext uri="{A12FA001-AC4F-418D-AE19-62706E023703}">
                      <ahyp:hlinkClr val="tx"/>
                    </a:ext>
                  </a:extLst>
                </a:hlinkClick>
              </a:rPr>
              <a:t>https://www.ft.com/content/320c43fa-2e12-43d0-baaf-4a37ca93917b</a:t>
            </a:r>
            <a:r>
              <a:rPr b="0" i="0" lang="en-GB" sz="1000" u="none" cap="none" strike="noStrike">
                <a:solidFill>
                  <a:schemeClr val="accent2"/>
                </a:solidFill>
                <a:latin typeface="Lato"/>
                <a:ea typeface="Lato"/>
                <a:cs typeface="Lato"/>
                <a:sym typeface="Lato"/>
              </a:rPr>
              <a:t>  </a:t>
            </a:r>
            <a:endParaRPr b="0" i="0" sz="1000" u="none" cap="none" strike="noStrike">
              <a:solidFill>
                <a:schemeClr val="accent2"/>
              </a:solidFill>
              <a:latin typeface="Lato"/>
              <a:ea typeface="Lato"/>
              <a:cs typeface="Lato"/>
              <a:sym typeface="Lato"/>
            </a:endParaRPr>
          </a:p>
        </p:txBody>
      </p:sp>
      <p:sp>
        <p:nvSpPr>
          <p:cNvPr id="101" name="Google Shape;101;p9"/>
          <p:cNvSpPr txBox="1"/>
          <p:nvPr/>
        </p:nvSpPr>
        <p:spPr>
          <a:xfrm>
            <a:off x="87375" y="1306825"/>
            <a:ext cx="5840100" cy="2678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accent1"/>
                </a:solidFill>
                <a:latin typeface="Lato"/>
                <a:ea typeface="Lato"/>
                <a:cs typeface="Lato"/>
                <a:sym typeface="Lato"/>
              </a:rPr>
              <a:t>Read the Financial Times article ‘Britain’s schools fail legal requirement to teach money matters’.</a:t>
            </a:r>
            <a:endParaRPr b="0"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accent1"/>
              </a:solidFill>
              <a:latin typeface="Lato"/>
              <a:ea typeface="Lato"/>
              <a:cs typeface="Lato"/>
              <a:sym typeface="Lato"/>
            </a:endParaRPr>
          </a:p>
          <a:p>
            <a:pPr indent="-342900" lvl="0" marL="457200" marR="0" rtl="0" algn="l">
              <a:lnSpc>
                <a:spcPct val="100000"/>
              </a:lnSpc>
              <a:spcBef>
                <a:spcPts val="0"/>
              </a:spcBef>
              <a:spcAft>
                <a:spcPts val="0"/>
              </a:spcAft>
              <a:buClr>
                <a:schemeClr val="accent1"/>
              </a:buClr>
              <a:buSzPts val="1800"/>
              <a:buFont typeface="Lato"/>
              <a:buAutoNum type="arabicPeriod"/>
            </a:pPr>
            <a:r>
              <a:rPr b="1" i="0" lang="en-GB" sz="1800" u="sng" cap="none" strike="noStrike">
                <a:solidFill>
                  <a:schemeClr val="accent1"/>
                </a:solidFill>
                <a:latin typeface="Lato"/>
                <a:ea typeface="Lato"/>
                <a:cs typeface="Lato"/>
                <a:sym typeface="Lato"/>
              </a:rPr>
              <a:t>Underline</a:t>
            </a:r>
            <a:r>
              <a:rPr b="1" i="0" lang="en-GB" sz="1800" u="none" cap="none" strike="noStrike">
                <a:solidFill>
                  <a:schemeClr val="accent1"/>
                </a:solidFill>
                <a:latin typeface="Lato"/>
                <a:ea typeface="Lato"/>
                <a:cs typeface="Lato"/>
                <a:sym typeface="Lato"/>
              </a:rPr>
              <a:t> </a:t>
            </a:r>
            <a:r>
              <a:rPr b="0" i="0" lang="en-GB" sz="1800" u="none" cap="none" strike="noStrike">
                <a:solidFill>
                  <a:schemeClr val="accent1"/>
                </a:solidFill>
                <a:latin typeface="Lato"/>
                <a:ea typeface="Lato"/>
                <a:cs typeface="Lato"/>
                <a:sym typeface="Lato"/>
              </a:rPr>
              <a:t>reasons why schools </a:t>
            </a:r>
            <a:r>
              <a:rPr b="1" i="0" lang="en-GB" sz="1800" u="none" cap="none" strike="noStrike">
                <a:solidFill>
                  <a:srgbClr val="0543B3"/>
                </a:solidFill>
                <a:latin typeface="Lato"/>
                <a:ea typeface="Lato"/>
                <a:cs typeface="Lato"/>
                <a:sym typeface="Lato"/>
              </a:rPr>
              <a:t>should not</a:t>
            </a:r>
            <a:r>
              <a:rPr b="0" i="0" lang="en-GB" sz="1800" u="none" cap="none" strike="noStrike">
                <a:solidFill>
                  <a:schemeClr val="accent1"/>
                </a:solidFill>
                <a:latin typeface="Lato"/>
                <a:ea typeface="Lato"/>
                <a:cs typeface="Lato"/>
                <a:sym typeface="Lato"/>
              </a:rPr>
              <a:t> be responsible for teaching young people about money</a:t>
            </a:r>
            <a:endParaRPr b="0" i="0" sz="1800" u="none" cap="none" strike="noStrike">
              <a:solidFill>
                <a:schemeClr val="accent1"/>
              </a:solidFill>
              <a:latin typeface="Lato"/>
              <a:ea typeface="Lato"/>
              <a:cs typeface="Lato"/>
              <a:sym typeface="Lato"/>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accent1"/>
              </a:solidFill>
              <a:latin typeface="Lato"/>
              <a:ea typeface="Lato"/>
              <a:cs typeface="Lato"/>
              <a:sym typeface="Lato"/>
            </a:endParaRPr>
          </a:p>
          <a:p>
            <a:pPr indent="-342900" lvl="0" marL="457200" marR="0" rtl="0" algn="l">
              <a:lnSpc>
                <a:spcPct val="100000"/>
              </a:lnSpc>
              <a:spcBef>
                <a:spcPts val="0"/>
              </a:spcBef>
              <a:spcAft>
                <a:spcPts val="0"/>
              </a:spcAft>
              <a:buClr>
                <a:schemeClr val="accent1"/>
              </a:buClr>
              <a:buSzPts val="1800"/>
              <a:buFont typeface="Lato"/>
              <a:buAutoNum type="arabicPeriod"/>
            </a:pPr>
            <a:r>
              <a:rPr b="0" i="0" lang="en-GB" sz="1800" u="none" cap="none" strike="noStrike">
                <a:solidFill>
                  <a:schemeClr val="accent1"/>
                </a:solidFill>
                <a:highlight>
                  <a:srgbClr val="FFFF00"/>
                </a:highlight>
                <a:latin typeface="Lato"/>
                <a:ea typeface="Lato"/>
                <a:cs typeface="Lato"/>
                <a:sym typeface="Lato"/>
              </a:rPr>
              <a:t>Highlight</a:t>
            </a:r>
            <a:r>
              <a:rPr b="0" i="0" lang="en-GB" sz="1800" u="none" cap="none" strike="noStrike">
                <a:solidFill>
                  <a:schemeClr val="accent1"/>
                </a:solidFill>
                <a:latin typeface="Lato"/>
                <a:ea typeface="Lato"/>
                <a:cs typeface="Lato"/>
                <a:sym typeface="Lato"/>
              </a:rPr>
              <a:t> reasons why schools </a:t>
            </a:r>
            <a:r>
              <a:rPr b="1" i="0" lang="en-GB" sz="1800" u="none" cap="none" strike="noStrike">
                <a:solidFill>
                  <a:srgbClr val="0543B3"/>
                </a:solidFill>
                <a:latin typeface="Lato"/>
                <a:ea typeface="Lato"/>
                <a:cs typeface="Lato"/>
                <a:sym typeface="Lato"/>
              </a:rPr>
              <a:t>should </a:t>
            </a:r>
            <a:r>
              <a:rPr b="0" i="0" lang="en-GB" sz="1800" u="none" cap="none" strike="noStrike">
                <a:solidFill>
                  <a:schemeClr val="accent1"/>
                </a:solidFill>
                <a:latin typeface="Lato"/>
                <a:ea typeface="Lato"/>
                <a:cs typeface="Lato"/>
                <a:sym typeface="Lato"/>
              </a:rPr>
              <a:t>be responsible for teaching young people about money</a:t>
            </a:r>
            <a:endParaRPr b="0" i="0" sz="1800" u="none" cap="none" strike="noStrike">
              <a:solidFill>
                <a:schemeClr val="accen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accent1"/>
              </a:solidFill>
              <a:latin typeface="Lato"/>
              <a:ea typeface="Lato"/>
              <a:cs typeface="Lato"/>
              <a:sym typeface="Lato"/>
            </a:endParaRPr>
          </a:p>
        </p:txBody>
      </p:sp>
      <p:pic>
        <p:nvPicPr>
          <p:cNvPr id="102" name="Google Shape;102;p9"/>
          <p:cNvPicPr preferRelativeResize="0"/>
          <p:nvPr/>
        </p:nvPicPr>
        <p:blipFill>
          <a:blip r:embed="rId5">
            <a:alphaModFix/>
          </a:blip>
          <a:stretch>
            <a:fillRect/>
          </a:stretch>
        </p:blipFill>
        <p:spPr>
          <a:xfrm>
            <a:off x="6469775" y="1306825"/>
            <a:ext cx="2161651" cy="3053251"/>
          </a:xfrm>
          <a:prstGeom prst="rect">
            <a:avLst/>
          </a:prstGeom>
          <a:noFill/>
          <a:ln>
            <a:noFill/>
          </a:ln>
          <a:effectLst>
            <a:outerShdw blurRad="57150" rotWithShape="0" algn="bl" dir="5400000" dist="19050">
              <a:srgbClr val="000000">
                <a:alpha val="498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1"/>
          <p:cNvSpPr txBox="1"/>
          <p:nvPr/>
        </p:nvSpPr>
        <p:spPr>
          <a:xfrm>
            <a:off x="138125" y="253750"/>
            <a:ext cx="80922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Financial literacy education</a:t>
            </a:r>
            <a:r>
              <a:rPr b="1" lang="en-GB" sz="2900">
                <a:solidFill>
                  <a:schemeClr val="lt1"/>
                </a:solidFill>
                <a:latin typeface="Lato"/>
                <a:ea typeface="Lato"/>
                <a:cs typeface="Lato"/>
                <a:sym typeface="Lato"/>
              </a:rPr>
              <a:t>:</a:t>
            </a:r>
            <a:endParaRPr b="1" sz="2900">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Parents and carers perspective</a:t>
            </a:r>
            <a:endParaRPr b="1" i="0" sz="2600" u="none" cap="none" strike="noStrike">
              <a:solidFill>
                <a:schemeClr val="lt1"/>
              </a:solidFill>
              <a:latin typeface="Lato"/>
              <a:ea typeface="Lato"/>
              <a:cs typeface="Lato"/>
              <a:sym typeface="Lato"/>
            </a:endParaRPr>
          </a:p>
        </p:txBody>
      </p:sp>
      <p:sp>
        <p:nvSpPr>
          <p:cNvPr id="108" name="Google Shape;108;p11"/>
          <p:cNvSpPr txBox="1"/>
          <p:nvPr/>
        </p:nvSpPr>
        <p:spPr>
          <a:xfrm>
            <a:off x="226050" y="1145850"/>
            <a:ext cx="8461200" cy="6156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Lato"/>
                <a:ea typeface="Lato"/>
                <a:cs typeface="Lato"/>
                <a:sym typeface="Lato"/>
              </a:rPr>
              <a:t>Read the experience of the person below and identify why this person may or may not be the best person to teach a young person about financial literacy. </a:t>
            </a:r>
            <a:endParaRPr b="0" i="0" sz="1400" u="none" cap="none" strike="noStrike">
              <a:solidFill>
                <a:schemeClr val="accent1"/>
              </a:solidFill>
              <a:latin typeface="Lato"/>
              <a:ea typeface="Lato"/>
              <a:cs typeface="Lato"/>
              <a:sym typeface="Lato"/>
            </a:endParaRPr>
          </a:p>
        </p:txBody>
      </p:sp>
      <p:sp>
        <p:nvSpPr>
          <p:cNvPr id="109" name="Google Shape;109;p11"/>
          <p:cNvSpPr txBox="1"/>
          <p:nvPr/>
        </p:nvSpPr>
        <p:spPr>
          <a:xfrm>
            <a:off x="387325" y="1913475"/>
            <a:ext cx="5377200" cy="2130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i="0" lang="en-GB" sz="1600" u="none" cap="none" strike="noStrike">
                <a:solidFill>
                  <a:schemeClr val="dk1"/>
                </a:solidFill>
                <a:latin typeface="Lato"/>
                <a:ea typeface="Lato"/>
                <a:cs typeface="Lato"/>
                <a:sym typeface="Lato"/>
              </a:rPr>
              <a:t>I am the owner of my local village convenience shop. It is a family business that I took over from my dad. I feel both proud and lucky to be able run a business as I wasn’t really academic and didn’t do very well in school. However, it can be stressful as business has really slowed down lately. I’ve had to take out a personal loan to cover my household costs but I’m sure things will pick up in the summer.</a:t>
            </a:r>
            <a:endParaRPr i="0" sz="1600" u="none" cap="none" strike="noStrike">
              <a:solidFill>
                <a:schemeClr val="dk1"/>
              </a:solidFill>
              <a:latin typeface="Lato"/>
              <a:ea typeface="Lato"/>
              <a:cs typeface="Lato"/>
              <a:sym typeface="Lato"/>
            </a:endParaRPr>
          </a:p>
        </p:txBody>
      </p:sp>
      <p:pic>
        <p:nvPicPr>
          <p:cNvPr id="110" name="Google Shape;110;p11"/>
          <p:cNvPicPr preferRelativeResize="0"/>
          <p:nvPr/>
        </p:nvPicPr>
        <p:blipFill rotWithShape="1">
          <a:blip r:embed="rId3">
            <a:alphaModFix/>
          </a:blip>
          <a:srcRect b="0" l="0" r="0" t="0"/>
          <a:stretch/>
        </p:blipFill>
        <p:spPr>
          <a:xfrm>
            <a:off x="6087200" y="1959050"/>
            <a:ext cx="2143125" cy="2143125"/>
          </a:xfrm>
          <a:prstGeom prst="rect">
            <a:avLst/>
          </a:prstGeom>
          <a:noFill/>
          <a:ln cap="flat" cmpd="sng" w="38100">
            <a:solidFill>
              <a:schemeClr val="accent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2"/>
          <p:cNvSpPr txBox="1"/>
          <p:nvPr/>
        </p:nvSpPr>
        <p:spPr>
          <a:xfrm>
            <a:off x="226050" y="1145850"/>
            <a:ext cx="8461200" cy="6156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accent1"/>
                </a:solidFill>
                <a:latin typeface="Lato"/>
                <a:ea typeface="Lato"/>
                <a:cs typeface="Lato"/>
                <a:sym typeface="Lato"/>
              </a:rPr>
              <a:t>Read the experience of the person below and identify why this person may or may not be the best person to teach a young person about financial literacy. </a:t>
            </a:r>
            <a:endParaRPr b="0" i="0" sz="1400" u="none" cap="none" strike="noStrike">
              <a:solidFill>
                <a:schemeClr val="accent1"/>
              </a:solidFill>
              <a:latin typeface="Lato"/>
              <a:ea typeface="Lato"/>
              <a:cs typeface="Lato"/>
              <a:sym typeface="Lato"/>
            </a:endParaRPr>
          </a:p>
        </p:txBody>
      </p:sp>
      <p:sp>
        <p:nvSpPr>
          <p:cNvPr id="116" name="Google Shape;116;p12"/>
          <p:cNvSpPr txBox="1"/>
          <p:nvPr/>
        </p:nvSpPr>
        <p:spPr>
          <a:xfrm>
            <a:off x="387325" y="1913475"/>
            <a:ext cx="5377200" cy="2413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600"/>
              <a:buFont typeface="Arial"/>
              <a:buNone/>
            </a:pPr>
            <a:r>
              <a:rPr b="0" i="0" lang="en-GB" sz="1600" u="none" cap="none" strike="noStrike">
                <a:solidFill>
                  <a:srgbClr val="000000"/>
                </a:solidFill>
                <a:latin typeface="Lato"/>
                <a:ea typeface="Lato"/>
                <a:cs typeface="Lato"/>
                <a:sym typeface="Lato"/>
              </a:rPr>
              <a:t>I am the owner of my local </a:t>
            </a:r>
            <a:r>
              <a:rPr b="1" i="0" lang="en-GB" sz="1600" u="none" cap="none" strike="noStrike">
                <a:solidFill>
                  <a:srgbClr val="0543B3"/>
                </a:solidFill>
                <a:latin typeface="Lato"/>
                <a:ea typeface="Lato"/>
                <a:cs typeface="Lato"/>
                <a:sym typeface="Lato"/>
              </a:rPr>
              <a:t>village </a:t>
            </a:r>
            <a:r>
              <a:rPr b="0" i="0" lang="en-GB" sz="1600" u="none" cap="none" strike="noStrike">
                <a:solidFill>
                  <a:srgbClr val="000000"/>
                </a:solidFill>
                <a:latin typeface="Lato"/>
                <a:ea typeface="Lato"/>
                <a:cs typeface="Lato"/>
                <a:sym typeface="Lato"/>
              </a:rPr>
              <a:t>convenience shop. It is a </a:t>
            </a:r>
            <a:r>
              <a:rPr b="1" i="0" lang="en-GB" sz="1600" u="none" cap="none" strike="noStrike">
                <a:solidFill>
                  <a:srgbClr val="0543B3"/>
                </a:solidFill>
                <a:latin typeface="Lato"/>
                <a:ea typeface="Lato"/>
                <a:cs typeface="Lato"/>
                <a:sym typeface="Lato"/>
              </a:rPr>
              <a:t>family business </a:t>
            </a:r>
            <a:r>
              <a:rPr b="0" i="0" lang="en-GB" sz="1600" u="none" cap="none" strike="noStrike">
                <a:solidFill>
                  <a:srgbClr val="000000"/>
                </a:solidFill>
                <a:latin typeface="Lato"/>
                <a:ea typeface="Lato"/>
                <a:cs typeface="Lato"/>
                <a:sym typeface="Lato"/>
              </a:rPr>
              <a:t>that I took over from my dad. I feel both proud and lucky to be able run a business as </a:t>
            </a:r>
            <a:r>
              <a:rPr b="1" i="0" lang="en-GB" sz="1600" u="none" cap="none" strike="noStrike">
                <a:solidFill>
                  <a:srgbClr val="0543B3"/>
                </a:solidFill>
                <a:latin typeface="Lato"/>
                <a:ea typeface="Lato"/>
                <a:cs typeface="Lato"/>
                <a:sym typeface="Lato"/>
              </a:rPr>
              <a:t>I wasn’t really academic</a:t>
            </a:r>
            <a:r>
              <a:rPr b="0" i="0" lang="en-GB" sz="1600" u="none" cap="none" strike="noStrike">
                <a:solidFill>
                  <a:srgbClr val="000000"/>
                </a:solidFill>
                <a:latin typeface="Lato"/>
                <a:ea typeface="Lato"/>
                <a:cs typeface="Lato"/>
                <a:sym typeface="Lato"/>
              </a:rPr>
              <a:t> and didn’t do very well in school. However, it can be stressful as business has really slowed down lately. I’ve had to take out a </a:t>
            </a:r>
            <a:r>
              <a:rPr b="1" i="0" lang="en-GB" sz="1600" u="none" cap="none" strike="noStrike">
                <a:solidFill>
                  <a:srgbClr val="0543B3"/>
                </a:solidFill>
                <a:latin typeface="Lato"/>
                <a:ea typeface="Lato"/>
                <a:cs typeface="Lato"/>
                <a:sym typeface="Lato"/>
              </a:rPr>
              <a:t>personal loan </a:t>
            </a:r>
            <a:r>
              <a:rPr b="0" i="0" lang="en-GB" sz="1600" u="none" cap="none" strike="noStrike">
                <a:solidFill>
                  <a:srgbClr val="000000"/>
                </a:solidFill>
                <a:latin typeface="Lato"/>
                <a:ea typeface="Lato"/>
                <a:cs typeface="Lato"/>
                <a:sym typeface="Lato"/>
              </a:rPr>
              <a:t>to cover my household costs but I’m sure things will pick up in the summer.</a:t>
            </a:r>
            <a:endParaRPr b="0" i="0" sz="1600" u="none" cap="none" strike="noStrike">
              <a:solidFill>
                <a:srgbClr val="000000"/>
              </a:solidFill>
              <a:latin typeface="Lato"/>
              <a:ea typeface="Lato"/>
              <a:cs typeface="Lato"/>
              <a:sym typeface="Lato"/>
            </a:endParaRPr>
          </a:p>
          <a:p>
            <a:pPr indent="0" lvl="0" marL="0" marR="0" rtl="0" algn="l">
              <a:lnSpc>
                <a:spcPct val="115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p:txBody>
      </p:sp>
      <p:pic>
        <p:nvPicPr>
          <p:cNvPr id="117" name="Google Shape;117;p12"/>
          <p:cNvPicPr preferRelativeResize="0"/>
          <p:nvPr/>
        </p:nvPicPr>
        <p:blipFill rotWithShape="1">
          <a:blip r:embed="rId3">
            <a:alphaModFix/>
          </a:blip>
          <a:srcRect b="0" l="0" r="0" t="0"/>
          <a:stretch/>
        </p:blipFill>
        <p:spPr>
          <a:xfrm>
            <a:off x="6087200" y="1959050"/>
            <a:ext cx="2143125" cy="2143125"/>
          </a:xfrm>
          <a:prstGeom prst="rect">
            <a:avLst/>
          </a:prstGeom>
          <a:noFill/>
          <a:ln cap="flat" cmpd="sng" w="38100">
            <a:solidFill>
              <a:schemeClr val="accent2"/>
            </a:solidFill>
            <a:prstDash val="solid"/>
            <a:round/>
            <a:headEnd len="sm" w="sm" type="none"/>
            <a:tailEnd len="sm" w="sm" type="none"/>
          </a:ln>
        </p:spPr>
      </p:pic>
      <p:sp>
        <p:nvSpPr>
          <p:cNvPr id="118" name="Google Shape;118;p12"/>
          <p:cNvSpPr txBox="1"/>
          <p:nvPr/>
        </p:nvSpPr>
        <p:spPr>
          <a:xfrm>
            <a:off x="138125" y="253750"/>
            <a:ext cx="80922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Financial literacy education</a:t>
            </a:r>
            <a:r>
              <a:rPr b="1" lang="en-GB" sz="2900">
                <a:solidFill>
                  <a:schemeClr val="lt1"/>
                </a:solidFill>
                <a:latin typeface="Lato"/>
                <a:ea typeface="Lato"/>
                <a:cs typeface="Lato"/>
                <a:sym typeface="Lato"/>
              </a:rPr>
              <a:t>:</a:t>
            </a:r>
            <a:endParaRPr b="1" sz="2900">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Parents and carers perspective</a:t>
            </a:r>
            <a:endParaRPr b="1" i="0" sz="2600" u="none" cap="none" strike="noStrike">
              <a:solidFill>
                <a:schemeClr val="lt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4" name="Header band"/>
          <p:cNvSpPr/>
          <p:nvPr/>
        </p:nvSpPr>
        <p:spPr>
          <a:xfrm>
            <a:off x="0" y="0"/>
            <a:ext cx="9144000" cy="1373700"/>
          </a:xfrm>
          <a:prstGeom prst="rect">
            <a:avLst/>
          </a:prstGeom>
          <a:solidFill>
            <a:srgbClr val="0543B3"/>
          </a:solidFill>
          <a:ln>
            <a:noFill/>
          </a:ln>
        </p:spPr>
        <p:txBody>
          <a:bodyPr/>
          <a:p/>
        </p:txBody>
      </p:sp>
      <p:sp>
        <p:nvSpPr>
          <p:cNvPr id="96" name="Google Shape;96;p30"/>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97" name="Google Shape;97;p30"/>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8022"/>
                </a:solidFill>
                <a:latin typeface="Lato"/>
                <a:ea typeface="Lato"/>
                <a:cs typeface="Lato"/>
                <a:sym typeface="Lato"/>
              </a:rPr>
              <a:t>Learning objective:</a:t>
            </a:r>
            <a:r>
              <a:rPr b="1" i="0" lang="en-GB" sz="1400" u="none" cap="none" strike="noStrike">
                <a:solidFill>
                  <a:srgbClr val="FFF2CC"/>
                </a:solidFill>
                <a:latin typeface="Lato"/>
                <a:ea typeface="Lato"/>
                <a:cs typeface="Lato"/>
                <a:sym typeface="Lato"/>
              </a:rPr>
              <a:t xml:space="preserve"> To weigh up how financial literacy education should be delivered and to argue a case for it</a:t>
            </a:r>
            <a:endParaRPr b="1" i="0" sz="2000" u="none" cap="none" strike="noStrike">
              <a:solidFill>
                <a:srgbClr val="FFF2CC"/>
              </a:solidFill>
              <a:highlight>
                <a:srgbClr val="FF0000"/>
              </a:highlight>
              <a:latin typeface="Lato"/>
              <a:ea typeface="Lato"/>
              <a:cs typeface="Lato"/>
              <a:sym typeface="Lato"/>
            </a:endParaRPr>
          </a:p>
        </p:txBody>
      </p:sp>
      <p:sp>
        <p:nvSpPr>
          <p:cNvPr id="98" name="Google Shape;98;p30"/>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99" name="Google Shape;99;p30"/>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0"/>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01" name="Google Shape;101;p30"/>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Identify the different ways young people can receive financial literacy education</a:t>
            </a:r>
            <a:endParaRPr b="1" i="0" sz="2000" u="none" cap="none" strike="noStrike">
              <a:solidFill>
                <a:srgbClr val="262A33"/>
              </a:solidFill>
              <a:latin typeface="Lato"/>
              <a:ea typeface="Lato"/>
              <a:cs typeface="Lato"/>
              <a:sym typeface="Lato"/>
            </a:endParaRPr>
          </a:p>
        </p:txBody>
      </p:sp>
      <p:sp>
        <p:nvSpPr>
          <p:cNvPr id="102" name="Google Shape;102;p30"/>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3" name="Google Shape;103;p30"/>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0"/>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05" name="Google Shape;105;p30"/>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Evaluate who is best placed to deliver financial literacy education</a:t>
            </a:r>
            <a:endParaRPr b="1" i="0" sz="2000" u="none" cap="none" strike="noStrike">
              <a:solidFill>
                <a:srgbClr val="262A33"/>
              </a:solidFill>
              <a:latin typeface="Lato"/>
              <a:ea typeface="Lato"/>
              <a:cs typeface="Lato"/>
              <a:sym typeface="Lato"/>
            </a:endParaRPr>
          </a:p>
        </p:txBody>
      </p:sp>
      <p:grpSp>
        <p:nvGrpSpPr>
          <p:cNvPr id="106" name="Google Shape;106;p30"/>
          <p:cNvGrpSpPr/>
          <p:nvPr/>
        </p:nvGrpSpPr>
        <p:grpSpPr>
          <a:xfrm>
            <a:off x="6229350" y="1945105"/>
            <a:ext cx="2533800" cy="3048000"/>
            <a:chOff x="6229350" y="2095500"/>
            <a:chExt cx="2533800" cy="3048000"/>
          </a:xfrm>
        </p:grpSpPr>
        <p:sp>
          <p:nvSpPr>
            <p:cNvPr id="107" name="Google Shape;107;p30"/>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8" name="Google Shape;108;p30"/>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9" name="Google Shape;109;p30"/>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10" name="Google Shape;110;p30"/>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Present a case for the importance of financial literacy education</a:t>
              </a:r>
              <a:endParaRPr b="1" i="0" sz="2000" u="none" cap="none" strike="noStrike">
                <a:solidFill>
                  <a:srgbClr val="262A33"/>
                </a:solidFill>
                <a:latin typeface="Lato"/>
                <a:ea typeface="Lato"/>
                <a:cs typeface="Lato"/>
                <a:sym typeface="Lato"/>
              </a:endParaRPr>
            </a:p>
          </p:txBody>
        </p:sp>
      </p:grpSp>
      <p:grpSp>
        <p:nvGrpSpPr>
          <p:cNvPr id="111" name="Google Shape;111;p30"/>
          <p:cNvGrpSpPr/>
          <p:nvPr/>
        </p:nvGrpSpPr>
        <p:grpSpPr>
          <a:xfrm>
            <a:off x="381000" y="1472693"/>
            <a:ext cx="8382000" cy="381000"/>
            <a:chOff x="381000" y="1524000"/>
            <a:chExt cx="8382000" cy="381000"/>
          </a:xfrm>
        </p:grpSpPr>
        <p:sp>
          <p:nvSpPr>
            <p:cNvPr id="112" name="Google Shape;112;p30"/>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13" name="Google Shape;113;p30"/>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114" name="Google Shape;114;p30"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115" name="Google Shape;115;p30"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3"/>
          <p:cNvSpPr txBox="1"/>
          <p:nvPr/>
        </p:nvSpPr>
        <p:spPr>
          <a:xfrm>
            <a:off x="177400" y="1168275"/>
            <a:ext cx="87750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rgbClr val="000000"/>
                </a:solidFill>
                <a:latin typeface="Lato"/>
                <a:ea typeface="Lato"/>
                <a:cs typeface="Lato"/>
                <a:sym typeface="Lato"/>
              </a:rPr>
              <a:t>“All young people should learn about the risks and opportunities of money at </a:t>
            </a:r>
            <a:r>
              <a:rPr b="1" i="0" lang="en-GB" sz="2200" u="sng" cap="none" strike="noStrike">
                <a:solidFill>
                  <a:srgbClr val="000000"/>
                </a:solidFill>
                <a:latin typeface="Lato"/>
                <a:ea typeface="Lato"/>
                <a:cs typeface="Lato"/>
                <a:sym typeface="Lato"/>
              </a:rPr>
              <a:t>school.</a:t>
            </a:r>
            <a:r>
              <a:rPr b="1" i="0" lang="en-GB" sz="2200" u="none" cap="none" strike="noStrike">
                <a:solidFill>
                  <a:srgbClr val="000000"/>
                </a:solidFill>
                <a:latin typeface="Lato"/>
                <a:ea typeface="Lato"/>
                <a:cs typeface="Lato"/>
                <a:sym typeface="Lato"/>
              </a:rPr>
              <a:t>”</a:t>
            </a:r>
            <a:endParaRPr b="1" i="0" sz="2200" u="none" cap="none" strike="noStrike">
              <a:solidFill>
                <a:srgbClr val="000000"/>
              </a:solidFill>
              <a:latin typeface="Lato"/>
              <a:ea typeface="Lato"/>
              <a:cs typeface="Lato"/>
              <a:sym typeface="Lato"/>
            </a:endParaRPr>
          </a:p>
        </p:txBody>
      </p:sp>
      <p:sp>
        <p:nvSpPr>
          <p:cNvPr id="124" name="Google Shape;124;p13"/>
          <p:cNvSpPr txBox="1"/>
          <p:nvPr>
            <p:ph type="ctrTitle"/>
          </p:nvPr>
        </p:nvSpPr>
        <p:spPr>
          <a:xfrm>
            <a:off x="259775" y="242750"/>
            <a:ext cx="57021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990"/>
              <a:buFont typeface="Arial"/>
              <a:buNone/>
            </a:pPr>
            <a:r>
              <a:rPr b="1" i="0" lang="en-GB" sz="2900" u="none" cap="none" strike="noStrike">
                <a:solidFill>
                  <a:schemeClr val="lt1"/>
                </a:solidFill>
                <a:latin typeface="Lato"/>
                <a:ea typeface="Lato"/>
                <a:cs typeface="Lato"/>
                <a:sym typeface="Lato"/>
              </a:rPr>
              <a:t>Debate</a:t>
            </a:r>
            <a:endParaRPr b="1" i="0" sz="2900" u="none" cap="none" strike="noStrike">
              <a:solidFill>
                <a:schemeClr val="lt1"/>
              </a:solidFill>
              <a:latin typeface="Lato"/>
              <a:ea typeface="Lato"/>
              <a:cs typeface="Lato"/>
              <a:sym typeface="Lato"/>
            </a:endParaRPr>
          </a:p>
        </p:txBody>
      </p:sp>
      <p:sp>
        <p:nvSpPr>
          <p:cNvPr id="125" name="Google Shape;125;p13"/>
          <p:cNvSpPr txBox="1"/>
          <p:nvPr/>
        </p:nvSpPr>
        <p:spPr>
          <a:xfrm>
            <a:off x="177400" y="2571750"/>
            <a:ext cx="5952900" cy="20472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rgbClr val="000000"/>
              </a:buClr>
              <a:buSzPts val="1600"/>
              <a:buFont typeface="Lato"/>
              <a:buAutoNum type="arabicPeriod"/>
            </a:pPr>
            <a:r>
              <a:rPr b="0" i="0" lang="en-GB" sz="1600" u="none" cap="none" strike="noStrike">
                <a:solidFill>
                  <a:srgbClr val="000000"/>
                </a:solidFill>
                <a:latin typeface="Lato"/>
                <a:ea typeface="Lato"/>
                <a:cs typeface="Lato"/>
                <a:sym typeface="Lato"/>
              </a:rPr>
              <a:t>Can or should parents and carers be responsible for ensuring that young people are educated on these topics?</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1000"/>
              </a:spcBef>
              <a:spcAft>
                <a:spcPts val="0"/>
              </a:spcAft>
              <a:buClr>
                <a:srgbClr val="000000"/>
              </a:buClr>
              <a:buSzPts val="1600"/>
              <a:buFont typeface="Lato"/>
              <a:buAutoNum type="arabicPeriod"/>
            </a:pPr>
            <a:r>
              <a:rPr b="0" i="0" lang="en-GB" sz="1600" u="none" cap="none" strike="noStrike">
                <a:solidFill>
                  <a:srgbClr val="000000"/>
                </a:solidFill>
                <a:latin typeface="Lato"/>
                <a:ea typeface="Lato"/>
                <a:cs typeface="Lato"/>
                <a:sym typeface="Lato"/>
              </a:rPr>
              <a:t>How do young people teach themselves?</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1000"/>
              </a:spcBef>
              <a:spcAft>
                <a:spcPts val="0"/>
              </a:spcAft>
              <a:buClr>
                <a:srgbClr val="000000"/>
              </a:buClr>
              <a:buSzPts val="1600"/>
              <a:buFont typeface="Lato"/>
              <a:buAutoNum type="arabicPeriod"/>
            </a:pPr>
            <a:r>
              <a:rPr b="0" i="0" lang="en-GB" sz="1600" u="none" cap="none" strike="noStrike">
                <a:solidFill>
                  <a:srgbClr val="000000"/>
                </a:solidFill>
                <a:latin typeface="Lato"/>
                <a:ea typeface="Lato"/>
                <a:cs typeface="Lato"/>
                <a:sym typeface="Lato"/>
              </a:rPr>
              <a:t>Why are schools considered an ideal place to teach young people about these topics?</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1000"/>
              </a:spcBef>
              <a:spcAft>
                <a:spcPts val="1000"/>
              </a:spcAft>
              <a:buClr>
                <a:srgbClr val="000000"/>
              </a:buClr>
              <a:buSzPts val="1600"/>
              <a:buFont typeface="Lato"/>
              <a:buAutoNum type="arabicPeriod"/>
            </a:pPr>
            <a:r>
              <a:rPr b="0" i="0" lang="en-GB" sz="1600" u="none" cap="none" strike="noStrike">
                <a:solidFill>
                  <a:srgbClr val="000000"/>
                </a:solidFill>
                <a:latin typeface="Lato"/>
                <a:ea typeface="Lato"/>
                <a:cs typeface="Lato"/>
                <a:sym typeface="Lato"/>
              </a:rPr>
              <a:t>What limitations or challenges do schools face?</a:t>
            </a:r>
            <a:endParaRPr b="0" i="0" sz="1600" u="none" cap="none" strike="noStrike">
              <a:solidFill>
                <a:srgbClr val="000000"/>
              </a:solidFill>
              <a:latin typeface="Lato"/>
              <a:ea typeface="Lato"/>
              <a:cs typeface="Lato"/>
              <a:sym typeface="Lato"/>
            </a:endParaRPr>
          </a:p>
        </p:txBody>
      </p:sp>
      <p:pic>
        <p:nvPicPr>
          <p:cNvPr id="126" name="Google Shape;126;p13"/>
          <p:cNvPicPr preferRelativeResize="0"/>
          <p:nvPr/>
        </p:nvPicPr>
        <p:blipFill>
          <a:blip r:embed="rId3">
            <a:alphaModFix/>
          </a:blip>
          <a:stretch>
            <a:fillRect/>
          </a:stretch>
        </p:blipFill>
        <p:spPr>
          <a:xfrm>
            <a:off x="6031900" y="2182575"/>
            <a:ext cx="2959702" cy="233435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4"/>
          <p:cNvSpPr txBox="1"/>
          <p:nvPr/>
        </p:nvSpPr>
        <p:spPr>
          <a:xfrm>
            <a:off x="246875" y="1339925"/>
            <a:ext cx="5715300" cy="3140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Lato"/>
                <a:ea typeface="Lato"/>
                <a:cs typeface="Lato"/>
                <a:sym typeface="Lato"/>
              </a:rPr>
              <a:t>You have the power to make a difference.</a:t>
            </a:r>
            <a:endParaRPr b="0" i="0"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GB" sz="1600" u="none" cap="none" strike="noStrike">
                <a:solidFill>
                  <a:srgbClr val="000000"/>
                </a:solidFill>
                <a:latin typeface="Lato"/>
                <a:ea typeface="Lato"/>
                <a:cs typeface="Lato"/>
                <a:sym typeface="Lato"/>
              </a:rPr>
              <a:t>There are many students who are missing out on financial literacy education.</a:t>
            </a:r>
            <a:endParaRPr b="0" i="0" sz="1600" u="none" cap="none" strike="noStrike">
              <a:solidFill>
                <a:srgbClr val="000000"/>
              </a:solidFill>
              <a:latin typeface="Lato"/>
              <a:ea typeface="Lato"/>
              <a:cs typeface="Lato"/>
              <a:sym typeface="Lato"/>
            </a:endParaRPr>
          </a:p>
          <a:p>
            <a:pPr indent="-330200" lvl="0" marL="457200" marR="0" rtl="0" algn="l">
              <a:lnSpc>
                <a:spcPct val="100000"/>
              </a:lnSpc>
              <a:spcBef>
                <a:spcPts val="0"/>
              </a:spcBef>
              <a:spcAft>
                <a:spcPts val="0"/>
              </a:spcAft>
              <a:buClr>
                <a:srgbClr val="000000"/>
              </a:buClr>
              <a:buSzPts val="1600"/>
              <a:buFont typeface="Lato"/>
              <a:buChar char="●"/>
            </a:pPr>
            <a:r>
              <a:rPr b="0" i="0" lang="en-GB" sz="1600" u="none" cap="none" strike="noStrike">
                <a:solidFill>
                  <a:srgbClr val="000000"/>
                </a:solidFill>
                <a:latin typeface="Lato"/>
                <a:ea typeface="Lato"/>
                <a:cs typeface="Lato"/>
                <a:sym typeface="Lato"/>
              </a:rPr>
              <a:t>It would be life-changing for many young people and their families if they were to be guaranteed financial literacy education.</a:t>
            </a:r>
            <a:endParaRPr b="0" i="0"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Lato"/>
                <a:ea typeface="Lato"/>
                <a:cs typeface="Lato"/>
                <a:sym typeface="Lato"/>
              </a:rPr>
              <a:t>You can help this happen b</a:t>
            </a:r>
            <a:r>
              <a:rPr lang="en-GB" sz="1600">
                <a:latin typeface="Lato"/>
                <a:ea typeface="Lato"/>
                <a:cs typeface="Lato"/>
                <a:sym typeface="Lato"/>
              </a:rPr>
              <a:t>y</a:t>
            </a:r>
            <a:r>
              <a:rPr b="0" i="0" lang="en-GB" sz="1600" u="none" cap="none" strike="noStrike">
                <a:solidFill>
                  <a:srgbClr val="000000"/>
                </a:solidFill>
                <a:latin typeface="Lato"/>
                <a:ea typeface="Lato"/>
                <a:cs typeface="Lato"/>
                <a:sym typeface="Lato"/>
              </a:rPr>
              <a:t> </a:t>
            </a:r>
            <a:r>
              <a:rPr b="0" i="0" lang="en-GB" sz="1600" u="sng" cap="none" strike="noStrike">
                <a:solidFill>
                  <a:schemeClr val="hlink"/>
                </a:solidFill>
                <a:latin typeface="Lato"/>
                <a:ea typeface="Lato"/>
                <a:cs typeface="Lato"/>
                <a:sym typeface="Lato"/>
                <a:hlinkClick r:id="rId3"/>
              </a:rPr>
              <a:t>writing a letter to your local MP</a:t>
            </a:r>
            <a:r>
              <a:rPr b="0" i="0" lang="en-GB" sz="1600" u="none" cap="none" strike="noStrike">
                <a:solidFill>
                  <a:srgbClr val="000000"/>
                </a:solidFill>
                <a:latin typeface="Lato"/>
                <a:ea typeface="Lato"/>
                <a:cs typeface="Lato"/>
                <a:sym typeface="Lato"/>
              </a:rPr>
              <a:t> sharing what you have learnt over the last six weeks and presenting reasons why more schools should include financial literacy in their curriculum.</a:t>
            </a:r>
            <a:endParaRPr b="0" i="0" sz="1600" u="none" cap="none" strike="noStrike">
              <a:solidFill>
                <a:srgbClr val="000000"/>
              </a:solidFill>
              <a:latin typeface="Lato"/>
              <a:ea typeface="Lato"/>
              <a:cs typeface="Lato"/>
              <a:sym typeface="Lato"/>
            </a:endParaRPr>
          </a:p>
        </p:txBody>
      </p:sp>
      <p:pic>
        <p:nvPicPr>
          <p:cNvPr id="132" name="Google Shape;132;p14"/>
          <p:cNvPicPr preferRelativeResize="0"/>
          <p:nvPr/>
        </p:nvPicPr>
        <p:blipFill rotWithShape="1">
          <a:blip r:embed="rId4">
            <a:alphaModFix/>
          </a:blip>
          <a:srcRect b="4480" l="5475" r="6782" t="4453"/>
          <a:stretch/>
        </p:blipFill>
        <p:spPr>
          <a:xfrm>
            <a:off x="6270072" y="1478250"/>
            <a:ext cx="1275414" cy="1217462"/>
          </a:xfrm>
          <a:prstGeom prst="rect">
            <a:avLst/>
          </a:prstGeom>
          <a:noFill/>
          <a:ln>
            <a:noFill/>
          </a:ln>
        </p:spPr>
      </p:pic>
      <p:sp>
        <p:nvSpPr>
          <p:cNvPr id="133" name="Google Shape;133;p14"/>
          <p:cNvSpPr txBox="1"/>
          <p:nvPr/>
        </p:nvSpPr>
        <p:spPr>
          <a:xfrm>
            <a:off x="138125" y="253750"/>
            <a:ext cx="8092200" cy="516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chemeClr val="lt1"/>
              </a:solidFill>
              <a:latin typeface="Lato Black"/>
              <a:ea typeface="Lato Black"/>
              <a:cs typeface="Lato Black"/>
              <a:sym typeface="Lato Black"/>
            </a:endParaRPr>
          </a:p>
          <a:p>
            <a:pPr indent="0" lvl="0" marL="0" marR="0" rtl="0" algn="l">
              <a:lnSpc>
                <a:spcPct val="100000"/>
              </a:lnSpc>
              <a:spcBef>
                <a:spcPts val="0"/>
              </a:spcBef>
              <a:spcAft>
                <a:spcPts val="0"/>
              </a:spcAft>
              <a:buClr>
                <a:srgbClr val="000000"/>
              </a:buClr>
              <a:buSzPts val="2900"/>
              <a:buFont typeface="Arial"/>
              <a:buNone/>
            </a:pPr>
            <a:r>
              <a:rPr b="1" i="0" lang="en-GB" sz="2900" u="none" cap="none" strike="noStrike">
                <a:solidFill>
                  <a:schemeClr val="lt1"/>
                </a:solidFill>
                <a:latin typeface="Lato"/>
                <a:ea typeface="Lato"/>
                <a:cs typeface="Lato"/>
                <a:sym typeface="Lato"/>
              </a:rPr>
              <a:t>Financial literacy education: </a:t>
            </a:r>
            <a:r>
              <a:rPr b="1" lang="en-GB" sz="2900">
                <a:solidFill>
                  <a:schemeClr val="lt1"/>
                </a:solidFill>
                <a:latin typeface="Lato"/>
                <a:ea typeface="Lato"/>
                <a:cs typeface="Lato"/>
                <a:sym typeface="Lato"/>
              </a:rPr>
              <a:t>Make a difference</a:t>
            </a:r>
            <a:r>
              <a:rPr b="1" i="0" lang="en-GB" sz="2900" u="none" cap="none" strike="noStrike">
                <a:solidFill>
                  <a:schemeClr val="lt1"/>
                </a:solidFill>
                <a:latin typeface="Lato"/>
                <a:ea typeface="Lato"/>
                <a:cs typeface="Lato"/>
                <a:sym typeface="Lato"/>
              </a:rPr>
              <a:t> </a:t>
            </a:r>
            <a:endParaRPr b="1" i="0" sz="29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2900"/>
              <a:buFont typeface="Arial"/>
              <a:buNone/>
            </a:pPr>
            <a:r>
              <a:t/>
            </a:r>
            <a:endParaRPr b="1" i="0" sz="2900" u="none" cap="none" strike="noStrike">
              <a:solidFill>
                <a:schemeClr val="lt1"/>
              </a:solidFill>
              <a:latin typeface="Lato"/>
              <a:ea typeface="Lato"/>
              <a:cs typeface="Lato"/>
              <a:sym typeface="Lato"/>
            </a:endParaRPr>
          </a:p>
        </p:txBody>
      </p:sp>
      <p:sp>
        <p:nvSpPr>
          <p:cNvPr id="134" name="Google Shape;134;p14">
            <a:hlinkClick r:id="rId5"/>
          </p:cNvPr>
          <p:cNvSpPr txBox="1"/>
          <p:nvPr/>
        </p:nvSpPr>
        <p:spPr>
          <a:xfrm>
            <a:off x="246875" y="4381775"/>
            <a:ext cx="568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accent1"/>
                </a:solidFill>
                <a:latin typeface="Lato"/>
                <a:ea typeface="Lato"/>
                <a:cs typeface="Lato"/>
                <a:sym typeface="Lato"/>
              </a:rPr>
              <a:t>Advice</a:t>
            </a:r>
            <a:r>
              <a:rPr lang="en-GB" u="sng">
                <a:solidFill>
                  <a:schemeClr val="accent1"/>
                </a:solidFill>
                <a:latin typeface="Lato"/>
                <a:ea typeface="Lato"/>
                <a:cs typeface="Lato"/>
                <a:sym typeface="Lato"/>
              </a:rPr>
              <a:t> on how to write a letter to your MP</a:t>
            </a:r>
            <a:endParaRPr u="sng">
              <a:solidFill>
                <a:schemeClr val="accent1"/>
              </a:solidFill>
              <a:latin typeface="Lato"/>
              <a:ea typeface="Lato"/>
              <a:cs typeface="Lato"/>
              <a:sym typeface="Lato"/>
            </a:endParaRPr>
          </a:p>
        </p:txBody>
      </p:sp>
      <p:pic>
        <p:nvPicPr>
          <p:cNvPr id="135" name="Google Shape;135;p14"/>
          <p:cNvPicPr preferRelativeResize="0"/>
          <p:nvPr/>
        </p:nvPicPr>
        <p:blipFill>
          <a:blip r:embed="rId6">
            <a:alphaModFix/>
          </a:blip>
          <a:stretch>
            <a:fillRect/>
          </a:stretch>
        </p:blipFill>
        <p:spPr>
          <a:xfrm>
            <a:off x="6059223" y="2949452"/>
            <a:ext cx="1697100" cy="1523825"/>
          </a:xfrm>
          <a:prstGeom prst="rect">
            <a:avLst/>
          </a:prstGeom>
          <a:noFill/>
          <a:ln>
            <a:noFill/>
          </a:ln>
        </p:spPr>
      </p:pic>
      <p:pic>
        <p:nvPicPr>
          <p:cNvPr id="136" name="Google Shape;136;p14"/>
          <p:cNvPicPr preferRelativeResize="0"/>
          <p:nvPr/>
        </p:nvPicPr>
        <p:blipFill>
          <a:blip r:embed="rId7">
            <a:alphaModFix/>
          </a:blip>
          <a:stretch>
            <a:fillRect/>
          </a:stretch>
        </p:blipFill>
        <p:spPr>
          <a:xfrm>
            <a:off x="7595902" y="3381952"/>
            <a:ext cx="1473751" cy="745495"/>
          </a:xfrm>
          <a:prstGeom prst="rect">
            <a:avLst/>
          </a:prstGeom>
          <a:noFill/>
          <a:ln>
            <a:noFill/>
          </a:ln>
        </p:spPr>
      </p:pic>
      <p:pic>
        <p:nvPicPr>
          <p:cNvPr id="137" name="Google Shape;137;p14"/>
          <p:cNvPicPr preferRelativeResize="0"/>
          <p:nvPr/>
        </p:nvPicPr>
        <p:blipFill rotWithShape="1">
          <a:blip r:embed="rId8">
            <a:alphaModFix/>
          </a:blip>
          <a:srcRect b="2353" l="0" r="51110" t="0"/>
          <a:stretch/>
        </p:blipFill>
        <p:spPr>
          <a:xfrm>
            <a:off x="7644413" y="1478250"/>
            <a:ext cx="1376725" cy="1374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4" name="Header band"/>
          <p:cNvSpPr/>
          <p:nvPr/>
        </p:nvSpPr>
        <p:spPr>
          <a:xfrm>
            <a:off x="0" y="0"/>
            <a:ext cx="9144000" cy="1373700"/>
          </a:xfrm>
          <a:prstGeom prst="rect">
            <a:avLst/>
          </a:prstGeom>
          <a:solidFill>
            <a:srgbClr val="0543B3"/>
          </a:solidFill>
          <a:ln>
            <a:noFill/>
          </a:ln>
        </p:spPr>
        <p:txBody>
          <a:bodyPr/>
          <a:p/>
        </p:txBody>
      </p:sp>
      <p:sp>
        <p:nvSpPr>
          <p:cNvPr id="96" name="Google Shape;96;p30"/>
          <p:cNvSpPr txBox="1"/>
          <p:nvPr/>
        </p:nvSpPr>
        <p:spPr>
          <a:xfrm>
            <a:off x="381000" y="238125"/>
            <a:ext cx="8382000" cy="400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600"/>
              <a:buFont typeface="Arial"/>
              <a:buNone/>
            </a:pPr>
            <a:r>
              <a:rPr b="0" i="0" lang="en-GB" sz="2600" u="none" cap="none" strike="noStrike">
                <a:solidFill>
                  <a:srgbClr val="FFFFFF"/>
                </a:solidFill>
                <a:latin typeface="Lato Black"/>
                <a:ea typeface="Lato Black"/>
                <a:cs typeface="Lato Black"/>
                <a:sym typeface="Lato Black"/>
              </a:rPr>
              <a:t>Learning objectives and outcomes</a:t>
            </a:r>
            <a:endParaRPr b="0" i="0" sz="2600" u="none" cap="none" strike="noStrike">
              <a:solidFill>
                <a:srgbClr val="FFFFFF"/>
              </a:solidFill>
              <a:latin typeface="Lato Black"/>
              <a:ea typeface="Lato Black"/>
              <a:cs typeface="Lato Black"/>
              <a:sym typeface="Lato Black"/>
            </a:endParaRPr>
          </a:p>
        </p:txBody>
      </p:sp>
      <p:sp>
        <p:nvSpPr>
          <p:cNvPr id="97" name="Google Shape;97;p30"/>
          <p:cNvSpPr txBox="1"/>
          <p:nvPr/>
        </p:nvSpPr>
        <p:spPr>
          <a:xfrm>
            <a:off x="381000" y="685800"/>
            <a:ext cx="8382000" cy="476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FF8022"/>
                </a:solidFill>
                <a:latin typeface="Lato"/>
                <a:ea typeface="Lato"/>
                <a:cs typeface="Lato"/>
                <a:sym typeface="Lato"/>
              </a:rPr>
              <a:t>Learning objective:</a:t>
            </a:r>
            <a:r>
              <a:rPr b="1" i="0" lang="en-GB" sz="1400" u="none" cap="none" strike="noStrike">
                <a:solidFill>
                  <a:srgbClr val="FFF2CC"/>
                </a:solidFill>
                <a:latin typeface="Lato"/>
                <a:ea typeface="Lato"/>
                <a:cs typeface="Lato"/>
                <a:sym typeface="Lato"/>
              </a:rPr>
              <a:t xml:space="preserve"> To weigh up how financial literacy education should be delivered and to argue a case for it</a:t>
            </a:r>
            <a:endParaRPr b="1" i="0" sz="2000" u="none" cap="none" strike="noStrike">
              <a:solidFill>
                <a:srgbClr val="FFF2CC"/>
              </a:solidFill>
              <a:highlight>
                <a:srgbClr val="FF0000"/>
              </a:highlight>
              <a:latin typeface="Lato"/>
              <a:ea typeface="Lato"/>
              <a:cs typeface="Lato"/>
              <a:sym typeface="Lato"/>
            </a:endParaRPr>
          </a:p>
        </p:txBody>
      </p:sp>
      <p:sp>
        <p:nvSpPr>
          <p:cNvPr id="98" name="Google Shape;98;p30"/>
          <p:cNvSpPr/>
          <p:nvPr/>
        </p:nvSpPr>
        <p:spPr>
          <a:xfrm>
            <a:off x="38100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99" name="Google Shape;99;p30"/>
          <p:cNvSpPr/>
          <p:nvPr/>
        </p:nvSpPr>
        <p:spPr>
          <a:xfrm>
            <a:off x="45720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0"/>
          <p:cNvSpPr txBox="1"/>
          <p:nvPr/>
        </p:nvSpPr>
        <p:spPr>
          <a:xfrm>
            <a:off x="45720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1</a:t>
            </a:r>
            <a:endParaRPr b="0" i="0" sz="2400" u="none" cap="none" strike="noStrike">
              <a:solidFill>
                <a:srgbClr val="FF8022"/>
              </a:solidFill>
              <a:latin typeface="Lato Black"/>
              <a:ea typeface="Lato Black"/>
              <a:cs typeface="Lato Black"/>
              <a:sym typeface="Lato Black"/>
            </a:endParaRPr>
          </a:p>
        </p:txBody>
      </p:sp>
      <p:sp>
        <p:nvSpPr>
          <p:cNvPr id="101" name="Google Shape;101;p30"/>
          <p:cNvSpPr txBox="1"/>
          <p:nvPr/>
        </p:nvSpPr>
        <p:spPr>
          <a:xfrm>
            <a:off x="52387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Identify the different ways young people can receive financial literacy education</a:t>
            </a:r>
            <a:endParaRPr b="1" i="0" sz="2000" u="none" cap="none" strike="noStrike">
              <a:solidFill>
                <a:srgbClr val="262A33"/>
              </a:solidFill>
              <a:latin typeface="Lato"/>
              <a:ea typeface="Lato"/>
              <a:cs typeface="Lato"/>
              <a:sym typeface="Lato"/>
            </a:endParaRPr>
          </a:p>
        </p:txBody>
      </p:sp>
      <p:sp>
        <p:nvSpPr>
          <p:cNvPr id="102" name="Google Shape;102;p30"/>
          <p:cNvSpPr/>
          <p:nvPr/>
        </p:nvSpPr>
        <p:spPr>
          <a:xfrm>
            <a:off x="3295650" y="1945105"/>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3" name="Google Shape;103;p30"/>
          <p:cNvSpPr/>
          <p:nvPr/>
        </p:nvSpPr>
        <p:spPr>
          <a:xfrm>
            <a:off x="3371850" y="2164180"/>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30"/>
          <p:cNvSpPr txBox="1"/>
          <p:nvPr/>
        </p:nvSpPr>
        <p:spPr>
          <a:xfrm>
            <a:off x="3371850" y="2164180"/>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2</a:t>
            </a:r>
            <a:endParaRPr b="0" i="0" sz="2400" u="none" cap="none" strike="noStrike">
              <a:solidFill>
                <a:srgbClr val="FF8022"/>
              </a:solidFill>
              <a:latin typeface="Lato Black"/>
              <a:ea typeface="Lato Black"/>
              <a:cs typeface="Lato Black"/>
              <a:sym typeface="Lato Black"/>
            </a:endParaRPr>
          </a:p>
        </p:txBody>
      </p:sp>
      <p:sp>
        <p:nvSpPr>
          <p:cNvPr id="105" name="Google Shape;105;p30"/>
          <p:cNvSpPr txBox="1"/>
          <p:nvPr/>
        </p:nvSpPr>
        <p:spPr>
          <a:xfrm>
            <a:off x="3438525" y="2754730"/>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Evaluate who is best placed to deliver financial literacy education</a:t>
            </a:r>
            <a:endParaRPr b="1" i="0" sz="2000" u="none" cap="none" strike="noStrike">
              <a:solidFill>
                <a:srgbClr val="262A33"/>
              </a:solidFill>
              <a:latin typeface="Lato"/>
              <a:ea typeface="Lato"/>
              <a:cs typeface="Lato"/>
              <a:sym typeface="Lato"/>
            </a:endParaRPr>
          </a:p>
        </p:txBody>
      </p:sp>
      <p:grpSp>
        <p:nvGrpSpPr>
          <p:cNvPr id="106" name="Google Shape;106;p30"/>
          <p:cNvGrpSpPr/>
          <p:nvPr/>
        </p:nvGrpSpPr>
        <p:grpSpPr>
          <a:xfrm>
            <a:off x="6229350" y="1945105"/>
            <a:ext cx="2533800" cy="3048000"/>
            <a:chOff x="6229350" y="2095500"/>
            <a:chExt cx="2533800" cy="3048000"/>
          </a:xfrm>
        </p:grpSpPr>
        <p:sp>
          <p:nvSpPr>
            <p:cNvPr id="107" name="Google Shape;107;p30"/>
            <p:cNvSpPr/>
            <p:nvPr/>
          </p:nvSpPr>
          <p:spPr>
            <a:xfrm>
              <a:off x="6229350" y="2095500"/>
              <a:ext cx="2533800" cy="3048000"/>
            </a:xfrm>
            <a:prstGeom prst="roundRect">
              <a:avLst>
                <a:gd fmla="val 4347" name="adj"/>
              </a:avLst>
            </a:prstGeom>
            <a:solidFill>
              <a:srgbClr val="FFFFFF"/>
            </a:solidFill>
            <a:ln cap="flat" cmpd="sng" w="1905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8" name="Google Shape;108;p30"/>
            <p:cNvSpPr/>
            <p:nvPr/>
          </p:nvSpPr>
          <p:spPr>
            <a:xfrm>
              <a:off x="6305550" y="2314575"/>
              <a:ext cx="419100" cy="419100"/>
            </a:xfrm>
            <a:prstGeom prst="ellipse">
              <a:avLst/>
            </a:prstGeom>
            <a:solidFill>
              <a:srgbClr val="FFEFE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09" name="Google Shape;109;p30"/>
            <p:cNvSpPr txBox="1"/>
            <p:nvPr/>
          </p:nvSpPr>
          <p:spPr>
            <a:xfrm>
              <a:off x="6305550" y="2314575"/>
              <a:ext cx="419100" cy="41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0" i="0" lang="en-GB" sz="2400" u="none" cap="none" strike="noStrike">
                  <a:solidFill>
                    <a:srgbClr val="FF8022"/>
                  </a:solidFill>
                  <a:latin typeface="Lato Black"/>
                  <a:ea typeface="Lato Black"/>
                  <a:cs typeface="Lato Black"/>
                  <a:sym typeface="Lato Black"/>
                </a:rPr>
                <a:t>3</a:t>
              </a:r>
              <a:endParaRPr b="0" i="0" sz="2400" u="none" cap="none" strike="noStrike">
                <a:solidFill>
                  <a:srgbClr val="FF8022"/>
                </a:solidFill>
                <a:latin typeface="Lato Black"/>
                <a:ea typeface="Lato Black"/>
                <a:cs typeface="Lato Black"/>
                <a:sym typeface="Lato Black"/>
              </a:endParaRPr>
            </a:p>
          </p:txBody>
        </p:sp>
        <p:sp>
          <p:nvSpPr>
            <p:cNvPr id="110" name="Google Shape;110;p30"/>
            <p:cNvSpPr txBox="1"/>
            <p:nvPr/>
          </p:nvSpPr>
          <p:spPr>
            <a:xfrm>
              <a:off x="6372225" y="2905125"/>
              <a:ext cx="2247900" cy="1238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600"/>
                </a:spcBef>
                <a:spcAft>
                  <a:spcPts val="0"/>
                </a:spcAft>
                <a:buClr>
                  <a:srgbClr val="000000"/>
                </a:buClr>
                <a:buSzPts val="1300"/>
                <a:buFont typeface="Arial"/>
                <a:buNone/>
              </a:pPr>
              <a:r>
                <a:rPr b="1" i="0" lang="en-GB" sz="1300" u="none" cap="none" strike="noStrike">
                  <a:solidFill>
                    <a:srgbClr val="262A33"/>
                  </a:solidFill>
                  <a:latin typeface="Lato"/>
                  <a:ea typeface="Lato"/>
                  <a:cs typeface="Lato"/>
                  <a:sym typeface="Lato"/>
                </a:rPr>
                <a:t>Present a case for the importance of financial literacy education</a:t>
              </a:r>
              <a:endParaRPr b="1" i="0" sz="2000" u="none" cap="none" strike="noStrike">
                <a:solidFill>
                  <a:srgbClr val="262A33"/>
                </a:solidFill>
                <a:latin typeface="Lato"/>
                <a:ea typeface="Lato"/>
                <a:cs typeface="Lato"/>
                <a:sym typeface="Lato"/>
              </a:endParaRPr>
            </a:p>
          </p:txBody>
        </p:sp>
      </p:grpSp>
      <p:grpSp>
        <p:nvGrpSpPr>
          <p:cNvPr id="111" name="Google Shape;111;p30"/>
          <p:cNvGrpSpPr/>
          <p:nvPr/>
        </p:nvGrpSpPr>
        <p:grpSpPr>
          <a:xfrm>
            <a:off x="381000" y="1472693"/>
            <a:ext cx="8382000" cy="381000"/>
            <a:chOff x="381000" y="1524000"/>
            <a:chExt cx="8382000" cy="381000"/>
          </a:xfrm>
        </p:grpSpPr>
        <p:sp>
          <p:nvSpPr>
            <p:cNvPr id="112" name="Google Shape;112;p30"/>
            <p:cNvSpPr/>
            <p:nvPr/>
          </p:nvSpPr>
          <p:spPr>
            <a:xfrm>
              <a:off x="381000" y="1524000"/>
              <a:ext cx="838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13" name="Google Shape;113;p30"/>
            <p:cNvSpPr txBox="1"/>
            <p:nvPr/>
          </p:nvSpPr>
          <p:spPr>
            <a:xfrm>
              <a:off x="381000" y="1524000"/>
              <a:ext cx="8382000" cy="38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543B3"/>
                  </a:solidFill>
                  <a:latin typeface="Lato Black"/>
                  <a:ea typeface="Lato Black"/>
                  <a:cs typeface="Lato Black"/>
                  <a:sym typeface="Lato Black"/>
                </a:rPr>
                <a:t>By the end of the session, I will be able to:</a:t>
              </a:r>
              <a:endParaRPr b="0" i="0" sz="1800" u="none" cap="none" strike="noStrike">
                <a:solidFill>
                  <a:srgbClr val="0543B3"/>
                </a:solidFill>
                <a:latin typeface="Lato Black"/>
                <a:ea typeface="Lato Black"/>
                <a:cs typeface="Lato Black"/>
                <a:sym typeface="Lato Black"/>
              </a:endParaRPr>
            </a:p>
          </p:txBody>
        </p:sp>
      </p:grpSp>
      <p:pic>
        <p:nvPicPr>
          <p:cNvPr id="114" name="Google Shape;114;p30" title="noun-tick-8049269.png"/>
          <p:cNvPicPr preferRelativeResize="0"/>
          <p:nvPr/>
        </p:nvPicPr>
        <p:blipFill rotWithShape="1">
          <a:blip r:embed="rId3">
            <a:alphaModFix/>
          </a:blip>
          <a:srcRect b="14632" l="0" r="0" t="0"/>
          <a:stretch/>
        </p:blipFill>
        <p:spPr>
          <a:xfrm>
            <a:off x="2325625" y="2173622"/>
            <a:ext cx="468801" cy="400201"/>
          </a:xfrm>
          <a:prstGeom prst="rect">
            <a:avLst/>
          </a:prstGeom>
          <a:noFill/>
          <a:ln>
            <a:noFill/>
          </a:ln>
        </p:spPr>
      </p:pic>
      <p:pic>
        <p:nvPicPr>
          <p:cNvPr id="115" name="Google Shape;115;p30" title="noun-tick-8049269.png"/>
          <p:cNvPicPr preferRelativeResize="0"/>
          <p:nvPr/>
        </p:nvPicPr>
        <p:blipFill rotWithShape="1">
          <a:blip r:embed="rId3">
            <a:alphaModFix/>
          </a:blip>
          <a:srcRect b="14632" l="0" r="0" t="0"/>
          <a:stretch/>
        </p:blipFill>
        <p:spPr>
          <a:xfrm>
            <a:off x="5256675" y="2173622"/>
            <a:ext cx="468800" cy="400201"/>
          </a:xfrm>
          <a:prstGeom prst="rect">
            <a:avLst/>
          </a:prstGeom>
          <a:noFill/>
          <a:ln>
            <a:noFill/>
          </a:ln>
        </p:spPr>
      </p:pic>
      <p:pic>
        <p:nvPicPr>
          <p:cNvPr id="116" name="Google Shape;116;p30" title="noun-tick-8049269.png"/>
          <p:cNvPicPr preferRelativeResize="0"/>
          <p:nvPr/>
        </p:nvPicPr>
        <p:blipFill rotWithShape="1">
          <a:blip r:embed="rId3">
            <a:alphaModFix/>
          </a:blip>
          <a:srcRect b="14632" l="0" r="0" t="0"/>
          <a:stretch/>
        </p:blipFill>
        <p:spPr>
          <a:xfrm>
            <a:off x="8187725" y="2173622"/>
            <a:ext cx="468801" cy="4002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5"/>
          <p:cNvSpPr/>
          <p:nvPr/>
        </p:nvSpPr>
        <p:spPr>
          <a:xfrm>
            <a:off x="6177819" y="1184061"/>
            <a:ext cx="2846400" cy="19956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5"/>
          <p:cNvSpPr txBox="1"/>
          <p:nvPr/>
        </p:nvSpPr>
        <p:spPr>
          <a:xfrm>
            <a:off x="110800" y="391125"/>
            <a:ext cx="8489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800"/>
              <a:buFont typeface="Arial"/>
              <a:buNone/>
            </a:pPr>
            <a:r>
              <a:rPr b="1" i="0" lang="en-GB" sz="1800" u="none" cap="none" strike="noStrike">
                <a:solidFill>
                  <a:schemeClr val="lt1"/>
                </a:solidFill>
                <a:latin typeface="Lato"/>
                <a:ea typeface="Lato"/>
                <a:cs typeface="Lato"/>
                <a:sym typeface="Lato"/>
              </a:rPr>
              <a:t>Services available for people who have concerns about their personal finances</a:t>
            </a:r>
            <a:endParaRPr b="0" i="0" sz="1400" u="none" cap="none" strike="noStrike">
              <a:solidFill>
                <a:schemeClr val="lt1"/>
              </a:solidFill>
              <a:latin typeface="Arial"/>
              <a:ea typeface="Arial"/>
              <a:cs typeface="Arial"/>
              <a:sym typeface="Arial"/>
            </a:endParaRPr>
          </a:p>
        </p:txBody>
      </p:sp>
      <p:grpSp>
        <p:nvGrpSpPr>
          <p:cNvPr id="144" name="Google Shape;144;p15"/>
          <p:cNvGrpSpPr/>
          <p:nvPr/>
        </p:nvGrpSpPr>
        <p:grpSpPr>
          <a:xfrm>
            <a:off x="151999" y="1183981"/>
            <a:ext cx="2846301" cy="2013581"/>
            <a:chOff x="463400" y="1321175"/>
            <a:chExt cx="2914500" cy="2113109"/>
          </a:xfrm>
        </p:grpSpPr>
        <p:sp>
          <p:nvSpPr>
            <p:cNvPr id="145" name="Google Shape;145;p15"/>
            <p:cNvSpPr/>
            <p:nvPr/>
          </p:nvSpPr>
          <p:spPr>
            <a:xfrm>
              <a:off x="463400" y="1321175"/>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5"/>
            <p:cNvSpPr txBox="1"/>
            <p:nvPr/>
          </p:nvSpPr>
          <p:spPr>
            <a:xfrm>
              <a:off x="1345676" y="1339984"/>
              <a:ext cx="2032200" cy="2094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3">
                    <a:extLst>
                      <a:ext uri="{A12FA001-AC4F-418D-AE19-62706E023703}">
                        <ahyp:hlinkClr val="tx"/>
                      </a:ext>
                    </a:extLst>
                  </a:hlinkClick>
                </a:rPr>
                <a:t>Citizens Advice – Debt and Money</a:t>
              </a:r>
              <a:r>
                <a:rPr b="0" i="0" lang="en-GB" sz="1300" u="none" cap="none" strike="noStrike">
                  <a:solidFill>
                    <a:schemeClr val="lt1"/>
                  </a:solidFill>
                  <a:latin typeface="Lato"/>
                  <a:ea typeface="Lato"/>
                  <a:cs typeface="Lato"/>
                  <a:sym typeface="Lato"/>
                </a:rPr>
                <a:t> – This resource contains links to advice on a number of topics, including financial difficulties, cost of living and communicating with creditors.</a:t>
              </a:r>
              <a:endParaRPr b="0" i="0" sz="1400" u="none" cap="none" strike="noStrike">
                <a:solidFill>
                  <a:srgbClr val="000000"/>
                </a:solidFill>
                <a:latin typeface="Arial"/>
                <a:ea typeface="Arial"/>
                <a:cs typeface="Arial"/>
                <a:sym typeface="Arial"/>
              </a:endParaRPr>
            </a:p>
          </p:txBody>
        </p:sp>
        <p:pic>
          <p:nvPicPr>
            <p:cNvPr id="147" name="Google Shape;147;p15"/>
            <p:cNvPicPr preferRelativeResize="0"/>
            <p:nvPr/>
          </p:nvPicPr>
          <p:blipFill rotWithShape="1">
            <a:blip r:embed="rId4">
              <a:alphaModFix/>
            </a:blip>
            <a:srcRect b="0" l="0" r="0" t="0"/>
            <a:stretch/>
          </p:blipFill>
          <p:spPr>
            <a:xfrm>
              <a:off x="532125" y="1419947"/>
              <a:ext cx="813554" cy="928675"/>
            </a:xfrm>
            <a:prstGeom prst="rect">
              <a:avLst/>
            </a:prstGeom>
            <a:noFill/>
            <a:ln>
              <a:noFill/>
            </a:ln>
          </p:spPr>
        </p:pic>
      </p:grpSp>
      <p:sp>
        <p:nvSpPr>
          <p:cNvPr id="148" name="Google Shape;148;p15"/>
          <p:cNvSpPr txBox="1"/>
          <p:nvPr/>
        </p:nvSpPr>
        <p:spPr>
          <a:xfrm>
            <a:off x="152000" y="3312950"/>
            <a:ext cx="8872200" cy="7389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At school, you can speak with an adult you trust. </a:t>
            </a:r>
            <a:endParaRPr b="1" i="0" sz="18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Lato"/>
                <a:ea typeface="Lato"/>
                <a:cs typeface="Lato"/>
                <a:sym typeface="Lato"/>
              </a:rPr>
              <a:t>This could be your form tutor, head of year or the school’s safeguarding officer.</a:t>
            </a:r>
            <a:endParaRPr b="1" i="0" sz="1800" u="none" cap="none" strike="noStrike">
              <a:solidFill>
                <a:schemeClr val="lt1"/>
              </a:solidFill>
              <a:latin typeface="Lato"/>
              <a:ea typeface="Lato"/>
              <a:cs typeface="Lato"/>
              <a:sym typeface="Lato"/>
            </a:endParaRPr>
          </a:p>
        </p:txBody>
      </p:sp>
      <p:sp>
        <p:nvSpPr>
          <p:cNvPr id="149" name="Google Shape;149;p15"/>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0" name="Google Shape;150;p15"/>
          <p:cNvGrpSpPr/>
          <p:nvPr/>
        </p:nvGrpSpPr>
        <p:grpSpPr>
          <a:xfrm>
            <a:off x="3164819" y="1184021"/>
            <a:ext cx="2846301" cy="1995658"/>
            <a:chOff x="3237025" y="1184050"/>
            <a:chExt cx="2914500" cy="2094300"/>
          </a:xfrm>
        </p:grpSpPr>
        <p:sp>
          <p:nvSpPr>
            <p:cNvPr id="151" name="Google Shape;151;p15"/>
            <p:cNvSpPr/>
            <p:nvPr/>
          </p:nvSpPr>
          <p:spPr>
            <a:xfrm>
              <a:off x="3237025" y="1184050"/>
              <a:ext cx="2914500" cy="2094300"/>
            </a:xfrm>
            <a:prstGeom prst="rect">
              <a:avLst/>
            </a:prstGeom>
            <a:noFill/>
            <a:ln cap="flat" cmpd="sng" w="285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2" name="Google Shape;152;p15"/>
            <p:cNvPicPr preferRelativeResize="0"/>
            <p:nvPr/>
          </p:nvPicPr>
          <p:blipFill rotWithShape="1">
            <a:blip r:embed="rId5">
              <a:alphaModFix/>
            </a:blip>
            <a:srcRect b="0" l="0" r="0" t="0"/>
            <a:stretch/>
          </p:blipFill>
          <p:spPr>
            <a:xfrm>
              <a:off x="3344950" y="1434825"/>
              <a:ext cx="666111" cy="400200"/>
            </a:xfrm>
            <a:prstGeom prst="rect">
              <a:avLst/>
            </a:prstGeom>
            <a:noFill/>
            <a:ln>
              <a:noFill/>
            </a:ln>
          </p:spPr>
        </p:pic>
        <p:sp>
          <p:nvSpPr>
            <p:cNvPr id="153" name="Google Shape;153;p15"/>
            <p:cNvSpPr txBox="1"/>
            <p:nvPr/>
          </p:nvSpPr>
          <p:spPr>
            <a:xfrm>
              <a:off x="4068426" y="1358613"/>
              <a:ext cx="2032200" cy="1852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300"/>
                <a:buFont typeface="Arial"/>
                <a:buNone/>
              </a:pPr>
              <a:r>
                <a:rPr b="0" i="0" lang="en-GB" sz="1300" u="sng" cap="none" strike="noStrike">
                  <a:solidFill>
                    <a:schemeClr val="lt1"/>
                  </a:solidFill>
                  <a:latin typeface="Lato"/>
                  <a:ea typeface="Lato"/>
                  <a:cs typeface="Lato"/>
                  <a:sym typeface="Lato"/>
                  <a:hlinkClick r:id="rId6">
                    <a:extLst>
                      <a:ext uri="{A12FA001-AC4F-418D-AE19-62706E023703}">
                        <ahyp:hlinkClr val="tx"/>
                      </a:ext>
                    </a:extLst>
                  </a:hlinkClick>
                </a:rPr>
                <a:t>National Debtline  – Debt and Money</a:t>
              </a:r>
              <a:r>
                <a:rPr b="0" i="0" lang="en-GB" sz="1300" u="none" cap="none" strike="noStrike">
                  <a:solidFill>
                    <a:schemeClr val="lt1"/>
                  </a:solidFill>
                  <a:latin typeface="Lato"/>
                  <a:ea typeface="Lato"/>
                  <a:cs typeface="Lato"/>
                  <a:sym typeface="Lato"/>
                </a:rPr>
                <a:t> – a debt advice charity run by the </a:t>
              </a:r>
              <a:r>
                <a:rPr b="0" i="0" lang="en-GB" sz="1300" u="sng" cap="none" strike="noStrike">
                  <a:solidFill>
                    <a:schemeClr val="lt1"/>
                  </a:solidFill>
                  <a:latin typeface="Lato"/>
                  <a:ea typeface="Lato"/>
                  <a:cs typeface="Lato"/>
                  <a:sym typeface="Lato"/>
                  <a:hlinkClick r:id="rId7">
                    <a:extLst>
                      <a:ext uri="{A12FA001-AC4F-418D-AE19-62706E023703}">
                        <ahyp:hlinkClr val="tx"/>
                      </a:ext>
                    </a:extLst>
                  </a:hlinkClick>
                </a:rPr>
                <a:t>Money Advice Trust</a:t>
              </a:r>
              <a:r>
                <a:rPr b="0" i="0" lang="en-GB" sz="1300" u="none" cap="none" strike="noStrike">
                  <a:solidFill>
                    <a:schemeClr val="lt1"/>
                  </a:solidFill>
                  <a:latin typeface="Lato"/>
                  <a:ea typeface="Lato"/>
                  <a:cs typeface="Lato"/>
                  <a:sym typeface="Lato"/>
                </a:rPr>
                <a:t>, offering a  free and confidential debt advice service.</a:t>
              </a:r>
              <a:endParaRPr b="0" i="0" sz="1300" u="none" cap="none" strike="noStrike">
                <a:solidFill>
                  <a:schemeClr val="lt1"/>
                </a:solidFill>
                <a:latin typeface="Lato"/>
                <a:ea typeface="Lato"/>
                <a:cs typeface="Lato"/>
                <a:sym typeface="Lato"/>
              </a:endParaRPr>
            </a:p>
          </p:txBody>
        </p:sp>
      </p:grpSp>
      <p:pic>
        <p:nvPicPr>
          <p:cNvPr id="154" name="Google Shape;154;p15"/>
          <p:cNvPicPr preferRelativeResize="0"/>
          <p:nvPr/>
        </p:nvPicPr>
        <p:blipFill rotWithShape="1">
          <a:blip r:embed="rId8">
            <a:alphaModFix/>
          </a:blip>
          <a:srcRect b="0" l="0" r="0" t="0"/>
          <a:stretch/>
        </p:blipFill>
        <p:spPr>
          <a:xfrm>
            <a:off x="6341200" y="1426525"/>
            <a:ext cx="876125" cy="680625"/>
          </a:xfrm>
          <a:prstGeom prst="rect">
            <a:avLst/>
          </a:prstGeom>
          <a:noFill/>
          <a:ln>
            <a:noFill/>
          </a:ln>
        </p:spPr>
      </p:pic>
      <p:sp>
        <p:nvSpPr>
          <p:cNvPr id="155" name="Google Shape;155;p15"/>
          <p:cNvSpPr txBox="1"/>
          <p:nvPr/>
        </p:nvSpPr>
        <p:spPr>
          <a:xfrm>
            <a:off x="7264128" y="1459325"/>
            <a:ext cx="1760100" cy="61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900"/>
              </a:spcAft>
              <a:buClr>
                <a:srgbClr val="000000"/>
              </a:buClr>
              <a:buSzPts val="1300"/>
              <a:buFont typeface="Arial"/>
              <a:buNone/>
            </a:pPr>
            <a:r>
              <a:rPr b="1" i="0" lang="en-GB" sz="1300" u="none" cap="none" strike="noStrike">
                <a:solidFill>
                  <a:schemeClr val="lt1"/>
                </a:solidFill>
                <a:latin typeface="Lato"/>
                <a:ea typeface="Lato"/>
                <a:cs typeface="Lato"/>
                <a:sym typeface="Lato"/>
              </a:rPr>
              <a:t>Childline Helpline</a:t>
            </a:r>
            <a:br>
              <a:rPr b="0" i="0" lang="en-GB" sz="1300" u="none" cap="none" strike="noStrike">
                <a:solidFill>
                  <a:schemeClr val="lt1"/>
                </a:solidFill>
                <a:latin typeface="Lato"/>
                <a:ea typeface="Lato"/>
                <a:cs typeface="Lato"/>
                <a:sym typeface="Lato"/>
              </a:rPr>
            </a:br>
            <a:r>
              <a:rPr b="0" i="0" lang="en-GB" sz="1300" u="none" cap="none" strike="noStrike">
                <a:solidFill>
                  <a:schemeClr val="lt1"/>
                </a:solidFill>
                <a:latin typeface="Lato"/>
                <a:ea typeface="Lato"/>
                <a:cs typeface="Lato"/>
                <a:sym typeface="Lato"/>
              </a:rPr>
              <a:t>0800 1111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3c45040b060_1_0"/>
          <p:cNvSpPr txBox="1"/>
          <p:nvPr/>
        </p:nvSpPr>
        <p:spPr>
          <a:xfrm>
            <a:off x="462425" y="913975"/>
            <a:ext cx="8258100" cy="1780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chemeClr val="lt1"/>
                </a:solidFill>
                <a:latin typeface="Lato Black"/>
                <a:ea typeface="Lato Black"/>
                <a:cs typeface="Lato Black"/>
                <a:sym typeface="Lato Black"/>
                <a:extLst>
                  <a:ext uri="http://customooxmlschemas.google.com/">
                    <go:slidesCustomData xmlns:go="http://customooxmlschemas.google.com/" textRoundtripDataId="0"/>
                  </a:ext>
                </a:extLst>
              </a:rPr>
              <a:t>Articles </a:t>
            </a:r>
            <a:r>
              <a:rPr b="1" i="0" lang="en-GB" sz="1800" u="none" cap="none" strike="noStrike">
                <a:solidFill>
                  <a:schemeClr val="lt1"/>
                </a:solidFill>
                <a:latin typeface="Lato Black"/>
                <a:ea typeface="Lato Black"/>
                <a:cs typeface="Lato Black"/>
                <a:sym typeface="Lato Black"/>
              </a:rPr>
              <a:t>to extend learning</a:t>
            </a:r>
            <a:r>
              <a:rPr b="1" i="0" lang="en-GB" sz="3600" u="none" cap="none" strike="noStrike">
                <a:solidFill>
                  <a:schemeClr val="lt1"/>
                </a:solidFill>
                <a:latin typeface="Lato Black"/>
                <a:ea typeface="Lato Black"/>
                <a:cs typeface="Lato Black"/>
                <a:sym typeface="Lato Black"/>
              </a:rPr>
              <a:t> </a:t>
            </a:r>
            <a:endParaRPr b="0" i="0" sz="1400" u="none" cap="none" strike="noStrike">
              <a:solidFill>
                <a:schemeClr val="lt1"/>
              </a:solidFill>
              <a:latin typeface="Lato"/>
              <a:ea typeface="Lato"/>
              <a:cs typeface="Lato"/>
              <a:sym typeface="Lato"/>
            </a:endParaRPr>
          </a:p>
          <a:p>
            <a:pPr indent="0" lvl="0" marL="0" rtl="0" algn="l">
              <a:lnSpc>
                <a:spcPct val="115000"/>
              </a:lnSpc>
              <a:spcBef>
                <a:spcPts val="0"/>
              </a:spcBef>
              <a:spcAft>
                <a:spcPts val="0"/>
              </a:spcAft>
              <a:buClr>
                <a:srgbClr val="000000"/>
              </a:buClr>
              <a:buSzPts val="1400"/>
              <a:buFont typeface="Arial"/>
              <a:buNone/>
            </a:pPr>
            <a:r>
              <a:rPr lang="en-GB">
                <a:solidFill>
                  <a:schemeClr val="lt1"/>
                </a:solidFill>
                <a:latin typeface="Lato"/>
                <a:ea typeface="Lato"/>
                <a:cs typeface="Lato"/>
                <a:sym typeface="Lato"/>
              </a:rPr>
              <a:t>Please visit the  </a:t>
            </a:r>
            <a:r>
              <a:rPr lang="en-GB" u="sng">
                <a:solidFill>
                  <a:schemeClr val="lt1"/>
                </a:solidFill>
                <a:latin typeface="Lato"/>
                <a:ea typeface="Lato"/>
                <a:cs typeface="Lato"/>
                <a:sym typeface="Lato"/>
                <a:hlinkClick r:id="rId3">
                  <a:extLst>
                    <a:ext uri="{A12FA001-AC4F-418D-AE19-62706E023703}">
                      <ahyp:hlinkClr val="tx"/>
                    </a:ext>
                  </a:extLst>
                </a:hlinkClick>
              </a:rPr>
              <a:t>FLIC learning hub</a:t>
            </a:r>
            <a:r>
              <a:rPr lang="en-GB">
                <a:solidFill>
                  <a:schemeClr val="lt1"/>
                </a:solidFill>
                <a:latin typeface="Lato"/>
                <a:ea typeface="Lato"/>
                <a:cs typeface="Lato"/>
                <a:sym typeface="Lato"/>
              </a:rPr>
              <a:t> for further resources</a:t>
            </a:r>
            <a:endParaRPr>
              <a:solidFill>
                <a:schemeClr val="lt1"/>
              </a:solidFill>
              <a:latin typeface="Lato"/>
              <a:ea typeface="Lato"/>
              <a:cs typeface="Lato"/>
              <a:sym typeface="Lato"/>
            </a:endParaRPr>
          </a:p>
          <a:p>
            <a:pPr indent="0" lvl="0" marL="0" rtl="0" algn="l">
              <a:lnSpc>
                <a:spcPct val="115000"/>
              </a:lnSpc>
              <a:spcBef>
                <a:spcPts val="0"/>
              </a:spcBef>
              <a:spcAft>
                <a:spcPts val="0"/>
              </a:spcAft>
              <a:buClr>
                <a:srgbClr val="000000"/>
              </a:buClr>
              <a:buSzPts val="1400"/>
              <a:buFont typeface="Arial"/>
              <a:buNone/>
            </a:pPr>
            <a:r>
              <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GB" u="sng">
                <a:solidFill>
                  <a:schemeClr val="lt1"/>
                </a:solidFill>
                <a:latin typeface="Lato"/>
                <a:ea typeface="Lato"/>
                <a:cs typeface="Lato"/>
                <a:sym typeface="Lato"/>
                <a:hlinkClick r:id="rId4">
                  <a:extLst>
                    <a:ext uri="{A12FA001-AC4F-418D-AE19-62706E023703}">
                      <ahyp:hlinkClr val="tx"/>
                    </a:ext>
                  </a:extLst>
                </a:hlinkClick>
              </a:rPr>
              <a:t>Who is my MP?</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GB" u="sng">
                <a:solidFill>
                  <a:schemeClr val="lt1"/>
                </a:solidFill>
                <a:latin typeface="Lato"/>
                <a:ea typeface="Lato"/>
                <a:cs typeface="Lato"/>
                <a:sym typeface="Lato"/>
                <a:hlinkClick r:id="rId5">
                  <a:extLst>
                    <a:ext uri="{A12FA001-AC4F-418D-AE19-62706E023703}">
                      <ahyp:hlinkClr val="tx"/>
                    </a:ext>
                  </a:extLst>
                </a:hlinkClick>
              </a:rPr>
              <a:t>Contact your MP</a:t>
            </a:r>
            <a:endParaRPr>
              <a:solidFill>
                <a:schemeClr val="lt1"/>
              </a:solidFill>
              <a:latin typeface="Lato"/>
              <a:ea typeface="Lato"/>
              <a:cs typeface="Lato"/>
              <a:sym typeface="Lato"/>
            </a:endParaRPr>
          </a:p>
        </p:txBody>
      </p:sp>
      <p:sp>
        <p:nvSpPr>
          <p:cNvPr id="161" name="Google Shape;161;g3c45040b060_1_0"/>
          <p:cNvSpPr txBox="1"/>
          <p:nvPr/>
        </p:nvSpPr>
        <p:spPr>
          <a:xfrm>
            <a:off x="1640100" y="403675"/>
            <a:ext cx="5863800" cy="631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600"/>
              <a:buFont typeface="Arial"/>
              <a:buNone/>
            </a:pPr>
            <a:r>
              <a:rPr b="1" i="0" lang="en-GB" sz="2900" u="none" cap="none" strike="noStrike">
                <a:solidFill>
                  <a:srgbClr val="FFFFFF"/>
                </a:solidFill>
                <a:latin typeface="Lato"/>
                <a:ea typeface="Lato"/>
                <a:cs typeface="Lato"/>
                <a:sym typeface="Lato"/>
              </a:rPr>
              <a:t>Links to learn more!</a:t>
            </a:r>
            <a:endParaRPr b="1" i="0" sz="2900" u="none" cap="none" strike="noStrike">
              <a:solidFill>
                <a:srgbClr val="000000"/>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FLIC_Presentation_No_pages">
  <a:themeElements>
    <a:clrScheme name="Simple Light">
      <a:dk1>
        <a:srgbClr val="262A33"/>
      </a:dk1>
      <a:lt1>
        <a:srgbClr val="FFFFFF"/>
      </a:lt1>
      <a:dk2>
        <a:srgbClr val="262A33"/>
      </a:dk2>
      <a:lt2>
        <a:srgbClr val="262A33"/>
      </a:lt2>
      <a:accent1>
        <a:srgbClr val="0543B3"/>
      </a:accent1>
      <a:accent2>
        <a:srgbClr val="FF8022"/>
      </a:accent2>
      <a:accent3>
        <a:srgbClr val="FFFFFF"/>
      </a:accent3>
      <a:accent4>
        <a:srgbClr val="FFFFFF"/>
      </a:accent4>
      <a:accent5>
        <a:srgbClr val="FFFFFF"/>
      </a:accent5>
      <a:accent6>
        <a:srgbClr val="FFFFFF"/>
      </a:accent6>
      <a:hlink>
        <a:srgbClr val="0543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