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Lst>
  <p:sldSz cy="5143500" cx="9144000"/>
  <p:notesSz cx="6858000" cy="9144000"/>
  <p:embeddedFontLst>
    <p:embeddedFont>
      <p:font typeface="Lato"/>
      <p:regular r:id="rId21"/>
      <p:bold r:id="rId22"/>
      <p:italic r:id="rId23"/>
      <p:boldItalic r:id="rId24"/>
    </p:embeddedFont>
    <p:embeddedFont>
      <p:font typeface="Lato Black"/>
      <p:bold r:id="rId25"/>
      <p:boldItalic r:id="rId2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 uri="GoogleSlidesCustomDataVersion2">
      <go:slidesCustomData xmlns:go="http://customooxmlschemas.google.com/" r:id="rId27" roundtripDataSignature="AMtx7mgR06VrMM3A72O4a/bhSBcM7J66x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96AABF56-72B0-41E3-B98D-DEB90B662AC6}">
  <a:tblStyle styleId="{96AABF56-72B0-41E3-B98D-DEB90B662AC6}" styleName="Table_0">
    <a:wholeTbl>
      <a:tcTxStyle b="off" i="off">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font" Target="fonts/Lato-bold.fntdata"/><Relationship Id="rId21" Type="http://schemas.openxmlformats.org/officeDocument/2006/relationships/font" Target="fonts/Lato-regular.fntdata"/><Relationship Id="rId24" Type="http://schemas.openxmlformats.org/officeDocument/2006/relationships/font" Target="fonts/Lato-boldItalic.fntdata"/><Relationship Id="rId23" Type="http://schemas.openxmlformats.org/officeDocument/2006/relationships/font" Target="fonts/Lato-italic.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font" Target="fonts/LatoBlack-boldItalic.fntdata"/><Relationship Id="rId25" Type="http://schemas.openxmlformats.org/officeDocument/2006/relationships/font" Target="fonts/LatoBlack-bold.fntdata"/><Relationship Id="rId27" Type="http://customschemas.google.com/relationships/presentationmetadata" Target="metadata"/><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www.moneysavingexpert.com/loans/debt-help-plan/" TargetMode="External"/><Relationship Id="rId3" Type="http://schemas.openxmlformats.org/officeDocument/2006/relationships/hyperlink" Target="https://www.stepchange.org/" TargetMode="External"/><Relationship Id="rId4" Type="http://schemas.openxmlformats.org/officeDocument/2006/relationships/hyperlink" Target="https://www.moneyhelper.org.uk/en/everyday-money/types-of-credit/overdrafts-explained" TargetMode="Externa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 name="Shape 30"/>
        <p:cNvGrpSpPr/>
        <p:nvPr/>
      </p:nvGrpSpPr>
      <p:grpSpPr>
        <a:xfrm>
          <a:off x="0" y="0"/>
          <a:ext cx="0" cy="0"/>
          <a:chOff x="0" y="0"/>
          <a:chExt cx="0" cy="0"/>
        </a:xfrm>
      </p:grpSpPr>
      <p:sp>
        <p:nvSpPr>
          <p:cNvPr id="31" name="Google Shape;31;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2" name="Google Shape;3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77272"/>
              </a:lnSpc>
              <a:spcBef>
                <a:spcPts val="0"/>
              </a:spcBef>
              <a:spcAft>
                <a:spcPts val="0"/>
              </a:spcAft>
              <a:buClr>
                <a:schemeClr val="dk1"/>
              </a:buClr>
              <a:buSzPts val="1100"/>
              <a:buFont typeface="Arial"/>
              <a:buNone/>
            </a:pPr>
            <a:r>
              <a:rPr b="1" lang="en-GB">
                <a:solidFill>
                  <a:schemeClr val="dk1"/>
                </a:solidFill>
                <a:latin typeface="Lato"/>
                <a:ea typeface="Lato"/>
                <a:cs typeface="Lato"/>
                <a:sym typeface="Lato"/>
              </a:rPr>
              <a:t>Teacher delivery</a:t>
            </a:r>
            <a:endParaRPr b="1">
              <a:solidFill>
                <a:schemeClr val="dk1"/>
              </a:solidFill>
              <a:latin typeface="Lato"/>
              <a:ea typeface="Lato"/>
              <a:cs typeface="Lato"/>
              <a:sym typeface="Lato"/>
            </a:endParaRPr>
          </a:p>
          <a:p>
            <a:pPr indent="-298450" lvl="0" marL="457200" rtl="0" algn="l">
              <a:lnSpc>
                <a:spcPct val="100000"/>
              </a:lnSpc>
              <a:spcBef>
                <a:spcPts val="0"/>
              </a:spcBef>
              <a:spcAft>
                <a:spcPts val="0"/>
              </a:spcAft>
              <a:buClr>
                <a:schemeClr val="dk1"/>
              </a:buClr>
              <a:buSzPts val="1100"/>
              <a:buFont typeface="Lato"/>
              <a:buChar char="●"/>
            </a:pPr>
            <a:r>
              <a:rPr lang="en-GB">
                <a:solidFill>
                  <a:schemeClr val="dk1"/>
                </a:solidFill>
                <a:latin typeface="Lato"/>
                <a:ea typeface="Lato"/>
                <a:cs typeface="Lato"/>
                <a:sym typeface="Lato"/>
              </a:rPr>
              <a:t>Students should be invited to ask questions and they should be provided with an opportunity to ask questions anonymously. It is useful to have a question box or allocated space on the whiteboard for students to share questions.</a:t>
            </a:r>
            <a:endParaRPr>
              <a:solidFill>
                <a:schemeClr val="dk1"/>
              </a:solidFill>
              <a:latin typeface="Lato"/>
              <a:ea typeface="Lato"/>
              <a:cs typeface="Lato"/>
              <a:sym typeface="Lato"/>
            </a:endParaRPr>
          </a:p>
          <a:p>
            <a:pPr indent="-298450" lvl="0" marL="457200" rtl="0" algn="l">
              <a:lnSpc>
                <a:spcPct val="100000"/>
              </a:lnSpc>
              <a:spcBef>
                <a:spcPts val="0"/>
              </a:spcBef>
              <a:spcAft>
                <a:spcPts val="0"/>
              </a:spcAft>
              <a:buClr>
                <a:schemeClr val="dk1"/>
              </a:buClr>
              <a:buSzPts val="1100"/>
              <a:buFont typeface="Lato"/>
              <a:buChar char="●"/>
            </a:pPr>
            <a:r>
              <a:rPr lang="en-GB">
                <a:solidFill>
                  <a:schemeClr val="dk1"/>
                </a:solidFill>
                <a:latin typeface="Lato"/>
                <a:ea typeface="Lato"/>
                <a:cs typeface="Lato"/>
                <a:sym typeface="Lato"/>
              </a:rPr>
              <a:t>It is suggested that students are provided with post-its or slips to write their questions on and as the teacher circulates throughout the lesson these questions can be collected and answers throughout the session or using an allocated ‘question time’ at the end of the session.</a:t>
            </a:r>
            <a:endParaRPr>
              <a:solidFill>
                <a:schemeClr val="dk1"/>
              </a:solidFill>
              <a:latin typeface="Lato"/>
              <a:ea typeface="Lato"/>
              <a:cs typeface="Lato"/>
              <a:sym typeface="Lato"/>
            </a:endParaRPr>
          </a:p>
          <a:p>
            <a:pPr indent="-298450" lvl="0" marL="457200" rtl="0" algn="l">
              <a:lnSpc>
                <a:spcPct val="100000"/>
              </a:lnSpc>
              <a:spcBef>
                <a:spcPts val="0"/>
              </a:spcBef>
              <a:spcAft>
                <a:spcPts val="0"/>
              </a:spcAft>
              <a:buClr>
                <a:schemeClr val="dk1"/>
              </a:buClr>
              <a:buSzPts val="1100"/>
              <a:buFont typeface="Lato"/>
              <a:buChar char="●"/>
            </a:pPr>
            <a:r>
              <a:rPr lang="en-GB">
                <a:solidFill>
                  <a:schemeClr val="dk1"/>
                </a:solidFill>
                <a:latin typeface="Lato"/>
                <a:ea typeface="Lato"/>
                <a:cs typeface="Lato"/>
                <a:sym typeface="Lato"/>
              </a:rPr>
              <a:t>Students can be invited to respond to questions asked by their peers. If responses to questions are based on personal preference or opinion, the teacher should be clear to preface any answers with this.</a:t>
            </a:r>
            <a:endParaRPr>
              <a:solidFill>
                <a:schemeClr val="dk1"/>
              </a:solidFill>
              <a:latin typeface="Lato"/>
              <a:ea typeface="Lato"/>
              <a:cs typeface="Lato"/>
              <a:sym typeface="Lato"/>
            </a:endParaRPr>
          </a:p>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p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8" name="Google Shape;108;p1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1100"/>
              <a:buFont typeface="Arial"/>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p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6" name="Google Shape;116;p1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1100"/>
              <a:buFont typeface="Arial"/>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p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4" name="Google Shape;124;p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p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2" name="Google Shape;132;p1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p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0" name="Google Shape;140;p1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292100" lvl="0" marL="457200" rtl="0" algn="l">
              <a:lnSpc>
                <a:spcPct val="100000"/>
              </a:lnSpc>
              <a:spcBef>
                <a:spcPts val="0"/>
              </a:spcBef>
              <a:spcAft>
                <a:spcPts val="0"/>
              </a:spcAft>
              <a:buClr>
                <a:schemeClr val="dk1"/>
              </a:buClr>
              <a:buSzPts val="1000"/>
              <a:buFont typeface="Lato"/>
              <a:buChar char="●"/>
            </a:pPr>
            <a:r>
              <a:rPr lang="en-GB" sz="1000">
                <a:solidFill>
                  <a:schemeClr val="dk1"/>
                </a:solidFill>
                <a:latin typeface="Lato"/>
                <a:ea typeface="Lato"/>
                <a:cs typeface="Lato"/>
                <a:sym typeface="Lato"/>
              </a:rPr>
              <a:t>Read the </a:t>
            </a:r>
            <a:r>
              <a:rPr lang="en-GB" sz="1000" u="sng">
                <a:solidFill>
                  <a:schemeClr val="dk1"/>
                </a:solidFill>
                <a:latin typeface="Lato"/>
                <a:ea typeface="Lato"/>
                <a:cs typeface="Lato"/>
                <a:sym typeface="Lato"/>
                <a:hlinkClick r:id="rId2">
                  <a:extLst>
                    <a:ext uri="{A12FA001-AC4F-418D-AE19-62706E023703}">
                      <ahyp:hlinkClr val="tx"/>
                    </a:ext>
                  </a:extLst>
                </a:hlinkClick>
              </a:rPr>
              <a:t>moneysavingexpert debt problems guide</a:t>
            </a:r>
            <a:endParaRPr sz="1000">
              <a:solidFill>
                <a:schemeClr val="dk1"/>
              </a:solidFill>
              <a:latin typeface="Lato"/>
              <a:ea typeface="Lato"/>
              <a:cs typeface="Lato"/>
              <a:sym typeface="Lato"/>
            </a:endParaRPr>
          </a:p>
          <a:p>
            <a:pPr indent="-292100" lvl="0" marL="457200" rtl="0" algn="l">
              <a:lnSpc>
                <a:spcPct val="100000"/>
              </a:lnSpc>
              <a:spcBef>
                <a:spcPts val="0"/>
              </a:spcBef>
              <a:spcAft>
                <a:spcPts val="0"/>
              </a:spcAft>
              <a:buClr>
                <a:schemeClr val="dk1"/>
              </a:buClr>
              <a:buSzPts val="1000"/>
              <a:buFont typeface="Lato"/>
              <a:buChar char="●"/>
            </a:pPr>
            <a:r>
              <a:rPr lang="en-GB" sz="1000" u="sng">
                <a:solidFill>
                  <a:schemeClr val="dk1"/>
                </a:solidFill>
                <a:latin typeface="Lato"/>
                <a:ea typeface="Lato"/>
                <a:cs typeface="Lato"/>
                <a:sym typeface="Lato"/>
                <a:hlinkClick r:id="rId3">
                  <a:extLst>
                    <a:ext uri="{A12FA001-AC4F-418D-AE19-62706E023703}">
                      <ahyp:hlinkClr val="tx"/>
                    </a:ext>
                  </a:extLst>
                </a:hlinkClick>
              </a:rPr>
              <a:t>https://www.stepchange.org/</a:t>
            </a:r>
            <a:r>
              <a:rPr lang="en-GB" sz="1000">
                <a:solidFill>
                  <a:schemeClr val="dk1"/>
                </a:solidFill>
                <a:latin typeface="Lato"/>
                <a:ea typeface="Lato"/>
                <a:cs typeface="Lato"/>
                <a:sym typeface="Lato"/>
              </a:rPr>
              <a:t> </a:t>
            </a:r>
            <a:endParaRPr sz="1000">
              <a:solidFill>
                <a:schemeClr val="dk1"/>
              </a:solidFill>
              <a:latin typeface="Lato"/>
              <a:ea typeface="Lato"/>
              <a:cs typeface="Lato"/>
              <a:sym typeface="Lato"/>
            </a:endParaRPr>
          </a:p>
          <a:p>
            <a:pPr indent="-292100" lvl="0" marL="457200" rtl="0" algn="l">
              <a:lnSpc>
                <a:spcPct val="100000"/>
              </a:lnSpc>
              <a:spcBef>
                <a:spcPts val="0"/>
              </a:spcBef>
              <a:spcAft>
                <a:spcPts val="0"/>
              </a:spcAft>
              <a:buClr>
                <a:schemeClr val="dk1"/>
              </a:buClr>
              <a:buSzPts val="1000"/>
              <a:buFont typeface="Lato"/>
              <a:buChar char="●"/>
            </a:pPr>
            <a:r>
              <a:rPr lang="en-GB" sz="1000" u="sng">
                <a:solidFill>
                  <a:schemeClr val="dk1"/>
                </a:solidFill>
                <a:latin typeface="Lato"/>
                <a:ea typeface="Lato"/>
                <a:cs typeface="Lato"/>
                <a:sym typeface="Lato"/>
                <a:hlinkClick r:id="rId4">
                  <a:extLst>
                    <a:ext uri="{A12FA001-AC4F-418D-AE19-62706E023703}">
                      <ahyp:hlinkClr val="tx"/>
                    </a:ext>
                  </a:extLst>
                </a:hlinkClick>
              </a:rPr>
              <a:t>https://www.moneyhelper.org.uk/en/everyday-money/types-of-credit/overdrafts-explained</a:t>
            </a:r>
            <a:r>
              <a:rPr lang="en-GB" sz="1000">
                <a:solidFill>
                  <a:schemeClr val="dk1"/>
                </a:solidFill>
                <a:latin typeface="Lato"/>
                <a:ea typeface="Lato"/>
                <a:cs typeface="Lato"/>
                <a:sym typeface="Lato"/>
              </a:rPr>
              <a:t> </a:t>
            </a:r>
            <a:endParaRPr>
              <a:latin typeface="Lato"/>
              <a:ea typeface="Lato"/>
              <a:cs typeface="Lato"/>
              <a:sym typeface="Lato"/>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 name="Shape 36"/>
        <p:cNvGrpSpPr/>
        <p:nvPr/>
      </p:nvGrpSpPr>
      <p:grpSpPr>
        <a:xfrm>
          <a:off x="0" y="0"/>
          <a:ext cx="0" cy="0"/>
          <a:chOff x="0" y="0"/>
          <a:chExt cx="0" cy="0"/>
        </a:xfrm>
      </p:grpSpPr>
      <p:sp>
        <p:nvSpPr>
          <p:cNvPr id="37" name="Google Shape;37;p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8" name="Google Shape;38;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 name="Shape 42"/>
        <p:cNvGrpSpPr/>
        <p:nvPr/>
      </p:nvGrpSpPr>
      <p:grpSpPr>
        <a:xfrm>
          <a:off x="0" y="0"/>
          <a:ext cx="0" cy="0"/>
          <a:chOff x="0" y="0"/>
          <a:chExt cx="0" cy="0"/>
        </a:xfrm>
      </p:grpSpPr>
      <p:sp>
        <p:nvSpPr>
          <p:cNvPr id="43" name="Google Shape;43;p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4" name="Google Shape;44;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 name="Shape 48"/>
        <p:cNvGrpSpPr/>
        <p:nvPr/>
      </p:nvGrpSpPr>
      <p:grpSpPr>
        <a:xfrm>
          <a:off x="0" y="0"/>
          <a:ext cx="0" cy="0"/>
          <a:chOff x="0" y="0"/>
          <a:chExt cx="0" cy="0"/>
        </a:xfrm>
      </p:grpSpPr>
      <p:sp>
        <p:nvSpPr>
          <p:cNvPr id="49" name="Google Shape;49;p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0" name="Google Shape;50;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sz="1200">
              <a:latin typeface="Lato"/>
              <a:ea typeface="Lato"/>
              <a:cs typeface="Lato"/>
              <a:sym typeface="Lato"/>
            </a:endParaRPr>
          </a:p>
          <a:p>
            <a:pPr indent="0" lvl="0" marL="0" rtl="0" algn="l">
              <a:lnSpc>
                <a:spcPct val="100000"/>
              </a:lnSpc>
              <a:spcBef>
                <a:spcPts val="0"/>
              </a:spcBef>
              <a:spcAft>
                <a:spcPts val="0"/>
              </a:spcAft>
              <a:buSzPts val="1100"/>
              <a:buNone/>
            </a:pPr>
            <a:r>
              <a:t/>
            </a:r>
            <a:endParaRPr sz="1200">
              <a:latin typeface="Lato"/>
              <a:ea typeface="Lato"/>
              <a:cs typeface="Lato"/>
              <a:sym typeface="Lato"/>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p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7" name="Google Shape;57;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p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4" name="Google Shape;64;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 name="Shape 72"/>
        <p:cNvGrpSpPr/>
        <p:nvPr/>
      </p:nvGrpSpPr>
      <p:grpSpPr>
        <a:xfrm>
          <a:off x="0" y="0"/>
          <a:ext cx="0" cy="0"/>
          <a:chOff x="0" y="0"/>
          <a:chExt cx="0" cy="0"/>
        </a:xfrm>
      </p:grpSpPr>
      <p:sp>
        <p:nvSpPr>
          <p:cNvPr id="73" name="Google Shape;73;p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4" name="Google Shape;74;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3" name="Google Shape;93;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p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0" name="Google Shape;100;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 Id="rId3" Type="http://schemas.openxmlformats.org/officeDocument/2006/relationships/image" Target="../media/image20.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slide 1">
  <p:cSld name="TITLE_AND_TWO_COLUMNS_1">
    <p:spTree>
      <p:nvGrpSpPr>
        <p:cNvPr id="6" name="Shape 6"/>
        <p:cNvGrpSpPr/>
        <p:nvPr/>
      </p:nvGrpSpPr>
      <p:grpSpPr>
        <a:xfrm>
          <a:off x="0" y="0"/>
          <a:ext cx="0" cy="0"/>
          <a:chOff x="0" y="0"/>
          <a:chExt cx="0" cy="0"/>
        </a:xfrm>
      </p:grpSpPr>
      <p:sp>
        <p:nvSpPr>
          <p:cNvPr id="7" name="Google Shape;7;g33d8b97976a_0_4"/>
          <p:cNvSpPr/>
          <p:nvPr/>
        </p:nvSpPr>
        <p:spPr>
          <a:xfrm>
            <a:off x="0" y="0"/>
            <a:ext cx="9144000" cy="1015500"/>
          </a:xfrm>
          <a:prstGeom prst="rect">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8" name="Google Shape;8;g33d8b97976a_0_4"/>
          <p:cNvPicPr preferRelativeResize="0"/>
          <p:nvPr/>
        </p:nvPicPr>
        <p:blipFill rotWithShape="1">
          <a:blip r:embed="rId2">
            <a:alphaModFix/>
          </a:blip>
          <a:srcRect b="-9684" l="-7535" r="-5779" t="-8128"/>
          <a:stretch/>
        </p:blipFill>
        <p:spPr>
          <a:xfrm>
            <a:off x="8055750" y="4325600"/>
            <a:ext cx="835000" cy="643375"/>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vider slide 2">
  <p:cSld name="TITLE_AND_BODY_1">
    <p:bg>
      <p:bgPr>
        <a:solidFill>
          <a:srgbClr val="0543B3"/>
        </a:solidFill>
      </p:bgPr>
    </p:bg>
    <p:spTree>
      <p:nvGrpSpPr>
        <p:cNvPr id="28" name="Shape 28"/>
        <p:cNvGrpSpPr/>
        <p:nvPr/>
      </p:nvGrpSpPr>
      <p:grpSpPr>
        <a:xfrm>
          <a:off x="0" y="0"/>
          <a:ext cx="0" cy="0"/>
          <a:chOff x="0" y="0"/>
          <a:chExt cx="0" cy="0"/>
        </a:xfrm>
      </p:grpSpPr>
      <p:pic>
        <p:nvPicPr>
          <p:cNvPr id="29" name="Google Shape;29;g33d8b97976a_0_26"/>
          <p:cNvPicPr preferRelativeResize="0"/>
          <p:nvPr/>
        </p:nvPicPr>
        <p:blipFill rotWithShape="1">
          <a:blip r:embed="rId2">
            <a:alphaModFix/>
          </a:blip>
          <a:srcRect b="0" l="0" r="0" t="0"/>
          <a:stretch/>
        </p:blipFill>
        <p:spPr>
          <a:xfrm>
            <a:off x="8052064" y="4271278"/>
            <a:ext cx="793551" cy="585406"/>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slide 1 2">
  <p:cSld name="TITLE_AND_TWO_COLUMNS_1_2">
    <p:spTree>
      <p:nvGrpSpPr>
        <p:cNvPr id="9" name="Shape 9"/>
        <p:cNvGrpSpPr/>
        <p:nvPr/>
      </p:nvGrpSpPr>
      <p:grpSpPr>
        <a:xfrm>
          <a:off x="0" y="0"/>
          <a:ext cx="0" cy="0"/>
          <a:chOff x="0" y="0"/>
          <a:chExt cx="0" cy="0"/>
        </a:xfrm>
      </p:grpSpPr>
      <p:sp>
        <p:nvSpPr>
          <p:cNvPr id="10" name="Google Shape;10;g33d8b97976a_0_7"/>
          <p:cNvSpPr/>
          <p:nvPr/>
        </p:nvSpPr>
        <p:spPr>
          <a:xfrm>
            <a:off x="0" y="0"/>
            <a:ext cx="9144000" cy="1015500"/>
          </a:xfrm>
          <a:prstGeom prst="rect">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11" name="Google Shape;11;g33d8b97976a_0_7"/>
          <p:cNvPicPr preferRelativeResize="0"/>
          <p:nvPr/>
        </p:nvPicPr>
        <p:blipFill rotWithShape="1">
          <a:blip r:embed="rId2">
            <a:alphaModFix/>
          </a:blip>
          <a:srcRect b="-9684" l="-7535" r="-5779" t="-8129"/>
          <a:stretch/>
        </p:blipFill>
        <p:spPr>
          <a:xfrm>
            <a:off x="8055750" y="4325600"/>
            <a:ext cx="835000" cy="643375"/>
          </a:xfrm>
          <a:prstGeom prst="rect">
            <a:avLst/>
          </a:prstGeom>
          <a:noFill/>
          <a:ln>
            <a:noFill/>
          </a:ln>
        </p:spPr>
      </p:pic>
      <p:sp>
        <p:nvSpPr>
          <p:cNvPr id="12" name="Google Shape;12;g33d8b97976a_0_7"/>
          <p:cNvSpPr txBox="1"/>
          <p:nvPr>
            <p:ph type="title"/>
          </p:nvPr>
        </p:nvSpPr>
        <p:spPr>
          <a:xfrm>
            <a:off x="272750" y="220200"/>
            <a:ext cx="8349900" cy="575100"/>
          </a:xfrm>
          <a:prstGeom prst="rect">
            <a:avLst/>
          </a:prstGeom>
          <a:noFill/>
          <a:ln>
            <a:noFill/>
          </a:ln>
        </p:spPr>
        <p:txBody>
          <a:bodyPr anchorCtr="0" anchor="ctr" bIns="91425" lIns="91425" spcFirstLastPara="1" rIns="91425" wrap="square" tIns="91425">
            <a:noAutofit/>
          </a:bodyPr>
          <a:lstStyle>
            <a:lvl1pPr lvl="0">
              <a:spcBef>
                <a:spcPts val="0"/>
              </a:spcBef>
              <a:spcAft>
                <a:spcPts val="0"/>
              </a:spcAft>
              <a:buClr>
                <a:schemeClr val="lt1"/>
              </a:buClr>
              <a:buSzPts val="2900"/>
              <a:buFont typeface="Lato"/>
              <a:buNone/>
              <a:defRPr b="1" sz="2900">
                <a:solidFill>
                  <a:schemeClr val="lt1"/>
                </a:solidFill>
                <a:latin typeface="Lato"/>
                <a:ea typeface="Lato"/>
                <a:cs typeface="Lato"/>
                <a:sym typeface="Lato"/>
              </a:defRPr>
            </a:lvl1pPr>
            <a:lvl2pPr lvl="1">
              <a:spcBef>
                <a:spcPts val="0"/>
              </a:spcBef>
              <a:spcAft>
                <a:spcPts val="0"/>
              </a:spcAft>
              <a:buClr>
                <a:schemeClr val="lt1"/>
              </a:buClr>
              <a:buSzPts val="1400"/>
              <a:buNone/>
              <a:defRPr>
                <a:solidFill>
                  <a:schemeClr val="lt1"/>
                </a:solidFill>
              </a:defRPr>
            </a:lvl2pPr>
            <a:lvl3pPr lvl="2">
              <a:spcBef>
                <a:spcPts val="0"/>
              </a:spcBef>
              <a:spcAft>
                <a:spcPts val="0"/>
              </a:spcAft>
              <a:buClr>
                <a:schemeClr val="lt1"/>
              </a:buClr>
              <a:buSzPts val="1400"/>
              <a:buNone/>
              <a:defRPr>
                <a:solidFill>
                  <a:schemeClr val="lt1"/>
                </a:solidFill>
              </a:defRPr>
            </a:lvl3pPr>
            <a:lvl4pPr lvl="3">
              <a:spcBef>
                <a:spcPts val="0"/>
              </a:spcBef>
              <a:spcAft>
                <a:spcPts val="0"/>
              </a:spcAft>
              <a:buClr>
                <a:schemeClr val="lt1"/>
              </a:buClr>
              <a:buSzPts val="1400"/>
              <a:buNone/>
              <a:defRPr>
                <a:solidFill>
                  <a:schemeClr val="lt1"/>
                </a:solidFill>
              </a:defRPr>
            </a:lvl4pPr>
            <a:lvl5pPr lvl="4">
              <a:spcBef>
                <a:spcPts val="0"/>
              </a:spcBef>
              <a:spcAft>
                <a:spcPts val="0"/>
              </a:spcAft>
              <a:buClr>
                <a:schemeClr val="lt1"/>
              </a:buClr>
              <a:buSzPts val="1400"/>
              <a:buNone/>
              <a:defRPr>
                <a:solidFill>
                  <a:schemeClr val="lt1"/>
                </a:solidFill>
              </a:defRPr>
            </a:lvl5pPr>
            <a:lvl6pPr lvl="5">
              <a:spcBef>
                <a:spcPts val="0"/>
              </a:spcBef>
              <a:spcAft>
                <a:spcPts val="0"/>
              </a:spcAft>
              <a:buClr>
                <a:schemeClr val="lt1"/>
              </a:buClr>
              <a:buSzPts val="1400"/>
              <a:buNone/>
              <a:defRPr>
                <a:solidFill>
                  <a:schemeClr val="lt1"/>
                </a:solidFill>
              </a:defRPr>
            </a:lvl6pPr>
            <a:lvl7pPr lvl="6">
              <a:spcBef>
                <a:spcPts val="0"/>
              </a:spcBef>
              <a:spcAft>
                <a:spcPts val="0"/>
              </a:spcAft>
              <a:buClr>
                <a:schemeClr val="lt1"/>
              </a:buClr>
              <a:buSzPts val="1400"/>
              <a:buNone/>
              <a:defRPr>
                <a:solidFill>
                  <a:schemeClr val="lt1"/>
                </a:solidFill>
              </a:defRPr>
            </a:lvl7pPr>
            <a:lvl8pPr lvl="7">
              <a:spcBef>
                <a:spcPts val="0"/>
              </a:spcBef>
              <a:spcAft>
                <a:spcPts val="0"/>
              </a:spcAft>
              <a:buClr>
                <a:schemeClr val="lt1"/>
              </a:buClr>
              <a:buSzPts val="1400"/>
              <a:buNone/>
              <a:defRPr>
                <a:solidFill>
                  <a:schemeClr val="lt1"/>
                </a:solidFill>
              </a:defRPr>
            </a:lvl8pPr>
            <a:lvl9pPr lvl="8">
              <a:spcBef>
                <a:spcPts val="0"/>
              </a:spcBef>
              <a:spcAft>
                <a:spcPts val="0"/>
              </a:spcAft>
              <a:buClr>
                <a:schemeClr val="lt1"/>
              </a:buClr>
              <a:buSzPts val="1400"/>
              <a:buNone/>
              <a:defRPr>
                <a:solidFill>
                  <a:schemeClr val="lt1"/>
                </a:solidFill>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slide 1 1">
  <p:cSld name="TITLE_AND_TWO_COLUMNS_1_1">
    <p:spTree>
      <p:nvGrpSpPr>
        <p:cNvPr id="13" name="Shape 13"/>
        <p:cNvGrpSpPr/>
        <p:nvPr/>
      </p:nvGrpSpPr>
      <p:grpSpPr>
        <a:xfrm>
          <a:off x="0" y="0"/>
          <a:ext cx="0" cy="0"/>
          <a:chOff x="0" y="0"/>
          <a:chExt cx="0" cy="0"/>
        </a:xfrm>
      </p:grpSpPr>
      <p:sp>
        <p:nvSpPr>
          <p:cNvPr id="14" name="Google Shape;14;g33d8b97976a_0_11"/>
          <p:cNvSpPr/>
          <p:nvPr/>
        </p:nvSpPr>
        <p:spPr>
          <a:xfrm>
            <a:off x="0" y="0"/>
            <a:ext cx="9144000" cy="1015500"/>
          </a:xfrm>
          <a:prstGeom prst="rect">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ver" type="title">
  <p:cSld name="TITLE">
    <p:bg>
      <p:bgPr>
        <a:solidFill>
          <a:srgbClr val="262A33"/>
        </a:solidFill>
      </p:bgPr>
    </p:bg>
    <p:spTree>
      <p:nvGrpSpPr>
        <p:cNvPr id="15" name="Shape 15"/>
        <p:cNvGrpSpPr/>
        <p:nvPr/>
      </p:nvGrpSpPr>
      <p:grpSpPr>
        <a:xfrm>
          <a:off x="0" y="0"/>
          <a:ext cx="0" cy="0"/>
          <a:chOff x="0" y="0"/>
          <a:chExt cx="0" cy="0"/>
        </a:xfrm>
      </p:grpSpPr>
      <p:pic>
        <p:nvPicPr>
          <p:cNvPr id="16" name="Google Shape;16;g33d8b97976a_0_13"/>
          <p:cNvPicPr preferRelativeResize="0"/>
          <p:nvPr/>
        </p:nvPicPr>
        <p:blipFill rotWithShape="1">
          <a:blip r:embed="rId2">
            <a:alphaModFix/>
          </a:blip>
          <a:srcRect b="-2281" l="-4222" r="-3757" t="-2440"/>
          <a:stretch/>
        </p:blipFill>
        <p:spPr>
          <a:xfrm rot="-5400000">
            <a:off x="7182681" y="3219806"/>
            <a:ext cx="2039601" cy="1978026"/>
          </a:xfrm>
          <a:prstGeom prst="rect">
            <a:avLst/>
          </a:prstGeom>
          <a:noFill/>
          <a:ln>
            <a:noFill/>
          </a:ln>
        </p:spPr>
      </p:pic>
      <p:pic>
        <p:nvPicPr>
          <p:cNvPr id="17" name="Google Shape;17;g33d8b97976a_0_13"/>
          <p:cNvPicPr preferRelativeResize="0"/>
          <p:nvPr/>
        </p:nvPicPr>
        <p:blipFill rotWithShape="1">
          <a:blip r:embed="rId3">
            <a:alphaModFix/>
          </a:blip>
          <a:srcRect b="-5224" l="-1905" r="-1091" t="-5235"/>
          <a:stretch/>
        </p:blipFill>
        <p:spPr>
          <a:xfrm>
            <a:off x="426625" y="302950"/>
            <a:ext cx="2516427" cy="696225"/>
          </a:xfrm>
          <a:prstGeom prst="rect">
            <a:avLst/>
          </a:prstGeom>
          <a:noFill/>
          <a:ln>
            <a:noFill/>
          </a:ln>
        </p:spPr>
      </p:pic>
    </p:spTree>
  </p:cSld>
  <p:clrMapOvr>
    <a:masterClrMapping/>
  </p:clrMapOvr>
  <p:extLst>
    <p:ext uri="{DCECCB84-F9BA-43D5-87BE-67443E8EF086}">
      <p15:sldGuideLst>
        <p15:guide id="1" pos="302">
          <p15:clr>
            <a:srgbClr val="FA7B17"/>
          </p15:clr>
        </p15:guide>
      </p15:sldGuideLst>
    </p:ext>
  </p:extLst>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vider slide" type="tx">
  <p:cSld name="TITLE_AND_BODY">
    <p:bg>
      <p:bgPr>
        <a:solidFill>
          <a:srgbClr val="262A33"/>
        </a:solidFill>
      </p:bgPr>
    </p:bg>
    <p:spTree>
      <p:nvGrpSpPr>
        <p:cNvPr id="18" name="Shape 18"/>
        <p:cNvGrpSpPr/>
        <p:nvPr/>
      </p:nvGrpSpPr>
      <p:grpSpPr>
        <a:xfrm>
          <a:off x="0" y="0"/>
          <a:ext cx="0" cy="0"/>
          <a:chOff x="0" y="0"/>
          <a:chExt cx="0" cy="0"/>
        </a:xfrm>
      </p:grpSpPr>
      <p:pic>
        <p:nvPicPr>
          <p:cNvPr id="19" name="Google Shape;19;g33d8b97976a_0_16"/>
          <p:cNvPicPr preferRelativeResize="0"/>
          <p:nvPr/>
        </p:nvPicPr>
        <p:blipFill rotWithShape="1">
          <a:blip r:embed="rId2">
            <a:alphaModFix/>
          </a:blip>
          <a:srcRect b="-8417" l="-5677" r="-7637" t="-10644"/>
          <a:stretch/>
        </p:blipFill>
        <p:spPr>
          <a:xfrm>
            <a:off x="8069450" y="4311925"/>
            <a:ext cx="835000" cy="650200"/>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vider/pullout 1">
  <p:cSld name="TITLE_ONLY_1">
    <p:bg>
      <p:bgPr>
        <a:solidFill>
          <a:srgbClr val="0543B3"/>
        </a:solidFill>
      </p:bgPr>
    </p:bg>
    <p:spTree>
      <p:nvGrpSpPr>
        <p:cNvPr id="20" name="Shape 20"/>
        <p:cNvGrpSpPr/>
        <p:nvPr/>
      </p:nvGrpSpPr>
      <p:grpSpPr>
        <a:xfrm>
          <a:off x="0" y="0"/>
          <a:ext cx="0" cy="0"/>
          <a:chOff x="0" y="0"/>
          <a:chExt cx="0" cy="0"/>
        </a:xfrm>
      </p:grpSpPr>
      <p:pic>
        <p:nvPicPr>
          <p:cNvPr id="21" name="Google Shape;21;g33d8b97976a_0_18"/>
          <p:cNvPicPr preferRelativeResize="0"/>
          <p:nvPr/>
        </p:nvPicPr>
        <p:blipFill rotWithShape="1">
          <a:blip r:embed="rId2">
            <a:alphaModFix/>
          </a:blip>
          <a:srcRect b="-8416" l="-5676" r="-7636" t="-10644"/>
          <a:stretch/>
        </p:blipFill>
        <p:spPr>
          <a:xfrm>
            <a:off x="8069450" y="4311925"/>
            <a:ext cx="835000" cy="650200"/>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slide" type="twoColTx">
  <p:cSld name="TITLE_AND_TWO_COLUMNS">
    <p:spTree>
      <p:nvGrpSpPr>
        <p:cNvPr id="22" name="Shape 22"/>
        <p:cNvGrpSpPr/>
        <p:nvPr/>
      </p:nvGrpSpPr>
      <p:grpSpPr>
        <a:xfrm>
          <a:off x="0" y="0"/>
          <a:ext cx="0" cy="0"/>
          <a:chOff x="0" y="0"/>
          <a:chExt cx="0" cy="0"/>
        </a:xfrm>
      </p:grpSpPr>
      <p:sp>
        <p:nvSpPr>
          <p:cNvPr id="23" name="Google Shape;23;g33d8b97976a_0_20"/>
          <p:cNvSpPr/>
          <p:nvPr/>
        </p:nvSpPr>
        <p:spPr>
          <a:xfrm>
            <a:off x="0" y="0"/>
            <a:ext cx="9144000" cy="1015500"/>
          </a:xfrm>
          <a:prstGeom prst="rect">
            <a:avLst/>
          </a:prstGeom>
          <a:solidFill>
            <a:srgbClr val="262A3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24" name="Google Shape;24;g33d8b97976a_0_20"/>
          <p:cNvPicPr preferRelativeResize="0"/>
          <p:nvPr/>
        </p:nvPicPr>
        <p:blipFill rotWithShape="1">
          <a:blip r:embed="rId2">
            <a:alphaModFix/>
          </a:blip>
          <a:srcRect b="-9684" l="-7535" r="-5779" t="-8128"/>
          <a:stretch/>
        </p:blipFill>
        <p:spPr>
          <a:xfrm>
            <a:off x="8055750" y="4325600"/>
            <a:ext cx="835000" cy="643375"/>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vider slide 2 1">
  <p:cSld name="Divider slide 2">
    <p:spTree>
      <p:nvGrpSpPr>
        <p:cNvPr id="25" name="Shape 25"/>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vider/pullout">
  <p:cSld name="TITLE_ONLY_2">
    <p:bg>
      <p:bgPr>
        <a:solidFill>
          <a:srgbClr val="262A33"/>
        </a:solidFill>
      </p:bgPr>
    </p:bg>
    <p:spTree>
      <p:nvGrpSpPr>
        <p:cNvPr id="26" name="Shape 26"/>
        <p:cNvGrpSpPr/>
        <p:nvPr/>
      </p:nvGrpSpPr>
      <p:grpSpPr>
        <a:xfrm>
          <a:off x="0" y="0"/>
          <a:ext cx="0" cy="0"/>
          <a:chOff x="0" y="0"/>
          <a:chExt cx="0" cy="0"/>
        </a:xfrm>
      </p:grpSpPr>
      <p:pic>
        <p:nvPicPr>
          <p:cNvPr id="27" name="Google Shape;27;g33d8b97976a_0_24"/>
          <p:cNvPicPr preferRelativeResize="0"/>
          <p:nvPr/>
        </p:nvPicPr>
        <p:blipFill rotWithShape="1">
          <a:blip r:embed="rId2">
            <a:alphaModFix/>
          </a:blip>
          <a:srcRect b="0" l="0" r="0" t="0"/>
          <a:stretch/>
        </p:blipFill>
        <p:spPr>
          <a:xfrm>
            <a:off x="8052064" y="4271278"/>
            <a:ext cx="793551" cy="585406"/>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theme" Target="../theme/theme2.xml"/><Relationship Id="rId10" Type="http://schemas.openxmlformats.org/officeDocument/2006/relationships/slideLayout" Target="../slideLayouts/slideLayout10.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19.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19.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2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12.png"/><Relationship Id="rId4" Type="http://schemas.openxmlformats.org/officeDocument/2006/relationships/hyperlink" Target="https://cpj.ca/writing-a-letter-to-your-mp/"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4.xml"/><Relationship Id="rId3" Type="http://schemas.openxmlformats.org/officeDocument/2006/relationships/hyperlink" Target="https://www.citizensadvice.org.uk/debt-and-money/" TargetMode="External"/><Relationship Id="rId4" Type="http://schemas.openxmlformats.org/officeDocument/2006/relationships/image" Target="../media/image14.png"/><Relationship Id="rId5" Type="http://schemas.openxmlformats.org/officeDocument/2006/relationships/image" Target="../media/image16.png"/><Relationship Id="rId6" Type="http://schemas.openxmlformats.org/officeDocument/2006/relationships/hyperlink" Target="https://www.nationaldebtline.org/" TargetMode="External"/><Relationship Id="rId7" Type="http://schemas.openxmlformats.org/officeDocument/2006/relationships/hyperlink" Target="http://www.moneyadvicetrust.org/Pages/default.aspx" TargetMode="External"/><Relationship Id="rId8" Type="http://schemas.openxmlformats.org/officeDocument/2006/relationships/image" Target="../media/image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18.png"/><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11.png"/><Relationship Id="rId4" Type="http://schemas.openxmlformats.org/officeDocument/2006/relationships/image" Target="../media/image9.png"/><Relationship Id="rId5" Type="http://schemas.openxmlformats.org/officeDocument/2006/relationships/image" Target="../media/image15.png"/><Relationship Id="rId6" Type="http://schemas.openxmlformats.org/officeDocument/2006/relationships/image" Target="../media/image17.png"/><Relationship Id="rId7" Type="http://schemas.openxmlformats.org/officeDocument/2006/relationships/image" Target="../media/image7.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hyperlink" Target="https://www.ft.com/content/320c43fa-2e12-43d0-baaf-4a37ca93917b" TargetMode="External"/><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62A33"/>
        </a:solidFill>
      </p:bgPr>
    </p:bg>
    <p:spTree>
      <p:nvGrpSpPr>
        <p:cNvPr id="33" name="Shape 33"/>
        <p:cNvGrpSpPr/>
        <p:nvPr/>
      </p:nvGrpSpPr>
      <p:grpSpPr>
        <a:xfrm>
          <a:off x="0" y="0"/>
          <a:ext cx="0" cy="0"/>
          <a:chOff x="0" y="0"/>
          <a:chExt cx="0" cy="0"/>
        </a:xfrm>
      </p:grpSpPr>
      <p:sp>
        <p:nvSpPr>
          <p:cNvPr id="34" name="Google Shape;34;p1"/>
          <p:cNvSpPr txBox="1"/>
          <p:nvPr/>
        </p:nvSpPr>
        <p:spPr>
          <a:xfrm>
            <a:off x="360375" y="4529800"/>
            <a:ext cx="6681300" cy="338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000"/>
              <a:buFont typeface="Arial"/>
              <a:buNone/>
            </a:pPr>
            <a:r>
              <a:rPr b="1" i="0" lang="en-GB" sz="1000" u="none" cap="none" strike="noStrike">
                <a:solidFill>
                  <a:srgbClr val="FF8022"/>
                </a:solidFill>
                <a:latin typeface="Arial"/>
                <a:ea typeface="Arial"/>
                <a:cs typeface="Arial"/>
                <a:sym typeface="Arial"/>
              </a:rPr>
              <a:t>This session is aimed at </a:t>
            </a:r>
            <a:r>
              <a:rPr b="1" lang="en-GB" sz="1000">
                <a:solidFill>
                  <a:srgbClr val="FF8022"/>
                </a:solidFill>
              </a:rPr>
              <a:t>K</a:t>
            </a:r>
            <a:r>
              <a:rPr b="1" i="0" lang="en-GB" sz="1000" u="none" cap="none" strike="noStrike">
                <a:solidFill>
                  <a:srgbClr val="FF8022"/>
                </a:solidFill>
                <a:latin typeface="Arial"/>
                <a:ea typeface="Arial"/>
                <a:cs typeface="Arial"/>
                <a:sym typeface="Arial"/>
              </a:rPr>
              <a:t>ey </a:t>
            </a:r>
            <a:r>
              <a:rPr b="1" lang="en-GB" sz="1000">
                <a:solidFill>
                  <a:srgbClr val="FF8022"/>
                </a:solidFill>
              </a:rPr>
              <a:t>S</a:t>
            </a:r>
            <a:r>
              <a:rPr b="1" i="0" lang="en-GB" sz="1000" u="none" cap="none" strike="noStrike">
                <a:solidFill>
                  <a:srgbClr val="FF8022"/>
                </a:solidFill>
                <a:latin typeface="Arial"/>
                <a:ea typeface="Arial"/>
                <a:cs typeface="Arial"/>
                <a:sym typeface="Arial"/>
              </a:rPr>
              <a:t>tage </a:t>
            </a:r>
            <a:r>
              <a:rPr b="1" lang="en-GB" sz="1000">
                <a:solidFill>
                  <a:srgbClr val="FF8022"/>
                </a:solidFill>
              </a:rPr>
              <a:t>F</a:t>
            </a:r>
            <a:r>
              <a:rPr b="1" i="0" lang="en-GB" sz="1000" u="none" cap="none" strike="noStrike">
                <a:solidFill>
                  <a:srgbClr val="FF8022"/>
                </a:solidFill>
                <a:latin typeface="Arial"/>
                <a:ea typeface="Arial"/>
                <a:cs typeface="Arial"/>
                <a:sym typeface="Arial"/>
              </a:rPr>
              <a:t>our and </a:t>
            </a:r>
            <a:r>
              <a:rPr b="1" lang="en-GB" sz="1000">
                <a:solidFill>
                  <a:srgbClr val="FF8022"/>
                </a:solidFill>
              </a:rPr>
              <a:t>F</a:t>
            </a:r>
            <a:r>
              <a:rPr b="1" i="0" lang="en-GB" sz="1000" u="none" cap="none" strike="noStrike">
                <a:solidFill>
                  <a:srgbClr val="FF8022"/>
                </a:solidFill>
                <a:latin typeface="Arial"/>
                <a:ea typeface="Arial"/>
                <a:cs typeface="Arial"/>
                <a:sym typeface="Arial"/>
              </a:rPr>
              <a:t>ive (recommended for Year 12 and above)</a:t>
            </a:r>
            <a:endParaRPr b="1" i="0" sz="1000" u="none" cap="none" strike="noStrike">
              <a:solidFill>
                <a:srgbClr val="FF8022"/>
              </a:solidFill>
              <a:latin typeface="Arial"/>
              <a:ea typeface="Arial"/>
              <a:cs typeface="Arial"/>
              <a:sym typeface="Arial"/>
            </a:endParaRPr>
          </a:p>
        </p:txBody>
      </p:sp>
      <p:sp>
        <p:nvSpPr>
          <p:cNvPr id="35" name="Google Shape;35;p1"/>
          <p:cNvSpPr txBox="1"/>
          <p:nvPr>
            <p:ph type="ctrTitle"/>
          </p:nvPr>
        </p:nvSpPr>
        <p:spPr>
          <a:xfrm>
            <a:off x="360375" y="1329300"/>
            <a:ext cx="5870700" cy="1884300"/>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4800"/>
              <a:buFont typeface="Arial"/>
              <a:buNone/>
            </a:pPr>
            <a:r>
              <a:rPr b="1" i="0" lang="en-GB" sz="4800" u="none" cap="none" strike="noStrike">
                <a:solidFill>
                  <a:schemeClr val="lt1"/>
                </a:solidFill>
                <a:latin typeface="Lato"/>
                <a:ea typeface="Lato"/>
                <a:cs typeface="Lato"/>
                <a:sym typeface="Lato"/>
              </a:rPr>
              <a:t>Preparing for my financial future</a:t>
            </a:r>
            <a:endParaRPr b="1" i="0" sz="4800" u="none" cap="none" strike="noStrike">
              <a:solidFill>
                <a:schemeClr val="lt1"/>
              </a:solidFill>
              <a:latin typeface="Lato Black"/>
              <a:ea typeface="Lato Black"/>
              <a:cs typeface="Lato Black"/>
              <a:sym typeface="Lato Black"/>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11"/>
          <p:cNvSpPr txBox="1"/>
          <p:nvPr/>
        </p:nvSpPr>
        <p:spPr>
          <a:xfrm>
            <a:off x="138125" y="253750"/>
            <a:ext cx="8092200" cy="516000"/>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2900"/>
              <a:buFont typeface="Arial"/>
              <a:buNone/>
            </a:pPr>
            <a:r>
              <a:rPr b="1" i="0" lang="en-GB" sz="2900" u="none" cap="none" strike="noStrike">
                <a:solidFill>
                  <a:schemeClr val="lt1"/>
                </a:solidFill>
                <a:latin typeface="Lato"/>
                <a:ea typeface="Lato"/>
                <a:cs typeface="Lato"/>
                <a:sym typeface="Lato"/>
              </a:rPr>
              <a:t>Financial literacy education</a:t>
            </a:r>
            <a:r>
              <a:rPr b="1" lang="en-GB" sz="2900">
                <a:solidFill>
                  <a:schemeClr val="lt1"/>
                </a:solidFill>
                <a:latin typeface="Lato"/>
                <a:ea typeface="Lato"/>
                <a:cs typeface="Lato"/>
                <a:sym typeface="Lato"/>
              </a:rPr>
              <a:t>:</a:t>
            </a:r>
            <a:endParaRPr b="1" sz="2900">
              <a:solidFill>
                <a:schemeClr val="lt1"/>
              </a:solidFill>
              <a:latin typeface="Lato"/>
              <a:ea typeface="Lato"/>
              <a:cs typeface="Lato"/>
              <a:sym typeface="Lato"/>
            </a:endParaRPr>
          </a:p>
          <a:p>
            <a:pPr indent="0" lvl="0" marL="0" marR="0" rtl="0" algn="l">
              <a:lnSpc>
                <a:spcPct val="100000"/>
              </a:lnSpc>
              <a:spcBef>
                <a:spcPts val="0"/>
              </a:spcBef>
              <a:spcAft>
                <a:spcPts val="0"/>
              </a:spcAft>
              <a:buClr>
                <a:srgbClr val="000000"/>
              </a:buClr>
              <a:buSzPts val="2900"/>
              <a:buFont typeface="Arial"/>
              <a:buNone/>
            </a:pPr>
            <a:r>
              <a:rPr b="1" i="0" lang="en-GB" sz="2900" u="none" cap="none" strike="noStrike">
                <a:solidFill>
                  <a:schemeClr val="lt1"/>
                </a:solidFill>
                <a:latin typeface="Lato"/>
                <a:ea typeface="Lato"/>
                <a:cs typeface="Lato"/>
                <a:sym typeface="Lato"/>
              </a:rPr>
              <a:t>Parents and carers perspective</a:t>
            </a:r>
            <a:endParaRPr b="1" i="0" sz="2600" u="none" cap="none" strike="noStrike">
              <a:solidFill>
                <a:schemeClr val="lt1"/>
              </a:solidFill>
              <a:latin typeface="Lato"/>
              <a:ea typeface="Lato"/>
              <a:cs typeface="Lato"/>
              <a:sym typeface="Lato"/>
            </a:endParaRPr>
          </a:p>
        </p:txBody>
      </p:sp>
      <p:sp>
        <p:nvSpPr>
          <p:cNvPr id="111" name="Google Shape;111;p11"/>
          <p:cNvSpPr txBox="1"/>
          <p:nvPr/>
        </p:nvSpPr>
        <p:spPr>
          <a:xfrm>
            <a:off x="226050" y="1145850"/>
            <a:ext cx="8461200" cy="615600"/>
          </a:xfrm>
          <a:prstGeom prst="rect">
            <a:avLst/>
          </a:prstGeom>
          <a:noFill/>
          <a:ln cap="flat" cmpd="sng" w="19050">
            <a:solidFill>
              <a:schemeClr val="accent1"/>
            </a:solidFill>
            <a:prstDash val="solid"/>
            <a:round/>
            <a:headEnd len="sm" w="sm" type="none"/>
            <a:tailEnd len="sm" w="sm" type="none"/>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chemeClr val="accent1"/>
                </a:solidFill>
                <a:latin typeface="Lato"/>
                <a:ea typeface="Lato"/>
                <a:cs typeface="Lato"/>
                <a:sym typeface="Lato"/>
              </a:rPr>
              <a:t>Read the experience of the person below and identify why this person may or may not be the best person to teach a young person about financial literacy. </a:t>
            </a:r>
            <a:endParaRPr b="0" i="0" sz="1400" u="none" cap="none" strike="noStrike">
              <a:solidFill>
                <a:schemeClr val="accent1"/>
              </a:solidFill>
              <a:latin typeface="Lato"/>
              <a:ea typeface="Lato"/>
              <a:cs typeface="Lato"/>
              <a:sym typeface="Lato"/>
            </a:endParaRPr>
          </a:p>
        </p:txBody>
      </p:sp>
      <p:pic>
        <p:nvPicPr>
          <p:cNvPr id="112" name="Google Shape;112;p11"/>
          <p:cNvPicPr preferRelativeResize="0"/>
          <p:nvPr/>
        </p:nvPicPr>
        <p:blipFill rotWithShape="1">
          <a:blip r:embed="rId3">
            <a:alphaModFix/>
          </a:blip>
          <a:srcRect b="0" l="0" r="0" t="0"/>
          <a:stretch/>
        </p:blipFill>
        <p:spPr>
          <a:xfrm>
            <a:off x="6087200" y="1959050"/>
            <a:ext cx="2143125" cy="2143125"/>
          </a:xfrm>
          <a:prstGeom prst="rect">
            <a:avLst/>
          </a:prstGeom>
          <a:noFill/>
          <a:ln cap="flat" cmpd="sng" w="38100">
            <a:solidFill>
              <a:schemeClr val="accent2"/>
            </a:solidFill>
            <a:prstDash val="solid"/>
            <a:round/>
            <a:headEnd len="sm" w="sm" type="none"/>
            <a:tailEnd len="sm" w="sm" type="none"/>
          </a:ln>
        </p:spPr>
      </p:pic>
      <p:sp>
        <p:nvSpPr>
          <p:cNvPr id="113" name="Google Shape;113;p11"/>
          <p:cNvSpPr txBox="1"/>
          <p:nvPr/>
        </p:nvSpPr>
        <p:spPr>
          <a:xfrm>
            <a:off x="387325" y="1913475"/>
            <a:ext cx="5377200" cy="2401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600"/>
              <a:buFont typeface="Arial"/>
              <a:buNone/>
            </a:pPr>
            <a:r>
              <a:rPr i="0" lang="en-GB" sz="1600" u="none" cap="none" strike="noStrike">
                <a:solidFill>
                  <a:schemeClr val="dk1"/>
                </a:solidFill>
                <a:latin typeface="Lato"/>
                <a:ea typeface="Lato"/>
                <a:cs typeface="Lato"/>
                <a:sym typeface="Lato"/>
              </a:rPr>
              <a:t>I am the owner of my local village convenience shop. It is a family business that I took over from my dad. I feel both proud and lucky to be able run a business as I wasn’t really academic and didn’t do very well in school. However, it can be really stressful as business has really slowed down lately. I’ve had to take out a personal loan to cover my household costs but I’m sure things will pick up in the summer.</a:t>
            </a:r>
            <a:endParaRPr i="0" sz="1600" u="none" cap="none" strike="noStrike">
              <a:solidFill>
                <a:schemeClr val="dk1"/>
              </a:solidFill>
              <a:latin typeface="Lato"/>
              <a:ea typeface="Lato"/>
              <a:cs typeface="Lato"/>
              <a:sym typeface="Lato"/>
            </a:endParaRPr>
          </a:p>
          <a:p>
            <a:pPr indent="0" lvl="0" marL="0" marR="0" rtl="0" algn="l">
              <a:lnSpc>
                <a:spcPct val="100000"/>
              </a:lnSpc>
              <a:spcBef>
                <a:spcPts val="0"/>
              </a:spcBef>
              <a:spcAft>
                <a:spcPts val="0"/>
              </a:spcAft>
              <a:buClr>
                <a:srgbClr val="000000"/>
              </a:buClr>
              <a:buSzPts val="1600"/>
              <a:buFont typeface="Arial"/>
              <a:buNone/>
            </a:pPr>
            <a:r>
              <a:t/>
            </a:r>
            <a:endParaRPr i="0" sz="1600" u="none" cap="none" strike="noStrike">
              <a:solidFill>
                <a:schemeClr val="dk1"/>
              </a:solidFill>
              <a:latin typeface="Lato"/>
              <a:ea typeface="Lato"/>
              <a:cs typeface="Lato"/>
              <a:sym typeface="Lato"/>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12"/>
          <p:cNvSpPr txBox="1"/>
          <p:nvPr/>
        </p:nvSpPr>
        <p:spPr>
          <a:xfrm>
            <a:off x="226050" y="1145850"/>
            <a:ext cx="8461200" cy="615600"/>
          </a:xfrm>
          <a:prstGeom prst="rect">
            <a:avLst/>
          </a:prstGeom>
          <a:noFill/>
          <a:ln cap="flat" cmpd="sng" w="19050">
            <a:solidFill>
              <a:schemeClr val="accent1"/>
            </a:solidFill>
            <a:prstDash val="solid"/>
            <a:round/>
            <a:headEnd len="sm" w="sm" type="none"/>
            <a:tailEnd len="sm" w="sm" type="none"/>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chemeClr val="accent1"/>
                </a:solidFill>
                <a:latin typeface="Lato"/>
                <a:ea typeface="Lato"/>
                <a:cs typeface="Lato"/>
                <a:sym typeface="Lato"/>
              </a:rPr>
              <a:t>Read the experience of the person below and identify why this person may or may not be the best person to teach a young person about financial literacy. </a:t>
            </a:r>
            <a:endParaRPr b="0" i="0" sz="1400" u="none" cap="none" strike="noStrike">
              <a:solidFill>
                <a:schemeClr val="accent1"/>
              </a:solidFill>
              <a:latin typeface="Lato"/>
              <a:ea typeface="Lato"/>
              <a:cs typeface="Lato"/>
              <a:sym typeface="Lato"/>
            </a:endParaRPr>
          </a:p>
        </p:txBody>
      </p:sp>
      <p:sp>
        <p:nvSpPr>
          <p:cNvPr id="119" name="Google Shape;119;p12"/>
          <p:cNvSpPr txBox="1"/>
          <p:nvPr/>
        </p:nvSpPr>
        <p:spPr>
          <a:xfrm>
            <a:off x="387325" y="1913475"/>
            <a:ext cx="5377200" cy="2401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600"/>
              <a:buFont typeface="Arial"/>
              <a:buNone/>
            </a:pPr>
            <a:r>
              <a:rPr b="0" i="0" lang="en-GB" sz="1600" u="none" cap="none" strike="noStrike">
                <a:solidFill>
                  <a:srgbClr val="000000"/>
                </a:solidFill>
                <a:latin typeface="Lato"/>
                <a:ea typeface="Lato"/>
                <a:cs typeface="Lato"/>
                <a:sym typeface="Lato"/>
              </a:rPr>
              <a:t>I am the owner of my local </a:t>
            </a:r>
            <a:r>
              <a:rPr b="1" i="0" lang="en-GB" sz="1600" u="none" cap="none" strike="noStrike">
                <a:solidFill>
                  <a:schemeClr val="accent2"/>
                </a:solidFill>
                <a:latin typeface="Lato"/>
                <a:ea typeface="Lato"/>
                <a:cs typeface="Lato"/>
                <a:sym typeface="Lato"/>
              </a:rPr>
              <a:t>village </a:t>
            </a:r>
            <a:r>
              <a:rPr b="0" i="0" lang="en-GB" sz="1600" u="none" cap="none" strike="noStrike">
                <a:solidFill>
                  <a:srgbClr val="000000"/>
                </a:solidFill>
                <a:latin typeface="Lato"/>
                <a:ea typeface="Lato"/>
                <a:cs typeface="Lato"/>
                <a:sym typeface="Lato"/>
              </a:rPr>
              <a:t>convenience shop. It is a </a:t>
            </a:r>
            <a:r>
              <a:rPr b="1" i="0" lang="en-GB" sz="1600" u="none" cap="none" strike="noStrike">
                <a:solidFill>
                  <a:schemeClr val="accent2"/>
                </a:solidFill>
                <a:latin typeface="Lato"/>
                <a:ea typeface="Lato"/>
                <a:cs typeface="Lato"/>
                <a:sym typeface="Lato"/>
              </a:rPr>
              <a:t>family business </a:t>
            </a:r>
            <a:r>
              <a:rPr b="0" i="0" lang="en-GB" sz="1600" u="none" cap="none" strike="noStrike">
                <a:solidFill>
                  <a:srgbClr val="000000"/>
                </a:solidFill>
                <a:latin typeface="Lato"/>
                <a:ea typeface="Lato"/>
                <a:cs typeface="Lato"/>
                <a:sym typeface="Lato"/>
              </a:rPr>
              <a:t>that I took over from my dad. I feel both proud and lucky to be able run a business as </a:t>
            </a:r>
            <a:r>
              <a:rPr b="1" i="0" lang="en-GB" sz="1600" u="none" cap="none" strike="noStrike">
                <a:solidFill>
                  <a:schemeClr val="accent2"/>
                </a:solidFill>
                <a:latin typeface="Lato"/>
                <a:ea typeface="Lato"/>
                <a:cs typeface="Lato"/>
                <a:sym typeface="Lato"/>
              </a:rPr>
              <a:t>I wasn’t really academic</a:t>
            </a:r>
            <a:r>
              <a:rPr b="0" i="0" lang="en-GB" sz="1600" u="none" cap="none" strike="noStrike">
                <a:solidFill>
                  <a:srgbClr val="000000"/>
                </a:solidFill>
                <a:latin typeface="Lato"/>
                <a:ea typeface="Lato"/>
                <a:cs typeface="Lato"/>
                <a:sym typeface="Lato"/>
              </a:rPr>
              <a:t> and didn’t do very well in school. However, it can be really stressful as business has really slowed down lately. I’ve had to take out a </a:t>
            </a:r>
            <a:r>
              <a:rPr b="1" i="0" lang="en-GB" sz="1600" u="none" cap="none" strike="noStrike">
                <a:solidFill>
                  <a:schemeClr val="accent2"/>
                </a:solidFill>
                <a:latin typeface="Lato"/>
                <a:ea typeface="Lato"/>
                <a:cs typeface="Lato"/>
                <a:sym typeface="Lato"/>
              </a:rPr>
              <a:t>personal loan </a:t>
            </a:r>
            <a:r>
              <a:rPr b="0" i="0" lang="en-GB" sz="1600" u="none" cap="none" strike="noStrike">
                <a:solidFill>
                  <a:srgbClr val="000000"/>
                </a:solidFill>
                <a:latin typeface="Lato"/>
                <a:ea typeface="Lato"/>
                <a:cs typeface="Lato"/>
                <a:sym typeface="Lato"/>
              </a:rPr>
              <a:t>to cover my household costs but I’m sure things will pick up in the summer.</a:t>
            </a:r>
            <a:endParaRPr b="0" i="0" sz="1600" u="none" cap="none" strike="noStrike">
              <a:solidFill>
                <a:srgbClr val="000000"/>
              </a:solidFill>
              <a:latin typeface="Lato"/>
              <a:ea typeface="Lato"/>
              <a:cs typeface="Lato"/>
              <a:sym typeface="Lato"/>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rgbClr val="000000"/>
              </a:solidFill>
              <a:latin typeface="Lato"/>
              <a:ea typeface="Lato"/>
              <a:cs typeface="Lato"/>
              <a:sym typeface="Lato"/>
            </a:endParaRPr>
          </a:p>
        </p:txBody>
      </p:sp>
      <p:pic>
        <p:nvPicPr>
          <p:cNvPr id="120" name="Google Shape;120;p12"/>
          <p:cNvPicPr preferRelativeResize="0"/>
          <p:nvPr/>
        </p:nvPicPr>
        <p:blipFill rotWithShape="1">
          <a:blip r:embed="rId3">
            <a:alphaModFix/>
          </a:blip>
          <a:srcRect b="0" l="0" r="0" t="0"/>
          <a:stretch/>
        </p:blipFill>
        <p:spPr>
          <a:xfrm>
            <a:off x="6087200" y="1959050"/>
            <a:ext cx="2143125" cy="2143125"/>
          </a:xfrm>
          <a:prstGeom prst="rect">
            <a:avLst/>
          </a:prstGeom>
          <a:noFill/>
          <a:ln cap="flat" cmpd="sng" w="38100">
            <a:solidFill>
              <a:schemeClr val="accent2"/>
            </a:solidFill>
            <a:prstDash val="solid"/>
            <a:round/>
            <a:headEnd len="sm" w="sm" type="none"/>
            <a:tailEnd len="sm" w="sm" type="none"/>
          </a:ln>
        </p:spPr>
      </p:pic>
      <p:sp>
        <p:nvSpPr>
          <p:cNvPr id="121" name="Google Shape;121;p12"/>
          <p:cNvSpPr txBox="1"/>
          <p:nvPr/>
        </p:nvSpPr>
        <p:spPr>
          <a:xfrm>
            <a:off x="138125" y="253750"/>
            <a:ext cx="8092200" cy="516000"/>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2900"/>
              <a:buFont typeface="Arial"/>
              <a:buNone/>
            </a:pPr>
            <a:r>
              <a:rPr b="1" i="0" lang="en-GB" sz="2900" u="none" cap="none" strike="noStrike">
                <a:solidFill>
                  <a:schemeClr val="lt1"/>
                </a:solidFill>
                <a:latin typeface="Lato"/>
                <a:ea typeface="Lato"/>
                <a:cs typeface="Lato"/>
                <a:sym typeface="Lato"/>
              </a:rPr>
              <a:t>Financial literacy education</a:t>
            </a:r>
            <a:r>
              <a:rPr b="1" lang="en-GB" sz="2900">
                <a:solidFill>
                  <a:schemeClr val="lt1"/>
                </a:solidFill>
                <a:latin typeface="Lato"/>
                <a:ea typeface="Lato"/>
                <a:cs typeface="Lato"/>
                <a:sym typeface="Lato"/>
              </a:rPr>
              <a:t>:</a:t>
            </a:r>
            <a:endParaRPr b="1" sz="2900">
              <a:solidFill>
                <a:schemeClr val="lt1"/>
              </a:solidFill>
              <a:latin typeface="Lato"/>
              <a:ea typeface="Lato"/>
              <a:cs typeface="Lato"/>
              <a:sym typeface="Lato"/>
            </a:endParaRPr>
          </a:p>
          <a:p>
            <a:pPr indent="0" lvl="0" marL="0" marR="0" rtl="0" algn="l">
              <a:lnSpc>
                <a:spcPct val="100000"/>
              </a:lnSpc>
              <a:spcBef>
                <a:spcPts val="0"/>
              </a:spcBef>
              <a:spcAft>
                <a:spcPts val="0"/>
              </a:spcAft>
              <a:buClr>
                <a:srgbClr val="000000"/>
              </a:buClr>
              <a:buSzPts val="2900"/>
              <a:buFont typeface="Arial"/>
              <a:buNone/>
            </a:pPr>
            <a:r>
              <a:rPr b="1" i="0" lang="en-GB" sz="2900" u="none" cap="none" strike="noStrike">
                <a:solidFill>
                  <a:schemeClr val="lt1"/>
                </a:solidFill>
                <a:latin typeface="Lato"/>
                <a:ea typeface="Lato"/>
                <a:cs typeface="Lato"/>
                <a:sym typeface="Lato"/>
              </a:rPr>
              <a:t>Parents and carers perspective</a:t>
            </a:r>
            <a:endParaRPr b="1" i="0" sz="2600" u="none" cap="none" strike="noStrike">
              <a:solidFill>
                <a:schemeClr val="lt1"/>
              </a:solidFill>
              <a:latin typeface="Lato"/>
              <a:ea typeface="Lato"/>
              <a:cs typeface="Lato"/>
              <a:sym typeface="Lato"/>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13"/>
          <p:cNvSpPr txBox="1"/>
          <p:nvPr/>
        </p:nvSpPr>
        <p:spPr>
          <a:xfrm>
            <a:off x="177400" y="1168275"/>
            <a:ext cx="8775000" cy="8619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2200"/>
              <a:buFont typeface="Arial"/>
              <a:buNone/>
            </a:pPr>
            <a:r>
              <a:rPr b="1" i="0" lang="en-GB" sz="2200" u="none" cap="none" strike="noStrike">
                <a:solidFill>
                  <a:srgbClr val="000000"/>
                </a:solidFill>
                <a:latin typeface="Lato"/>
                <a:ea typeface="Lato"/>
                <a:cs typeface="Lato"/>
                <a:sym typeface="Lato"/>
              </a:rPr>
              <a:t>“All young people should learn about the risks and opportunities of money at </a:t>
            </a:r>
            <a:r>
              <a:rPr b="1" i="0" lang="en-GB" sz="2200" u="sng" cap="none" strike="noStrike">
                <a:solidFill>
                  <a:srgbClr val="000000"/>
                </a:solidFill>
                <a:latin typeface="Lato"/>
                <a:ea typeface="Lato"/>
                <a:cs typeface="Lato"/>
                <a:sym typeface="Lato"/>
              </a:rPr>
              <a:t>school.</a:t>
            </a:r>
            <a:r>
              <a:rPr b="1" i="0" lang="en-GB" sz="2200" u="none" cap="none" strike="noStrike">
                <a:solidFill>
                  <a:srgbClr val="000000"/>
                </a:solidFill>
                <a:latin typeface="Lato"/>
                <a:ea typeface="Lato"/>
                <a:cs typeface="Lato"/>
                <a:sym typeface="Lato"/>
              </a:rPr>
              <a:t>”</a:t>
            </a:r>
            <a:endParaRPr b="1" i="0" sz="2200" u="none" cap="none" strike="noStrike">
              <a:solidFill>
                <a:srgbClr val="000000"/>
              </a:solidFill>
              <a:latin typeface="Lato"/>
              <a:ea typeface="Lato"/>
              <a:cs typeface="Lato"/>
              <a:sym typeface="Lato"/>
            </a:endParaRPr>
          </a:p>
        </p:txBody>
      </p:sp>
      <p:sp>
        <p:nvSpPr>
          <p:cNvPr id="127" name="Google Shape;127;p13"/>
          <p:cNvSpPr txBox="1"/>
          <p:nvPr>
            <p:ph type="ctrTitle"/>
          </p:nvPr>
        </p:nvSpPr>
        <p:spPr>
          <a:xfrm>
            <a:off x="259775" y="242750"/>
            <a:ext cx="5702100" cy="516000"/>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990"/>
              <a:buFont typeface="Arial"/>
              <a:buNone/>
            </a:pPr>
            <a:r>
              <a:rPr b="1" i="0" lang="en-GB" sz="2900" u="none" cap="none" strike="noStrike">
                <a:solidFill>
                  <a:schemeClr val="lt1"/>
                </a:solidFill>
                <a:latin typeface="Lato"/>
                <a:ea typeface="Lato"/>
                <a:cs typeface="Lato"/>
                <a:sym typeface="Lato"/>
              </a:rPr>
              <a:t>Debate</a:t>
            </a:r>
            <a:endParaRPr b="1" i="0" sz="2900" u="none" cap="none" strike="noStrike">
              <a:solidFill>
                <a:schemeClr val="lt1"/>
              </a:solidFill>
              <a:latin typeface="Lato"/>
              <a:ea typeface="Lato"/>
              <a:cs typeface="Lato"/>
              <a:sym typeface="Lato"/>
            </a:endParaRPr>
          </a:p>
        </p:txBody>
      </p:sp>
      <p:sp>
        <p:nvSpPr>
          <p:cNvPr id="128" name="Google Shape;128;p13"/>
          <p:cNvSpPr txBox="1"/>
          <p:nvPr/>
        </p:nvSpPr>
        <p:spPr>
          <a:xfrm>
            <a:off x="177400" y="2571750"/>
            <a:ext cx="5952900" cy="2047200"/>
          </a:xfrm>
          <a:prstGeom prst="rect">
            <a:avLst/>
          </a:prstGeom>
          <a:noFill/>
          <a:ln>
            <a:noFill/>
          </a:ln>
        </p:spPr>
        <p:txBody>
          <a:bodyPr anchorCtr="0" anchor="t" bIns="91425" lIns="91425" spcFirstLastPara="1" rIns="91425" wrap="square" tIns="91425">
            <a:spAutoFit/>
          </a:bodyPr>
          <a:lstStyle/>
          <a:p>
            <a:pPr indent="-330200" lvl="0" marL="457200" marR="0" rtl="0" algn="l">
              <a:lnSpc>
                <a:spcPct val="100000"/>
              </a:lnSpc>
              <a:spcBef>
                <a:spcPts val="0"/>
              </a:spcBef>
              <a:spcAft>
                <a:spcPts val="0"/>
              </a:spcAft>
              <a:buClr>
                <a:srgbClr val="000000"/>
              </a:buClr>
              <a:buSzPts val="1600"/>
              <a:buFont typeface="Lato"/>
              <a:buAutoNum type="arabicPeriod"/>
            </a:pPr>
            <a:r>
              <a:rPr b="0" i="0" lang="en-GB" sz="1600" u="none" cap="none" strike="noStrike">
                <a:solidFill>
                  <a:srgbClr val="000000"/>
                </a:solidFill>
                <a:latin typeface="Lato"/>
                <a:ea typeface="Lato"/>
                <a:cs typeface="Lato"/>
                <a:sym typeface="Lato"/>
              </a:rPr>
              <a:t>Can or should parents and carers be responsible for ensuring that young people are educated on these topics?</a:t>
            </a:r>
            <a:endParaRPr b="0" i="0" sz="1600" u="none" cap="none" strike="noStrike">
              <a:solidFill>
                <a:srgbClr val="000000"/>
              </a:solidFill>
              <a:latin typeface="Lato"/>
              <a:ea typeface="Lato"/>
              <a:cs typeface="Lato"/>
              <a:sym typeface="Lato"/>
            </a:endParaRPr>
          </a:p>
          <a:p>
            <a:pPr indent="-330200" lvl="0" marL="457200" marR="0" rtl="0" algn="l">
              <a:lnSpc>
                <a:spcPct val="100000"/>
              </a:lnSpc>
              <a:spcBef>
                <a:spcPts val="1000"/>
              </a:spcBef>
              <a:spcAft>
                <a:spcPts val="0"/>
              </a:spcAft>
              <a:buClr>
                <a:srgbClr val="000000"/>
              </a:buClr>
              <a:buSzPts val="1600"/>
              <a:buFont typeface="Lato"/>
              <a:buAutoNum type="arabicPeriod"/>
            </a:pPr>
            <a:r>
              <a:rPr b="0" i="0" lang="en-GB" sz="1600" u="none" cap="none" strike="noStrike">
                <a:solidFill>
                  <a:srgbClr val="000000"/>
                </a:solidFill>
                <a:latin typeface="Lato"/>
                <a:ea typeface="Lato"/>
                <a:cs typeface="Lato"/>
                <a:sym typeface="Lato"/>
              </a:rPr>
              <a:t>How do young people teach themselves?</a:t>
            </a:r>
            <a:endParaRPr b="0" i="0" sz="1600" u="none" cap="none" strike="noStrike">
              <a:solidFill>
                <a:srgbClr val="000000"/>
              </a:solidFill>
              <a:latin typeface="Lato"/>
              <a:ea typeface="Lato"/>
              <a:cs typeface="Lato"/>
              <a:sym typeface="Lato"/>
            </a:endParaRPr>
          </a:p>
          <a:p>
            <a:pPr indent="-330200" lvl="0" marL="457200" marR="0" rtl="0" algn="l">
              <a:lnSpc>
                <a:spcPct val="100000"/>
              </a:lnSpc>
              <a:spcBef>
                <a:spcPts val="1000"/>
              </a:spcBef>
              <a:spcAft>
                <a:spcPts val="0"/>
              </a:spcAft>
              <a:buClr>
                <a:srgbClr val="000000"/>
              </a:buClr>
              <a:buSzPts val="1600"/>
              <a:buFont typeface="Lato"/>
              <a:buAutoNum type="arabicPeriod"/>
            </a:pPr>
            <a:r>
              <a:rPr b="0" i="0" lang="en-GB" sz="1600" u="none" cap="none" strike="noStrike">
                <a:solidFill>
                  <a:srgbClr val="000000"/>
                </a:solidFill>
                <a:latin typeface="Lato"/>
                <a:ea typeface="Lato"/>
                <a:cs typeface="Lato"/>
                <a:sym typeface="Lato"/>
              </a:rPr>
              <a:t>Why are schools considered an ideal place to teach young people about these topics?</a:t>
            </a:r>
            <a:endParaRPr b="0" i="0" sz="1600" u="none" cap="none" strike="noStrike">
              <a:solidFill>
                <a:srgbClr val="000000"/>
              </a:solidFill>
              <a:latin typeface="Lato"/>
              <a:ea typeface="Lato"/>
              <a:cs typeface="Lato"/>
              <a:sym typeface="Lato"/>
            </a:endParaRPr>
          </a:p>
          <a:p>
            <a:pPr indent="-330200" lvl="0" marL="457200" marR="0" rtl="0" algn="l">
              <a:lnSpc>
                <a:spcPct val="100000"/>
              </a:lnSpc>
              <a:spcBef>
                <a:spcPts val="1000"/>
              </a:spcBef>
              <a:spcAft>
                <a:spcPts val="1000"/>
              </a:spcAft>
              <a:buClr>
                <a:srgbClr val="000000"/>
              </a:buClr>
              <a:buSzPts val="1600"/>
              <a:buFont typeface="Lato"/>
              <a:buAutoNum type="arabicPeriod"/>
            </a:pPr>
            <a:r>
              <a:rPr b="0" i="0" lang="en-GB" sz="1600" u="none" cap="none" strike="noStrike">
                <a:solidFill>
                  <a:srgbClr val="000000"/>
                </a:solidFill>
                <a:latin typeface="Lato"/>
                <a:ea typeface="Lato"/>
                <a:cs typeface="Lato"/>
                <a:sym typeface="Lato"/>
              </a:rPr>
              <a:t>What limitations or challenges do schools face?</a:t>
            </a:r>
            <a:endParaRPr b="0" i="0" sz="1600" u="none" cap="none" strike="noStrike">
              <a:solidFill>
                <a:srgbClr val="000000"/>
              </a:solidFill>
              <a:latin typeface="Lato"/>
              <a:ea typeface="Lato"/>
              <a:cs typeface="Lato"/>
              <a:sym typeface="Lato"/>
            </a:endParaRPr>
          </a:p>
        </p:txBody>
      </p:sp>
      <p:pic>
        <p:nvPicPr>
          <p:cNvPr id="129" name="Google Shape;129;p13"/>
          <p:cNvPicPr preferRelativeResize="0"/>
          <p:nvPr/>
        </p:nvPicPr>
        <p:blipFill>
          <a:blip r:embed="rId3">
            <a:alphaModFix/>
          </a:blip>
          <a:stretch>
            <a:fillRect/>
          </a:stretch>
        </p:blipFill>
        <p:spPr>
          <a:xfrm>
            <a:off x="6031900" y="2182575"/>
            <a:ext cx="2959702" cy="2334352"/>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14"/>
          <p:cNvSpPr txBox="1"/>
          <p:nvPr/>
        </p:nvSpPr>
        <p:spPr>
          <a:xfrm>
            <a:off x="246875" y="1339925"/>
            <a:ext cx="5715300" cy="31401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600"/>
              <a:buFont typeface="Arial"/>
              <a:buNone/>
            </a:pPr>
            <a:r>
              <a:rPr b="0" i="0" lang="en-GB" sz="1600" u="none" cap="none" strike="noStrike">
                <a:solidFill>
                  <a:srgbClr val="000000"/>
                </a:solidFill>
                <a:latin typeface="Lato"/>
                <a:ea typeface="Lato"/>
                <a:cs typeface="Lato"/>
                <a:sym typeface="Lato"/>
              </a:rPr>
              <a:t>You have the power to make a difference.</a:t>
            </a:r>
            <a:endParaRPr b="0" i="0" sz="1600" u="none" cap="none" strike="noStrike">
              <a:solidFill>
                <a:srgbClr val="000000"/>
              </a:solidFill>
              <a:latin typeface="Lato"/>
              <a:ea typeface="Lato"/>
              <a:cs typeface="Lato"/>
              <a:sym typeface="Lato"/>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rgbClr val="000000"/>
              </a:solidFill>
              <a:latin typeface="Lato"/>
              <a:ea typeface="Lato"/>
              <a:cs typeface="Lato"/>
              <a:sym typeface="Lato"/>
            </a:endParaRPr>
          </a:p>
          <a:p>
            <a:pPr indent="-330200" lvl="0" marL="457200" marR="0" rtl="0" algn="l">
              <a:lnSpc>
                <a:spcPct val="100000"/>
              </a:lnSpc>
              <a:spcBef>
                <a:spcPts val="0"/>
              </a:spcBef>
              <a:spcAft>
                <a:spcPts val="0"/>
              </a:spcAft>
              <a:buClr>
                <a:srgbClr val="000000"/>
              </a:buClr>
              <a:buSzPts val="1600"/>
              <a:buFont typeface="Lato"/>
              <a:buChar char="●"/>
            </a:pPr>
            <a:r>
              <a:rPr b="0" i="0" lang="en-GB" sz="1600" u="none" cap="none" strike="noStrike">
                <a:solidFill>
                  <a:srgbClr val="000000"/>
                </a:solidFill>
                <a:latin typeface="Lato"/>
                <a:ea typeface="Lato"/>
                <a:cs typeface="Lato"/>
                <a:sym typeface="Lato"/>
              </a:rPr>
              <a:t>There are many students who are missing out on financial literacy education.</a:t>
            </a:r>
            <a:endParaRPr b="0" i="0" sz="1600" u="none" cap="none" strike="noStrike">
              <a:solidFill>
                <a:srgbClr val="000000"/>
              </a:solidFill>
              <a:latin typeface="Lato"/>
              <a:ea typeface="Lato"/>
              <a:cs typeface="Lato"/>
              <a:sym typeface="Lato"/>
            </a:endParaRPr>
          </a:p>
          <a:p>
            <a:pPr indent="-330200" lvl="0" marL="457200" marR="0" rtl="0" algn="l">
              <a:lnSpc>
                <a:spcPct val="100000"/>
              </a:lnSpc>
              <a:spcBef>
                <a:spcPts val="0"/>
              </a:spcBef>
              <a:spcAft>
                <a:spcPts val="0"/>
              </a:spcAft>
              <a:buClr>
                <a:srgbClr val="000000"/>
              </a:buClr>
              <a:buSzPts val="1600"/>
              <a:buFont typeface="Lato"/>
              <a:buChar char="●"/>
            </a:pPr>
            <a:r>
              <a:rPr b="0" i="0" lang="en-GB" sz="1600" u="none" cap="none" strike="noStrike">
                <a:solidFill>
                  <a:srgbClr val="000000"/>
                </a:solidFill>
                <a:latin typeface="Lato"/>
                <a:ea typeface="Lato"/>
                <a:cs typeface="Lato"/>
                <a:sym typeface="Lato"/>
              </a:rPr>
              <a:t>It would be life-changing for many young people and their families if they were to be guaranteed financial literacy education.</a:t>
            </a:r>
            <a:endParaRPr b="0" i="0" sz="1600" u="none" cap="none" strike="noStrike">
              <a:solidFill>
                <a:srgbClr val="000000"/>
              </a:solidFill>
              <a:latin typeface="Lato"/>
              <a:ea typeface="Lato"/>
              <a:cs typeface="Lato"/>
              <a:sym typeface="Lato"/>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rgbClr val="000000"/>
              </a:solidFill>
              <a:latin typeface="Lato"/>
              <a:ea typeface="Lato"/>
              <a:cs typeface="Lato"/>
              <a:sym typeface="Lato"/>
            </a:endParaRPr>
          </a:p>
          <a:p>
            <a:pPr indent="0" lvl="0" marL="0" marR="0" rtl="0" algn="l">
              <a:lnSpc>
                <a:spcPct val="100000"/>
              </a:lnSpc>
              <a:spcBef>
                <a:spcPts val="0"/>
              </a:spcBef>
              <a:spcAft>
                <a:spcPts val="0"/>
              </a:spcAft>
              <a:buClr>
                <a:srgbClr val="000000"/>
              </a:buClr>
              <a:buSzPts val="1600"/>
              <a:buFont typeface="Arial"/>
              <a:buNone/>
            </a:pPr>
            <a:r>
              <a:rPr b="0" i="0" lang="en-GB" sz="1600" u="none" cap="none" strike="noStrike">
                <a:solidFill>
                  <a:srgbClr val="000000"/>
                </a:solidFill>
                <a:latin typeface="Lato"/>
                <a:ea typeface="Lato"/>
                <a:cs typeface="Lato"/>
                <a:sym typeface="Lato"/>
              </a:rPr>
              <a:t>You can help this happen b</a:t>
            </a:r>
            <a:r>
              <a:rPr lang="en-GB" sz="1600">
                <a:latin typeface="Lato"/>
                <a:ea typeface="Lato"/>
                <a:cs typeface="Lato"/>
                <a:sym typeface="Lato"/>
              </a:rPr>
              <a:t>y</a:t>
            </a:r>
            <a:r>
              <a:rPr b="0" i="0" lang="en-GB" sz="1600" u="none" cap="none" strike="noStrike">
                <a:solidFill>
                  <a:srgbClr val="000000"/>
                </a:solidFill>
                <a:latin typeface="Lato"/>
                <a:ea typeface="Lato"/>
                <a:cs typeface="Lato"/>
                <a:sym typeface="Lato"/>
              </a:rPr>
              <a:t> </a:t>
            </a:r>
            <a:r>
              <a:rPr b="0" i="0" lang="en-GB" sz="1600" u="sng" cap="none" strike="noStrike">
                <a:solidFill>
                  <a:srgbClr val="000000"/>
                </a:solidFill>
                <a:latin typeface="Lato"/>
                <a:ea typeface="Lato"/>
                <a:cs typeface="Lato"/>
                <a:sym typeface="Lato"/>
              </a:rPr>
              <a:t>writing a letter to your local MP</a:t>
            </a:r>
            <a:r>
              <a:rPr b="0" i="0" lang="en-GB" sz="1600" u="none" cap="none" strike="noStrike">
                <a:solidFill>
                  <a:srgbClr val="000000"/>
                </a:solidFill>
                <a:latin typeface="Lato"/>
                <a:ea typeface="Lato"/>
                <a:cs typeface="Lato"/>
                <a:sym typeface="Lato"/>
              </a:rPr>
              <a:t> sharing what you have learnt over the last six weeks and presenting reasons why more schools should include financial literacy in their curriculum.</a:t>
            </a:r>
            <a:endParaRPr b="0" i="0" sz="1600" u="none" cap="none" strike="noStrike">
              <a:solidFill>
                <a:srgbClr val="000000"/>
              </a:solidFill>
              <a:latin typeface="Lato"/>
              <a:ea typeface="Lato"/>
              <a:cs typeface="Lato"/>
              <a:sym typeface="Lato"/>
            </a:endParaRPr>
          </a:p>
        </p:txBody>
      </p:sp>
      <p:pic>
        <p:nvPicPr>
          <p:cNvPr id="135" name="Google Shape;135;p14"/>
          <p:cNvPicPr preferRelativeResize="0"/>
          <p:nvPr/>
        </p:nvPicPr>
        <p:blipFill rotWithShape="1">
          <a:blip r:embed="rId3">
            <a:alphaModFix/>
          </a:blip>
          <a:srcRect b="4479" l="5475" r="6781" t="4453"/>
          <a:stretch/>
        </p:blipFill>
        <p:spPr>
          <a:xfrm>
            <a:off x="6342625" y="1732950"/>
            <a:ext cx="2316200" cy="2210950"/>
          </a:xfrm>
          <a:prstGeom prst="rect">
            <a:avLst/>
          </a:prstGeom>
          <a:noFill/>
          <a:ln>
            <a:noFill/>
          </a:ln>
        </p:spPr>
      </p:pic>
      <p:sp>
        <p:nvSpPr>
          <p:cNvPr id="136" name="Google Shape;136;p14"/>
          <p:cNvSpPr txBox="1"/>
          <p:nvPr/>
        </p:nvSpPr>
        <p:spPr>
          <a:xfrm>
            <a:off x="138125" y="253750"/>
            <a:ext cx="8092200" cy="516000"/>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2600"/>
              <a:buFont typeface="Arial"/>
              <a:buNone/>
            </a:pPr>
            <a:r>
              <a:t/>
            </a:r>
            <a:endParaRPr b="0" i="0" sz="2600" u="none" cap="none" strike="noStrike">
              <a:solidFill>
                <a:schemeClr val="lt1"/>
              </a:solidFill>
              <a:latin typeface="Lato Black"/>
              <a:ea typeface="Lato Black"/>
              <a:cs typeface="Lato Black"/>
              <a:sym typeface="Lato Black"/>
            </a:endParaRPr>
          </a:p>
          <a:p>
            <a:pPr indent="0" lvl="0" marL="0" marR="0" rtl="0" algn="l">
              <a:lnSpc>
                <a:spcPct val="100000"/>
              </a:lnSpc>
              <a:spcBef>
                <a:spcPts val="0"/>
              </a:spcBef>
              <a:spcAft>
                <a:spcPts val="0"/>
              </a:spcAft>
              <a:buClr>
                <a:srgbClr val="000000"/>
              </a:buClr>
              <a:buSzPts val="2900"/>
              <a:buFont typeface="Arial"/>
              <a:buNone/>
            </a:pPr>
            <a:r>
              <a:rPr b="1" i="0" lang="en-GB" sz="2900" u="none" cap="none" strike="noStrike">
                <a:solidFill>
                  <a:schemeClr val="lt1"/>
                </a:solidFill>
                <a:latin typeface="Lato"/>
                <a:ea typeface="Lato"/>
                <a:cs typeface="Lato"/>
                <a:sym typeface="Lato"/>
              </a:rPr>
              <a:t>Financial literacy education: </a:t>
            </a:r>
            <a:r>
              <a:rPr b="1" lang="en-GB" sz="2900">
                <a:solidFill>
                  <a:schemeClr val="lt1"/>
                </a:solidFill>
                <a:latin typeface="Lato"/>
                <a:ea typeface="Lato"/>
                <a:cs typeface="Lato"/>
                <a:sym typeface="Lato"/>
              </a:rPr>
              <a:t>Make a difference</a:t>
            </a:r>
            <a:r>
              <a:rPr b="1" i="0" lang="en-GB" sz="2900" u="none" cap="none" strike="noStrike">
                <a:solidFill>
                  <a:schemeClr val="lt1"/>
                </a:solidFill>
                <a:latin typeface="Lato"/>
                <a:ea typeface="Lato"/>
                <a:cs typeface="Lato"/>
                <a:sym typeface="Lato"/>
              </a:rPr>
              <a:t> </a:t>
            </a:r>
            <a:endParaRPr b="1" i="0" sz="2900" u="none" cap="none" strike="noStrike">
              <a:solidFill>
                <a:schemeClr val="lt1"/>
              </a:solidFill>
              <a:latin typeface="Lato"/>
              <a:ea typeface="Lato"/>
              <a:cs typeface="Lato"/>
              <a:sym typeface="Lato"/>
            </a:endParaRPr>
          </a:p>
          <a:p>
            <a:pPr indent="0" lvl="0" marL="0" marR="0" rtl="0" algn="l">
              <a:lnSpc>
                <a:spcPct val="100000"/>
              </a:lnSpc>
              <a:spcBef>
                <a:spcPts val="0"/>
              </a:spcBef>
              <a:spcAft>
                <a:spcPts val="0"/>
              </a:spcAft>
              <a:buClr>
                <a:srgbClr val="000000"/>
              </a:buClr>
              <a:buSzPts val="2900"/>
              <a:buFont typeface="Arial"/>
              <a:buNone/>
            </a:pPr>
            <a:r>
              <a:t/>
            </a:r>
            <a:endParaRPr b="1" i="0" sz="2900" u="none" cap="none" strike="noStrike">
              <a:solidFill>
                <a:schemeClr val="lt1"/>
              </a:solidFill>
              <a:latin typeface="Lato"/>
              <a:ea typeface="Lato"/>
              <a:cs typeface="Lato"/>
              <a:sym typeface="Lato"/>
            </a:endParaRPr>
          </a:p>
        </p:txBody>
      </p:sp>
      <p:sp>
        <p:nvSpPr>
          <p:cNvPr id="137" name="Google Shape;137;p14">
            <a:hlinkClick r:id="rId4"/>
          </p:cNvPr>
          <p:cNvSpPr txBox="1"/>
          <p:nvPr/>
        </p:nvSpPr>
        <p:spPr>
          <a:xfrm>
            <a:off x="246875" y="4381775"/>
            <a:ext cx="56802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u="sng">
                <a:solidFill>
                  <a:schemeClr val="accent1"/>
                </a:solidFill>
                <a:latin typeface="Lato"/>
                <a:ea typeface="Lato"/>
                <a:cs typeface="Lato"/>
                <a:sym typeface="Lato"/>
              </a:rPr>
              <a:t>Advice</a:t>
            </a:r>
            <a:r>
              <a:rPr lang="en-GB" u="sng">
                <a:solidFill>
                  <a:schemeClr val="accent1"/>
                </a:solidFill>
                <a:latin typeface="Lato"/>
                <a:ea typeface="Lato"/>
                <a:cs typeface="Lato"/>
                <a:sym typeface="Lato"/>
              </a:rPr>
              <a:t> on how to write a letter to your MP</a:t>
            </a:r>
            <a:endParaRPr u="sng">
              <a:solidFill>
                <a:schemeClr val="accent1"/>
              </a:solidFill>
              <a:latin typeface="Lato"/>
              <a:ea typeface="Lato"/>
              <a:cs typeface="Lato"/>
              <a:sym typeface="Lato"/>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15"/>
          <p:cNvSpPr/>
          <p:nvPr/>
        </p:nvSpPr>
        <p:spPr>
          <a:xfrm>
            <a:off x="6177819" y="1184061"/>
            <a:ext cx="2846400" cy="1995600"/>
          </a:xfrm>
          <a:prstGeom prst="rect">
            <a:avLst/>
          </a:prstGeom>
          <a:noFill/>
          <a:ln cap="flat" cmpd="sng" w="28575">
            <a:solidFill>
              <a:schemeClr val="accent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3" name="Google Shape;143;p15"/>
          <p:cNvSpPr txBox="1"/>
          <p:nvPr/>
        </p:nvSpPr>
        <p:spPr>
          <a:xfrm>
            <a:off x="110800" y="391125"/>
            <a:ext cx="8489700" cy="4617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1200"/>
              </a:spcBef>
              <a:spcAft>
                <a:spcPts val="1200"/>
              </a:spcAft>
              <a:buClr>
                <a:srgbClr val="000000"/>
              </a:buClr>
              <a:buSzPts val="1800"/>
              <a:buFont typeface="Arial"/>
              <a:buNone/>
            </a:pPr>
            <a:r>
              <a:rPr b="1" i="0" lang="en-GB" sz="1800" u="none" cap="none" strike="noStrike">
                <a:solidFill>
                  <a:schemeClr val="lt1"/>
                </a:solidFill>
                <a:latin typeface="Lato"/>
                <a:ea typeface="Lato"/>
                <a:cs typeface="Lato"/>
                <a:sym typeface="Lato"/>
              </a:rPr>
              <a:t>Services available for people who have concerns about their personal finances</a:t>
            </a:r>
            <a:endParaRPr b="0" i="0" sz="1400" u="none" cap="none" strike="noStrike">
              <a:solidFill>
                <a:schemeClr val="lt1"/>
              </a:solidFill>
              <a:latin typeface="Arial"/>
              <a:ea typeface="Arial"/>
              <a:cs typeface="Arial"/>
              <a:sym typeface="Arial"/>
            </a:endParaRPr>
          </a:p>
        </p:txBody>
      </p:sp>
      <p:grpSp>
        <p:nvGrpSpPr>
          <p:cNvPr id="144" name="Google Shape;144;p15"/>
          <p:cNvGrpSpPr/>
          <p:nvPr/>
        </p:nvGrpSpPr>
        <p:grpSpPr>
          <a:xfrm>
            <a:off x="151999" y="1183981"/>
            <a:ext cx="2846301" cy="2013581"/>
            <a:chOff x="463400" y="1321175"/>
            <a:chExt cx="2914500" cy="2113109"/>
          </a:xfrm>
        </p:grpSpPr>
        <p:sp>
          <p:nvSpPr>
            <p:cNvPr id="145" name="Google Shape;145;p15"/>
            <p:cNvSpPr/>
            <p:nvPr/>
          </p:nvSpPr>
          <p:spPr>
            <a:xfrm>
              <a:off x="463400" y="1321175"/>
              <a:ext cx="2914500" cy="2094300"/>
            </a:xfrm>
            <a:prstGeom prst="rect">
              <a:avLst/>
            </a:prstGeom>
            <a:noFill/>
            <a:ln cap="flat" cmpd="sng" w="28575">
              <a:solidFill>
                <a:schemeClr val="accent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6" name="Google Shape;146;p15"/>
            <p:cNvSpPr txBox="1"/>
            <p:nvPr/>
          </p:nvSpPr>
          <p:spPr>
            <a:xfrm>
              <a:off x="1345676" y="1339984"/>
              <a:ext cx="2032200" cy="20943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1200"/>
                </a:spcBef>
                <a:spcAft>
                  <a:spcPts val="1200"/>
                </a:spcAft>
                <a:buClr>
                  <a:srgbClr val="000000"/>
                </a:buClr>
                <a:buSzPts val="1300"/>
                <a:buFont typeface="Arial"/>
                <a:buNone/>
              </a:pPr>
              <a:r>
                <a:rPr b="0" i="0" lang="en-GB" sz="1300" u="sng" cap="none" strike="noStrike">
                  <a:solidFill>
                    <a:schemeClr val="lt1"/>
                  </a:solidFill>
                  <a:latin typeface="Lato"/>
                  <a:ea typeface="Lato"/>
                  <a:cs typeface="Lato"/>
                  <a:sym typeface="Lato"/>
                  <a:hlinkClick r:id="rId3">
                    <a:extLst>
                      <a:ext uri="{A12FA001-AC4F-418D-AE19-62706E023703}">
                        <ahyp:hlinkClr val="tx"/>
                      </a:ext>
                    </a:extLst>
                  </a:hlinkClick>
                </a:rPr>
                <a:t>Citizens Advice – Debt and Money</a:t>
              </a:r>
              <a:r>
                <a:rPr b="0" i="0" lang="en-GB" sz="1300" u="none" cap="none" strike="noStrike">
                  <a:solidFill>
                    <a:schemeClr val="lt1"/>
                  </a:solidFill>
                  <a:latin typeface="Lato"/>
                  <a:ea typeface="Lato"/>
                  <a:cs typeface="Lato"/>
                  <a:sym typeface="Lato"/>
                </a:rPr>
                <a:t> – This resource contains links to advice on a number of topics, including financial difficulties, cost of living and communicating with creditors.</a:t>
              </a:r>
              <a:endParaRPr b="0" i="0" sz="1400" u="none" cap="none" strike="noStrike">
                <a:solidFill>
                  <a:srgbClr val="000000"/>
                </a:solidFill>
                <a:latin typeface="Arial"/>
                <a:ea typeface="Arial"/>
                <a:cs typeface="Arial"/>
                <a:sym typeface="Arial"/>
              </a:endParaRPr>
            </a:p>
          </p:txBody>
        </p:sp>
        <p:pic>
          <p:nvPicPr>
            <p:cNvPr id="147" name="Google Shape;147;p15"/>
            <p:cNvPicPr preferRelativeResize="0"/>
            <p:nvPr/>
          </p:nvPicPr>
          <p:blipFill rotWithShape="1">
            <a:blip r:embed="rId4">
              <a:alphaModFix/>
            </a:blip>
            <a:srcRect b="0" l="0" r="0" t="0"/>
            <a:stretch/>
          </p:blipFill>
          <p:spPr>
            <a:xfrm>
              <a:off x="532125" y="1419947"/>
              <a:ext cx="813554" cy="928675"/>
            </a:xfrm>
            <a:prstGeom prst="rect">
              <a:avLst/>
            </a:prstGeom>
            <a:noFill/>
            <a:ln>
              <a:noFill/>
            </a:ln>
          </p:spPr>
        </p:pic>
      </p:grpSp>
      <p:sp>
        <p:nvSpPr>
          <p:cNvPr id="148" name="Google Shape;148;p15"/>
          <p:cNvSpPr txBox="1"/>
          <p:nvPr/>
        </p:nvSpPr>
        <p:spPr>
          <a:xfrm>
            <a:off x="152000" y="3312950"/>
            <a:ext cx="8872200" cy="738900"/>
          </a:xfrm>
          <a:prstGeom prst="rect">
            <a:avLst/>
          </a:prstGeom>
          <a:noFill/>
          <a:ln cap="flat" cmpd="sng" w="19050">
            <a:solidFill>
              <a:schemeClr val="accent2"/>
            </a:solidFill>
            <a:prstDash val="solid"/>
            <a:round/>
            <a:headEnd len="sm" w="sm" type="none"/>
            <a:tailEnd len="sm" w="sm" type="none"/>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800"/>
              <a:buFont typeface="Arial"/>
              <a:buNone/>
            </a:pPr>
            <a:r>
              <a:rPr b="1" i="0" lang="en-GB" sz="1800" u="none" cap="none" strike="noStrike">
                <a:solidFill>
                  <a:schemeClr val="accent2"/>
                </a:solidFill>
                <a:latin typeface="Lato"/>
                <a:ea typeface="Lato"/>
                <a:cs typeface="Lato"/>
                <a:sym typeface="Lato"/>
              </a:rPr>
              <a:t>At school, you can speak with an adult you trust. </a:t>
            </a:r>
            <a:endParaRPr b="1" i="0" sz="1800" u="none" cap="none" strike="noStrike">
              <a:solidFill>
                <a:schemeClr val="accent2"/>
              </a:solidFill>
              <a:latin typeface="Lato"/>
              <a:ea typeface="Lato"/>
              <a:cs typeface="Lato"/>
              <a:sym typeface="Lato"/>
            </a:endParaRPr>
          </a:p>
          <a:p>
            <a:pPr indent="0" lvl="0" marL="0" marR="0" rtl="0" algn="ctr">
              <a:lnSpc>
                <a:spcPct val="100000"/>
              </a:lnSpc>
              <a:spcBef>
                <a:spcPts val="0"/>
              </a:spcBef>
              <a:spcAft>
                <a:spcPts val="0"/>
              </a:spcAft>
              <a:buClr>
                <a:srgbClr val="000000"/>
              </a:buClr>
              <a:buSzPts val="1800"/>
              <a:buFont typeface="Arial"/>
              <a:buNone/>
            </a:pPr>
            <a:r>
              <a:rPr b="1" i="0" lang="en-GB" sz="1800" u="none" cap="none" strike="noStrike">
                <a:solidFill>
                  <a:schemeClr val="accent2"/>
                </a:solidFill>
                <a:latin typeface="Lato"/>
                <a:ea typeface="Lato"/>
                <a:cs typeface="Lato"/>
                <a:sym typeface="Lato"/>
              </a:rPr>
              <a:t>This could be your form tutor, head of year or the school’s safeguarding officer.</a:t>
            </a:r>
            <a:endParaRPr b="1" i="0" sz="1800" u="none" cap="none" strike="noStrike">
              <a:solidFill>
                <a:schemeClr val="accent2"/>
              </a:solidFill>
              <a:latin typeface="Lato"/>
              <a:ea typeface="Lato"/>
              <a:cs typeface="Lato"/>
              <a:sym typeface="Lato"/>
            </a:endParaRPr>
          </a:p>
        </p:txBody>
      </p:sp>
      <p:sp>
        <p:nvSpPr>
          <p:cNvPr id="149" name="Google Shape;149;p15"/>
          <p:cNvSpPr txBox="1"/>
          <p:nvPr/>
        </p:nvSpPr>
        <p:spPr>
          <a:xfrm>
            <a:off x="0" y="0"/>
            <a:ext cx="3000000" cy="400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150" name="Google Shape;150;p15"/>
          <p:cNvGrpSpPr/>
          <p:nvPr/>
        </p:nvGrpSpPr>
        <p:grpSpPr>
          <a:xfrm>
            <a:off x="3164819" y="1184021"/>
            <a:ext cx="2846301" cy="1995658"/>
            <a:chOff x="3237025" y="1184050"/>
            <a:chExt cx="2914500" cy="2094300"/>
          </a:xfrm>
        </p:grpSpPr>
        <p:sp>
          <p:nvSpPr>
            <p:cNvPr id="151" name="Google Shape;151;p15"/>
            <p:cNvSpPr/>
            <p:nvPr/>
          </p:nvSpPr>
          <p:spPr>
            <a:xfrm>
              <a:off x="3237025" y="1184050"/>
              <a:ext cx="2914500" cy="2094300"/>
            </a:xfrm>
            <a:prstGeom prst="rect">
              <a:avLst/>
            </a:prstGeom>
            <a:noFill/>
            <a:ln cap="flat" cmpd="sng" w="28575">
              <a:solidFill>
                <a:schemeClr val="accent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152" name="Google Shape;152;p15"/>
            <p:cNvPicPr preferRelativeResize="0"/>
            <p:nvPr/>
          </p:nvPicPr>
          <p:blipFill rotWithShape="1">
            <a:blip r:embed="rId5">
              <a:alphaModFix/>
            </a:blip>
            <a:srcRect b="0" l="0" r="0" t="0"/>
            <a:stretch/>
          </p:blipFill>
          <p:spPr>
            <a:xfrm>
              <a:off x="3344950" y="1434825"/>
              <a:ext cx="666111" cy="400200"/>
            </a:xfrm>
            <a:prstGeom prst="rect">
              <a:avLst/>
            </a:prstGeom>
            <a:noFill/>
            <a:ln>
              <a:noFill/>
            </a:ln>
          </p:spPr>
        </p:pic>
        <p:sp>
          <p:nvSpPr>
            <p:cNvPr id="153" name="Google Shape;153;p15"/>
            <p:cNvSpPr txBox="1"/>
            <p:nvPr/>
          </p:nvSpPr>
          <p:spPr>
            <a:xfrm>
              <a:off x="4068426" y="1358613"/>
              <a:ext cx="2032200" cy="18528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1200"/>
                </a:spcBef>
                <a:spcAft>
                  <a:spcPts val="1200"/>
                </a:spcAft>
                <a:buClr>
                  <a:srgbClr val="000000"/>
                </a:buClr>
                <a:buSzPts val="1300"/>
                <a:buFont typeface="Arial"/>
                <a:buNone/>
              </a:pPr>
              <a:r>
                <a:rPr b="0" i="0" lang="en-GB" sz="1300" u="sng" cap="none" strike="noStrike">
                  <a:solidFill>
                    <a:schemeClr val="lt1"/>
                  </a:solidFill>
                  <a:latin typeface="Lato"/>
                  <a:ea typeface="Lato"/>
                  <a:cs typeface="Lato"/>
                  <a:sym typeface="Lato"/>
                  <a:hlinkClick r:id="rId6">
                    <a:extLst>
                      <a:ext uri="{A12FA001-AC4F-418D-AE19-62706E023703}">
                        <ahyp:hlinkClr val="tx"/>
                      </a:ext>
                    </a:extLst>
                  </a:hlinkClick>
                </a:rPr>
                <a:t>National Debtline  – Debt and Money</a:t>
              </a:r>
              <a:r>
                <a:rPr b="0" i="0" lang="en-GB" sz="1300" u="none" cap="none" strike="noStrike">
                  <a:solidFill>
                    <a:schemeClr val="lt1"/>
                  </a:solidFill>
                  <a:latin typeface="Lato"/>
                  <a:ea typeface="Lato"/>
                  <a:cs typeface="Lato"/>
                  <a:sym typeface="Lato"/>
                </a:rPr>
                <a:t> – a debt advice charity run by the </a:t>
              </a:r>
              <a:r>
                <a:rPr b="0" i="0" lang="en-GB" sz="1300" u="sng" cap="none" strike="noStrike">
                  <a:solidFill>
                    <a:schemeClr val="lt1"/>
                  </a:solidFill>
                  <a:latin typeface="Lato"/>
                  <a:ea typeface="Lato"/>
                  <a:cs typeface="Lato"/>
                  <a:sym typeface="Lato"/>
                  <a:hlinkClick r:id="rId7">
                    <a:extLst>
                      <a:ext uri="{A12FA001-AC4F-418D-AE19-62706E023703}">
                        <ahyp:hlinkClr val="tx"/>
                      </a:ext>
                    </a:extLst>
                  </a:hlinkClick>
                </a:rPr>
                <a:t>Money Advice Trust</a:t>
              </a:r>
              <a:r>
                <a:rPr b="0" i="0" lang="en-GB" sz="1300" u="none" cap="none" strike="noStrike">
                  <a:solidFill>
                    <a:schemeClr val="lt1"/>
                  </a:solidFill>
                  <a:latin typeface="Lato"/>
                  <a:ea typeface="Lato"/>
                  <a:cs typeface="Lato"/>
                  <a:sym typeface="Lato"/>
                </a:rPr>
                <a:t>, offering a  free and confidential debt advice service.</a:t>
              </a:r>
              <a:endParaRPr b="0" i="0" sz="1300" u="none" cap="none" strike="noStrike">
                <a:solidFill>
                  <a:schemeClr val="lt1"/>
                </a:solidFill>
                <a:latin typeface="Lato"/>
                <a:ea typeface="Lato"/>
                <a:cs typeface="Lato"/>
                <a:sym typeface="Lato"/>
              </a:endParaRPr>
            </a:p>
          </p:txBody>
        </p:sp>
      </p:grpSp>
      <p:pic>
        <p:nvPicPr>
          <p:cNvPr id="154" name="Google Shape;154;p15"/>
          <p:cNvPicPr preferRelativeResize="0"/>
          <p:nvPr/>
        </p:nvPicPr>
        <p:blipFill rotWithShape="1">
          <a:blip r:embed="rId8">
            <a:alphaModFix/>
          </a:blip>
          <a:srcRect b="0" l="0" r="0" t="0"/>
          <a:stretch/>
        </p:blipFill>
        <p:spPr>
          <a:xfrm>
            <a:off x="6341200" y="1426525"/>
            <a:ext cx="876125" cy="680625"/>
          </a:xfrm>
          <a:prstGeom prst="rect">
            <a:avLst/>
          </a:prstGeom>
          <a:noFill/>
          <a:ln>
            <a:noFill/>
          </a:ln>
        </p:spPr>
      </p:pic>
      <p:sp>
        <p:nvSpPr>
          <p:cNvPr id="155" name="Google Shape;155;p15"/>
          <p:cNvSpPr txBox="1"/>
          <p:nvPr/>
        </p:nvSpPr>
        <p:spPr>
          <a:xfrm>
            <a:off x="7264128" y="1459325"/>
            <a:ext cx="1760100" cy="6150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0"/>
              </a:spcBef>
              <a:spcAft>
                <a:spcPts val="1900"/>
              </a:spcAft>
              <a:buClr>
                <a:srgbClr val="000000"/>
              </a:buClr>
              <a:buSzPts val="1300"/>
              <a:buFont typeface="Arial"/>
              <a:buNone/>
            </a:pPr>
            <a:r>
              <a:rPr b="1" i="0" lang="en-GB" sz="1300" u="none" cap="none" strike="noStrike">
                <a:solidFill>
                  <a:schemeClr val="lt1"/>
                </a:solidFill>
                <a:latin typeface="Lato"/>
                <a:ea typeface="Lato"/>
                <a:cs typeface="Lato"/>
                <a:sym typeface="Lato"/>
              </a:rPr>
              <a:t>Childline Helpline</a:t>
            </a:r>
            <a:br>
              <a:rPr b="0" i="0" lang="en-GB" sz="1300" u="none" cap="none" strike="noStrike">
                <a:solidFill>
                  <a:schemeClr val="lt1"/>
                </a:solidFill>
                <a:latin typeface="Lato"/>
                <a:ea typeface="Lato"/>
                <a:cs typeface="Lato"/>
                <a:sym typeface="Lato"/>
              </a:rPr>
            </a:br>
            <a:r>
              <a:rPr b="0" i="0" lang="en-GB" sz="1300" u="none" cap="none" strike="noStrike">
                <a:solidFill>
                  <a:schemeClr val="lt1"/>
                </a:solidFill>
                <a:latin typeface="Lato"/>
                <a:ea typeface="Lato"/>
                <a:cs typeface="Lato"/>
                <a:sym typeface="Lato"/>
              </a:rPr>
              <a:t>0800 1111</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 name="Shape 39"/>
        <p:cNvGrpSpPr/>
        <p:nvPr/>
      </p:nvGrpSpPr>
      <p:grpSpPr>
        <a:xfrm>
          <a:off x="0" y="0"/>
          <a:ext cx="0" cy="0"/>
          <a:chOff x="0" y="0"/>
          <a:chExt cx="0" cy="0"/>
        </a:xfrm>
      </p:grpSpPr>
      <p:sp>
        <p:nvSpPr>
          <p:cNvPr id="40" name="Google Shape;40;p2"/>
          <p:cNvSpPr txBox="1"/>
          <p:nvPr>
            <p:ph type="title"/>
          </p:nvPr>
        </p:nvSpPr>
        <p:spPr>
          <a:xfrm>
            <a:off x="272750" y="220200"/>
            <a:ext cx="8349900" cy="575100"/>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990"/>
              <a:buFont typeface="Arial"/>
              <a:buNone/>
            </a:pPr>
            <a:r>
              <a:t/>
            </a:r>
            <a:endParaRPr b="0" i="0" sz="2900" u="none" cap="none" strike="noStrike">
              <a:latin typeface="Lato Black"/>
              <a:ea typeface="Lato Black"/>
              <a:cs typeface="Lato Black"/>
              <a:sym typeface="Lato Black"/>
            </a:endParaRPr>
          </a:p>
          <a:p>
            <a:pPr indent="0" lvl="0" marL="0" marR="0" rtl="0" algn="l">
              <a:lnSpc>
                <a:spcPct val="100000"/>
              </a:lnSpc>
              <a:spcBef>
                <a:spcPts val="0"/>
              </a:spcBef>
              <a:spcAft>
                <a:spcPts val="0"/>
              </a:spcAft>
              <a:buClr>
                <a:srgbClr val="000000"/>
              </a:buClr>
              <a:buSzPts val="990"/>
              <a:buFont typeface="Arial"/>
              <a:buNone/>
            </a:pPr>
            <a:r>
              <a:rPr b="1" i="0" lang="en-GB" sz="2900" u="none" cap="none" strike="noStrike">
                <a:latin typeface="Lato"/>
                <a:ea typeface="Lato"/>
                <a:cs typeface="Lato"/>
                <a:sym typeface="Lato"/>
              </a:rPr>
              <a:t>Unit outline</a:t>
            </a:r>
            <a:endParaRPr b="1" i="0" sz="2900" u="none" cap="none" strike="noStrike">
              <a:latin typeface="Lato"/>
              <a:ea typeface="Lato"/>
              <a:cs typeface="Lato"/>
              <a:sym typeface="Lato"/>
            </a:endParaRPr>
          </a:p>
          <a:p>
            <a:pPr indent="0" lvl="0" marL="0" marR="0" rtl="0" algn="l">
              <a:lnSpc>
                <a:spcPct val="100000"/>
              </a:lnSpc>
              <a:spcBef>
                <a:spcPts val="0"/>
              </a:spcBef>
              <a:spcAft>
                <a:spcPts val="0"/>
              </a:spcAft>
              <a:buClr>
                <a:srgbClr val="000000"/>
              </a:buClr>
              <a:buSzPts val="990"/>
              <a:buFont typeface="Arial"/>
              <a:buNone/>
            </a:pPr>
            <a:r>
              <a:t/>
            </a:r>
            <a:endParaRPr b="1" i="0" sz="2900" u="none" cap="none" strike="noStrike">
              <a:latin typeface="Lato"/>
              <a:ea typeface="Lato"/>
              <a:cs typeface="Lato"/>
              <a:sym typeface="Lato"/>
            </a:endParaRPr>
          </a:p>
        </p:txBody>
      </p:sp>
      <p:graphicFrame>
        <p:nvGraphicFramePr>
          <p:cNvPr id="41" name="Google Shape;41;p2"/>
          <p:cNvGraphicFramePr/>
          <p:nvPr/>
        </p:nvGraphicFramePr>
        <p:xfrm>
          <a:off x="431175" y="1732525"/>
          <a:ext cx="3000000" cy="3000000"/>
        </p:xfrm>
        <a:graphic>
          <a:graphicData uri="http://schemas.openxmlformats.org/drawingml/2006/table">
            <a:tbl>
              <a:tblPr>
                <a:noFill/>
                <a:tableStyleId>{96AABF56-72B0-41E3-B98D-DEB90B662AC6}</a:tableStyleId>
              </a:tblPr>
              <a:tblGrid>
                <a:gridCol w="1351825"/>
                <a:gridCol w="1351825"/>
                <a:gridCol w="1296900"/>
                <a:gridCol w="1472650"/>
                <a:gridCol w="1285925"/>
                <a:gridCol w="1351825"/>
              </a:tblGrid>
              <a:tr h="323450">
                <a:tc>
                  <a:txBody>
                    <a:bodyPr/>
                    <a:lstStyle/>
                    <a:p>
                      <a:pPr indent="0" lvl="0" marL="0" marR="0" rtl="0" algn="ctr">
                        <a:lnSpc>
                          <a:spcPct val="100000"/>
                        </a:lnSpc>
                        <a:spcBef>
                          <a:spcPts val="0"/>
                        </a:spcBef>
                        <a:spcAft>
                          <a:spcPts val="0"/>
                        </a:spcAft>
                        <a:buClr>
                          <a:srgbClr val="000000"/>
                        </a:buClr>
                        <a:buSzPts val="1400"/>
                        <a:buFont typeface="Arial"/>
                        <a:buNone/>
                      </a:pPr>
                      <a:r>
                        <a:rPr b="1" lang="en-GB" sz="1400" u="none" cap="none" strike="noStrike">
                          <a:solidFill>
                            <a:schemeClr val="dk1"/>
                          </a:solidFill>
                          <a:latin typeface="Lato"/>
                          <a:ea typeface="Lato"/>
                          <a:cs typeface="Lato"/>
                          <a:sym typeface="Lato"/>
                        </a:rPr>
                        <a:t>Session 1</a:t>
                      </a:r>
                      <a:endParaRPr b="1" sz="1400" u="none" cap="none" strike="noStrike">
                        <a:solidFill>
                          <a:schemeClr val="dk1"/>
                        </a:solidFill>
                        <a:latin typeface="Lato"/>
                        <a:ea typeface="Lato"/>
                        <a:cs typeface="Lato"/>
                        <a:sym typeface="Lato"/>
                      </a:endParaRPr>
                    </a:p>
                  </a:txBody>
                  <a:tcPr marT="91425" marB="91425" marR="91425" marL="91425" anchor="ctr">
                    <a:lnL cap="flat" cmpd="sng" w="28575">
                      <a:solidFill>
                        <a:schemeClr val="accent1"/>
                      </a:solidFill>
                      <a:prstDash val="solid"/>
                      <a:round/>
                      <a:headEnd len="sm" w="sm" type="none"/>
                      <a:tailEnd len="sm" w="sm" type="none"/>
                    </a:lnL>
                    <a:lnR cap="flat" cmpd="sng" w="28575">
                      <a:solidFill>
                        <a:schemeClr val="accent1"/>
                      </a:solidFill>
                      <a:prstDash val="solid"/>
                      <a:round/>
                      <a:headEnd len="sm" w="sm" type="none"/>
                      <a:tailEnd len="sm" w="sm" type="none"/>
                    </a:lnR>
                    <a:lnT cap="flat" cmpd="sng" w="28575">
                      <a:solidFill>
                        <a:schemeClr val="accent1"/>
                      </a:solidFill>
                      <a:prstDash val="solid"/>
                      <a:round/>
                      <a:headEnd len="sm" w="sm" type="none"/>
                      <a:tailEnd len="sm" w="sm" type="none"/>
                    </a:lnT>
                    <a:lnB cap="flat" cmpd="sng" w="28575">
                      <a:solidFill>
                        <a:schemeClr val="accent1"/>
                      </a:solidFill>
                      <a:prstDash val="solid"/>
                      <a:round/>
                      <a:headEnd len="sm" w="sm" type="none"/>
                      <a:tailEnd len="sm" w="sm" type="none"/>
                    </a:lnB>
                    <a:solidFill>
                      <a:srgbClr val="F9CB9C"/>
                    </a:solidFill>
                  </a:tcPr>
                </a:tc>
                <a:tc>
                  <a:txBody>
                    <a:bodyPr/>
                    <a:lstStyle/>
                    <a:p>
                      <a:pPr indent="0" lvl="0" marL="0" marR="0" rtl="0" algn="ctr">
                        <a:lnSpc>
                          <a:spcPct val="100000"/>
                        </a:lnSpc>
                        <a:spcBef>
                          <a:spcPts val="0"/>
                        </a:spcBef>
                        <a:spcAft>
                          <a:spcPts val="0"/>
                        </a:spcAft>
                        <a:buClr>
                          <a:srgbClr val="000000"/>
                        </a:buClr>
                        <a:buSzPts val="1400"/>
                        <a:buFont typeface="Arial"/>
                        <a:buNone/>
                      </a:pPr>
                      <a:r>
                        <a:rPr b="1" lang="en-GB" sz="1400" u="none" cap="none" strike="noStrike">
                          <a:solidFill>
                            <a:schemeClr val="dk1"/>
                          </a:solidFill>
                          <a:latin typeface="Lato"/>
                          <a:ea typeface="Lato"/>
                          <a:cs typeface="Lato"/>
                          <a:sym typeface="Lato"/>
                        </a:rPr>
                        <a:t>Session 2</a:t>
                      </a:r>
                      <a:endParaRPr b="1" sz="1400" u="none" cap="none" strike="noStrike">
                        <a:solidFill>
                          <a:schemeClr val="dk1"/>
                        </a:solidFill>
                        <a:latin typeface="Lato"/>
                        <a:ea typeface="Lato"/>
                        <a:cs typeface="Lato"/>
                        <a:sym typeface="Lato"/>
                      </a:endParaRPr>
                    </a:p>
                  </a:txBody>
                  <a:tcPr marT="91425" marB="91425" marR="91425" marL="91425" anchor="ctr">
                    <a:lnL cap="flat" cmpd="sng" w="28575">
                      <a:solidFill>
                        <a:schemeClr val="accent1"/>
                      </a:solidFill>
                      <a:prstDash val="solid"/>
                      <a:round/>
                      <a:headEnd len="sm" w="sm" type="none"/>
                      <a:tailEnd len="sm" w="sm" type="none"/>
                    </a:lnL>
                    <a:lnR cap="flat" cmpd="sng" w="28575">
                      <a:solidFill>
                        <a:srgbClr val="0543B3"/>
                      </a:solidFill>
                      <a:prstDash val="solid"/>
                      <a:round/>
                      <a:headEnd len="sm" w="sm" type="none"/>
                      <a:tailEnd len="sm" w="sm" type="none"/>
                    </a:lnR>
                    <a:lnT cap="flat" cmpd="sng" w="28575">
                      <a:solidFill>
                        <a:schemeClr val="accent1"/>
                      </a:solidFill>
                      <a:prstDash val="solid"/>
                      <a:round/>
                      <a:headEnd len="sm" w="sm" type="none"/>
                      <a:tailEnd len="sm" w="sm" type="none"/>
                    </a:lnT>
                    <a:lnB cap="flat" cmpd="sng" w="28575">
                      <a:solidFill>
                        <a:schemeClr val="accent1"/>
                      </a:solidFill>
                      <a:prstDash val="solid"/>
                      <a:round/>
                      <a:headEnd len="sm" w="sm" type="none"/>
                      <a:tailEnd len="sm" w="sm" type="none"/>
                    </a:lnB>
                    <a:solidFill>
                      <a:srgbClr val="F9CB9C"/>
                    </a:solidFill>
                  </a:tcPr>
                </a:tc>
                <a:tc>
                  <a:txBody>
                    <a:bodyPr/>
                    <a:lstStyle/>
                    <a:p>
                      <a:pPr indent="0" lvl="0" marL="0" marR="0" rtl="0" algn="ctr">
                        <a:lnSpc>
                          <a:spcPct val="100000"/>
                        </a:lnSpc>
                        <a:spcBef>
                          <a:spcPts val="0"/>
                        </a:spcBef>
                        <a:spcAft>
                          <a:spcPts val="0"/>
                        </a:spcAft>
                        <a:buClr>
                          <a:srgbClr val="000000"/>
                        </a:buClr>
                        <a:buSzPts val="1400"/>
                        <a:buFont typeface="Arial"/>
                        <a:buNone/>
                      </a:pPr>
                      <a:r>
                        <a:rPr b="1" lang="en-GB" sz="1400" u="none" cap="none" strike="noStrike">
                          <a:solidFill>
                            <a:srgbClr val="262A33"/>
                          </a:solidFill>
                          <a:latin typeface="Lato"/>
                          <a:ea typeface="Lato"/>
                          <a:cs typeface="Lato"/>
                          <a:sym typeface="Lato"/>
                        </a:rPr>
                        <a:t>Session 3</a:t>
                      </a:r>
                      <a:endParaRPr b="1" sz="1400" u="none" cap="none" strike="noStrike">
                        <a:solidFill>
                          <a:srgbClr val="262A33"/>
                        </a:solidFill>
                        <a:latin typeface="Lato"/>
                        <a:ea typeface="Lato"/>
                        <a:cs typeface="Lato"/>
                        <a:sym typeface="Lato"/>
                      </a:endParaRPr>
                    </a:p>
                  </a:txBody>
                  <a:tcPr marT="91425" marB="91425" marR="91425" marL="91425" anchor="ctr">
                    <a:lnL cap="flat" cmpd="sng" w="28575">
                      <a:solidFill>
                        <a:srgbClr val="0543B3"/>
                      </a:solidFill>
                      <a:prstDash val="solid"/>
                      <a:round/>
                      <a:headEnd len="sm" w="sm" type="none"/>
                      <a:tailEnd len="sm" w="sm" type="none"/>
                    </a:lnL>
                    <a:lnR cap="flat" cmpd="sng" w="28575">
                      <a:solidFill>
                        <a:srgbClr val="0543B3"/>
                      </a:solidFill>
                      <a:prstDash val="solid"/>
                      <a:round/>
                      <a:headEnd len="sm" w="sm" type="none"/>
                      <a:tailEnd len="sm" w="sm" type="none"/>
                    </a:lnR>
                    <a:lnT cap="flat" cmpd="sng" w="28575">
                      <a:solidFill>
                        <a:srgbClr val="0543B3"/>
                      </a:solidFill>
                      <a:prstDash val="solid"/>
                      <a:round/>
                      <a:headEnd len="sm" w="sm" type="none"/>
                      <a:tailEnd len="sm" w="sm" type="none"/>
                    </a:lnT>
                    <a:lnB cap="flat" cmpd="sng" w="28575">
                      <a:solidFill>
                        <a:srgbClr val="0543B3"/>
                      </a:solidFill>
                      <a:prstDash val="solid"/>
                      <a:round/>
                      <a:headEnd len="sm" w="sm" type="none"/>
                      <a:tailEnd len="sm" w="sm" type="none"/>
                    </a:lnB>
                    <a:solidFill>
                      <a:srgbClr val="F9CB9C"/>
                    </a:solidFill>
                  </a:tcPr>
                </a:tc>
                <a:tc>
                  <a:txBody>
                    <a:bodyPr/>
                    <a:lstStyle/>
                    <a:p>
                      <a:pPr indent="0" lvl="0" marL="0" marR="0" rtl="0" algn="ctr">
                        <a:lnSpc>
                          <a:spcPct val="100000"/>
                        </a:lnSpc>
                        <a:spcBef>
                          <a:spcPts val="0"/>
                        </a:spcBef>
                        <a:spcAft>
                          <a:spcPts val="0"/>
                        </a:spcAft>
                        <a:buClr>
                          <a:srgbClr val="000000"/>
                        </a:buClr>
                        <a:buSzPts val="1400"/>
                        <a:buFont typeface="Arial"/>
                        <a:buNone/>
                      </a:pPr>
                      <a:r>
                        <a:rPr b="1" lang="en-GB" sz="1400" u="none" cap="none" strike="noStrike">
                          <a:solidFill>
                            <a:schemeClr val="dk1"/>
                          </a:solidFill>
                          <a:latin typeface="Lato"/>
                          <a:ea typeface="Lato"/>
                          <a:cs typeface="Lato"/>
                          <a:sym typeface="Lato"/>
                        </a:rPr>
                        <a:t>Session 4</a:t>
                      </a:r>
                      <a:endParaRPr b="1" sz="1400" u="none" cap="none" strike="noStrike">
                        <a:solidFill>
                          <a:schemeClr val="dk1"/>
                        </a:solidFill>
                        <a:latin typeface="Lato"/>
                        <a:ea typeface="Lato"/>
                        <a:cs typeface="Lato"/>
                        <a:sym typeface="Lato"/>
                      </a:endParaRPr>
                    </a:p>
                  </a:txBody>
                  <a:tcPr marT="91425" marB="91425" marR="91425" marL="91425" anchor="ctr">
                    <a:lnL cap="flat" cmpd="sng" w="28575">
                      <a:solidFill>
                        <a:srgbClr val="0543B3"/>
                      </a:solidFill>
                      <a:prstDash val="solid"/>
                      <a:round/>
                      <a:headEnd len="sm" w="sm" type="none"/>
                      <a:tailEnd len="sm" w="sm" type="none"/>
                    </a:lnL>
                    <a:lnR cap="flat" cmpd="sng" w="28575">
                      <a:solidFill>
                        <a:srgbClr val="0543B3"/>
                      </a:solidFill>
                      <a:prstDash val="solid"/>
                      <a:round/>
                      <a:headEnd len="sm" w="sm" type="none"/>
                      <a:tailEnd len="sm" w="sm" type="none"/>
                    </a:lnR>
                    <a:lnT cap="flat" cmpd="sng" w="28575">
                      <a:solidFill>
                        <a:schemeClr val="accent1"/>
                      </a:solidFill>
                      <a:prstDash val="solid"/>
                      <a:round/>
                      <a:headEnd len="sm" w="sm" type="none"/>
                      <a:tailEnd len="sm" w="sm" type="none"/>
                    </a:lnT>
                    <a:lnB cap="flat" cmpd="sng" w="28575">
                      <a:solidFill>
                        <a:schemeClr val="accent1"/>
                      </a:solidFill>
                      <a:prstDash val="solid"/>
                      <a:round/>
                      <a:headEnd len="sm" w="sm" type="none"/>
                      <a:tailEnd len="sm" w="sm" type="none"/>
                    </a:lnB>
                    <a:solidFill>
                      <a:srgbClr val="F9CB9C"/>
                    </a:solidFill>
                  </a:tcPr>
                </a:tc>
                <a:tc>
                  <a:txBody>
                    <a:bodyPr/>
                    <a:lstStyle/>
                    <a:p>
                      <a:pPr indent="0" lvl="0" marL="0" marR="0" rtl="0" algn="ctr">
                        <a:lnSpc>
                          <a:spcPct val="100000"/>
                        </a:lnSpc>
                        <a:spcBef>
                          <a:spcPts val="0"/>
                        </a:spcBef>
                        <a:spcAft>
                          <a:spcPts val="0"/>
                        </a:spcAft>
                        <a:buClr>
                          <a:srgbClr val="000000"/>
                        </a:buClr>
                        <a:buSzPts val="1400"/>
                        <a:buFont typeface="Arial"/>
                        <a:buNone/>
                      </a:pPr>
                      <a:r>
                        <a:rPr b="1" lang="en-GB" sz="1400" u="none" cap="none" strike="noStrike">
                          <a:solidFill>
                            <a:srgbClr val="262A33"/>
                          </a:solidFill>
                          <a:latin typeface="Lato"/>
                          <a:ea typeface="Lato"/>
                          <a:cs typeface="Lato"/>
                          <a:sym typeface="Lato"/>
                        </a:rPr>
                        <a:t>Session 5</a:t>
                      </a:r>
                      <a:endParaRPr b="1" sz="1400" u="none" cap="none" strike="noStrike">
                        <a:solidFill>
                          <a:srgbClr val="262A33"/>
                        </a:solidFill>
                        <a:latin typeface="Lato"/>
                        <a:ea typeface="Lato"/>
                        <a:cs typeface="Lato"/>
                        <a:sym typeface="Lato"/>
                      </a:endParaRPr>
                    </a:p>
                  </a:txBody>
                  <a:tcPr marT="91425" marB="91425" marR="91425" marL="91425" anchor="ctr">
                    <a:lnL cap="flat" cmpd="sng" w="28575">
                      <a:solidFill>
                        <a:srgbClr val="0543B3"/>
                      </a:solidFill>
                      <a:prstDash val="solid"/>
                      <a:round/>
                      <a:headEnd len="sm" w="sm" type="none"/>
                      <a:tailEnd len="sm" w="sm" type="none"/>
                    </a:lnL>
                    <a:lnR cap="flat" cmpd="sng" w="28575">
                      <a:solidFill>
                        <a:srgbClr val="0543B3"/>
                      </a:solidFill>
                      <a:prstDash val="solid"/>
                      <a:round/>
                      <a:headEnd len="sm" w="sm" type="none"/>
                      <a:tailEnd len="sm" w="sm" type="none"/>
                    </a:lnR>
                    <a:lnT cap="flat" cmpd="sng" w="28575">
                      <a:solidFill>
                        <a:srgbClr val="0543B3"/>
                      </a:solidFill>
                      <a:prstDash val="solid"/>
                      <a:round/>
                      <a:headEnd len="sm" w="sm" type="none"/>
                      <a:tailEnd len="sm" w="sm" type="none"/>
                    </a:lnT>
                    <a:lnB cap="flat" cmpd="sng" w="28575">
                      <a:solidFill>
                        <a:srgbClr val="0543B3"/>
                      </a:solidFill>
                      <a:prstDash val="solid"/>
                      <a:round/>
                      <a:headEnd len="sm" w="sm" type="none"/>
                      <a:tailEnd len="sm" w="sm" type="none"/>
                    </a:lnB>
                    <a:solidFill>
                      <a:srgbClr val="F9CB9C"/>
                    </a:solidFill>
                  </a:tcPr>
                </a:tc>
                <a:tc>
                  <a:txBody>
                    <a:bodyPr/>
                    <a:lstStyle/>
                    <a:p>
                      <a:pPr indent="0" lvl="0" marL="0" marR="0" rtl="0" algn="ctr">
                        <a:lnSpc>
                          <a:spcPct val="100000"/>
                        </a:lnSpc>
                        <a:spcBef>
                          <a:spcPts val="0"/>
                        </a:spcBef>
                        <a:spcAft>
                          <a:spcPts val="0"/>
                        </a:spcAft>
                        <a:buClr>
                          <a:srgbClr val="000000"/>
                        </a:buClr>
                        <a:buSzPts val="1400"/>
                        <a:buFont typeface="Arial"/>
                        <a:buNone/>
                      </a:pPr>
                      <a:r>
                        <a:rPr b="1" lang="en-GB" sz="1400" u="none" cap="none" strike="noStrike">
                          <a:solidFill>
                            <a:schemeClr val="dk1"/>
                          </a:solidFill>
                          <a:latin typeface="Lato"/>
                          <a:ea typeface="Lato"/>
                          <a:cs typeface="Lato"/>
                          <a:sym typeface="Lato"/>
                        </a:rPr>
                        <a:t>Session 6</a:t>
                      </a:r>
                      <a:endParaRPr b="1" sz="1400" u="none" cap="none" strike="noStrike">
                        <a:solidFill>
                          <a:schemeClr val="dk1"/>
                        </a:solidFill>
                        <a:latin typeface="Lato"/>
                        <a:ea typeface="Lato"/>
                        <a:cs typeface="Lato"/>
                        <a:sym typeface="Lato"/>
                      </a:endParaRPr>
                    </a:p>
                  </a:txBody>
                  <a:tcPr marT="91425" marB="91425" marR="91425" marL="91425" anchor="ctr">
                    <a:lnL cap="flat" cmpd="sng" w="28575">
                      <a:solidFill>
                        <a:srgbClr val="0543B3"/>
                      </a:solidFill>
                      <a:prstDash val="solid"/>
                      <a:round/>
                      <a:headEnd len="sm" w="sm" type="none"/>
                      <a:tailEnd len="sm" w="sm" type="none"/>
                    </a:lnL>
                    <a:lnR cap="flat" cmpd="sng" w="28575">
                      <a:solidFill>
                        <a:schemeClr val="accent1"/>
                      </a:solidFill>
                      <a:prstDash val="solid"/>
                      <a:round/>
                      <a:headEnd len="sm" w="sm" type="none"/>
                      <a:tailEnd len="sm" w="sm" type="none"/>
                    </a:lnR>
                    <a:lnT cap="flat" cmpd="sng" w="28575">
                      <a:solidFill>
                        <a:schemeClr val="accent1"/>
                      </a:solidFill>
                      <a:prstDash val="solid"/>
                      <a:round/>
                      <a:headEnd len="sm" w="sm" type="none"/>
                      <a:tailEnd len="sm" w="sm" type="none"/>
                    </a:lnT>
                    <a:lnB cap="flat" cmpd="sng" w="28575">
                      <a:solidFill>
                        <a:schemeClr val="accent1"/>
                      </a:solidFill>
                      <a:prstDash val="solid"/>
                      <a:round/>
                      <a:headEnd len="sm" w="sm" type="none"/>
                      <a:tailEnd len="sm" w="sm" type="none"/>
                    </a:lnB>
                    <a:solidFill>
                      <a:srgbClr val="FF8022"/>
                    </a:solidFill>
                  </a:tcPr>
                </a:tc>
              </a:tr>
              <a:tr h="1194400">
                <a:tc>
                  <a:txBody>
                    <a:bodyPr/>
                    <a:lstStyle/>
                    <a:p>
                      <a:pPr indent="0" lvl="0" marL="0" marR="0" rtl="0" algn="ctr">
                        <a:lnSpc>
                          <a:spcPct val="100000"/>
                        </a:lnSpc>
                        <a:spcBef>
                          <a:spcPts val="0"/>
                        </a:spcBef>
                        <a:spcAft>
                          <a:spcPts val="0"/>
                        </a:spcAft>
                        <a:buClr>
                          <a:srgbClr val="000000"/>
                        </a:buClr>
                        <a:buSzPts val="1400"/>
                        <a:buFont typeface="Arial"/>
                        <a:buNone/>
                      </a:pPr>
                      <a:r>
                        <a:rPr lang="en-GB" sz="1400" u="none" cap="none" strike="noStrike">
                          <a:solidFill>
                            <a:schemeClr val="dk1"/>
                          </a:solidFill>
                          <a:latin typeface="Lato"/>
                          <a:ea typeface="Lato"/>
                          <a:cs typeface="Lato"/>
                          <a:sym typeface="Lato"/>
                        </a:rPr>
                        <a:t>Managing</a:t>
                      </a:r>
                      <a:r>
                        <a:rPr lang="en-GB" sz="1400" u="none" cap="none" strike="noStrike">
                          <a:solidFill>
                            <a:schemeClr val="dk1"/>
                          </a:solidFill>
                          <a:latin typeface="Lato"/>
                          <a:ea typeface="Lato"/>
                          <a:cs typeface="Lato"/>
                          <a:sym typeface="Lato"/>
                        </a:rPr>
                        <a:t> </a:t>
                      </a:r>
                      <a:r>
                        <a:rPr lang="en-GB" sz="1400" u="none" cap="none" strike="noStrike">
                          <a:solidFill>
                            <a:schemeClr val="dk1"/>
                          </a:solidFill>
                          <a:latin typeface="Lato"/>
                          <a:ea typeface="Lato"/>
                          <a:cs typeface="Lato"/>
                          <a:sym typeface="Lato"/>
                        </a:rPr>
                        <a:t>Student Finance</a:t>
                      </a:r>
                      <a:endParaRPr sz="1400" u="none" cap="none" strike="noStrike">
                        <a:solidFill>
                          <a:schemeClr val="dk1"/>
                        </a:solidFill>
                        <a:latin typeface="Lato"/>
                        <a:ea typeface="Lato"/>
                        <a:cs typeface="Lato"/>
                        <a:sym typeface="Lato"/>
                      </a:endParaRPr>
                    </a:p>
                  </a:txBody>
                  <a:tcPr marT="91425" marB="91425" marR="91425" marL="91425" anchor="ctr">
                    <a:lnL cap="flat" cmpd="sng" w="28575">
                      <a:solidFill>
                        <a:schemeClr val="accent1"/>
                      </a:solidFill>
                      <a:prstDash val="solid"/>
                      <a:round/>
                      <a:headEnd len="sm" w="sm" type="none"/>
                      <a:tailEnd len="sm" w="sm" type="none"/>
                    </a:lnL>
                    <a:lnR cap="flat" cmpd="sng" w="28575">
                      <a:solidFill>
                        <a:schemeClr val="accent1"/>
                      </a:solidFill>
                      <a:prstDash val="solid"/>
                      <a:round/>
                      <a:headEnd len="sm" w="sm" type="none"/>
                      <a:tailEnd len="sm" w="sm" type="none"/>
                    </a:lnR>
                    <a:lnT cap="flat" cmpd="sng" w="28575">
                      <a:solidFill>
                        <a:schemeClr val="accent1"/>
                      </a:solidFill>
                      <a:prstDash val="solid"/>
                      <a:round/>
                      <a:headEnd len="sm" w="sm" type="none"/>
                      <a:tailEnd len="sm" w="sm" type="none"/>
                    </a:lnT>
                    <a:lnB cap="flat" cmpd="sng" w="28575">
                      <a:solidFill>
                        <a:schemeClr val="accent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400"/>
                        <a:buFont typeface="Arial"/>
                        <a:buNone/>
                      </a:pPr>
                      <a:r>
                        <a:rPr lang="en-GB" sz="1400" u="none" cap="none" strike="noStrike">
                          <a:solidFill>
                            <a:schemeClr val="dk1"/>
                          </a:solidFill>
                          <a:latin typeface="Lato"/>
                          <a:ea typeface="Lato"/>
                          <a:cs typeface="Lato"/>
                          <a:sym typeface="Lato"/>
                        </a:rPr>
                        <a:t>Borrowing and</a:t>
                      </a:r>
                      <a:r>
                        <a:rPr lang="en-GB" sz="1400" u="none" cap="none" strike="noStrike">
                          <a:solidFill>
                            <a:schemeClr val="dk1"/>
                          </a:solidFill>
                          <a:latin typeface="Lato"/>
                          <a:ea typeface="Lato"/>
                          <a:cs typeface="Lato"/>
                          <a:sym typeface="Lato"/>
                        </a:rPr>
                        <a:t> </a:t>
                      </a:r>
                      <a:r>
                        <a:rPr lang="en-GB" sz="1400" u="none" cap="none" strike="noStrike">
                          <a:solidFill>
                            <a:schemeClr val="dk1"/>
                          </a:solidFill>
                          <a:latin typeface="Lato"/>
                          <a:ea typeface="Lato"/>
                          <a:cs typeface="Lato"/>
                          <a:sym typeface="Lato"/>
                        </a:rPr>
                        <a:t>Debt</a:t>
                      </a:r>
                      <a:endParaRPr sz="1400" u="none" cap="none" strike="noStrike">
                        <a:solidFill>
                          <a:schemeClr val="dk1"/>
                        </a:solidFill>
                        <a:latin typeface="Lato"/>
                        <a:ea typeface="Lato"/>
                        <a:cs typeface="Lato"/>
                        <a:sym typeface="Lato"/>
                      </a:endParaRPr>
                    </a:p>
                  </a:txBody>
                  <a:tcPr marT="91425" marB="91425" marR="91425" marL="91425" anchor="ctr">
                    <a:lnL cap="flat" cmpd="sng" w="28575">
                      <a:solidFill>
                        <a:schemeClr val="accent1"/>
                      </a:solidFill>
                      <a:prstDash val="solid"/>
                      <a:round/>
                      <a:headEnd len="sm" w="sm" type="none"/>
                      <a:tailEnd len="sm" w="sm" type="none"/>
                    </a:lnL>
                    <a:lnR cap="flat" cmpd="sng" w="28575">
                      <a:solidFill>
                        <a:srgbClr val="0543B3"/>
                      </a:solidFill>
                      <a:prstDash val="solid"/>
                      <a:round/>
                      <a:headEnd len="sm" w="sm" type="none"/>
                      <a:tailEnd len="sm" w="sm" type="none"/>
                    </a:lnR>
                    <a:lnT cap="flat" cmpd="sng" w="28575">
                      <a:solidFill>
                        <a:schemeClr val="accent1"/>
                      </a:solidFill>
                      <a:prstDash val="solid"/>
                      <a:round/>
                      <a:headEnd len="sm" w="sm" type="none"/>
                      <a:tailEnd len="sm" w="sm" type="none"/>
                    </a:lnT>
                    <a:lnB cap="flat" cmpd="sng" w="28575">
                      <a:solidFill>
                        <a:schemeClr val="accent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400"/>
                        <a:buFont typeface="Arial"/>
                        <a:buNone/>
                      </a:pPr>
                      <a:r>
                        <a:rPr lang="en-GB" sz="1400" u="none" cap="none" strike="noStrike">
                          <a:solidFill>
                            <a:srgbClr val="262A33"/>
                          </a:solidFill>
                          <a:latin typeface="Lato"/>
                          <a:ea typeface="Lato"/>
                          <a:cs typeface="Lato"/>
                          <a:sym typeface="Lato"/>
                        </a:rPr>
                        <a:t>Property</a:t>
                      </a:r>
                      <a:r>
                        <a:rPr lang="en-GB">
                          <a:solidFill>
                            <a:srgbClr val="262A33"/>
                          </a:solidFill>
                          <a:latin typeface="Lato"/>
                          <a:ea typeface="Lato"/>
                          <a:cs typeface="Lato"/>
                          <a:sym typeface="Lato"/>
                        </a:rPr>
                        <a:t>:</a:t>
                      </a:r>
                      <a:r>
                        <a:rPr lang="en-GB" sz="1400" u="none" cap="none" strike="noStrike">
                          <a:solidFill>
                            <a:srgbClr val="262A33"/>
                          </a:solidFill>
                          <a:latin typeface="Lato"/>
                          <a:ea typeface="Lato"/>
                          <a:cs typeface="Lato"/>
                          <a:sym typeface="Lato"/>
                        </a:rPr>
                        <a:t> Renting and Buying</a:t>
                      </a:r>
                      <a:endParaRPr sz="1400" u="none" cap="none" strike="noStrike">
                        <a:solidFill>
                          <a:srgbClr val="262A33"/>
                        </a:solidFill>
                        <a:latin typeface="Lato"/>
                        <a:ea typeface="Lato"/>
                        <a:cs typeface="Lato"/>
                        <a:sym typeface="Lato"/>
                      </a:endParaRPr>
                    </a:p>
                  </a:txBody>
                  <a:tcPr marT="91425" marB="91425" marR="91425" marL="91425" anchor="ctr">
                    <a:lnL cap="flat" cmpd="sng" w="28575">
                      <a:solidFill>
                        <a:srgbClr val="0543B3"/>
                      </a:solidFill>
                      <a:prstDash val="solid"/>
                      <a:round/>
                      <a:headEnd len="sm" w="sm" type="none"/>
                      <a:tailEnd len="sm" w="sm" type="none"/>
                    </a:lnL>
                    <a:lnR cap="flat" cmpd="sng" w="28575">
                      <a:solidFill>
                        <a:srgbClr val="0543B3"/>
                      </a:solidFill>
                      <a:prstDash val="solid"/>
                      <a:round/>
                      <a:headEnd len="sm" w="sm" type="none"/>
                      <a:tailEnd len="sm" w="sm" type="none"/>
                    </a:lnR>
                    <a:lnT cap="flat" cmpd="sng" w="28575">
                      <a:solidFill>
                        <a:srgbClr val="0543B3"/>
                      </a:solidFill>
                      <a:prstDash val="solid"/>
                      <a:round/>
                      <a:headEnd len="sm" w="sm" type="none"/>
                      <a:tailEnd len="sm" w="sm" type="none"/>
                    </a:lnT>
                    <a:lnB cap="flat" cmpd="sng" w="28575">
                      <a:solidFill>
                        <a:srgbClr val="0543B3"/>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400"/>
                        <a:buFont typeface="Arial"/>
                        <a:buNone/>
                      </a:pPr>
                      <a:r>
                        <a:rPr lang="en-GB" sz="1400" u="none" cap="none" strike="noStrike">
                          <a:solidFill>
                            <a:schemeClr val="dk1"/>
                          </a:solidFill>
                          <a:latin typeface="Lato"/>
                          <a:ea typeface="Lato"/>
                          <a:cs typeface="Lato"/>
                          <a:sym typeface="Lato"/>
                        </a:rPr>
                        <a:t>Cryptocurrency Risk and Reward</a:t>
                      </a:r>
                      <a:endParaRPr sz="1400" u="none" cap="none" strike="noStrike">
                        <a:solidFill>
                          <a:schemeClr val="dk1"/>
                        </a:solidFill>
                        <a:latin typeface="Lato"/>
                        <a:ea typeface="Lato"/>
                        <a:cs typeface="Lato"/>
                        <a:sym typeface="Lato"/>
                      </a:endParaRPr>
                    </a:p>
                  </a:txBody>
                  <a:tcPr marT="91425" marB="91425" marR="91425" marL="91425" anchor="ctr">
                    <a:lnL cap="flat" cmpd="sng" w="28575">
                      <a:solidFill>
                        <a:srgbClr val="0543B3"/>
                      </a:solidFill>
                      <a:prstDash val="solid"/>
                      <a:round/>
                      <a:headEnd len="sm" w="sm" type="none"/>
                      <a:tailEnd len="sm" w="sm" type="none"/>
                    </a:lnL>
                    <a:lnR cap="flat" cmpd="sng" w="28575">
                      <a:solidFill>
                        <a:srgbClr val="0543B3"/>
                      </a:solidFill>
                      <a:prstDash val="solid"/>
                      <a:round/>
                      <a:headEnd len="sm" w="sm" type="none"/>
                      <a:tailEnd len="sm" w="sm" type="none"/>
                    </a:lnR>
                    <a:lnT cap="flat" cmpd="sng" w="28575">
                      <a:solidFill>
                        <a:schemeClr val="accent1"/>
                      </a:solidFill>
                      <a:prstDash val="solid"/>
                      <a:round/>
                      <a:headEnd len="sm" w="sm" type="none"/>
                      <a:tailEnd len="sm" w="sm" type="none"/>
                    </a:lnT>
                    <a:lnB cap="flat" cmpd="sng" w="28575">
                      <a:solidFill>
                        <a:schemeClr val="accent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400"/>
                        <a:buFont typeface="Arial"/>
                        <a:buNone/>
                      </a:pPr>
                      <a:r>
                        <a:rPr lang="en-GB" sz="1400" u="none" cap="none" strike="noStrike">
                          <a:solidFill>
                            <a:schemeClr val="dk1"/>
                          </a:solidFill>
                          <a:latin typeface="Lato"/>
                          <a:ea typeface="Lato"/>
                          <a:cs typeface="Lato"/>
                          <a:sym typeface="Lato"/>
                        </a:rPr>
                        <a:t>Money and Well-being</a:t>
                      </a:r>
                      <a:endParaRPr sz="1400" u="none" cap="none" strike="noStrike">
                        <a:solidFill>
                          <a:schemeClr val="dk1"/>
                        </a:solidFill>
                        <a:latin typeface="Lato"/>
                        <a:ea typeface="Lato"/>
                        <a:cs typeface="Lato"/>
                        <a:sym typeface="Lato"/>
                      </a:endParaRPr>
                    </a:p>
                  </a:txBody>
                  <a:tcPr marT="91425" marB="91425" marR="91425" marL="91425" anchor="ctr">
                    <a:lnL cap="flat" cmpd="sng" w="28575">
                      <a:solidFill>
                        <a:srgbClr val="0543B3"/>
                      </a:solidFill>
                      <a:prstDash val="solid"/>
                      <a:round/>
                      <a:headEnd len="sm" w="sm" type="none"/>
                      <a:tailEnd len="sm" w="sm" type="none"/>
                    </a:lnL>
                    <a:lnR cap="flat" cmpd="sng" w="28575">
                      <a:solidFill>
                        <a:srgbClr val="0543B3"/>
                      </a:solidFill>
                      <a:prstDash val="solid"/>
                      <a:round/>
                      <a:headEnd len="sm" w="sm" type="none"/>
                      <a:tailEnd len="sm" w="sm" type="none"/>
                    </a:lnR>
                    <a:lnT cap="flat" cmpd="sng" w="28575">
                      <a:solidFill>
                        <a:srgbClr val="0543B3"/>
                      </a:solidFill>
                      <a:prstDash val="solid"/>
                      <a:round/>
                      <a:headEnd len="sm" w="sm" type="none"/>
                      <a:tailEnd len="sm" w="sm" type="none"/>
                    </a:lnT>
                    <a:lnB cap="flat" cmpd="sng" w="28575">
                      <a:solidFill>
                        <a:srgbClr val="0543B3"/>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400"/>
                        <a:buFont typeface="Arial"/>
                        <a:buNone/>
                      </a:pPr>
                      <a:r>
                        <a:rPr b="1" lang="en-GB" sz="1400" u="none" cap="none" strike="noStrike">
                          <a:solidFill>
                            <a:schemeClr val="accent2"/>
                          </a:solidFill>
                          <a:latin typeface="Lato"/>
                          <a:ea typeface="Lato"/>
                          <a:cs typeface="Lato"/>
                          <a:sym typeface="Lato"/>
                        </a:rPr>
                        <a:t>Financial literacy in the curriculum</a:t>
                      </a:r>
                      <a:endParaRPr b="1" sz="1400" u="none" cap="none" strike="noStrike">
                        <a:solidFill>
                          <a:schemeClr val="accent2"/>
                        </a:solidFill>
                        <a:latin typeface="Lato"/>
                        <a:ea typeface="Lato"/>
                        <a:cs typeface="Lato"/>
                        <a:sym typeface="Lato"/>
                      </a:endParaRPr>
                    </a:p>
                  </a:txBody>
                  <a:tcPr marT="91425" marB="91425" marR="91425" marL="91425" anchor="ctr">
                    <a:lnL cap="flat" cmpd="sng" w="28575">
                      <a:solidFill>
                        <a:srgbClr val="0543B3"/>
                      </a:solidFill>
                      <a:prstDash val="solid"/>
                      <a:round/>
                      <a:headEnd len="sm" w="sm" type="none"/>
                      <a:tailEnd len="sm" w="sm" type="none"/>
                    </a:lnL>
                    <a:lnR cap="flat" cmpd="sng" w="28575">
                      <a:solidFill>
                        <a:schemeClr val="accent1"/>
                      </a:solidFill>
                      <a:prstDash val="solid"/>
                      <a:round/>
                      <a:headEnd len="sm" w="sm" type="none"/>
                      <a:tailEnd len="sm" w="sm" type="none"/>
                    </a:lnR>
                    <a:lnT cap="flat" cmpd="sng" w="28575">
                      <a:solidFill>
                        <a:schemeClr val="accent1"/>
                      </a:solidFill>
                      <a:prstDash val="solid"/>
                      <a:round/>
                      <a:headEnd len="sm" w="sm" type="none"/>
                      <a:tailEnd len="sm" w="sm" type="none"/>
                    </a:lnT>
                    <a:lnB cap="flat" cmpd="sng" w="28575">
                      <a:solidFill>
                        <a:schemeClr val="accent1"/>
                      </a:solidFill>
                      <a:prstDash val="solid"/>
                      <a:round/>
                      <a:headEnd len="sm" w="sm" type="none"/>
                      <a:tailEnd len="sm" w="sm" type="none"/>
                    </a:lnB>
                    <a:solidFill>
                      <a:schemeClr val="lt1"/>
                    </a:solidFill>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 name="Shape 45"/>
        <p:cNvGrpSpPr/>
        <p:nvPr/>
      </p:nvGrpSpPr>
      <p:grpSpPr>
        <a:xfrm>
          <a:off x="0" y="0"/>
          <a:ext cx="0" cy="0"/>
          <a:chOff x="0" y="0"/>
          <a:chExt cx="0" cy="0"/>
        </a:xfrm>
      </p:grpSpPr>
      <p:sp>
        <p:nvSpPr>
          <p:cNvPr id="46" name="Google Shape;46;p3"/>
          <p:cNvSpPr txBox="1"/>
          <p:nvPr/>
        </p:nvSpPr>
        <p:spPr>
          <a:xfrm>
            <a:off x="556500" y="405725"/>
            <a:ext cx="8031000" cy="78120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000000"/>
              </a:buClr>
              <a:buSzPts val="3600"/>
              <a:buFont typeface="Arial"/>
              <a:buNone/>
            </a:pPr>
            <a:r>
              <a:rPr b="1" i="0" lang="en-GB" sz="2900" u="none" cap="none" strike="noStrike">
                <a:solidFill>
                  <a:srgbClr val="FF8022"/>
                </a:solidFill>
                <a:latin typeface="Lato"/>
                <a:ea typeface="Lato"/>
                <a:cs typeface="Lato"/>
                <a:sym typeface="Lato"/>
              </a:rPr>
              <a:t>Having a respectful learning environment</a:t>
            </a:r>
            <a:endParaRPr b="1" i="0" sz="2900" u="none" cap="none" strike="noStrike">
              <a:solidFill>
                <a:srgbClr val="FF8022"/>
              </a:solidFill>
              <a:latin typeface="Lato"/>
              <a:ea typeface="Lato"/>
              <a:cs typeface="Lato"/>
              <a:sym typeface="Lato"/>
            </a:endParaRPr>
          </a:p>
        </p:txBody>
      </p:sp>
      <p:sp>
        <p:nvSpPr>
          <p:cNvPr id="47" name="Google Shape;47;p3"/>
          <p:cNvSpPr txBox="1"/>
          <p:nvPr/>
        </p:nvSpPr>
        <p:spPr>
          <a:xfrm>
            <a:off x="324100" y="1254075"/>
            <a:ext cx="7638000" cy="1908600"/>
          </a:xfrm>
          <a:prstGeom prst="rect">
            <a:avLst/>
          </a:prstGeom>
          <a:noFill/>
          <a:ln>
            <a:noFill/>
          </a:ln>
        </p:spPr>
        <p:txBody>
          <a:bodyPr anchorCtr="0" anchor="t" bIns="91425" lIns="91425" spcFirstLastPara="1" rIns="91425" wrap="square" tIns="91425">
            <a:spAutoFit/>
          </a:bodyPr>
          <a:lstStyle/>
          <a:p>
            <a:pPr indent="-330200" lvl="0" marL="457200" marR="0" rtl="0" algn="l">
              <a:lnSpc>
                <a:spcPct val="150000"/>
              </a:lnSpc>
              <a:spcBef>
                <a:spcPts val="0"/>
              </a:spcBef>
              <a:spcAft>
                <a:spcPts val="0"/>
              </a:spcAft>
              <a:buClr>
                <a:schemeClr val="lt1"/>
              </a:buClr>
              <a:buSzPts val="1600"/>
              <a:buFont typeface="Lato"/>
              <a:buChar char="●"/>
            </a:pPr>
            <a:r>
              <a:rPr b="1" i="0" lang="en-GB" sz="1600" u="none" cap="none" strike="noStrike">
                <a:solidFill>
                  <a:schemeClr val="lt1"/>
                </a:solidFill>
                <a:latin typeface="Lato"/>
                <a:ea typeface="Lato"/>
                <a:cs typeface="Lato"/>
                <a:sym typeface="Lato"/>
              </a:rPr>
              <a:t>We will listen to each other respectfully</a:t>
            </a:r>
            <a:endParaRPr b="1" i="0" sz="1600" u="none" cap="none" strike="noStrike">
              <a:solidFill>
                <a:schemeClr val="lt1"/>
              </a:solidFill>
              <a:latin typeface="Lato"/>
              <a:ea typeface="Lato"/>
              <a:cs typeface="Lato"/>
              <a:sym typeface="Lato"/>
            </a:endParaRPr>
          </a:p>
          <a:p>
            <a:pPr indent="-330200" lvl="0" marL="457200" marR="0" rtl="0" algn="l">
              <a:lnSpc>
                <a:spcPct val="150000"/>
              </a:lnSpc>
              <a:spcBef>
                <a:spcPts val="0"/>
              </a:spcBef>
              <a:spcAft>
                <a:spcPts val="0"/>
              </a:spcAft>
              <a:buClr>
                <a:schemeClr val="lt1"/>
              </a:buClr>
              <a:buSzPts val="1600"/>
              <a:buFont typeface="Lato"/>
              <a:buChar char="●"/>
            </a:pPr>
            <a:r>
              <a:rPr b="1" i="0" lang="en-GB" sz="1600" u="none" cap="none" strike="noStrike">
                <a:solidFill>
                  <a:schemeClr val="lt1"/>
                </a:solidFill>
                <a:latin typeface="Lato"/>
                <a:ea typeface="Lato"/>
                <a:cs typeface="Lato"/>
                <a:sym typeface="Lato"/>
              </a:rPr>
              <a:t>We will avoid making judgements or assumptions about others</a:t>
            </a:r>
            <a:endParaRPr b="1" i="0" sz="1600" u="none" cap="none" strike="noStrike">
              <a:solidFill>
                <a:schemeClr val="lt1"/>
              </a:solidFill>
              <a:latin typeface="Lato"/>
              <a:ea typeface="Lato"/>
              <a:cs typeface="Lato"/>
              <a:sym typeface="Lato"/>
            </a:endParaRPr>
          </a:p>
          <a:p>
            <a:pPr indent="-330200" lvl="0" marL="457200" marR="0" rtl="0" algn="l">
              <a:lnSpc>
                <a:spcPct val="150000"/>
              </a:lnSpc>
              <a:spcBef>
                <a:spcPts val="0"/>
              </a:spcBef>
              <a:spcAft>
                <a:spcPts val="0"/>
              </a:spcAft>
              <a:buClr>
                <a:schemeClr val="lt1"/>
              </a:buClr>
              <a:buSzPts val="1600"/>
              <a:buFont typeface="Lato"/>
              <a:buChar char="●"/>
            </a:pPr>
            <a:r>
              <a:rPr b="1" i="0" lang="en-GB" sz="1600" u="none" cap="none" strike="noStrike">
                <a:solidFill>
                  <a:schemeClr val="lt1"/>
                </a:solidFill>
                <a:latin typeface="Lato"/>
                <a:ea typeface="Lato"/>
                <a:cs typeface="Lato"/>
                <a:sym typeface="Lato"/>
              </a:rPr>
              <a:t>We will comment on what has been said, not the person who has said it</a:t>
            </a:r>
            <a:endParaRPr b="1" i="0" sz="1600" u="none" cap="none" strike="noStrike">
              <a:solidFill>
                <a:schemeClr val="lt1"/>
              </a:solidFill>
              <a:latin typeface="Lato"/>
              <a:ea typeface="Lato"/>
              <a:cs typeface="Lato"/>
              <a:sym typeface="Lato"/>
            </a:endParaRPr>
          </a:p>
          <a:p>
            <a:pPr indent="-330200" lvl="0" marL="457200" marR="0" rtl="0" algn="l">
              <a:lnSpc>
                <a:spcPct val="150000"/>
              </a:lnSpc>
              <a:spcBef>
                <a:spcPts val="0"/>
              </a:spcBef>
              <a:spcAft>
                <a:spcPts val="0"/>
              </a:spcAft>
              <a:buClr>
                <a:schemeClr val="lt1"/>
              </a:buClr>
              <a:buSzPts val="1600"/>
              <a:buFont typeface="Lato"/>
              <a:buChar char="●"/>
            </a:pPr>
            <a:r>
              <a:rPr b="1" i="0" lang="en-GB" sz="1600" u="none" cap="none" strike="noStrike">
                <a:solidFill>
                  <a:schemeClr val="lt1"/>
                </a:solidFill>
                <a:latin typeface="Lato"/>
                <a:ea typeface="Lato"/>
                <a:cs typeface="Lato"/>
                <a:sym typeface="Lato"/>
              </a:rPr>
              <a:t>We won’t put anyone on the spot and we have the right to pass</a:t>
            </a:r>
            <a:endParaRPr b="1" i="0" sz="1600" u="none" cap="none" strike="noStrike">
              <a:solidFill>
                <a:schemeClr val="lt1"/>
              </a:solidFill>
              <a:latin typeface="Lato"/>
              <a:ea typeface="Lato"/>
              <a:cs typeface="Lato"/>
              <a:sym typeface="Lato"/>
            </a:endParaRPr>
          </a:p>
          <a:p>
            <a:pPr indent="-330200" lvl="0" marL="457200" marR="0" rtl="0" algn="l">
              <a:lnSpc>
                <a:spcPct val="150000"/>
              </a:lnSpc>
              <a:spcBef>
                <a:spcPts val="0"/>
              </a:spcBef>
              <a:spcAft>
                <a:spcPts val="0"/>
              </a:spcAft>
              <a:buClr>
                <a:schemeClr val="lt1"/>
              </a:buClr>
              <a:buSzPts val="1600"/>
              <a:buFont typeface="Lato"/>
              <a:buChar char="●"/>
            </a:pPr>
            <a:r>
              <a:rPr b="1" i="0" lang="en-GB" sz="1600" u="none" cap="none" strike="noStrike">
                <a:solidFill>
                  <a:schemeClr val="lt1"/>
                </a:solidFill>
                <a:latin typeface="Lato"/>
                <a:ea typeface="Lato"/>
                <a:cs typeface="Lato"/>
                <a:sym typeface="Lato"/>
              </a:rPr>
              <a:t>We will not share personal stories or ask personal questions</a:t>
            </a:r>
            <a:endParaRPr b="1" i="0" sz="1600" u="none" cap="none" strike="noStrike">
              <a:solidFill>
                <a:schemeClr val="lt1"/>
              </a:solidFill>
              <a:latin typeface="Lato"/>
              <a:ea typeface="Lato"/>
              <a:cs typeface="Lato"/>
              <a:sym typeface="Lato"/>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 name="Shape 51"/>
        <p:cNvGrpSpPr/>
        <p:nvPr/>
      </p:nvGrpSpPr>
      <p:grpSpPr>
        <a:xfrm>
          <a:off x="0" y="0"/>
          <a:ext cx="0" cy="0"/>
          <a:chOff x="0" y="0"/>
          <a:chExt cx="0" cy="0"/>
        </a:xfrm>
      </p:grpSpPr>
      <p:sp>
        <p:nvSpPr>
          <p:cNvPr id="52" name="Google Shape;52;p4"/>
          <p:cNvSpPr txBox="1"/>
          <p:nvPr/>
        </p:nvSpPr>
        <p:spPr>
          <a:xfrm>
            <a:off x="311700" y="3442550"/>
            <a:ext cx="8520600" cy="792600"/>
          </a:xfrm>
          <a:prstGeom prst="rect">
            <a:avLst/>
          </a:prstGeom>
          <a:noFill/>
          <a:ln>
            <a:noFill/>
          </a:ln>
        </p:spPr>
        <p:txBody>
          <a:bodyPr anchorCtr="0" anchor="t" bIns="91425" lIns="91425" spcFirstLastPara="1" rIns="91425" wrap="square" tIns="91425">
            <a:normAutofit/>
          </a:bodyPr>
          <a:lstStyle/>
          <a:p>
            <a:pPr indent="0" lvl="0" marL="0" marR="0" rtl="0" algn="ctr">
              <a:lnSpc>
                <a:spcPct val="100000"/>
              </a:lnSpc>
              <a:spcBef>
                <a:spcPts val="0"/>
              </a:spcBef>
              <a:spcAft>
                <a:spcPts val="0"/>
              </a:spcAft>
              <a:buClr>
                <a:srgbClr val="000000"/>
              </a:buClr>
              <a:buSzPts val="2800"/>
              <a:buFont typeface="Arial"/>
              <a:buNone/>
            </a:pPr>
            <a:r>
              <a:t/>
            </a:r>
            <a:endParaRPr b="0" i="0" sz="2800" u="none" cap="none" strike="noStrike">
              <a:solidFill>
                <a:srgbClr val="595959"/>
              </a:solidFill>
              <a:latin typeface="Arial"/>
              <a:ea typeface="Arial"/>
              <a:cs typeface="Arial"/>
              <a:sym typeface="Arial"/>
            </a:endParaRPr>
          </a:p>
        </p:txBody>
      </p:sp>
      <p:sp>
        <p:nvSpPr>
          <p:cNvPr id="53" name="Google Shape;53;p4"/>
          <p:cNvSpPr txBox="1"/>
          <p:nvPr/>
        </p:nvSpPr>
        <p:spPr>
          <a:xfrm>
            <a:off x="439450" y="978750"/>
            <a:ext cx="6212100" cy="400200"/>
          </a:xfrm>
          <a:prstGeom prst="rect">
            <a:avLst/>
          </a:prstGeom>
          <a:noFill/>
          <a:ln>
            <a:noFill/>
          </a:ln>
        </p:spPr>
        <p:txBody>
          <a:bodyPr anchorCtr="0" anchor="b"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4" name="Google Shape;54;p4"/>
          <p:cNvSpPr txBox="1"/>
          <p:nvPr/>
        </p:nvSpPr>
        <p:spPr>
          <a:xfrm>
            <a:off x="0" y="1989900"/>
            <a:ext cx="9144000" cy="1163700"/>
          </a:xfrm>
          <a:prstGeom prst="rect">
            <a:avLst/>
          </a:prstGeom>
          <a:noFill/>
          <a:ln>
            <a:noFill/>
          </a:ln>
        </p:spPr>
        <p:txBody>
          <a:bodyPr anchorCtr="0" anchor="t" bIns="91425" lIns="91425" spcFirstLastPara="1" rIns="91425" wrap="square" tIns="91425">
            <a:spAutoFit/>
          </a:bodyPr>
          <a:lstStyle/>
          <a:p>
            <a:pPr indent="0" lvl="0" marL="0" marR="0" rtl="0" algn="ctr">
              <a:lnSpc>
                <a:spcPct val="115000"/>
              </a:lnSpc>
              <a:spcBef>
                <a:spcPts val="0"/>
              </a:spcBef>
              <a:spcAft>
                <a:spcPts val="0"/>
              </a:spcAft>
              <a:buClr>
                <a:srgbClr val="000000"/>
              </a:buClr>
              <a:buSzPts val="8000"/>
              <a:buFont typeface="Arial"/>
              <a:buNone/>
            </a:pPr>
            <a:r>
              <a:rPr b="0" i="0" lang="en-GB" sz="2400" u="none" cap="none" strike="noStrike">
                <a:solidFill>
                  <a:schemeClr val="lt1"/>
                </a:solidFill>
                <a:latin typeface="Lato"/>
                <a:ea typeface="Lato"/>
                <a:cs typeface="Lato"/>
                <a:sym typeface="Lato"/>
              </a:rPr>
              <a:t>Session 6:</a:t>
            </a:r>
            <a:endParaRPr b="0" i="0" sz="2400" u="none" cap="none" strike="noStrike">
              <a:solidFill>
                <a:schemeClr val="lt1"/>
              </a:solidFill>
              <a:latin typeface="Lato"/>
              <a:ea typeface="Lato"/>
              <a:cs typeface="Lato"/>
              <a:sym typeface="Lato"/>
            </a:endParaRPr>
          </a:p>
          <a:p>
            <a:pPr indent="0" lvl="0" marL="0" marR="0" rtl="0" algn="ctr">
              <a:lnSpc>
                <a:spcPct val="115000"/>
              </a:lnSpc>
              <a:spcBef>
                <a:spcPts val="0"/>
              </a:spcBef>
              <a:spcAft>
                <a:spcPts val="0"/>
              </a:spcAft>
              <a:buClr>
                <a:srgbClr val="000000"/>
              </a:buClr>
              <a:buSzPts val="8000"/>
              <a:buFont typeface="Arial"/>
              <a:buNone/>
            </a:pPr>
            <a:r>
              <a:rPr b="1" i="0" lang="en-GB" sz="3600" u="none" cap="none" strike="noStrike">
                <a:solidFill>
                  <a:schemeClr val="lt1"/>
                </a:solidFill>
                <a:latin typeface="Lato"/>
                <a:ea typeface="Lato"/>
                <a:cs typeface="Lato"/>
                <a:sym typeface="Lato"/>
              </a:rPr>
              <a:t>Financial literacy in the curriculu</a:t>
            </a:r>
            <a:r>
              <a:rPr b="1" lang="en-GB" sz="3600">
                <a:solidFill>
                  <a:schemeClr val="lt1"/>
                </a:solidFill>
                <a:latin typeface="Lato"/>
                <a:ea typeface="Lato"/>
                <a:cs typeface="Lato"/>
                <a:sym typeface="Lato"/>
              </a:rPr>
              <a:t>m</a:t>
            </a:r>
            <a:endParaRPr b="1" i="0" sz="5600" u="none" cap="none" strike="noStrike">
              <a:solidFill>
                <a:schemeClr val="accent2"/>
              </a:solidFill>
              <a:latin typeface="Lato Black"/>
              <a:ea typeface="Lato Black"/>
              <a:cs typeface="Lato Black"/>
              <a:sym typeface="Lato Black"/>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 name="Shape 58"/>
        <p:cNvGrpSpPr/>
        <p:nvPr/>
      </p:nvGrpSpPr>
      <p:grpSpPr>
        <a:xfrm>
          <a:off x="0" y="0"/>
          <a:ext cx="0" cy="0"/>
          <a:chOff x="0" y="0"/>
          <a:chExt cx="0" cy="0"/>
        </a:xfrm>
      </p:grpSpPr>
      <p:sp>
        <p:nvSpPr>
          <p:cNvPr id="59" name="Google Shape;59;p5"/>
          <p:cNvSpPr txBox="1"/>
          <p:nvPr/>
        </p:nvSpPr>
        <p:spPr>
          <a:xfrm>
            <a:off x="439450" y="978750"/>
            <a:ext cx="6212100" cy="400200"/>
          </a:xfrm>
          <a:prstGeom prst="rect">
            <a:avLst/>
          </a:prstGeom>
          <a:noFill/>
          <a:ln>
            <a:noFill/>
          </a:ln>
        </p:spPr>
        <p:txBody>
          <a:bodyPr anchorCtr="0" anchor="b"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0" name="Google Shape;60;p5"/>
          <p:cNvSpPr txBox="1"/>
          <p:nvPr/>
        </p:nvSpPr>
        <p:spPr>
          <a:xfrm>
            <a:off x="360374" y="629069"/>
            <a:ext cx="6625500" cy="4926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0"/>
              </a:spcBef>
              <a:spcAft>
                <a:spcPts val="0"/>
              </a:spcAft>
              <a:buClr>
                <a:srgbClr val="000000"/>
              </a:buClr>
              <a:buSzPts val="1600"/>
              <a:buFont typeface="Arial"/>
              <a:buNone/>
            </a:pPr>
            <a:r>
              <a:rPr b="1" i="0" lang="en-GB" sz="2000" u="none" cap="none" strike="noStrike">
                <a:solidFill>
                  <a:schemeClr val="accent2"/>
                </a:solidFill>
                <a:latin typeface="Lato"/>
                <a:ea typeface="Lato"/>
                <a:cs typeface="Lato"/>
                <a:sym typeface="Lato"/>
              </a:rPr>
              <a:t>By the end of the session, I will be able to:</a:t>
            </a:r>
            <a:endParaRPr b="1" i="0" sz="2000" u="none" cap="none" strike="noStrike">
              <a:solidFill>
                <a:schemeClr val="accent2"/>
              </a:solidFill>
              <a:latin typeface="Lato"/>
              <a:ea typeface="Lato"/>
              <a:cs typeface="Lato"/>
              <a:sym typeface="Lato"/>
            </a:endParaRPr>
          </a:p>
        </p:txBody>
      </p:sp>
      <p:sp>
        <p:nvSpPr>
          <p:cNvPr id="61" name="Google Shape;61;p5"/>
          <p:cNvSpPr txBox="1"/>
          <p:nvPr/>
        </p:nvSpPr>
        <p:spPr>
          <a:xfrm>
            <a:off x="488176" y="1274075"/>
            <a:ext cx="7420200" cy="3422100"/>
          </a:xfrm>
          <a:prstGeom prst="rect">
            <a:avLst/>
          </a:prstGeom>
          <a:noFill/>
          <a:ln>
            <a:noFill/>
          </a:ln>
        </p:spPr>
        <p:txBody>
          <a:bodyPr anchorCtr="0" anchor="t" bIns="91425" lIns="91425" spcFirstLastPara="1" rIns="91425" wrap="square" tIns="91425">
            <a:spAutoFit/>
          </a:bodyPr>
          <a:lstStyle/>
          <a:p>
            <a:pPr indent="-368300" lvl="0" marL="457200" marR="0" rtl="0" algn="l">
              <a:lnSpc>
                <a:spcPct val="107000"/>
              </a:lnSpc>
              <a:spcBef>
                <a:spcPts val="0"/>
              </a:spcBef>
              <a:spcAft>
                <a:spcPts val="0"/>
              </a:spcAft>
              <a:buClr>
                <a:schemeClr val="lt1"/>
              </a:buClr>
              <a:buSzPts val="2200"/>
              <a:buFont typeface="Lato"/>
              <a:buChar char="●"/>
            </a:pPr>
            <a:r>
              <a:rPr b="1" i="0" lang="en-GB" sz="2200" u="none" cap="none" strike="noStrike">
                <a:solidFill>
                  <a:schemeClr val="lt1"/>
                </a:solidFill>
                <a:latin typeface="Lato"/>
                <a:ea typeface="Lato"/>
                <a:cs typeface="Lato"/>
                <a:sym typeface="Lato"/>
              </a:rPr>
              <a:t>Identify the different ways young people can receive financial literacy education </a:t>
            </a:r>
            <a:endParaRPr b="1" i="0" sz="2200" u="none" cap="none" strike="noStrike">
              <a:solidFill>
                <a:schemeClr val="lt1"/>
              </a:solidFill>
              <a:latin typeface="Lato"/>
              <a:ea typeface="Lato"/>
              <a:cs typeface="Lato"/>
              <a:sym typeface="Lato"/>
            </a:endParaRPr>
          </a:p>
          <a:p>
            <a:pPr indent="0" lvl="0" marL="914400" marR="0" rtl="0" algn="l">
              <a:lnSpc>
                <a:spcPct val="107000"/>
              </a:lnSpc>
              <a:spcBef>
                <a:spcPts val="0"/>
              </a:spcBef>
              <a:spcAft>
                <a:spcPts val="0"/>
              </a:spcAft>
              <a:buClr>
                <a:srgbClr val="000000"/>
              </a:buClr>
              <a:buSzPts val="2200"/>
              <a:buFont typeface="Arial"/>
              <a:buNone/>
            </a:pPr>
            <a:r>
              <a:t/>
            </a:r>
            <a:endParaRPr b="1" i="0" sz="2200" u="none" cap="none" strike="noStrike">
              <a:solidFill>
                <a:schemeClr val="lt1"/>
              </a:solidFill>
              <a:latin typeface="Lato"/>
              <a:ea typeface="Lato"/>
              <a:cs typeface="Lato"/>
              <a:sym typeface="Lato"/>
            </a:endParaRPr>
          </a:p>
          <a:p>
            <a:pPr indent="-368300" lvl="0" marL="457200" marR="0" rtl="0" algn="l">
              <a:lnSpc>
                <a:spcPct val="107000"/>
              </a:lnSpc>
              <a:spcBef>
                <a:spcPts val="0"/>
              </a:spcBef>
              <a:spcAft>
                <a:spcPts val="0"/>
              </a:spcAft>
              <a:buClr>
                <a:schemeClr val="lt1"/>
              </a:buClr>
              <a:buSzPts val="2200"/>
              <a:buFont typeface="Lato"/>
              <a:buChar char="●"/>
            </a:pPr>
            <a:r>
              <a:rPr b="1" i="0" lang="en-GB" sz="2200" u="none" cap="none" strike="noStrike">
                <a:solidFill>
                  <a:schemeClr val="lt1"/>
                </a:solidFill>
                <a:latin typeface="Lato"/>
                <a:ea typeface="Lato"/>
                <a:cs typeface="Lato"/>
                <a:sym typeface="Lato"/>
              </a:rPr>
              <a:t>Evaluate who is best placed to deliver financial literacy education</a:t>
            </a:r>
            <a:endParaRPr b="1" i="0" sz="2200" u="none" cap="none" strike="noStrike">
              <a:solidFill>
                <a:schemeClr val="lt1"/>
              </a:solidFill>
              <a:latin typeface="Lato"/>
              <a:ea typeface="Lato"/>
              <a:cs typeface="Lato"/>
              <a:sym typeface="Lato"/>
            </a:endParaRPr>
          </a:p>
          <a:p>
            <a:pPr indent="0" lvl="0" marL="914400" marR="0" rtl="0" algn="l">
              <a:lnSpc>
                <a:spcPct val="107000"/>
              </a:lnSpc>
              <a:spcBef>
                <a:spcPts val="0"/>
              </a:spcBef>
              <a:spcAft>
                <a:spcPts val="0"/>
              </a:spcAft>
              <a:buClr>
                <a:srgbClr val="000000"/>
              </a:buClr>
              <a:buSzPts val="2200"/>
              <a:buFont typeface="Arial"/>
              <a:buNone/>
            </a:pPr>
            <a:r>
              <a:t/>
            </a:r>
            <a:endParaRPr b="1" i="0" sz="2200" u="none" cap="none" strike="noStrike">
              <a:solidFill>
                <a:schemeClr val="lt1"/>
              </a:solidFill>
              <a:latin typeface="Lato"/>
              <a:ea typeface="Lato"/>
              <a:cs typeface="Lato"/>
              <a:sym typeface="Lato"/>
            </a:endParaRPr>
          </a:p>
          <a:p>
            <a:pPr indent="-368300" lvl="0" marL="457200" marR="0" rtl="0" algn="l">
              <a:lnSpc>
                <a:spcPct val="107000"/>
              </a:lnSpc>
              <a:spcBef>
                <a:spcPts val="0"/>
              </a:spcBef>
              <a:spcAft>
                <a:spcPts val="0"/>
              </a:spcAft>
              <a:buClr>
                <a:schemeClr val="lt1"/>
              </a:buClr>
              <a:buSzPts val="2200"/>
              <a:buFont typeface="Lato"/>
              <a:buChar char="●"/>
            </a:pPr>
            <a:r>
              <a:rPr b="1" i="0" lang="en-GB" sz="2200" u="none" cap="none" strike="noStrike">
                <a:solidFill>
                  <a:schemeClr val="lt1"/>
                </a:solidFill>
                <a:latin typeface="Lato"/>
                <a:ea typeface="Lato"/>
                <a:cs typeface="Lato"/>
                <a:sym typeface="Lato"/>
              </a:rPr>
              <a:t>Present a case for the importance of financial literacy education</a:t>
            </a:r>
            <a:endParaRPr b="1" i="0" sz="2200" u="none" cap="none" strike="noStrike">
              <a:solidFill>
                <a:schemeClr val="lt1"/>
              </a:solidFill>
              <a:latin typeface="Lato"/>
              <a:ea typeface="Lato"/>
              <a:cs typeface="Lato"/>
              <a:sym typeface="Lato"/>
            </a:endParaRPr>
          </a:p>
          <a:p>
            <a:pPr indent="0" lvl="0" marL="457200" marR="0" rtl="0" algn="l">
              <a:lnSpc>
                <a:spcPct val="107000"/>
              </a:lnSpc>
              <a:spcBef>
                <a:spcPts val="0"/>
              </a:spcBef>
              <a:spcAft>
                <a:spcPts val="0"/>
              </a:spcAft>
              <a:buClr>
                <a:srgbClr val="000000"/>
              </a:buClr>
              <a:buSzPts val="2200"/>
              <a:buFont typeface="Arial"/>
              <a:buNone/>
            </a:pPr>
            <a:r>
              <a:t/>
            </a:r>
            <a:endParaRPr b="1" i="0" sz="2200" u="none" cap="none" strike="noStrike">
              <a:solidFill>
                <a:schemeClr val="lt1"/>
              </a:solidFill>
              <a:latin typeface="Lato"/>
              <a:ea typeface="Lato"/>
              <a:cs typeface="Lato"/>
              <a:sym typeface="Lato"/>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6"/>
          <p:cNvSpPr txBox="1"/>
          <p:nvPr/>
        </p:nvSpPr>
        <p:spPr>
          <a:xfrm>
            <a:off x="143100" y="1697500"/>
            <a:ext cx="8857800" cy="461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800"/>
              <a:buFont typeface="Arial"/>
              <a:buNone/>
            </a:pPr>
            <a:r>
              <a:rPr b="1" i="0" lang="en-GB" sz="1800" u="none" cap="none" strike="noStrike">
                <a:solidFill>
                  <a:srgbClr val="000000"/>
                </a:solidFill>
                <a:latin typeface="Lato"/>
                <a:ea typeface="Lato"/>
                <a:cs typeface="Lato"/>
                <a:sym typeface="Lato"/>
              </a:rPr>
              <a:t>What is your first reaction to this statement?</a:t>
            </a:r>
            <a:endParaRPr b="1" i="0" sz="1800" u="none" cap="none" strike="noStrike">
              <a:solidFill>
                <a:srgbClr val="000000"/>
              </a:solidFill>
              <a:latin typeface="Lato"/>
              <a:ea typeface="Lato"/>
              <a:cs typeface="Lato"/>
              <a:sym typeface="Lato"/>
            </a:endParaRPr>
          </a:p>
        </p:txBody>
      </p:sp>
      <p:pic>
        <p:nvPicPr>
          <p:cNvPr id="67" name="Google Shape;67;p6"/>
          <p:cNvPicPr preferRelativeResize="0"/>
          <p:nvPr/>
        </p:nvPicPr>
        <p:blipFill rotWithShape="1">
          <a:blip r:embed="rId3">
            <a:alphaModFix/>
          </a:blip>
          <a:srcRect b="0" l="0" r="0" t="0"/>
          <a:stretch/>
        </p:blipFill>
        <p:spPr>
          <a:xfrm>
            <a:off x="3255250" y="2310625"/>
            <a:ext cx="2216400" cy="2216400"/>
          </a:xfrm>
          <a:prstGeom prst="rect">
            <a:avLst/>
          </a:prstGeom>
          <a:noFill/>
          <a:ln>
            <a:noFill/>
          </a:ln>
        </p:spPr>
      </p:pic>
      <p:sp>
        <p:nvSpPr>
          <p:cNvPr id="68" name="Google Shape;68;p6"/>
          <p:cNvSpPr txBox="1"/>
          <p:nvPr/>
        </p:nvSpPr>
        <p:spPr>
          <a:xfrm>
            <a:off x="143100" y="1156825"/>
            <a:ext cx="8710200" cy="461700"/>
          </a:xfrm>
          <a:prstGeom prst="rect">
            <a:avLst/>
          </a:prstGeom>
          <a:noFill/>
          <a:ln cap="flat" cmpd="sng" w="19050">
            <a:solidFill>
              <a:schemeClr val="accent1"/>
            </a:solidFill>
            <a:prstDash val="solid"/>
            <a:round/>
            <a:headEnd len="sm" w="sm" type="none"/>
            <a:tailEnd len="sm" w="sm" type="none"/>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800"/>
              <a:buFont typeface="Arial"/>
              <a:buNone/>
            </a:pPr>
            <a:r>
              <a:rPr b="1" i="0" lang="en-GB" sz="1800" u="none" cap="none" strike="noStrike">
                <a:solidFill>
                  <a:schemeClr val="accent1"/>
                </a:solidFill>
                <a:latin typeface="Lato"/>
                <a:ea typeface="Lato"/>
                <a:cs typeface="Lato"/>
                <a:sym typeface="Lato"/>
              </a:rPr>
              <a:t>‘All young people should learn about the risks and opportunities of money at </a:t>
            </a:r>
            <a:r>
              <a:rPr b="1" i="0" lang="en-GB" sz="1800" u="sng" cap="none" strike="noStrike">
                <a:solidFill>
                  <a:schemeClr val="accent1"/>
                </a:solidFill>
                <a:latin typeface="Lato"/>
                <a:ea typeface="Lato"/>
                <a:cs typeface="Lato"/>
                <a:sym typeface="Lato"/>
              </a:rPr>
              <a:t>school.’</a:t>
            </a:r>
            <a:endParaRPr b="0" i="0" sz="1800" u="none" cap="none" strike="noStrike">
              <a:solidFill>
                <a:schemeClr val="accent1"/>
              </a:solidFill>
              <a:latin typeface="Lato"/>
              <a:ea typeface="Lato"/>
              <a:cs typeface="Lato"/>
              <a:sym typeface="Lato"/>
            </a:endParaRPr>
          </a:p>
        </p:txBody>
      </p:sp>
      <p:pic>
        <p:nvPicPr>
          <p:cNvPr id="69" name="Google Shape;69;p6"/>
          <p:cNvPicPr preferRelativeResize="0"/>
          <p:nvPr/>
        </p:nvPicPr>
        <p:blipFill rotWithShape="1">
          <a:blip r:embed="rId4">
            <a:alphaModFix/>
          </a:blip>
          <a:srcRect b="14651" l="48119" r="0" t="12382"/>
          <a:stretch/>
        </p:blipFill>
        <p:spPr>
          <a:xfrm>
            <a:off x="1405600" y="2655950"/>
            <a:ext cx="1593425" cy="1406925"/>
          </a:xfrm>
          <a:prstGeom prst="rect">
            <a:avLst/>
          </a:prstGeom>
          <a:noFill/>
          <a:ln>
            <a:noFill/>
          </a:ln>
        </p:spPr>
      </p:pic>
      <p:pic>
        <p:nvPicPr>
          <p:cNvPr id="70" name="Google Shape;70;p6"/>
          <p:cNvPicPr preferRelativeResize="0"/>
          <p:nvPr/>
        </p:nvPicPr>
        <p:blipFill rotWithShape="1">
          <a:blip r:embed="rId4">
            <a:alphaModFix/>
          </a:blip>
          <a:srcRect b="11087" l="0" r="48675" t="0"/>
          <a:stretch/>
        </p:blipFill>
        <p:spPr>
          <a:xfrm>
            <a:off x="5861020" y="2419350"/>
            <a:ext cx="1645155" cy="1789275"/>
          </a:xfrm>
          <a:prstGeom prst="rect">
            <a:avLst/>
          </a:prstGeom>
          <a:noFill/>
          <a:ln>
            <a:noFill/>
          </a:ln>
        </p:spPr>
      </p:pic>
      <p:sp>
        <p:nvSpPr>
          <p:cNvPr id="71" name="Google Shape;71;p6"/>
          <p:cNvSpPr txBox="1"/>
          <p:nvPr>
            <p:ph type="title"/>
          </p:nvPr>
        </p:nvSpPr>
        <p:spPr>
          <a:xfrm>
            <a:off x="272750" y="220200"/>
            <a:ext cx="8349900" cy="5751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GB"/>
              <a:t>Financial literacy education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5" name="Shape 75"/>
        <p:cNvGrpSpPr/>
        <p:nvPr/>
      </p:nvGrpSpPr>
      <p:grpSpPr>
        <a:xfrm>
          <a:off x="0" y="0"/>
          <a:ext cx="0" cy="0"/>
          <a:chOff x="0" y="0"/>
          <a:chExt cx="0" cy="0"/>
        </a:xfrm>
      </p:grpSpPr>
      <p:sp>
        <p:nvSpPr>
          <p:cNvPr id="76" name="Google Shape;76;p7"/>
          <p:cNvSpPr txBox="1"/>
          <p:nvPr/>
        </p:nvSpPr>
        <p:spPr>
          <a:xfrm>
            <a:off x="303750" y="1121350"/>
            <a:ext cx="8536500" cy="12930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800"/>
              <a:buFont typeface="Arial"/>
              <a:buNone/>
            </a:pPr>
            <a:r>
              <a:rPr lang="en-GB" sz="1800">
                <a:latin typeface="Lato"/>
                <a:ea typeface="Lato"/>
                <a:cs typeface="Lato"/>
                <a:sym typeface="Lato"/>
              </a:rPr>
              <a:t>Let’s use what you’ve</a:t>
            </a:r>
            <a:r>
              <a:rPr b="0" i="0" lang="en-GB" sz="1800" u="none" cap="none" strike="noStrike">
                <a:solidFill>
                  <a:srgbClr val="000000"/>
                </a:solidFill>
                <a:latin typeface="Lato"/>
                <a:ea typeface="Lato"/>
                <a:cs typeface="Lato"/>
                <a:sym typeface="Lato"/>
              </a:rPr>
              <a:t> learnt over the last few weeks</a:t>
            </a:r>
            <a:r>
              <a:rPr lang="en-GB" sz="1800">
                <a:latin typeface="Lato"/>
                <a:ea typeface="Lato"/>
                <a:cs typeface="Lato"/>
                <a:sym typeface="Lato"/>
              </a:rPr>
              <a:t>. Take two minutes to:</a:t>
            </a:r>
            <a:endParaRPr sz="1800">
              <a:latin typeface="Lato"/>
              <a:ea typeface="Lato"/>
              <a:cs typeface="Lato"/>
              <a:sym typeface="Lato"/>
            </a:endParaRPr>
          </a:p>
          <a:p>
            <a:pPr indent="0" lvl="0" marL="0" marR="0" rtl="0" algn="l">
              <a:lnSpc>
                <a:spcPct val="100000"/>
              </a:lnSpc>
              <a:spcBef>
                <a:spcPts val="0"/>
              </a:spcBef>
              <a:spcAft>
                <a:spcPts val="0"/>
              </a:spcAft>
              <a:buNone/>
            </a:pPr>
            <a:r>
              <a:t/>
            </a:r>
            <a:endParaRPr sz="1800">
              <a:latin typeface="Lato"/>
              <a:ea typeface="Lato"/>
              <a:cs typeface="Lato"/>
              <a:sym typeface="Lato"/>
            </a:endParaRPr>
          </a:p>
          <a:p>
            <a:pPr indent="0" lvl="0" marL="457200" marR="0" rtl="0" algn="l">
              <a:lnSpc>
                <a:spcPct val="100000"/>
              </a:lnSpc>
              <a:spcBef>
                <a:spcPts val="0"/>
              </a:spcBef>
              <a:spcAft>
                <a:spcPts val="0"/>
              </a:spcAft>
              <a:buNone/>
            </a:pPr>
            <a:r>
              <a:rPr b="1" lang="en-GB" sz="1800">
                <a:latin typeface="Lato"/>
                <a:ea typeface="Lato"/>
                <a:cs typeface="Lato"/>
                <a:sym typeface="Lato"/>
              </a:rPr>
              <a:t>Make a mind </a:t>
            </a:r>
            <a:r>
              <a:rPr b="1" lang="en-GB" sz="1800">
                <a:latin typeface="Lato"/>
                <a:ea typeface="Lato"/>
                <a:cs typeface="Lato"/>
                <a:sym typeface="Lato"/>
              </a:rPr>
              <a:t>map of</a:t>
            </a:r>
            <a:r>
              <a:rPr b="1" i="0" lang="en-GB" sz="1800" u="none" cap="none" strike="noStrike">
                <a:solidFill>
                  <a:srgbClr val="000000"/>
                </a:solidFill>
                <a:latin typeface="Lato"/>
                <a:ea typeface="Lato"/>
                <a:cs typeface="Lato"/>
                <a:sym typeface="Lato"/>
              </a:rPr>
              <a:t> the information that young people </a:t>
            </a:r>
            <a:r>
              <a:rPr b="1" lang="en-GB" sz="1800">
                <a:latin typeface="Lato"/>
                <a:ea typeface="Lato"/>
                <a:cs typeface="Lato"/>
                <a:sym typeface="Lato"/>
              </a:rPr>
              <a:t> </a:t>
            </a:r>
            <a:r>
              <a:rPr b="1" i="0" lang="en-GB" sz="1800" u="none" cap="none" strike="noStrike">
                <a:solidFill>
                  <a:srgbClr val="000000"/>
                </a:solidFill>
                <a:latin typeface="Lato"/>
                <a:ea typeface="Lato"/>
                <a:cs typeface="Lato"/>
                <a:sym typeface="Lato"/>
              </a:rPr>
              <a:t>should </a:t>
            </a:r>
            <a:r>
              <a:rPr b="1" lang="en-GB" sz="1800">
                <a:latin typeface="Lato"/>
                <a:ea typeface="Lato"/>
                <a:cs typeface="Lato"/>
                <a:sym typeface="Lato"/>
              </a:rPr>
              <a:t>know about money</a:t>
            </a:r>
            <a:endParaRPr b="1" i="0" sz="1800" u="none" cap="none" strike="noStrike">
              <a:solidFill>
                <a:srgbClr val="000000"/>
              </a:solidFill>
              <a:latin typeface="Lato"/>
              <a:ea typeface="Lato"/>
              <a:cs typeface="Lato"/>
              <a:sym typeface="Lato"/>
            </a:endParaRPr>
          </a:p>
        </p:txBody>
      </p:sp>
      <p:grpSp>
        <p:nvGrpSpPr>
          <p:cNvPr id="77" name="Google Shape;77;p7"/>
          <p:cNvGrpSpPr/>
          <p:nvPr/>
        </p:nvGrpSpPr>
        <p:grpSpPr>
          <a:xfrm>
            <a:off x="5453636" y="3983910"/>
            <a:ext cx="1008033" cy="926450"/>
            <a:chOff x="346220" y="2032430"/>
            <a:chExt cx="1500719" cy="1379262"/>
          </a:xfrm>
        </p:grpSpPr>
        <p:sp>
          <p:nvSpPr>
            <p:cNvPr id="78" name="Google Shape;78;p7"/>
            <p:cNvSpPr/>
            <p:nvPr/>
          </p:nvSpPr>
          <p:spPr>
            <a:xfrm>
              <a:off x="346220" y="2032430"/>
              <a:ext cx="1500719" cy="1379262"/>
            </a:xfrm>
            <a:prstGeom prst="roundRect">
              <a:avLst>
                <a:gd fmla="val 16667" name="adj"/>
              </a:avLst>
            </a:prstGeom>
            <a:noFill/>
            <a:ln cap="flat" cmpd="sng" w="38100">
              <a:solidFill>
                <a:srgbClr val="262A3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79" name="Google Shape;79;p7"/>
            <p:cNvPicPr preferRelativeResize="0"/>
            <p:nvPr/>
          </p:nvPicPr>
          <p:blipFill rotWithShape="1">
            <a:blip r:embed="rId3">
              <a:alphaModFix/>
            </a:blip>
            <a:srcRect b="0" l="0" r="0" t="0"/>
            <a:stretch/>
          </p:blipFill>
          <p:spPr>
            <a:xfrm>
              <a:off x="474818" y="2119815"/>
              <a:ext cx="1243500" cy="1204491"/>
            </a:xfrm>
            <a:prstGeom prst="rect">
              <a:avLst/>
            </a:prstGeom>
            <a:noFill/>
            <a:ln>
              <a:noFill/>
            </a:ln>
          </p:spPr>
        </p:pic>
      </p:grpSp>
      <p:grpSp>
        <p:nvGrpSpPr>
          <p:cNvPr id="80" name="Google Shape;80;p7"/>
          <p:cNvGrpSpPr/>
          <p:nvPr/>
        </p:nvGrpSpPr>
        <p:grpSpPr>
          <a:xfrm>
            <a:off x="2548908" y="3983910"/>
            <a:ext cx="1008033" cy="926450"/>
            <a:chOff x="2006324" y="2032430"/>
            <a:chExt cx="1500719" cy="1379262"/>
          </a:xfrm>
        </p:grpSpPr>
        <p:sp>
          <p:nvSpPr>
            <p:cNvPr id="81" name="Google Shape;81;p7"/>
            <p:cNvSpPr/>
            <p:nvPr/>
          </p:nvSpPr>
          <p:spPr>
            <a:xfrm>
              <a:off x="2006324" y="2032430"/>
              <a:ext cx="1500719" cy="1379262"/>
            </a:xfrm>
            <a:prstGeom prst="roundRect">
              <a:avLst>
                <a:gd fmla="val 16667" name="adj"/>
              </a:avLst>
            </a:prstGeom>
            <a:noFill/>
            <a:ln cap="flat" cmpd="sng" w="38100">
              <a:solidFill>
                <a:srgbClr val="262A3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82" name="Google Shape;82;p7"/>
            <p:cNvPicPr preferRelativeResize="0"/>
            <p:nvPr/>
          </p:nvPicPr>
          <p:blipFill rotWithShape="1">
            <a:blip r:embed="rId4">
              <a:alphaModFix/>
            </a:blip>
            <a:srcRect b="0" l="0" r="0" t="0"/>
            <a:stretch/>
          </p:blipFill>
          <p:spPr>
            <a:xfrm>
              <a:off x="2134921" y="2119816"/>
              <a:ext cx="1243500" cy="1204491"/>
            </a:xfrm>
            <a:prstGeom prst="rect">
              <a:avLst/>
            </a:prstGeom>
            <a:noFill/>
            <a:ln>
              <a:noFill/>
            </a:ln>
          </p:spPr>
        </p:pic>
      </p:grpSp>
      <p:grpSp>
        <p:nvGrpSpPr>
          <p:cNvPr id="83" name="Google Shape;83;p7"/>
          <p:cNvGrpSpPr/>
          <p:nvPr/>
        </p:nvGrpSpPr>
        <p:grpSpPr>
          <a:xfrm>
            <a:off x="2548950" y="2488761"/>
            <a:ext cx="1007953" cy="926341"/>
            <a:chOff x="4647987" y="1800539"/>
            <a:chExt cx="1500600" cy="1379100"/>
          </a:xfrm>
        </p:grpSpPr>
        <p:pic>
          <p:nvPicPr>
            <p:cNvPr id="84" name="Google Shape;84;p7"/>
            <p:cNvPicPr preferRelativeResize="0"/>
            <p:nvPr/>
          </p:nvPicPr>
          <p:blipFill rotWithShape="1">
            <a:blip r:embed="rId5">
              <a:alphaModFix/>
            </a:blip>
            <a:srcRect b="0" l="0" r="0" t="0"/>
            <a:stretch/>
          </p:blipFill>
          <p:spPr>
            <a:xfrm>
              <a:off x="4843266" y="1917189"/>
              <a:ext cx="1110157" cy="1145840"/>
            </a:xfrm>
            <a:prstGeom prst="rect">
              <a:avLst/>
            </a:prstGeom>
            <a:noFill/>
            <a:ln>
              <a:noFill/>
            </a:ln>
          </p:spPr>
        </p:pic>
        <p:sp>
          <p:nvSpPr>
            <p:cNvPr id="85" name="Google Shape;85;p7"/>
            <p:cNvSpPr/>
            <p:nvPr/>
          </p:nvSpPr>
          <p:spPr>
            <a:xfrm>
              <a:off x="4647987" y="1800539"/>
              <a:ext cx="1500600" cy="1379100"/>
            </a:xfrm>
            <a:prstGeom prst="roundRect">
              <a:avLst>
                <a:gd fmla="val 16667" name="adj"/>
              </a:avLst>
            </a:prstGeom>
            <a:noFill/>
            <a:ln cap="flat" cmpd="sng" w="38100">
              <a:solidFill>
                <a:srgbClr val="262A3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86" name="Google Shape;86;p7"/>
          <p:cNvGrpSpPr/>
          <p:nvPr/>
        </p:nvGrpSpPr>
        <p:grpSpPr>
          <a:xfrm>
            <a:off x="5453647" y="2488757"/>
            <a:ext cx="1008051" cy="961057"/>
            <a:chOff x="6304338" y="1748924"/>
            <a:chExt cx="1500746" cy="1430784"/>
          </a:xfrm>
        </p:grpSpPr>
        <p:pic>
          <p:nvPicPr>
            <p:cNvPr id="87" name="Google Shape;87;p7"/>
            <p:cNvPicPr preferRelativeResize="0"/>
            <p:nvPr/>
          </p:nvPicPr>
          <p:blipFill rotWithShape="1">
            <a:blip r:embed="rId6">
              <a:alphaModFix/>
            </a:blip>
            <a:srcRect b="0" l="0" r="0" t="0"/>
            <a:stretch/>
          </p:blipFill>
          <p:spPr>
            <a:xfrm>
              <a:off x="6411371" y="1748924"/>
              <a:ext cx="1336276" cy="1379227"/>
            </a:xfrm>
            <a:prstGeom prst="rect">
              <a:avLst/>
            </a:prstGeom>
            <a:noFill/>
            <a:ln>
              <a:noFill/>
            </a:ln>
          </p:spPr>
        </p:pic>
        <p:sp>
          <p:nvSpPr>
            <p:cNvPr id="88" name="Google Shape;88;p7"/>
            <p:cNvSpPr/>
            <p:nvPr/>
          </p:nvSpPr>
          <p:spPr>
            <a:xfrm>
              <a:off x="6304338" y="1800559"/>
              <a:ext cx="1500746" cy="1379149"/>
            </a:xfrm>
            <a:prstGeom prst="roundRect">
              <a:avLst>
                <a:gd fmla="val 16667" name="adj"/>
              </a:avLst>
            </a:prstGeom>
            <a:noFill/>
            <a:ln cap="flat" cmpd="sng" w="38100">
              <a:solidFill>
                <a:srgbClr val="262A3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pic>
        <p:nvPicPr>
          <p:cNvPr id="89" name="Google Shape;89;p7"/>
          <p:cNvPicPr preferRelativeResize="0"/>
          <p:nvPr/>
        </p:nvPicPr>
        <p:blipFill rotWithShape="1">
          <a:blip r:embed="rId7">
            <a:alphaModFix/>
          </a:blip>
          <a:srcRect b="14081" l="0" r="0" t="0"/>
          <a:stretch/>
        </p:blipFill>
        <p:spPr>
          <a:xfrm>
            <a:off x="3672613" y="2932625"/>
            <a:ext cx="1665325" cy="1430775"/>
          </a:xfrm>
          <a:prstGeom prst="rect">
            <a:avLst/>
          </a:prstGeom>
          <a:noFill/>
          <a:ln>
            <a:noFill/>
          </a:ln>
        </p:spPr>
      </p:pic>
      <p:sp>
        <p:nvSpPr>
          <p:cNvPr id="90" name="Google Shape;90;p7"/>
          <p:cNvSpPr txBox="1"/>
          <p:nvPr>
            <p:ph type="title"/>
          </p:nvPr>
        </p:nvSpPr>
        <p:spPr>
          <a:xfrm>
            <a:off x="272750" y="220200"/>
            <a:ext cx="8349900" cy="5751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GB">
                <a:solidFill>
                  <a:srgbClr val="FFFFFF"/>
                </a:solidFill>
              </a:rPr>
              <a:t>Financial literacy education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graphicFrame>
        <p:nvGraphicFramePr>
          <p:cNvPr id="95" name="Google Shape;95;p8"/>
          <p:cNvGraphicFramePr/>
          <p:nvPr/>
        </p:nvGraphicFramePr>
        <p:xfrm>
          <a:off x="226038" y="1922150"/>
          <a:ext cx="3000000" cy="3000000"/>
        </p:xfrm>
        <a:graphic>
          <a:graphicData uri="http://schemas.openxmlformats.org/drawingml/2006/table">
            <a:tbl>
              <a:tblPr>
                <a:noFill/>
                <a:tableStyleId>{96AABF56-72B0-41E3-B98D-DEB90B662AC6}</a:tableStyleId>
              </a:tblPr>
              <a:tblGrid>
                <a:gridCol w="1820525"/>
                <a:gridCol w="3320350"/>
                <a:gridCol w="3320350"/>
              </a:tblGrid>
              <a:tr h="825675">
                <a:tc>
                  <a:txBody>
                    <a:bodyPr/>
                    <a:lstStyle/>
                    <a:p>
                      <a:pPr indent="0" lvl="0" marL="0" marR="0" rtl="0" algn="l">
                        <a:lnSpc>
                          <a:spcPct val="100000"/>
                        </a:lnSpc>
                        <a:spcBef>
                          <a:spcPts val="0"/>
                        </a:spcBef>
                        <a:spcAft>
                          <a:spcPts val="0"/>
                        </a:spcAft>
                        <a:buClr>
                          <a:srgbClr val="000000"/>
                        </a:buClr>
                        <a:buSzPts val="1400"/>
                        <a:buFont typeface="Arial"/>
                        <a:buNone/>
                      </a:pPr>
                      <a:r>
                        <a:t/>
                      </a:r>
                      <a:endParaRPr b="1" sz="1400" u="none" cap="none" strike="noStrike">
                        <a:solidFill>
                          <a:schemeClr val="dk1"/>
                        </a:solidFill>
                      </a:endParaRPr>
                    </a:p>
                  </a:txBody>
                  <a:tcPr marT="91425" marB="91425" marR="91425" marL="91425" anchor="ctr">
                    <a:solidFill>
                      <a:srgbClr val="FCE5CD"/>
                    </a:solidFill>
                  </a:tcPr>
                </a:tc>
                <a:tc>
                  <a:txBody>
                    <a:bodyPr/>
                    <a:lstStyle/>
                    <a:p>
                      <a:pPr indent="0" lvl="0" marL="0" marR="0" rtl="0" algn="l">
                        <a:lnSpc>
                          <a:spcPct val="100000"/>
                        </a:lnSpc>
                        <a:spcBef>
                          <a:spcPts val="0"/>
                        </a:spcBef>
                        <a:spcAft>
                          <a:spcPts val="0"/>
                        </a:spcAft>
                        <a:buClr>
                          <a:srgbClr val="000000"/>
                        </a:buClr>
                        <a:buSzPts val="1400"/>
                        <a:buFont typeface="Arial"/>
                        <a:buNone/>
                      </a:pPr>
                      <a:r>
                        <a:rPr b="1" lang="en-GB" sz="1400" u="none" cap="none" strike="noStrike">
                          <a:solidFill>
                            <a:schemeClr val="dk1"/>
                          </a:solidFill>
                        </a:rPr>
                        <a:t>Should be responsible for teaching young people about money?</a:t>
                      </a:r>
                      <a:endParaRPr b="1" sz="1400" u="none" cap="none" strike="noStrike">
                        <a:solidFill>
                          <a:schemeClr val="dk1"/>
                        </a:solidFill>
                      </a:endParaRPr>
                    </a:p>
                  </a:txBody>
                  <a:tcPr marT="91425" marB="91425" marR="91425" marL="91425" anchor="ctr">
                    <a:solidFill>
                      <a:srgbClr val="FCE5CD"/>
                    </a:solidFill>
                  </a:tcPr>
                </a:tc>
                <a:tc>
                  <a:txBody>
                    <a:bodyPr/>
                    <a:lstStyle/>
                    <a:p>
                      <a:pPr indent="0" lvl="0" marL="0" marR="0" rtl="0" algn="l">
                        <a:lnSpc>
                          <a:spcPct val="100000"/>
                        </a:lnSpc>
                        <a:spcBef>
                          <a:spcPts val="0"/>
                        </a:spcBef>
                        <a:spcAft>
                          <a:spcPts val="0"/>
                        </a:spcAft>
                        <a:buClr>
                          <a:srgbClr val="000000"/>
                        </a:buClr>
                        <a:buSzPts val="1400"/>
                        <a:buFont typeface="Arial"/>
                        <a:buNone/>
                      </a:pPr>
                      <a:r>
                        <a:rPr b="1" lang="en-GB" sz="1400" u="none" cap="none" strike="noStrike">
                          <a:solidFill>
                            <a:schemeClr val="dk1"/>
                          </a:solidFill>
                        </a:rPr>
                        <a:t>Should not be responsible for teaching young people about money?</a:t>
                      </a:r>
                      <a:endParaRPr b="1" sz="1400" u="none" cap="none" strike="noStrike">
                        <a:solidFill>
                          <a:schemeClr val="dk1"/>
                        </a:solidFill>
                      </a:endParaRPr>
                    </a:p>
                  </a:txBody>
                  <a:tcPr marT="91425" marB="91425" marR="91425" marL="91425" anchor="ctr">
                    <a:solidFill>
                      <a:srgbClr val="FCE5CD"/>
                    </a:solidFill>
                  </a:tcPr>
                </a:tc>
              </a:tr>
              <a:tr h="536675">
                <a:tc>
                  <a:txBody>
                    <a:bodyPr/>
                    <a:lstStyle/>
                    <a:p>
                      <a:pPr indent="0" lvl="0" marL="0" marR="0" rtl="0" algn="l">
                        <a:lnSpc>
                          <a:spcPct val="100000"/>
                        </a:lnSpc>
                        <a:spcBef>
                          <a:spcPts val="0"/>
                        </a:spcBef>
                        <a:spcAft>
                          <a:spcPts val="0"/>
                        </a:spcAft>
                        <a:buClr>
                          <a:srgbClr val="000000"/>
                        </a:buClr>
                        <a:buSzPts val="1400"/>
                        <a:buFont typeface="Arial"/>
                        <a:buNone/>
                      </a:pPr>
                      <a:r>
                        <a:rPr b="1" lang="en-GB" sz="1400" u="none" cap="none" strike="noStrike">
                          <a:solidFill>
                            <a:schemeClr val="dk1"/>
                          </a:solidFill>
                        </a:rPr>
                        <a:t>Parents and carers</a:t>
                      </a:r>
                      <a:endParaRPr b="1" sz="1400" u="none" cap="none" strike="noStrike">
                        <a:solidFill>
                          <a:schemeClr val="dk1"/>
                        </a:solidFill>
                      </a:endParaRPr>
                    </a:p>
                  </a:txBody>
                  <a:tcPr marT="91425" marB="91425" marR="91425" marL="91425" anchor="ctr">
                    <a:solidFill>
                      <a:srgbClr val="FCE5CD"/>
                    </a:solidFill>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solidFill>
                          <a:schemeClr val="dk1"/>
                        </a:solidFill>
                      </a:endParaRPr>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solidFill>
                          <a:schemeClr val="dk1"/>
                        </a:solidFill>
                      </a:endParaRPr>
                    </a:p>
                  </a:txBody>
                  <a:tcPr marT="91425" marB="91425" marR="91425" marL="91425"/>
                </a:tc>
              </a:tr>
              <a:tr h="536675">
                <a:tc>
                  <a:txBody>
                    <a:bodyPr/>
                    <a:lstStyle/>
                    <a:p>
                      <a:pPr indent="0" lvl="0" marL="0" marR="0" rtl="0" algn="l">
                        <a:lnSpc>
                          <a:spcPct val="100000"/>
                        </a:lnSpc>
                        <a:spcBef>
                          <a:spcPts val="0"/>
                        </a:spcBef>
                        <a:spcAft>
                          <a:spcPts val="0"/>
                        </a:spcAft>
                        <a:buClr>
                          <a:srgbClr val="000000"/>
                        </a:buClr>
                        <a:buSzPts val="1400"/>
                        <a:buFont typeface="Arial"/>
                        <a:buNone/>
                      </a:pPr>
                      <a:r>
                        <a:rPr b="1" lang="en-GB" sz="1400" u="none" cap="none" strike="noStrike">
                          <a:solidFill>
                            <a:schemeClr val="dk1"/>
                          </a:solidFill>
                        </a:rPr>
                        <a:t>Schools</a:t>
                      </a:r>
                      <a:endParaRPr b="1" sz="1400" u="none" cap="none" strike="noStrike">
                        <a:solidFill>
                          <a:schemeClr val="dk1"/>
                        </a:solidFill>
                      </a:endParaRPr>
                    </a:p>
                  </a:txBody>
                  <a:tcPr marT="91425" marB="91425" marR="91425" marL="91425" anchor="ctr">
                    <a:solidFill>
                      <a:srgbClr val="FCE5CD"/>
                    </a:solidFill>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solidFill>
                          <a:schemeClr val="dk1"/>
                        </a:solidFill>
                      </a:endParaRPr>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solidFill>
                          <a:schemeClr val="dk1"/>
                        </a:solidFill>
                      </a:endParaRPr>
                    </a:p>
                  </a:txBody>
                  <a:tcPr marT="91425" marB="91425" marR="91425" marL="91425"/>
                </a:tc>
              </a:tr>
              <a:tr h="536675">
                <a:tc>
                  <a:txBody>
                    <a:bodyPr/>
                    <a:lstStyle/>
                    <a:p>
                      <a:pPr indent="0" lvl="0" marL="0" marR="0" rtl="0" algn="l">
                        <a:lnSpc>
                          <a:spcPct val="100000"/>
                        </a:lnSpc>
                        <a:spcBef>
                          <a:spcPts val="0"/>
                        </a:spcBef>
                        <a:spcAft>
                          <a:spcPts val="0"/>
                        </a:spcAft>
                        <a:buClr>
                          <a:srgbClr val="000000"/>
                        </a:buClr>
                        <a:buSzPts val="1400"/>
                        <a:buFont typeface="Arial"/>
                        <a:buNone/>
                      </a:pPr>
                      <a:r>
                        <a:rPr b="1" lang="en-GB" sz="1400" u="none" cap="none" strike="noStrike">
                          <a:solidFill>
                            <a:schemeClr val="dk1"/>
                          </a:solidFill>
                        </a:rPr>
                        <a:t>Other</a:t>
                      </a:r>
                      <a:endParaRPr b="1" sz="1400" u="none" cap="none" strike="noStrike">
                        <a:solidFill>
                          <a:schemeClr val="dk1"/>
                        </a:solidFill>
                      </a:endParaRPr>
                    </a:p>
                  </a:txBody>
                  <a:tcPr marT="91425" marB="91425" marR="91425" marL="91425" anchor="ctr">
                    <a:solidFill>
                      <a:srgbClr val="FCE5CD"/>
                    </a:solidFill>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solidFill>
                          <a:schemeClr val="dk1"/>
                        </a:solidFill>
                      </a:endParaRPr>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solidFill>
                          <a:schemeClr val="dk1"/>
                        </a:solidFill>
                      </a:endParaRPr>
                    </a:p>
                  </a:txBody>
                  <a:tcPr marT="91425" marB="91425" marR="91425" marL="91425"/>
                </a:tc>
              </a:tr>
            </a:tbl>
          </a:graphicData>
        </a:graphic>
      </p:graphicFrame>
      <p:sp>
        <p:nvSpPr>
          <p:cNvPr id="96" name="Google Shape;96;p8"/>
          <p:cNvSpPr txBox="1"/>
          <p:nvPr/>
        </p:nvSpPr>
        <p:spPr>
          <a:xfrm>
            <a:off x="226050" y="1145850"/>
            <a:ext cx="8461200" cy="6771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600"/>
              <a:buFont typeface="Arial"/>
              <a:buNone/>
            </a:pPr>
            <a:r>
              <a:rPr b="0" i="0" lang="en-GB" sz="1600" u="none" cap="none" strike="noStrike">
                <a:solidFill>
                  <a:schemeClr val="accent1"/>
                </a:solidFill>
                <a:latin typeface="Lato Black"/>
                <a:ea typeface="Lato Black"/>
                <a:cs typeface="Lato Black"/>
                <a:sym typeface="Lato Black"/>
              </a:rPr>
              <a:t>Who should be responsible for teaching young people about money?</a:t>
            </a:r>
            <a:endParaRPr b="0" i="0" sz="1600" u="none" cap="none" strike="noStrike">
              <a:solidFill>
                <a:schemeClr val="accent1"/>
              </a:solidFill>
              <a:latin typeface="Lato Black"/>
              <a:ea typeface="Lato Black"/>
              <a:cs typeface="Lato Black"/>
              <a:sym typeface="Lato Black"/>
            </a:endParaRPr>
          </a:p>
          <a:p>
            <a:pPr indent="0" lvl="0" marL="0" marR="0" rtl="0" algn="l">
              <a:lnSpc>
                <a:spcPct val="100000"/>
              </a:lnSpc>
              <a:spcBef>
                <a:spcPts val="0"/>
              </a:spcBef>
              <a:spcAft>
                <a:spcPts val="0"/>
              </a:spcAft>
              <a:buClr>
                <a:srgbClr val="000000"/>
              </a:buClr>
              <a:buSzPts val="1600"/>
              <a:buFont typeface="Arial"/>
              <a:buNone/>
            </a:pPr>
            <a:r>
              <a:rPr b="0" i="0" lang="en-GB" sz="1600" u="none" cap="none" strike="noStrike">
                <a:solidFill>
                  <a:schemeClr val="accent1"/>
                </a:solidFill>
                <a:latin typeface="Lato"/>
                <a:ea typeface="Lato"/>
                <a:cs typeface="Lato"/>
                <a:sym typeface="Lato"/>
              </a:rPr>
              <a:t>Create and fill in this table in your books</a:t>
            </a:r>
            <a:endParaRPr b="0" i="0" sz="1600" u="none" cap="none" strike="noStrike">
              <a:solidFill>
                <a:schemeClr val="accent1"/>
              </a:solidFill>
              <a:latin typeface="Lato"/>
              <a:ea typeface="Lato"/>
              <a:cs typeface="Lato"/>
              <a:sym typeface="Lato"/>
            </a:endParaRPr>
          </a:p>
        </p:txBody>
      </p:sp>
      <p:sp>
        <p:nvSpPr>
          <p:cNvPr id="97" name="Google Shape;97;p8"/>
          <p:cNvSpPr txBox="1"/>
          <p:nvPr>
            <p:ph type="title"/>
          </p:nvPr>
        </p:nvSpPr>
        <p:spPr>
          <a:xfrm>
            <a:off x="272750" y="220200"/>
            <a:ext cx="8349900" cy="5751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GB"/>
              <a:t>Financial literacy education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9"/>
          <p:cNvSpPr txBox="1"/>
          <p:nvPr/>
        </p:nvSpPr>
        <p:spPr>
          <a:xfrm>
            <a:off x="138125" y="253750"/>
            <a:ext cx="8092200" cy="516000"/>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2900"/>
              <a:buFont typeface="Arial"/>
              <a:buNone/>
            </a:pPr>
            <a:r>
              <a:rPr b="1" i="0" lang="en-GB" sz="2900" u="none" cap="none" strike="noStrike">
                <a:solidFill>
                  <a:schemeClr val="lt1"/>
                </a:solidFill>
                <a:latin typeface="Lato"/>
                <a:ea typeface="Lato"/>
                <a:cs typeface="Lato"/>
                <a:sym typeface="Lato"/>
              </a:rPr>
              <a:t>Financial literacy education</a:t>
            </a:r>
            <a:r>
              <a:rPr b="1" lang="en-GB" sz="2900">
                <a:solidFill>
                  <a:schemeClr val="lt1"/>
                </a:solidFill>
                <a:latin typeface="Lato"/>
                <a:ea typeface="Lato"/>
                <a:cs typeface="Lato"/>
                <a:sym typeface="Lato"/>
              </a:rPr>
              <a:t>:</a:t>
            </a:r>
            <a:br>
              <a:rPr b="1" lang="en-GB" sz="2900">
                <a:solidFill>
                  <a:schemeClr val="lt1"/>
                </a:solidFill>
                <a:latin typeface="Lato"/>
                <a:ea typeface="Lato"/>
                <a:cs typeface="Lato"/>
                <a:sym typeface="Lato"/>
              </a:rPr>
            </a:br>
            <a:r>
              <a:rPr b="1" i="0" lang="en-GB" sz="2900" u="none" cap="none" strike="noStrike">
                <a:solidFill>
                  <a:schemeClr val="lt1"/>
                </a:solidFill>
                <a:latin typeface="Lato"/>
                <a:ea typeface="Lato"/>
                <a:cs typeface="Lato"/>
                <a:sym typeface="Lato"/>
              </a:rPr>
              <a:t>A school’s perspective </a:t>
            </a:r>
            <a:endParaRPr b="1" i="0" sz="2600" u="none" cap="none" strike="noStrike">
              <a:solidFill>
                <a:schemeClr val="lt1"/>
              </a:solidFill>
              <a:latin typeface="Lato"/>
              <a:ea typeface="Lato"/>
              <a:cs typeface="Lato"/>
              <a:sym typeface="Lato"/>
            </a:endParaRPr>
          </a:p>
        </p:txBody>
      </p:sp>
      <p:sp>
        <p:nvSpPr>
          <p:cNvPr id="103" name="Google Shape;103;p9"/>
          <p:cNvSpPr txBox="1"/>
          <p:nvPr/>
        </p:nvSpPr>
        <p:spPr>
          <a:xfrm>
            <a:off x="87375" y="4678875"/>
            <a:ext cx="5998200" cy="338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000"/>
              <a:buFont typeface="Arial"/>
              <a:buNone/>
            </a:pPr>
            <a:r>
              <a:rPr b="0" i="0" lang="en-GB" sz="1000" u="sng" cap="none" strike="noStrike">
                <a:solidFill>
                  <a:schemeClr val="accent2"/>
                </a:solidFill>
                <a:latin typeface="Lato"/>
                <a:ea typeface="Lato"/>
                <a:cs typeface="Lato"/>
                <a:sym typeface="Lato"/>
                <a:hlinkClick r:id="rId3">
                  <a:extLst>
                    <a:ext uri="{A12FA001-AC4F-418D-AE19-62706E023703}">
                      <ahyp:hlinkClr val="tx"/>
                    </a:ext>
                  </a:extLst>
                </a:hlinkClick>
              </a:rPr>
              <a:t>https://www.ft.com/content/320c43fa-2e12-43d0-baaf-4a37ca93917b</a:t>
            </a:r>
            <a:r>
              <a:rPr b="0" i="0" lang="en-GB" sz="1000" u="none" cap="none" strike="noStrike">
                <a:solidFill>
                  <a:schemeClr val="accent2"/>
                </a:solidFill>
                <a:latin typeface="Lato"/>
                <a:ea typeface="Lato"/>
                <a:cs typeface="Lato"/>
                <a:sym typeface="Lato"/>
              </a:rPr>
              <a:t>  </a:t>
            </a:r>
            <a:endParaRPr b="0" i="0" sz="1000" u="none" cap="none" strike="noStrike">
              <a:solidFill>
                <a:schemeClr val="accent2"/>
              </a:solidFill>
              <a:latin typeface="Lato"/>
              <a:ea typeface="Lato"/>
              <a:cs typeface="Lato"/>
              <a:sym typeface="Lato"/>
            </a:endParaRPr>
          </a:p>
        </p:txBody>
      </p:sp>
      <p:sp>
        <p:nvSpPr>
          <p:cNvPr id="104" name="Google Shape;104;p9"/>
          <p:cNvSpPr txBox="1"/>
          <p:nvPr/>
        </p:nvSpPr>
        <p:spPr>
          <a:xfrm>
            <a:off x="87375" y="1306825"/>
            <a:ext cx="5840100" cy="26781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800"/>
              <a:buFont typeface="Arial"/>
              <a:buNone/>
            </a:pPr>
            <a:r>
              <a:rPr b="0" i="0" lang="en-GB" sz="1800" u="none" cap="none" strike="noStrike">
                <a:solidFill>
                  <a:schemeClr val="accent1"/>
                </a:solidFill>
                <a:latin typeface="Lato"/>
                <a:ea typeface="Lato"/>
                <a:cs typeface="Lato"/>
                <a:sym typeface="Lato"/>
              </a:rPr>
              <a:t>Read the Financial Times article ‘Britain’s schools fail legal requirement to teach money matters’.</a:t>
            </a:r>
            <a:endParaRPr b="0" i="0" sz="1800" u="none" cap="none" strike="noStrike">
              <a:solidFill>
                <a:schemeClr val="accent1"/>
              </a:solidFill>
              <a:latin typeface="Lato"/>
              <a:ea typeface="Lato"/>
              <a:cs typeface="Lato"/>
              <a:sym typeface="Lato"/>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accent1"/>
              </a:solidFill>
              <a:latin typeface="Lato"/>
              <a:ea typeface="Lato"/>
              <a:cs typeface="Lato"/>
              <a:sym typeface="Lato"/>
            </a:endParaRPr>
          </a:p>
          <a:p>
            <a:pPr indent="-342900" lvl="0" marL="457200" marR="0" rtl="0" algn="l">
              <a:lnSpc>
                <a:spcPct val="100000"/>
              </a:lnSpc>
              <a:spcBef>
                <a:spcPts val="0"/>
              </a:spcBef>
              <a:spcAft>
                <a:spcPts val="0"/>
              </a:spcAft>
              <a:buClr>
                <a:schemeClr val="accent1"/>
              </a:buClr>
              <a:buSzPts val="1800"/>
              <a:buFont typeface="Lato"/>
              <a:buAutoNum type="arabicPeriod"/>
            </a:pPr>
            <a:r>
              <a:rPr b="1" i="0" lang="en-GB" sz="1800" u="sng" cap="none" strike="noStrike">
                <a:solidFill>
                  <a:schemeClr val="accent1"/>
                </a:solidFill>
                <a:latin typeface="Lato"/>
                <a:ea typeface="Lato"/>
                <a:cs typeface="Lato"/>
                <a:sym typeface="Lato"/>
              </a:rPr>
              <a:t>Underline</a:t>
            </a:r>
            <a:r>
              <a:rPr b="1" i="0" lang="en-GB" sz="1800" u="none" cap="none" strike="noStrike">
                <a:solidFill>
                  <a:schemeClr val="accent1"/>
                </a:solidFill>
                <a:latin typeface="Lato"/>
                <a:ea typeface="Lato"/>
                <a:cs typeface="Lato"/>
                <a:sym typeface="Lato"/>
              </a:rPr>
              <a:t> </a:t>
            </a:r>
            <a:r>
              <a:rPr b="0" i="0" lang="en-GB" sz="1800" u="none" cap="none" strike="noStrike">
                <a:solidFill>
                  <a:schemeClr val="accent1"/>
                </a:solidFill>
                <a:latin typeface="Lato"/>
                <a:ea typeface="Lato"/>
                <a:cs typeface="Lato"/>
                <a:sym typeface="Lato"/>
              </a:rPr>
              <a:t>reasons why schools </a:t>
            </a:r>
            <a:r>
              <a:rPr b="1" i="0" lang="en-GB" sz="1800" u="none" cap="none" strike="noStrike">
                <a:solidFill>
                  <a:schemeClr val="accent2"/>
                </a:solidFill>
                <a:latin typeface="Lato"/>
                <a:ea typeface="Lato"/>
                <a:cs typeface="Lato"/>
                <a:sym typeface="Lato"/>
              </a:rPr>
              <a:t>should not</a:t>
            </a:r>
            <a:r>
              <a:rPr b="0" i="0" lang="en-GB" sz="1800" u="none" cap="none" strike="noStrike">
                <a:solidFill>
                  <a:schemeClr val="accent1"/>
                </a:solidFill>
                <a:latin typeface="Lato"/>
                <a:ea typeface="Lato"/>
                <a:cs typeface="Lato"/>
                <a:sym typeface="Lato"/>
              </a:rPr>
              <a:t> be responsible for teaching young people about money</a:t>
            </a:r>
            <a:endParaRPr b="0" i="0" sz="1800" u="none" cap="none" strike="noStrike">
              <a:solidFill>
                <a:schemeClr val="accent1"/>
              </a:solidFill>
              <a:latin typeface="Lato"/>
              <a:ea typeface="Lato"/>
              <a:cs typeface="Lato"/>
              <a:sym typeface="Lato"/>
            </a:endParaRPr>
          </a:p>
          <a:p>
            <a:pPr indent="0" lvl="0" marL="45720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accent1"/>
              </a:solidFill>
              <a:latin typeface="Lato"/>
              <a:ea typeface="Lato"/>
              <a:cs typeface="Lato"/>
              <a:sym typeface="Lato"/>
            </a:endParaRPr>
          </a:p>
          <a:p>
            <a:pPr indent="-342900" lvl="0" marL="457200" marR="0" rtl="0" algn="l">
              <a:lnSpc>
                <a:spcPct val="100000"/>
              </a:lnSpc>
              <a:spcBef>
                <a:spcPts val="0"/>
              </a:spcBef>
              <a:spcAft>
                <a:spcPts val="0"/>
              </a:spcAft>
              <a:buClr>
                <a:schemeClr val="accent1"/>
              </a:buClr>
              <a:buSzPts val="1800"/>
              <a:buFont typeface="Lato"/>
              <a:buAutoNum type="arabicPeriod"/>
            </a:pPr>
            <a:r>
              <a:rPr b="0" i="0" lang="en-GB" sz="1800" u="none" cap="none" strike="noStrike">
                <a:solidFill>
                  <a:schemeClr val="accent1"/>
                </a:solidFill>
                <a:highlight>
                  <a:srgbClr val="FFFF00"/>
                </a:highlight>
                <a:latin typeface="Lato"/>
                <a:ea typeface="Lato"/>
                <a:cs typeface="Lato"/>
                <a:sym typeface="Lato"/>
              </a:rPr>
              <a:t>Highlight</a:t>
            </a:r>
            <a:r>
              <a:rPr b="0" i="0" lang="en-GB" sz="1800" u="none" cap="none" strike="noStrike">
                <a:solidFill>
                  <a:schemeClr val="accent1"/>
                </a:solidFill>
                <a:latin typeface="Lato"/>
                <a:ea typeface="Lato"/>
                <a:cs typeface="Lato"/>
                <a:sym typeface="Lato"/>
              </a:rPr>
              <a:t> reasons why schools </a:t>
            </a:r>
            <a:r>
              <a:rPr b="1" i="0" lang="en-GB" sz="1800" u="none" cap="none" strike="noStrike">
                <a:solidFill>
                  <a:schemeClr val="accent2"/>
                </a:solidFill>
                <a:latin typeface="Lato"/>
                <a:ea typeface="Lato"/>
                <a:cs typeface="Lato"/>
                <a:sym typeface="Lato"/>
              </a:rPr>
              <a:t>should </a:t>
            </a:r>
            <a:r>
              <a:rPr b="0" i="0" lang="en-GB" sz="1800" u="none" cap="none" strike="noStrike">
                <a:solidFill>
                  <a:schemeClr val="accent1"/>
                </a:solidFill>
                <a:latin typeface="Lato"/>
                <a:ea typeface="Lato"/>
                <a:cs typeface="Lato"/>
                <a:sym typeface="Lato"/>
              </a:rPr>
              <a:t>be responsible for teaching young people about money</a:t>
            </a:r>
            <a:endParaRPr b="0" i="0" sz="1800" u="none" cap="none" strike="noStrike">
              <a:solidFill>
                <a:schemeClr val="accent1"/>
              </a:solidFill>
              <a:latin typeface="Lato"/>
              <a:ea typeface="Lato"/>
              <a:cs typeface="Lato"/>
              <a:sym typeface="Lato"/>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accent1"/>
              </a:solidFill>
              <a:latin typeface="Lato"/>
              <a:ea typeface="Lato"/>
              <a:cs typeface="Lato"/>
              <a:sym typeface="Lato"/>
            </a:endParaRPr>
          </a:p>
        </p:txBody>
      </p:sp>
      <p:pic>
        <p:nvPicPr>
          <p:cNvPr id="105" name="Google Shape;105;p9"/>
          <p:cNvPicPr preferRelativeResize="0"/>
          <p:nvPr/>
        </p:nvPicPr>
        <p:blipFill rotWithShape="1">
          <a:blip r:embed="rId4">
            <a:alphaModFix/>
          </a:blip>
          <a:srcRect b="0" l="1797" r="0" t="0"/>
          <a:stretch/>
        </p:blipFill>
        <p:spPr>
          <a:xfrm>
            <a:off x="6374925" y="1306825"/>
            <a:ext cx="2125800" cy="2876799"/>
          </a:xfrm>
          <a:prstGeom prst="rect">
            <a:avLst/>
          </a:prstGeom>
          <a:noFill/>
          <a:ln>
            <a:noFill/>
          </a:ln>
          <a:effectLst>
            <a:outerShdw blurRad="57150" rotWithShape="0" algn="bl" dir="5400000" dist="19050">
              <a:srgbClr val="000000">
                <a:alpha val="49803"/>
              </a:srgbClr>
            </a:outerShdw>
          </a:effectLst>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FLIC_Presentation_No_pages">
  <a:themeElements>
    <a:clrScheme name="Simple Light">
      <a:dk1>
        <a:srgbClr val="262A33"/>
      </a:dk1>
      <a:lt1>
        <a:srgbClr val="FFFFFF"/>
      </a:lt1>
      <a:dk2>
        <a:srgbClr val="262A33"/>
      </a:dk2>
      <a:lt2>
        <a:srgbClr val="262A33"/>
      </a:lt2>
      <a:accent1>
        <a:srgbClr val="0543B3"/>
      </a:accent1>
      <a:accent2>
        <a:srgbClr val="FF8022"/>
      </a:accent2>
      <a:accent3>
        <a:srgbClr val="FFFFFF"/>
      </a:accent3>
      <a:accent4>
        <a:srgbClr val="FFFFFF"/>
      </a:accent4>
      <a:accent5>
        <a:srgbClr val="FFFFFF"/>
      </a:accent5>
      <a:accent6>
        <a:srgbClr val="FFFFFF"/>
      </a:accent6>
      <a:hlink>
        <a:srgbClr val="0543B3"/>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