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y="5143500" cx="9144000"/>
  <p:notesSz cx="6858000" cy="9144000"/>
  <p:embeddedFontLst>
    <p:embeddedFont>
      <p:font typeface="Lato"/>
      <p:regular r:id="rId23"/>
      <p:bold r:id="rId24"/>
      <p:italic r:id="rId25"/>
      <p:boldItalic r:id="rId26"/>
    </p:embeddedFont>
    <p:embeddedFont>
      <p:font typeface="Lato Black"/>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9" roundtripDataSignature="AMtx7miad0VNGgRbp1HNGGCWwsk6wAlvhA=="/>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Duncan Cornish"/>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2FE0191-FD64-45BA-8738-07A799DEB9C5}">
  <a:tblStyle styleId="{12FE0191-FD64-45BA-8738-07A799DEB9C5}"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Lato-boldItalic.fntdata"/><Relationship Id="rId25" Type="http://schemas.openxmlformats.org/officeDocument/2006/relationships/font" Target="fonts/Lato-italic.fntdata"/><Relationship Id="rId28" Type="http://schemas.openxmlformats.org/officeDocument/2006/relationships/font" Target="fonts/LatoBlack-boldItalic.fntdata"/><Relationship Id="rId27" Type="http://schemas.openxmlformats.org/officeDocument/2006/relationships/font" Target="fonts/LatoBlack-bold.fntdata"/><Relationship Id="rId5" Type="http://schemas.openxmlformats.org/officeDocument/2006/relationships/commentAuthors" Target="commentAuthors.xml"/><Relationship Id="rId6" Type="http://schemas.openxmlformats.org/officeDocument/2006/relationships/slideMaster" Target="slideMasters/slideMaster1.xml"/><Relationship Id="rId29" Type="http://customschemas.google.com/relationships/presentationmetadata" Target="metadata"/><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2-05T17:24:55.004">
    <p:pos x="6000" y="0"/>
    <p:text>@duncan.cornish@ftflic.com update this article</p:text>
    <p:extLst>
      <p:ext uri="{C676402C-5697-4E1C-873F-D02D1690AC5C}">
        <p15:threadingInfo timeZoneBias="0"/>
      </p:ext>
      <p:ext uri="http://customooxmlschemas.google.com/">
        <go:slidesCustomData xmlns:go="http://customooxmlschemas.google.com/" commentPostId="AAABwPAN9hk"/>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oneysavingexpert.com/loans/debt-help-plan/" TargetMode="External"/><Relationship Id="rId3" Type="http://schemas.openxmlformats.org/officeDocument/2006/relationships/hyperlink" Target="https://www.stepchange.org/" TargetMode="External"/><Relationship Id="rId4" Type="http://schemas.openxmlformats.org/officeDocument/2006/relationships/hyperlink" Target="https://www.moneyhelper.org.uk/en/everyday-money/types-of-credit/overdrafts-explained"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 name="Google Shape;3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Read the </a:t>
            </a:r>
            <a:r>
              <a:rPr lang="en-GB" sz="1000" u="sng">
                <a:solidFill>
                  <a:schemeClr val="dk1"/>
                </a:solidFill>
                <a:latin typeface="Lato"/>
                <a:ea typeface="Lato"/>
                <a:cs typeface="Lato"/>
                <a:sym typeface="Lato"/>
                <a:hlinkClick r:id="rId2">
                  <a:extLst>
                    <a:ext uri="{A12FA001-AC4F-418D-AE19-62706E023703}">
                      <ahyp:hlinkClr val="tx"/>
                    </a:ext>
                  </a:extLst>
                </a:hlinkClick>
              </a:rPr>
              <a:t>moneysavingexpert debt problems guide</a:t>
            </a:r>
            <a:endParaRPr sz="1000">
              <a:solidFill>
                <a:schemeClr val="dk1"/>
              </a:solidFill>
              <a:latin typeface="Lato"/>
              <a:ea typeface="Lato"/>
              <a:cs typeface="Lato"/>
              <a:sym typeface="Lato"/>
            </a:endParaRPr>
          </a:p>
          <a:p>
            <a:pPr indent="-292100" lvl="0" marL="457200" rtl="0" algn="l">
              <a:lnSpc>
                <a:spcPct val="100000"/>
              </a:lnSpc>
              <a:spcBef>
                <a:spcPts val="0"/>
              </a:spcBef>
              <a:spcAft>
                <a:spcPts val="0"/>
              </a:spcAft>
              <a:buClr>
                <a:schemeClr val="dk1"/>
              </a:buClr>
              <a:buSzPts val="1000"/>
              <a:buFont typeface="Lato"/>
              <a:buChar char="●"/>
            </a:pPr>
            <a:r>
              <a:rPr lang="en-GB" sz="1000" u="sng">
                <a:solidFill>
                  <a:schemeClr val="dk1"/>
                </a:solidFill>
                <a:latin typeface="Lato"/>
                <a:ea typeface="Lato"/>
                <a:cs typeface="Lato"/>
                <a:sym typeface="Lato"/>
                <a:hlinkClick r:id="rId3">
                  <a:extLst>
                    <a:ext uri="{A12FA001-AC4F-418D-AE19-62706E023703}">
                      <ahyp:hlinkClr val="tx"/>
                    </a:ext>
                  </a:extLst>
                </a:hlinkClick>
              </a:rPr>
              <a:t>https://www.stepchange.org/</a:t>
            </a:r>
            <a:r>
              <a:rPr lang="en-GB" sz="1000">
                <a:solidFill>
                  <a:schemeClr val="dk1"/>
                </a:solidFill>
                <a:latin typeface="Lato"/>
                <a:ea typeface="Lato"/>
                <a:cs typeface="Lato"/>
                <a:sym typeface="Lato"/>
              </a:rPr>
              <a:t> </a:t>
            </a:r>
            <a:endParaRPr sz="1000">
              <a:solidFill>
                <a:schemeClr val="dk1"/>
              </a:solidFill>
              <a:latin typeface="Lato"/>
              <a:ea typeface="Lato"/>
              <a:cs typeface="Lato"/>
              <a:sym typeface="Lato"/>
            </a:endParaRPr>
          </a:p>
          <a:p>
            <a:pPr indent="-292100" lvl="0" marL="457200" rtl="0" algn="l">
              <a:lnSpc>
                <a:spcPct val="100000"/>
              </a:lnSpc>
              <a:spcBef>
                <a:spcPts val="0"/>
              </a:spcBef>
              <a:spcAft>
                <a:spcPts val="0"/>
              </a:spcAft>
              <a:buClr>
                <a:schemeClr val="dk1"/>
              </a:buClr>
              <a:buSzPts val="1000"/>
              <a:buFont typeface="Lato"/>
              <a:buChar char="●"/>
            </a:pPr>
            <a:r>
              <a:rPr lang="en-GB" sz="1000" u="sng">
                <a:solidFill>
                  <a:schemeClr val="dk1"/>
                </a:solidFill>
                <a:latin typeface="Lato"/>
                <a:ea typeface="Lato"/>
                <a:cs typeface="Lato"/>
                <a:sym typeface="Lato"/>
                <a:hlinkClick r:id="rId4">
                  <a:extLst>
                    <a:ext uri="{A12FA001-AC4F-418D-AE19-62706E023703}">
                      <ahyp:hlinkClr val="tx"/>
                    </a:ext>
                  </a:extLst>
                </a:hlinkClick>
              </a:rPr>
              <a:t>https://www.moneyhelper.org.uk/en/everyday-money/types-of-credit/overdrafts-explained</a:t>
            </a:r>
            <a:r>
              <a:rPr lang="en-GB" sz="1000">
                <a:solidFill>
                  <a:schemeClr val="dk1"/>
                </a:solidFill>
                <a:latin typeface="Lato"/>
                <a:ea typeface="Lato"/>
                <a:cs typeface="Lato"/>
                <a:sym typeface="Lato"/>
              </a:rPr>
              <a:t> </a:t>
            </a:r>
            <a:endParaRPr>
              <a:latin typeface="Lato"/>
              <a:ea typeface="Lato"/>
              <a:cs typeface="Lato"/>
              <a:sym typeface="Lat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c45040b060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c45040b060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 name="Google Shape;3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 name="Google Shape;4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 name="Google Shape;5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6" name="Shape 6"/>
        <p:cNvGrpSpPr/>
        <p:nvPr/>
      </p:nvGrpSpPr>
      <p:grpSpPr>
        <a:xfrm>
          <a:off x="0" y="0"/>
          <a:ext cx="0" cy="0"/>
          <a:chOff x="0" y="0"/>
          <a:chExt cx="0" cy="0"/>
        </a:xfrm>
      </p:grpSpPr>
      <p:sp>
        <p:nvSpPr>
          <p:cNvPr id="7" name="Google Shape;7;g33d8b97976a_0_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 name="Google Shape;8;g33d8b97976a_0_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28" name="Shape 28"/>
        <p:cNvGrpSpPr/>
        <p:nvPr/>
      </p:nvGrpSpPr>
      <p:grpSpPr>
        <a:xfrm>
          <a:off x="0" y="0"/>
          <a:ext cx="0" cy="0"/>
          <a:chOff x="0" y="0"/>
          <a:chExt cx="0" cy="0"/>
        </a:xfrm>
      </p:grpSpPr>
      <p:pic>
        <p:nvPicPr>
          <p:cNvPr id="29" name="Google Shape;29;g33d8b97976a_0_26"/>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9" name="Shape 9"/>
        <p:cNvGrpSpPr/>
        <p:nvPr/>
      </p:nvGrpSpPr>
      <p:grpSpPr>
        <a:xfrm>
          <a:off x="0" y="0"/>
          <a:ext cx="0" cy="0"/>
          <a:chOff x="0" y="0"/>
          <a:chExt cx="0" cy="0"/>
        </a:xfrm>
      </p:grpSpPr>
      <p:sp>
        <p:nvSpPr>
          <p:cNvPr id="10" name="Google Shape;10;g33d8b97976a_0_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g33d8b97976a_0_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12" name="Google Shape;12;g33d8b97976a_0_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13" name="Shape 13"/>
        <p:cNvGrpSpPr/>
        <p:nvPr/>
      </p:nvGrpSpPr>
      <p:grpSpPr>
        <a:xfrm>
          <a:off x="0" y="0"/>
          <a:ext cx="0" cy="0"/>
          <a:chOff x="0" y="0"/>
          <a:chExt cx="0" cy="0"/>
        </a:xfrm>
      </p:grpSpPr>
      <p:sp>
        <p:nvSpPr>
          <p:cNvPr id="14" name="Google Shape;14;g33d8b97976a_0_1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15" name="Shape 15"/>
        <p:cNvGrpSpPr/>
        <p:nvPr/>
      </p:nvGrpSpPr>
      <p:grpSpPr>
        <a:xfrm>
          <a:off x="0" y="0"/>
          <a:ext cx="0" cy="0"/>
          <a:chOff x="0" y="0"/>
          <a:chExt cx="0" cy="0"/>
        </a:xfrm>
      </p:grpSpPr>
      <p:pic>
        <p:nvPicPr>
          <p:cNvPr id="16" name="Google Shape;16;g33d8b97976a_0_13"/>
          <p:cNvPicPr preferRelativeResize="0"/>
          <p:nvPr/>
        </p:nvPicPr>
        <p:blipFill rotWithShape="1">
          <a:blip r:embed="rId2">
            <a:alphaModFix/>
          </a:blip>
          <a:srcRect b="-2282" l="-4222" r="-3757" t="-2440"/>
          <a:stretch/>
        </p:blipFill>
        <p:spPr>
          <a:xfrm rot="-5400000">
            <a:off x="7182681" y="3219806"/>
            <a:ext cx="2039601" cy="1978026"/>
          </a:xfrm>
          <a:prstGeom prst="rect">
            <a:avLst/>
          </a:prstGeom>
          <a:noFill/>
          <a:ln>
            <a:noFill/>
          </a:ln>
        </p:spPr>
      </p:pic>
      <p:pic>
        <p:nvPicPr>
          <p:cNvPr id="17" name="Google Shape;17;g33d8b97976a_0_13"/>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8" name="Shape 18"/>
        <p:cNvGrpSpPr/>
        <p:nvPr/>
      </p:nvGrpSpPr>
      <p:grpSpPr>
        <a:xfrm>
          <a:off x="0" y="0"/>
          <a:ext cx="0" cy="0"/>
          <a:chOff x="0" y="0"/>
          <a:chExt cx="0" cy="0"/>
        </a:xfrm>
      </p:grpSpPr>
      <p:pic>
        <p:nvPicPr>
          <p:cNvPr id="19" name="Google Shape;19;g33d8b97976a_0_1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20" name="Shape 20"/>
        <p:cNvGrpSpPr/>
        <p:nvPr/>
      </p:nvGrpSpPr>
      <p:grpSpPr>
        <a:xfrm>
          <a:off x="0" y="0"/>
          <a:ext cx="0" cy="0"/>
          <a:chOff x="0" y="0"/>
          <a:chExt cx="0" cy="0"/>
        </a:xfrm>
      </p:grpSpPr>
      <p:pic>
        <p:nvPicPr>
          <p:cNvPr id="21" name="Google Shape;21;g33d8b97976a_0_18"/>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22" name="Shape 22"/>
        <p:cNvGrpSpPr/>
        <p:nvPr/>
      </p:nvGrpSpPr>
      <p:grpSpPr>
        <a:xfrm>
          <a:off x="0" y="0"/>
          <a:ext cx="0" cy="0"/>
          <a:chOff x="0" y="0"/>
          <a:chExt cx="0" cy="0"/>
        </a:xfrm>
      </p:grpSpPr>
      <p:sp>
        <p:nvSpPr>
          <p:cNvPr id="23" name="Google Shape;23;g33d8b97976a_0_20"/>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g33d8b97976a_0_20"/>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25" name="Shape 2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p:cSld name="TITLE_ONLY_2">
    <p:bg>
      <p:bgPr>
        <a:solidFill>
          <a:srgbClr val="262A33"/>
        </a:solidFill>
      </p:bgPr>
    </p:bg>
    <p:spTree>
      <p:nvGrpSpPr>
        <p:cNvPr id="26" name="Shape 26"/>
        <p:cNvGrpSpPr/>
        <p:nvPr/>
      </p:nvGrpSpPr>
      <p:grpSpPr>
        <a:xfrm>
          <a:off x="0" y="0"/>
          <a:ext cx="0" cy="0"/>
          <a:chOff x="0" y="0"/>
          <a:chExt cx="0" cy="0"/>
        </a:xfrm>
      </p:grpSpPr>
      <p:pic>
        <p:nvPicPr>
          <p:cNvPr id="27" name="Google Shape;27;g33d8b97976a_0_24"/>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s://www.parliament.uk/get-involved/contact-an-mp-or-lord/contact-your-mp/" TargetMode="External"/><Relationship Id="rId4" Type="http://schemas.openxmlformats.org/officeDocument/2006/relationships/image" Target="../media/image16.png"/><Relationship Id="rId5" Type="http://schemas.openxmlformats.org/officeDocument/2006/relationships/hyperlink" Target="https://results.org.uk/wp-content/uploads/2023/11/How-to-write-to-your-MP.pdf" TargetMode="External"/><Relationship Id="rId6" Type="http://schemas.openxmlformats.org/officeDocument/2006/relationships/image" Target="../media/image15.png"/><Relationship Id="rId7" Type="http://schemas.openxmlformats.org/officeDocument/2006/relationships/image" Target="../media/image21.png"/><Relationship Id="rId8"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hyperlink" Target="https://www.citizensadvice.org.uk/debt-and-money/" TargetMode="External"/><Relationship Id="rId4" Type="http://schemas.openxmlformats.org/officeDocument/2006/relationships/image" Target="../media/image22.png"/><Relationship Id="rId5" Type="http://schemas.openxmlformats.org/officeDocument/2006/relationships/image" Target="../media/image20.png"/><Relationship Id="rId6" Type="http://schemas.openxmlformats.org/officeDocument/2006/relationships/hyperlink" Target="https://www.nationaldebtline.org/" TargetMode="External"/><Relationship Id="rId7" Type="http://schemas.openxmlformats.org/officeDocument/2006/relationships/hyperlink" Target="http://www.moneyadvicetrust.org/Pages/default.aspx" TargetMode="External"/><Relationship Id="rId8"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hyperlink" Target="https://resources.ftflic.com/" TargetMode="External"/><Relationship Id="rId4" Type="http://schemas.openxmlformats.org/officeDocument/2006/relationships/hyperlink" Target="https://members.parliament.uk/members/commons" TargetMode="External"/><Relationship Id="rId5" Type="http://schemas.openxmlformats.org/officeDocument/2006/relationships/hyperlink" Target="https://www.parliament.uk/get-involved/contact-an-mp-or-lord/contact-your-mp/#jumplink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comments" Target="../comments/comment1.xml"/><Relationship Id="rId4" Type="http://schemas.openxmlformats.org/officeDocument/2006/relationships/hyperlink" Target="https://www.ft.com/content/320c43fa-2e12-43d0-baaf-4a37ca93917b" TargetMode="External"/><Relationship Id="rId5"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33" name="Shape 33"/>
        <p:cNvGrpSpPr/>
        <p:nvPr/>
      </p:nvGrpSpPr>
      <p:grpSpPr>
        <a:xfrm>
          <a:off x="0" y="0"/>
          <a:ext cx="0" cy="0"/>
          <a:chOff x="0" y="0"/>
          <a:chExt cx="0" cy="0"/>
        </a:xfrm>
      </p:grpSpPr>
      <p:sp>
        <p:nvSpPr>
          <p:cNvPr id="34" name="Google Shape;34;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rgbClr val="FF8022"/>
                </a:solidFill>
                <a:latin typeface="Arial"/>
                <a:ea typeface="Arial"/>
                <a:cs typeface="Arial"/>
                <a:sym typeface="Arial"/>
              </a:rPr>
              <a:t>This session is aimed at </a:t>
            </a:r>
            <a:r>
              <a:rPr b="1" lang="en-GB" sz="1000">
                <a:solidFill>
                  <a:srgbClr val="FF8022"/>
                </a:solidFill>
              </a:rPr>
              <a:t>K</a:t>
            </a:r>
            <a:r>
              <a:rPr b="1" i="0" lang="en-GB" sz="1000" u="none" cap="none" strike="noStrike">
                <a:solidFill>
                  <a:srgbClr val="FF8022"/>
                </a:solidFill>
                <a:latin typeface="Arial"/>
                <a:ea typeface="Arial"/>
                <a:cs typeface="Arial"/>
                <a:sym typeface="Arial"/>
              </a:rPr>
              <a:t>ey </a:t>
            </a:r>
            <a:r>
              <a:rPr b="1" lang="en-GB" sz="1000">
                <a:solidFill>
                  <a:srgbClr val="FF8022"/>
                </a:solidFill>
              </a:rPr>
              <a:t>S</a:t>
            </a:r>
            <a:r>
              <a:rPr b="1" i="0" lang="en-GB" sz="1000" u="none" cap="none" strike="noStrike">
                <a:solidFill>
                  <a:srgbClr val="FF8022"/>
                </a:solidFill>
                <a:latin typeface="Arial"/>
                <a:ea typeface="Arial"/>
                <a:cs typeface="Arial"/>
                <a:sym typeface="Arial"/>
              </a:rPr>
              <a:t>tage </a:t>
            </a:r>
            <a:r>
              <a:rPr b="1" lang="en-GB" sz="1000">
                <a:solidFill>
                  <a:srgbClr val="FF8022"/>
                </a:solidFill>
              </a:rPr>
              <a:t>F</a:t>
            </a:r>
            <a:r>
              <a:rPr b="1" i="0" lang="en-GB" sz="1000" u="none" cap="none" strike="noStrike">
                <a:solidFill>
                  <a:srgbClr val="FF8022"/>
                </a:solidFill>
                <a:latin typeface="Arial"/>
                <a:ea typeface="Arial"/>
                <a:cs typeface="Arial"/>
                <a:sym typeface="Arial"/>
              </a:rPr>
              <a:t>our and </a:t>
            </a:r>
            <a:r>
              <a:rPr b="1" lang="en-GB" sz="1000">
                <a:solidFill>
                  <a:srgbClr val="FF8022"/>
                </a:solidFill>
              </a:rPr>
              <a:t>F</a:t>
            </a:r>
            <a:r>
              <a:rPr b="1" i="0" lang="en-GB" sz="1000" u="none" cap="none" strike="noStrike">
                <a:solidFill>
                  <a:srgbClr val="FF8022"/>
                </a:solidFill>
                <a:latin typeface="Arial"/>
                <a:ea typeface="Arial"/>
                <a:cs typeface="Arial"/>
                <a:sym typeface="Arial"/>
              </a:rPr>
              <a:t>ive (recommended for Year 12 and above)</a:t>
            </a:r>
            <a:endParaRPr b="1" i="0" sz="1000" u="none" cap="none" strike="noStrike">
              <a:solidFill>
                <a:srgbClr val="FF8022"/>
              </a:solidFill>
              <a:latin typeface="Arial"/>
              <a:ea typeface="Arial"/>
              <a:cs typeface="Arial"/>
              <a:sym typeface="Arial"/>
            </a:endParaRPr>
          </a:p>
        </p:txBody>
      </p:sp>
      <p:sp>
        <p:nvSpPr>
          <p:cNvPr id="35" name="Google Shape;35;p1"/>
          <p:cNvSpPr txBox="1"/>
          <p:nvPr>
            <p:ph type="ctrTitle"/>
          </p:nvPr>
        </p:nvSpPr>
        <p:spPr>
          <a:xfrm>
            <a:off x="360375" y="1329300"/>
            <a:ext cx="58707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chemeClr val="lt1"/>
                </a:solidFill>
                <a:latin typeface="Lato"/>
                <a:ea typeface="Lato"/>
                <a:cs typeface="Lato"/>
                <a:sym typeface="Lato"/>
              </a:rPr>
              <a:t>Preparing for my financial future</a:t>
            </a:r>
            <a:endParaRPr b="1" i="0" sz="4800" u="none" cap="none" strike="noStrike">
              <a:solidFill>
                <a:schemeClr val="lt1"/>
              </a:solidFill>
              <a:latin typeface="Lato Black"/>
              <a:ea typeface="Lato Black"/>
              <a:cs typeface="Lato Black"/>
              <a:sym typeface="Lato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1"/>
          <p:cNvSpPr txBox="1"/>
          <p:nvPr/>
        </p:nvSpPr>
        <p:spPr>
          <a:xfrm>
            <a:off x="138125" y="253750"/>
            <a:ext cx="8092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Financial literacy education</a:t>
            </a:r>
            <a:r>
              <a:rPr b="1" lang="en-GB" sz="2900">
                <a:solidFill>
                  <a:schemeClr val="lt1"/>
                </a:solidFill>
                <a:latin typeface="Lato"/>
                <a:ea typeface="Lato"/>
                <a:cs typeface="Lato"/>
                <a:sym typeface="Lato"/>
              </a:rPr>
              <a:t>:</a:t>
            </a:r>
            <a:endParaRPr b="1" sz="2900">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Parents and carers perspective</a:t>
            </a:r>
            <a:endParaRPr b="1" i="0" sz="2600" u="none" cap="none" strike="noStrike">
              <a:solidFill>
                <a:schemeClr val="lt1"/>
              </a:solidFill>
              <a:latin typeface="Lato"/>
              <a:ea typeface="Lato"/>
              <a:cs typeface="Lato"/>
              <a:sym typeface="Lato"/>
            </a:endParaRPr>
          </a:p>
        </p:txBody>
      </p:sp>
      <p:sp>
        <p:nvSpPr>
          <p:cNvPr id="108" name="Google Shape;108;p11"/>
          <p:cNvSpPr txBox="1"/>
          <p:nvPr/>
        </p:nvSpPr>
        <p:spPr>
          <a:xfrm>
            <a:off x="226050" y="1145850"/>
            <a:ext cx="8461200" cy="6156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Lato"/>
                <a:ea typeface="Lato"/>
                <a:cs typeface="Lato"/>
                <a:sym typeface="Lato"/>
              </a:rPr>
              <a:t>Read the experience of the person below and identify why this person may or may not be the best person to teach a young person about financial literacy. </a:t>
            </a:r>
            <a:endParaRPr b="0" i="0" sz="1400" u="none" cap="none" strike="noStrike">
              <a:solidFill>
                <a:schemeClr val="accent1"/>
              </a:solidFill>
              <a:latin typeface="Lato"/>
              <a:ea typeface="Lato"/>
              <a:cs typeface="Lato"/>
              <a:sym typeface="Lato"/>
            </a:endParaRPr>
          </a:p>
        </p:txBody>
      </p:sp>
      <p:sp>
        <p:nvSpPr>
          <p:cNvPr id="109" name="Google Shape;109;p11"/>
          <p:cNvSpPr txBox="1"/>
          <p:nvPr/>
        </p:nvSpPr>
        <p:spPr>
          <a:xfrm>
            <a:off x="387325" y="1913475"/>
            <a:ext cx="5377200" cy="2130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i="0" lang="en-GB" sz="1600" u="none" cap="none" strike="noStrike">
                <a:solidFill>
                  <a:schemeClr val="dk1"/>
                </a:solidFill>
                <a:latin typeface="Lato"/>
                <a:ea typeface="Lato"/>
                <a:cs typeface="Lato"/>
                <a:sym typeface="Lato"/>
              </a:rPr>
              <a:t>I am the owner of my local village convenience shop. It is a family business that I took over from my dad. I feel both proud and lucky to be able run a business as I wasn’t really academic and didn’t do very well in school. However, it can be stressful as business has really slowed down lately. I’ve had to take out a personal loan to cover my household costs but I’m sure things will pick up in the summer.</a:t>
            </a:r>
            <a:endParaRPr i="0" sz="1600" u="none" cap="none" strike="noStrike">
              <a:solidFill>
                <a:schemeClr val="dk1"/>
              </a:solidFill>
              <a:latin typeface="Lato"/>
              <a:ea typeface="Lato"/>
              <a:cs typeface="Lato"/>
              <a:sym typeface="Lato"/>
            </a:endParaRPr>
          </a:p>
        </p:txBody>
      </p:sp>
      <p:pic>
        <p:nvPicPr>
          <p:cNvPr id="110" name="Google Shape;110;p11"/>
          <p:cNvPicPr preferRelativeResize="0"/>
          <p:nvPr/>
        </p:nvPicPr>
        <p:blipFill rotWithShape="1">
          <a:blip r:embed="rId3">
            <a:alphaModFix/>
          </a:blip>
          <a:srcRect b="0" l="0" r="0" t="0"/>
          <a:stretch/>
        </p:blipFill>
        <p:spPr>
          <a:xfrm>
            <a:off x="6087200" y="1959050"/>
            <a:ext cx="2143125" cy="2143125"/>
          </a:xfrm>
          <a:prstGeom prst="rect">
            <a:avLst/>
          </a:prstGeom>
          <a:noFill/>
          <a:ln cap="flat" cmpd="sng" w="38100">
            <a:solidFill>
              <a:schemeClr val="accent2"/>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2"/>
          <p:cNvSpPr txBox="1"/>
          <p:nvPr/>
        </p:nvSpPr>
        <p:spPr>
          <a:xfrm>
            <a:off x="226050" y="1145850"/>
            <a:ext cx="8461200" cy="6156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1"/>
                </a:solidFill>
                <a:latin typeface="Lato"/>
                <a:ea typeface="Lato"/>
                <a:cs typeface="Lato"/>
                <a:sym typeface="Lato"/>
              </a:rPr>
              <a:t>Read the experience of the person below and identify why this person may or may not be the best person to teach a young person about financial literacy. </a:t>
            </a:r>
            <a:endParaRPr b="0" i="0" sz="1400" u="none" cap="none" strike="noStrike">
              <a:solidFill>
                <a:schemeClr val="accent1"/>
              </a:solidFill>
              <a:latin typeface="Lato"/>
              <a:ea typeface="Lato"/>
              <a:cs typeface="Lato"/>
              <a:sym typeface="Lato"/>
            </a:endParaRPr>
          </a:p>
        </p:txBody>
      </p:sp>
      <p:sp>
        <p:nvSpPr>
          <p:cNvPr id="116" name="Google Shape;116;p12"/>
          <p:cNvSpPr txBox="1"/>
          <p:nvPr/>
        </p:nvSpPr>
        <p:spPr>
          <a:xfrm>
            <a:off x="387325" y="1913475"/>
            <a:ext cx="5377200" cy="2413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0" i="0" lang="en-GB" sz="1600" u="none" cap="none" strike="noStrike">
                <a:solidFill>
                  <a:srgbClr val="000000"/>
                </a:solidFill>
                <a:latin typeface="Lato"/>
                <a:ea typeface="Lato"/>
                <a:cs typeface="Lato"/>
                <a:sym typeface="Lato"/>
              </a:rPr>
              <a:t>I am the owner of my local </a:t>
            </a:r>
            <a:r>
              <a:rPr b="1" i="0" lang="en-GB" sz="1600" u="none" cap="none" strike="noStrike">
                <a:solidFill>
                  <a:schemeClr val="accent2"/>
                </a:solidFill>
                <a:latin typeface="Lato"/>
                <a:ea typeface="Lato"/>
                <a:cs typeface="Lato"/>
                <a:sym typeface="Lato"/>
              </a:rPr>
              <a:t>village </a:t>
            </a:r>
            <a:r>
              <a:rPr b="0" i="0" lang="en-GB" sz="1600" u="none" cap="none" strike="noStrike">
                <a:solidFill>
                  <a:srgbClr val="000000"/>
                </a:solidFill>
                <a:latin typeface="Lato"/>
                <a:ea typeface="Lato"/>
                <a:cs typeface="Lato"/>
                <a:sym typeface="Lato"/>
              </a:rPr>
              <a:t>convenience shop. It is a </a:t>
            </a:r>
            <a:r>
              <a:rPr b="1" i="0" lang="en-GB" sz="1600" u="none" cap="none" strike="noStrike">
                <a:solidFill>
                  <a:schemeClr val="accent2"/>
                </a:solidFill>
                <a:latin typeface="Lato"/>
                <a:ea typeface="Lato"/>
                <a:cs typeface="Lato"/>
                <a:sym typeface="Lato"/>
              </a:rPr>
              <a:t>family business </a:t>
            </a:r>
            <a:r>
              <a:rPr b="0" i="0" lang="en-GB" sz="1600" u="none" cap="none" strike="noStrike">
                <a:solidFill>
                  <a:srgbClr val="000000"/>
                </a:solidFill>
                <a:latin typeface="Lato"/>
                <a:ea typeface="Lato"/>
                <a:cs typeface="Lato"/>
                <a:sym typeface="Lato"/>
              </a:rPr>
              <a:t>that I took over from my dad. I feel both proud and lucky to be able run a business as </a:t>
            </a:r>
            <a:r>
              <a:rPr b="1" i="0" lang="en-GB" sz="1600" u="none" cap="none" strike="noStrike">
                <a:solidFill>
                  <a:schemeClr val="accent2"/>
                </a:solidFill>
                <a:latin typeface="Lato"/>
                <a:ea typeface="Lato"/>
                <a:cs typeface="Lato"/>
                <a:sym typeface="Lato"/>
              </a:rPr>
              <a:t>I wasn’t really academic</a:t>
            </a:r>
            <a:r>
              <a:rPr b="0" i="0" lang="en-GB" sz="1600" u="none" cap="none" strike="noStrike">
                <a:solidFill>
                  <a:srgbClr val="000000"/>
                </a:solidFill>
                <a:latin typeface="Lato"/>
                <a:ea typeface="Lato"/>
                <a:cs typeface="Lato"/>
                <a:sym typeface="Lato"/>
              </a:rPr>
              <a:t> and didn’t do very well in school. However, it can be stressful as business has really slowed down lately. I’ve had to take out a </a:t>
            </a:r>
            <a:r>
              <a:rPr b="1" i="0" lang="en-GB" sz="1600" u="none" cap="none" strike="noStrike">
                <a:solidFill>
                  <a:schemeClr val="accent2"/>
                </a:solidFill>
                <a:latin typeface="Lato"/>
                <a:ea typeface="Lato"/>
                <a:cs typeface="Lato"/>
                <a:sym typeface="Lato"/>
              </a:rPr>
              <a:t>personal loan </a:t>
            </a:r>
            <a:r>
              <a:rPr b="0" i="0" lang="en-GB" sz="1600" u="none" cap="none" strike="noStrike">
                <a:solidFill>
                  <a:srgbClr val="000000"/>
                </a:solidFill>
                <a:latin typeface="Lato"/>
                <a:ea typeface="Lato"/>
                <a:cs typeface="Lato"/>
                <a:sym typeface="Lato"/>
              </a:rPr>
              <a:t>to cover my household costs but I’m sure things will pick up in the summer.</a:t>
            </a:r>
            <a:endParaRPr b="0" i="0" sz="1600" u="none" cap="none" strike="noStrike">
              <a:solidFill>
                <a:srgbClr val="000000"/>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p:txBody>
      </p:sp>
      <p:pic>
        <p:nvPicPr>
          <p:cNvPr id="117" name="Google Shape;117;p12"/>
          <p:cNvPicPr preferRelativeResize="0"/>
          <p:nvPr/>
        </p:nvPicPr>
        <p:blipFill rotWithShape="1">
          <a:blip r:embed="rId3">
            <a:alphaModFix/>
          </a:blip>
          <a:srcRect b="0" l="0" r="0" t="0"/>
          <a:stretch/>
        </p:blipFill>
        <p:spPr>
          <a:xfrm>
            <a:off x="6087200" y="1959050"/>
            <a:ext cx="2143125" cy="2143125"/>
          </a:xfrm>
          <a:prstGeom prst="rect">
            <a:avLst/>
          </a:prstGeom>
          <a:noFill/>
          <a:ln cap="flat" cmpd="sng" w="38100">
            <a:solidFill>
              <a:schemeClr val="accent2"/>
            </a:solidFill>
            <a:prstDash val="solid"/>
            <a:round/>
            <a:headEnd len="sm" w="sm" type="none"/>
            <a:tailEnd len="sm" w="sm" type="none"/>
          </a:ln>
        </p:spPr>
      </p:pic>
      <p:sp>
        <p:nvSpPr>
          <p:cNvPr id="118" name="Google Shape;118;p12"/>
          <p:cNvSpPr txBox="1"/>
          <p:nvPr/>
        </p:nvSpPr>
        <p:spPr>
          <a:xfrm>
            <a:off x="138125" y="253750"/>
            <a:ext cx="8092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Financial literacy education</a:t>
            </a:r>
            <a:r>
              <a:rPr b="1" lang="en-GB" sz="2900">
                <a:solidFill>
                  <a:schemeClr val="lt1"/>
                </a:solidFill>
                <a:latin typeface="Lato"/>
                <a:ea typeface="Lato"/>
                <a:cs typeface="Lato"/>
                <a:sym typeface="Lato"/>
              </a:rPr>
              <a:t>:</a:t>
            </a:r>
            <a:endParaRPr b="1" sz="2900">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Parents and carers perspective</a:t>
            </a:r>
            <a:endParaRPr b="1" i="0" sz="2600" u="none" cap="none" strike="noStrike">
              <a:solidFill>
                <a:schemeClr val="lt1"/>
              </a:solidFill>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3"/>
          <p:cNvSpPr txBox="1"/>
          <p:nvPr/>
        </p:nvSpPr>
        <p:spPr>
          <a:xfrm>
            <a:off x="177400" y="1168275"/>
            <a:ext cx="8775000" cy="86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rgbClr val="000000"/>
                </a:solidFill>
                <a:latin typeface="Lato"/>
                <a:ea typeface="Lato"/>
                <a:cs typeface="Lato"/>
                <a:sym typeface="Lato"/>
              </a:rPr>
              <a:t>“All young people should learn about the risks and opportunities of money at </a:t>
            </a:r>
            <a:r>
              <a:rPr b="1" i="0" lang="en-GB" sz="2200" u="sng" cap="none" strike="noStrike">
                <a:solidFill>
                  <a:srgbClr val="000000"/>
                </a:solidFill>
                <a:latin typeface="Lato"/>
                <a:ea typeface="Lato"/>
                <a:cs typeface="Lato"/>
                <a:sym typeface="Lato"/>
              </a:rPr>
              <a:t>school.</a:t>
            </a:r>
            <a:r>
              <a:rPr b="1" i="0" lang="en-GB" sz="2200" u="none" cap="none" strike="noStrike">
                <a:solidFill>
                  <a:srgbClr val="000000"/>
                </a:solidFill>
                <a:latin typeface="Lato"/>
                <a:ea typeface="Lato"/>
                <a:cs typeface="Lato"/>
                <a:sym typeface="Lato"/>
              </a:rPr>
              <a:t>”</a:t>
            </a:r>
            <a:endParaRPr b="1" i="0" sz="2200" u="none" cap="none" strike="noStrike">
              <a:solidFill>
                <a:srgbClr val="000000"/>
              </a:solidFill>
              <a:latin typeface="Lato"/>
              <a:ea typeface="Lato"/>
              <a:cs typeface="Lato"/>
              <a:sym typeface="Lato"/>
            </a:endParaRPr>
          </a:p>
        </p:txBody>
      </p:sp>
      <p:sp>
        <p:nvSpPr>
          <p:cNvPr id="124" name="Google Shape;124;p13"/>
          <p:cNvSpPr txBox="1"/>
          <p:nvPr>
            <p:ph type="ctrTitle"/>
          </p:nvPr>
        </p:nvSpPr>
        <p:spPr>
          <a:xfrm>
            <a:off x="259775" y="242750"/>
            <a:ext cx="57021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Debate</a:t>
            </a:r>
            <a:endParaRPr b="1" i="0" sz="2900" u="none" cap="none" strike="noStrike">
              <a:solidFill>
                <a:schemeClr val="lt1"/>
              </a:solidFill>
              <a:latin typeface="Lato"/>
              <a:ea typeface="Lato"/>
              <a:cs typeface="Lato"/>
              <a:sym typeface="Lato"/>
            </a:endParaRPr>
          </a:p>
        </p:txBody>
      </p:sp>
      <p:sp>
        <p:nvSpPr>
          <p:cNvPr id="125" name="Google Shape;125;p13"/>
          <p:cNvSpPr txBox="1"/>
          <p:nvPr/>
        </p:nvSpPr>
        <p:spPr>
          <a:xfrm>
            <a:off x="177400" y="2571750"/>
            <a:ext cx="5952900" cy="20472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rgbClr val="000000"/>
              </a:buClr>
              <a:buSzPts val="1600"/>
              <a:buFont typeface="Lato"/>
              <a:buAutoNum type="arabicPeriod"/>
            </a:pPr>
            <a:r>
              <a:rPr b="0" i="0" lang="en-GB" sz="1600" u="none" cap="none" strike="noStrike">
                <a:solidFill>
                  <a:srgbClr val="000000"/>
                </a:solidFill>
                <a:latin typeface="Lato"/>
                <a:ea typeface="Lato"/>
                <a:cs typeface="Lato"/>
                <a:sym typeface="Lato"/>
              </a:rPr>
              <a:t>Can or should parents and carers be responsible for ensuring that young people are educated on these topics?</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1000"/>
              </a:spcBef>
              <a:spcAft>
                <a:spcPts val="0"/>
              </a:spcAft>
              <a:buClr>
                <a:srgbClr val="000000"/>
              </a:buClr>
              <a:buSzPts val="1600"/>
              <a:buFont typeface="Lato"/>
              <a:buAutoNum type="arabicPeriod"/>
            </a:pPr>
            <a:r>
              <a:rPr b="0" i="0" lang="en-GB" sz="1600" u="none" cap="none" strike="noStrike">
                <a:solidFill>
                  <a:srgbClr val="000000"/>
                </a:solidFill>
                <a:latin typeface="Lato"/>
                <a:ea typeface="Lato"/>
                <a:cs typeface="Lato"/>
                <a:sym typeface="Lato"/>
              </a:rPr>
              <a:t>How do young people teach themselves?</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1000"/>
              </a:spcBef>
              <a:spcAft>
                <a:spcPts val="0"/>
              </a:spcAft>
              <a:buClr>
                <a:srgbClr val="000000"/>
              </a:buClr>
              <a:buSzPts val="1600"/>
              <a:buFont typeface="Lato"/>
              <a:buAutoNum type="arabicPeriod"/>
            </a:pPr>
            <a:r>
              <a:rPr b="0" i="0" lang="en-GB" sz="1600" u="none" cap="none" strike="noStrike">
                <a:solidFill>
                  <a:srgbClr val="000000"/>
                </a:solidFill>
                <a:latin typeface="Lato"/>
                <a:ea typeface="Lato"/>
                <a:cs typeface="Lato"/>
                <a:sym typeface="Lato"/>
              </a:rPr>
              <a:t>Why are schools considered an ideal place to teach young people about these topics?</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1000"/>
              </a:spcBef>
              <a:spcAft>
                <a:spcPts val="1000"/>
              </a:spcAft>
              <a:buClr>
                <a:srgbClr val="000000"/>
              </a:buClr>
              <a:buSzPts val="1600"/>
              <a:buFont typeface="Lato"/>
              <a:buAutoNum type="arabicPeriod"/>
            </a:pPr>
            <a:r>
              <a:rPr b="0" i="0" lang="en-GB" sz="1600" u="none" cap="none" strike="noStrike">
                <a:solidFill>
                  <a:srgbClr val="000000"/>
                </a:solidFill>
                <a:latin typeface="Lato"/>
                <a:ea typeface="Lato"/>
                <a:cs typeface="Lato"/>
                <a:sym typeface="Lato"/>
              </a:rPr>
              <a:t>What limitations or challenges do schools face?</a:t>
            </a:r>
            <a:endParaRPr b="0" i="0" sz="1600" u="none" cap="none" strike="noStrike">
              <a:solidFill>
                <a:srgbClr val="000000"/>
              </a:solidFill>
              <a:latin typeface="Lato"/>
              <a:ea typeface="Lato"/>
              <a:cs typeface="Lato"/>
              <a:sym typeface="Lato"/>
            </a:endParaRPr>
          </a:p>
        </p:txBody>
      </p:sp>
      <p:pic>
        <p:nvPicPr>
          <p:cNvPr id="126" name="Google Shape;126;p13"/>
          <p:cNvPicPr preferRelativeResize="0"/>
          <p:nvPr/>
        </p:nvPicPr>
        <p:blipFill>
          <a:blip r:embed="rId3">
            <a:alphaModFix/>
          </a:blip>
          <a:stretch>
            <a:fillRect/>
          </a:stretch>
        </p:blipFill>
        <p:spPr>
          <a:xfrm>
            <a:off x="6031900" y="2182575"/>
            <a:ext cx="2959702" cy="23343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4"/>
          <p:cNvSpPr txBox="1"/>
          <p:nvPr/>
        </p:nvSpPr>
        <p:spPr>
          <a:xfrm>
            <a:off x="246875" y="1339925"/>
            <a:ext cx="5715300" cy="3140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Lato"/>
                <a:ea typeface="Lato"/>
                <a:cs typeface="Lato"/>
                <a:sym typeface="Lato"/>
              </a:rPr>
              <a:t>You have the power to make a difference.</a:t>
            </a:r>
            <a:endParaRPr b="0"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There are many students who are missing out on financial literacy education.</a:t>
            </a:r>
            <a:endParaRPr b="0" i="0" sz="1600" u="none" cap="none" strike="noStrike">
              <a:solidFill>
                <a:srgbClr val="000000"/>
              </a:solidFill>
              <a:latin typeface="Lato"/>
              <a:ea typeface="Lato"/>
              <a:cs typeface="Lato"/>
              <a:sym typeface="Lato"/>
            </a:endParaRPr>
          </a:p>
          <a:p>
            <a:pPr indent="-330200" lvl="0" marL="457200" marR="0" rtl="0" algn="l">
              <a:lnSpc>
                <a:spcPct val="100000"/>
              </a:lnSpc>
              <a:spcBef>
                <a:spcPts val="0"/>
              </a:spcBef>
              <a:spcAft>
                <a:spcPts val="0"/>
              </a:spcAft>
              <a:buClr>
                <a:srgbClr val="000000"/>
              </a:buClr>
              <a:buSzPts val="1600"/>
              <a:buFont typeface="Lato"/>
              <a:buChar char="●"/>
            </a:pPr>
            <a:r>
              <a:rPr b="0" i="0" lang="en-GB" sz="1600" u="none" cap="none" strike="noStrike">
                <a:solidFill>
                  <a:srgbClr val="000000"/>
                </a:solidFill>
                <a:latin typeface="Lato"/>
                <a:ea typeface="Lato"/>
                <a:cs typeface="Lato"/>
                <a:sym typeface="Lato"/>
              </a:rPr>
              <a:t>It would be life-changing for many young people and their families if they were to be guaranteed financial literacy education.</a:t>
            </a:r>
            <a:endParaRPr b="0"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rgbClr val="000000"/>
                </a:solidFill>
                <a:latin typeface="Lato"/>
                <a:ea typeface="Lato"/>
                <a:cs typeface="Lato"/>
                <a:sym typeface="Lato"/>
              </a:rPr>
              <a:t>You can help this happen b</a:t>
            </a:r>
            <a:r>
              <a:rPr lang="en-GB" sz="1600">
                <a:latin typeface="Lato"/>
                <a:ea typeface="Lato"/>
                <a:cs typeface="Lato"/>
                <a:sym typeface="Lato"/>
              </a:rPr>
              <a:t>y</a:t>
            </a:r>
            <a:r>
              <a:rPr b="0" i="0" lang="en-GB" sz="1600" u="none" cap="none" strike="noStrike">
                <a:solidFill>
                  <a:srgbClr val="000000"/>
                </a:solidFill>
                <a:latin typeface="Lato"/>
                <a:ea typeface="Lato"/>
                <a:cs typeface="Lato"/>
                <a:sym typeface="Lato"/>
              </a:rPr>
              <a:t> </a:t>
            </a:r>
            <a:r>
              <a:rPr b="0" i="0" lang="en-GB" sz="1600" u="sng" cap="none" strike="noStrike">
                <a:solidFill>
                  <a:schemeClr val="hlink"/>
                </a:solidFill>
                <a:latin typeface="Lato"/>
                <a:ea typeface="Lato"/>
                <a:cs typeface="Lato"/>
                <a:sym typeface="Lato"/>
                <a:hlinkClick r:id="rId3"/>
              </a:rPr>
              <a:t>writing a letter to your local MP</a:t>
            </a:r>
            <a:r>
              <a:rPr b="0" i="0" lang="en-GB" sz="1600" u="none" cap="none" strike="noStrike">
                <a:solidFill>
                  <a:srgbClr val="000000"/>
                </a:solidFill>
                <a:latin typeface="Lato"/>
                <a:ea typeface="Lato"/>
                <a:cs typeface="Lato"/>
                <a:sym typeface="Lato"/>
              </a:rPr>
              <a:t> sharing what you have learnt over the last six weeks and presenting reasons why more schools should include financial literacy in their curriculum.</a:t>
            </a:r>
            <a:endParaRPr b="0" i="0" sz="1600" u="none" cap="none" strike="noStrike">
              <a:solidFill>
                <a:srgbClr val="000000"/>
              </a:solidFill>
              <a:latin typeface="Lato"/>
              <a:ea typeface="Lato"/>
              <a:cs typeface="Lato"/>
              <a:sym typeface="Lato"/>
            </a:endParaRPr>
          </a:p>
        </p:txBody>
      </p:sp>
      <p:pic>
        <p:nvPicPr>
          <p:cNvPr id="132" name="Google Shape;132;p14"/>
          <p:cNvPicPr preferRelativeResize="0"/>
          <p:nvPr/>
        </p:nvPicPr>
        <p:blipFill rotWithShape="1">
          <a:blip r:embed="rId4">
            <a:alphaModFix/>
          </a:blip>
          <a:srcRect b="4480" l="5475" r="6782" t="4453"/>
          <a:stretch/>
        </p:blipFill>
        <p:spPr>
          <a:xfrm>
            <a:off x="6270072" y="1478250"/>
            <a:ext cx="1275414" cy="1217462"/>
          </a:xfrm>
          <a:prstGeom prst="rect">
            <a:avLst/>
          </a:prstGeom>
          <a:noFill/>
          <a:ln>
            <a:noFill/>
          </a:ln>
        </p:spPr>
      </p:pic>
      <p:sp>
        <p:nvSpPr>
          <p:cNvPr id="133" name="Google Shape;133;p14"/>
          <p:cNvSpPr txBox="1"/>
          <p:nvPr/>
        </p:nvSpPr>
        <p:spPr>
          <a:xfrm>
            <a:off x="138125" y="253750"/>
            <a:ext cx="8092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Financial literacy education: </a:t>
            </a:r>
            <a:r>
              <a:rPr b="1" lang="en-GB" sz="2900">
                <a:solidFill>
                  <a:schemeClr val="lt1"/>
                </a:solidFill>
                <a:latin typeface="Lato"/>
                <a:ea typeface="Lato"/>
                <a:cs typeface="Lato"/>
                <a:sym typeface="Lato"/>
              </a:rPr>
              <a:t>Make a difference</a:t>
            </a:r>
            <a:r>
              <a:rPr b="1" i="0" lang="en-GB" sz="2900" u="none" cap="none" strike="noStrike">
                <a:solidFill>
                  <a:schemeClr val="lt1"/>
                </a:solidFill>
                <a:latin typeface="Lato"/>
                <a:ea typeface="Lato"/>
                <a:cs typeface="Lato"/>
                <a:sym typeface="Lato"/>
              </a:rPr>
              <a:t> </a:t>
            </a:r>
            <a:endParaRPr b="1" i="0" sz="29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900"/>
              <a:buFont typeface="Arial"/>
              <a:buNone/>
            </a:pPr>
            <a:r>
              <a:t/>
            </a:r>
            <a:endParaRPr b="1" i="0" sz="2900" u="none" cap="none" strike="noStrike">
              <a:solidFill>
                <a:schemeClr val="lt1"/>
              </a:solidFill>
              <a:latin typeface="Lato"/>
              <a:ea typeface="Lato"/>
              <a:cs typeface="Lato"/>
              <a:sym typeface="Lato"/>
            </a:endParaRPr>
          </a:p>
        </p:txBody>
      </p:sp>
      <p:sp>
        <p:nvSpPr>
          <p:cNvPr id="134" name="Google Shape;134;p14">
            <a:hlinkClick r:id="rId5"/>
          </p:cNvPr>
          <p:cNvSpPr txBox="1"/>
          <p:nvPr/>
        </p:nvSpPr>
        <p:spPr>
          <a:xfrm>
            <a:off x="246875" y="4381775"/>
            <a:ext cx="5680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u="sng">
                <a:solidFill>
                  <a:schemeClr val="accent1"/>
                </a:solidFill>
                <a:latin typeface="Lato"/>
                <a:ea typeface="Lato"/>
                <a:cs typeface="Lato"/>
                <a:sym typeface="Lato"/>
              </a:rPr>
              <a:t>Advice</a:t>
            </a:r>
            <a:r>
              <a:rPr lang="en-GB" u="sng">
                <a:solidFill>
                  <a:schemeClr val="accent1"/>
                </a:solidFill>
                <a:latin typeface="Lato"/>
                <a:ea typeface="Lato"/>
                <a:cs typeface="Lato"/>
                <a:sym typeface="Lato"/>
              </a:rPr>
              <a:t> on how to write a letter to your MP</a:t>
            </a:r>
            <a:endParaRPr u="sng">
              <a:solidFill>
                <a:schemeClr val="accent1"/>
              </a:solidFill>
              <a:latin typeface="Lato"/>
              <a:ea typeface="Lato"/>
              <a:cs typeface="Lato"/>
              <a:sym typeface="Lato"/>
            </a:endParaRPr>
          </a:p>
        </p:txBody>
      </p:sp>
      <p:pic>
        <p:nvPicPr>
          <p:cNvPr id="135" name="Google Shape;135;p14"/>
          <p:cNvPicPr preferRelativeResize="0"/>
          <p:nvPr/>
        </p:nvPicPr>
        <p:blipFill>
          <a:blip r:embed="rId6">
            <a:alphaModFix/>
          </a:blip>
          <a:stretch>
            <a:fillRect/>
          </a:stretch>
        </p:blipFill>
        <p:spPr>
          <a:xfrm>
            <a:off x="6059223" y="2949452"/>
            <a:ext cx="1697100" cy="1523825"/>
          </a:xfrm>
          <a:prstGeom prst="rect">
            <a:avLst/>
          </a:prstGeom>
          <a:noFill/>
          <a:ln>
            <a:noFill/>
          </a:ln>
        </p:spPr>
      </p:pic>
      <p:pic>
        <p:nvPicPr>
          <p:cNvPr id="136" name="Google Shape;136;p14"/>
          <p:cNvPicPr preferRelativeResize="0"/>
          <p:nvPr/>
        </p:nvPicPr>
        <p:blipFill>
          <a:blip r:embed="rId7">
            <a:alphaModFix/>
          </a:blip>
          <a:stretch>
            <a:fillRect/>
          </a:stretch>
        </p:blipFill>
        <p:spPr>
          <a:xfrm>
            <a:off x="7595902" y="3381952"/>
            <a:ext cx="1473751" cy="745495"/>
          </a:xfrm>
          <a:prstGeom prst="rect">
            <a:avLst/>
          </a:prstGeom>
          <a:noFill/>
          <a:ln>
            <a:noFill/>
          </a:ln>
        </p:spPr>
      </p:pic>
      <p:pic>
        <p:nvPicPr>
          <p:cNvPr id="137" name="Google Shape;137;p14"/>
          <p:cNvPicPr preferRelativeResize="0"/>
          <p:nvPr/>
        </p:nvPicPr>
        <p:blipFill rotWithShape="1">
          <a:blip r:embed="rId8">
            <a:alphaModFix/>
          </a:blip>
          <a:srcRect b="2353" l="0" r="51110" t="0"/>
          <a:stretch/>
        </p:blipFill>
        <p:spPr>
          <a:xfrm>
            <a:off x="7644413" y="1478250"/>
            <a:ext cx="1376725" cy="1374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5"/>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15"/>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chemeClr val="lt1"/>
                </a:solidFill>
                <a:latin typeface="Lato"/>
                <a:ea typeface="Lato"/>
                <a:cs typeface="Lato"/>
                <a:sym typeface="Lato"/>
              </a:rPr>
              <a:t>Services available for people who have concerns about their personal finances</a:t>
            </a:r>
            <a:endParaRPr b="0" i="0" sz="1400" u="none" cap="none" strike="noStrike">
              <a:solidFill>
                <a:schemeClr val="lt1"/>
              </a:solidFill>
              <a:latin typeface="Arial"/>
              <a:ea typeface="Arial"/>
              <a:cs typeface="Arial"/>
              <a:sym typeface="Arial"/>
            </a:endParaRPr>
          </a:p>
        </p:txBody>
      </p:sp>
      <p:grpSp>
        <p:nvGrpSpPr>
          <p:cNvPr id="144" name="Google Shape;144;p15"/>
          <p:cNvGrpSpPr/>
          <p:nvPr/>
        </p:nvGrpSpPr>
        <p:grpSpPr>
          <a:xfrm>
            <a:off x="151999" y="1183981"/>
            <a:ext cx="2846301" cy="2013581"/>
            <a:chOff x="463400" y="1321175"/>
            <a:chExt cx="2914500" cy="2113109"/>
          </a:xfrm>
        </p:grpSpPr>
        <p:sp>
          <p:nvSpPr>
            <p:cNvPr id="145" name="Google Shape;145;p15"/>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5"/>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chemeClr val="lt1"/>
                  </a:solidFill>
                  <a:latin typeface="Lato"/>
                  <a:ea typeface="Lato"/>
                  <a:cs typeface="Lato"/>
                  <a:sym typeface="Lato"/>
                </a:rPr>
                <a:t> – This resource contains links to advice on a number of topics, including financial difficulties, cost of living and communicating with creditors.</a:t>
              </a:r>
              <a:endParaRPr b="0" i="0" sz="1400" u="none" cap="none" strike="noStrike">
                <a:solidFill>
                  <a:srgbClr val="000000"/>
                </a:solidFill>
                <a:latin typeface="Arial"/>
                <a:ea typeface="Arial"/>
                <a:cs typeface="Arial"/>
                <a:sym typeface="Arial"/>
              </a:endParaRPr>
            </a:p>
          </p:txBody>
        </p:sp>
        <p:pic>
          <p:nvPicPr>
            <p:cNvPr id="147" name="Google Shape;147;p15"/>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148" name="Google Shape;148;p15"/>
          <p:cNvSpPr txBox="1"/>
          <p:nvPr/>
        </p:nvSpPr>
        <p:spPr>
          <a:xfrm>
            <a:off x="152000" y="3312950"/>
            <a:ext cx="88722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sp>
        <p:nvSpPr>
          <p:cNvPr id="149" name="Google Shape;149;p15"/>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 name="Google Shape;150;p15"/>
          <p:cNvGrpSpPr/>
          <p:nvPr/>
        </p:nvGrpSpPr>
        <p:grpSpPr>
          <a:xfrm>
            <a:off x="3164819" y="1184021"/>
            <a:ext cx="2846301" cy="1995658"/>
            <a:chOff x="3237025" y="1184050"/>
            <a:chExt cx="2914500" cy="2094300"/>
          </a:xfrm>
        </p:grpSpPr>
        <p:sp>
          <p:nvSpPr>
            <p:cNvPr id="151" name="Google Shape;151;p15"/>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2" name="Google Shape;152;p15"/>
            <p:cNvPicPr preferRelativeResize="0"/>
            <p:nvPr/>
          </p:nvPicPr>
          <p:blipFill rotWithShape="1">
            <a:blip r:embed="rId5">
              <a:alphaModFix/>
            </a:blip>
            <a:srcRect b="0" l="0" r="0" t="0"/>
            <a:stretch/>
          </p:blipFill>
          <p:spPr>
            <a:xfrm>
              <a:off x="3344950" y="1434825"/>
              <a:ext cx="666111" cy="400200"/>
            </a:xfrm>
            <a:prstGeom prst="rect">
              <a:avLst/>
            </a:prstGeom>
            <a:noFill/>
            <a:ln>
              <a:noFill/>
            </a:ln>
          </p:spPr>
        </p:pic>
        <p:sp>
          <p:nvSpPr>
            <p:cNvPr id="153" name="Google Shape;153;p15"/>
            <p:cNvSpPr txBox="1"/>
            <p:nvPr/>
          </p:nvSpPr>
          <p:spPr>
            <a:xfrm>
              <a:off x="4068426" y="1358613"/>
              <a:ext cx="2032200" cy="185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6">
                    <a:extLst>
                      <a:ext uri="{A12FA001-AC4F-418D-AE19-62706E023703}">
                        <ahyp:hlinkClr val="tx"/>
                      </a:ext>
                    </a:extLst>
                  </a:hlinkClick>
                </a:rPr>
                <a:t>National Debtline  – Debt and Money</a:t>
              </a:r>
              <a:r>
                <a:rPr b="0" i="0" lang="en-GB" sz="1300" u="none" cap="none" strike="noStrike">
                  <a:solidFill>
                    <a:schemeClr val="lt1"/>
                  </a:solidFill>
                  <a:latin typeface="Lato"/>
                  <a:ea typeface="Lato"/>
                  <a:cs typeface="Lato"/>
                  <a:sym typeface="Lato"/>
                </a:rPr>
                <a:t> – a debt advice charity run by the </a:t>
              </a:r>
              <a:r>
                <a:rPr b="0" i="0" lang="en-GB" sz="1300" u="sng" cap="none" strike="noStrike">
                  <a:solidFill>
                    <a:schemeClr val="lt1"/>
                  </a:solidFill>
                  <a:latin typeface="Lato"/>
                  <a:ea typeface="Lato"/>
                  <a:cs typeface="Lato"/>
                  <a:sym typeface="Lato"/>
                  <a:hlinkClick r:id="rId7">
                    <a:extLst>
                      <a:ext uri="{A12FA001-AC4F-418D-AE19-62706E023703}">
                        <ahyp:hlinkClr val="tx"/>
                      </a:ext>
                    </a:extLst>
                  </a:hlinkClick>
                </a:rPr>
                <a:t>Money Advice Trust</a:t>
              </a:r>
              <a:r>
                <a:rPr b="0" i="0" lang="en-GB" sz="1300" u="none" cap="none" strike="noStrike">
                  <a:solidFill>
                    <a:schemeClr val="lt1"/>
                  </a:solidFill>
                  <a:latin typeface="Lato"/>
                  <a:ea typeface="Lato"/>
                  <a:cs typeface="Lato"/>
                  <a:sym typeface="Lato"/>
                </a:rPr>
                <a:t>, offering a  free and confidential debt advice service.</a:t>
              </a:r>
              <a:endParaRPr b="0" i="0" sz="1300" u="none" cap="none" strike="noStrike">
                <a:solidFill>
                  <a:schemeClr val="lt1"/>
                </a:solidFill>
                <a:latin typeface="Lato"/>
                <a:ea typeface="Lato"/>
                <a:cs typeface="Lato"/>
                <a:sym typeface="Lato"/>
              </a:endParaRPr>
            </a:p>
          </p:txBody>
        </p:sp>
      </p:grpSp>
      <p:pic>
        <p:nvPicPr>
          <p:cNvPr id="154" name="Google Shape;154;p15"/>
          <p:cNvPicPr preferRelativeResize="0"/>
          <p:nvPr/>
        </p:nvPicPr>
        <p:blipFill rotWithShape="1">
          <a:blip r:embed="rId8">
            <a:alphaModFix/>
          </a:blip>
          <a:srcRect b="0" l="0" r="0" t="0"/>
          <a:stretch/>
        </p:blipFill>
        <p:spPr>
          <a:xfrm>
            <a:off x="6341200" y="1426525"/>
            <a:ext cx="876125" cy="680625"/>
          </a:xfrm>
          <a:prstGeom prst="rect">
            <a:avLst/>
          </a:prstGeom>
          <a:noFill/>
          <a:ln>
            <a:noFill/>
          </a:ln>
        </p:spPr>
      </p:pic>
      <p:sp>
        <p:nvSpPr>
          <p:cNvPr id="155" name="Google Shape;155;p15"/>
          <p:cNvSpPr txBox="1"/>
          <p:nvPr/>
        </p:nvSpPr>
        <p:spPr>
          <a:xfrm>
            <a:off x="7264128" y="1459325"/>
            <a:ext cx="17601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i="0" lang="en-GB" sz="1300" u="none" cap="none" strike="noStrike">
                <a:solidFill>
                  <a:schemeClr val="lt1"/>
                </a:solidFill>
                <a:latin typeface="Lato"/>
                <a:ea typeface="Lato"/>
                <a:cs typeface="Lato"/>
                <a:sym typeface="Lato"/>
              </a:rPr>
              <a:t>Childline Helpline</a:t>
            </a:r>
            <a:br>
              <a:rPr b="0" i="0" lang="en-GB" sz="1300" u="none" cap="none" strike="noStrike">
                <a:solidFill>
                  <a:schemeClr val="lt1"/>
                </a:solidFill>
                <a:latin typeface="Lato"/>
                <a:ea typeface="Lato"/>
                <a:cs typeface="Lato"/>
                <a:sym typeface="Lato"/>
              </a:rPr>
            </a:br>
            <a:r>
              <a:rPr b="0" i="0" lang="en-GB" sz="1300" u="none" cap="none" strike="noStrike">
                <a:solidFill>
                  <a:schemeClr val="lt1"/>
                </a:solidFill>
                <a:latin typeface="Lato"/>
                <a:ea typeface="Lato"/>
                <a:cs typeface="Lato"/>
                <a:sym typeface="Lato"/>
              </a:rPr>
              <a:t>0800 1111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3c45040b060_1_0"/>
          <p:cNvSpPr txBox="1"/>
          <p:nvPr/>
        </p:nvSpPr>
        <p:spPr>
          <a:xfrm>
            <a:off x="462425" y="913975"/>
            <a:ext cx="8258100" cy="1780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lt1"/>
                </a:solidFill>
                <a:latin typeface="Lato Black"/>
                <a:ea typeface="Lato Black"/>
                <a:cs typeface="Lato Black"/>
                <a:sym typeface="Lato Black"/>
                <a:extLst>
                  <a:ext uri="http://customooxmlschemas.google.com/">
                    <go:slidesCustomData xmlns:go="http://customooxmlschemas.google.com/" textRoundtripDataId="0"/>
                  </a:ext>
                </a:extLst>
              </a:rPr>
              <a:t>Articles </a:t>
            </a:r>
            <a:r>
              <a:rPr b="1" i="0" lang="en-GB" sz="1800" u="none" cap="none" strike="noStrike">
                <a:solidFill>
                  <a:schemeClr val="lt1"/>
                </a:solidFill>
                <a:latin typeface="Lato Black"/>
                <a:ea typeface="Lato Black"/>
                <a:cs typeface="Lato Black"/>
                <a:sym typeface="Lato Black"/>
              </a:rPr>
              <a:t>to extend learning</a:t>
            </a:r>
            <a:r>
              <a:rPr b="1" i="0" lang="en-GB" sz="3600" u="none" cap="none" strike="noStrike">
                <a:solidFill>
                  <a:schemeClr val="lt1"/>
                </a:solidFill>
                <a:latin typeface="Lato Black"/>
                <a:ea typeface="Lato Black"/>
                <a:cs typeface="Lato Black"/>
                <a:sym typeface="Lato Black"/>
              </a:rPr>
              <a:t> </a:t>
            </a:r>
            <a:endParaRPr b="0" i="0" sz="1400" u="none" cap="none" strike="noStrike">
              <a:solidFill>
                <a:schemeClr val="lt1"/>
              </a:solidFill>
              <a:latin typeface="Lato"/>
              <a:ea typeface="Lato"/>
              <a:cs typeface="Lato"/>
              <a:sym typeface="Lato"/>
            </a:endParaRPr>
          </a:p>
          <a:p>
            <a:pPr indent="0" lvl="0" marL="0" rtl="0" algn="l">
              <a:lnSpc>
                <a:spcPct val="115000"/>
              </a:lnSpc>
              <a:spcBef>
                <a:spcPts val="0"/>
              </a:spcBef>
              <a:spcAft>
                <a:spcPts val="0"/>
              </a:spcAft>
              <a:buClr>
                <a:srgbClr val="000000"/>
              </a:buClr>
              <a:buSzPts val="1400"/>
              <a:buFont typeface="Arial"/>
              <a:buNone/>
            </a:pPr>
            <a:r>
              <a:rPr lang="en-GB">
                <a:solidFill>
                  <a:schemeClr val="lt1"/>
                </a:solidFill>
                <a:latin typeface="Lato"/>
                <a:ea typeface="Lato"/>
                <a:cs typeface="Lato"/>
                <a:sym typeface="Lato"/>
              </a:rPr>
              <a:t>Please visit the  </a:t>
            </a:r>
            <a:r>
              <a:rPr lang="en-GB" u="sng">
                <a:solidFill>
                  <a:schemeClr val="lt1"/>
                </a:solidFill>
                <a:latin typeface="Lato"/>
                <a:ea typeface="Lato"/>
                <a:cs typeface="Lato"/>
                <a:sym typeface="Lato"/>
                <a:hlinkClick r:id="rId3">
                  <a:extLst>
                    <a:ext uri="{A12FA001-AC4F-418D-AE19-62706E023703}">
                      <ahyp:hlinkClr val="tx"/>
                    </a:ext>
                  </a:extLst>
                </a:hlinkClick>
              </a:rPr>
              <a:t>FLIC learning hub</a:t>
            </a:r>
            <a:r>
              <a:rPr lang="en-GB">
                <a:solidFill>
                  <a:schemeClr val="lt1"/>
                </a:solidFill>
                <a:latin typeface="Lato"/>
                <a:ea typeface="Lato"/>
                <a:cs typeface="Lato"/>
                <a:sym typeface="Lato"/>
              </a:rPr>
              <a:t> for further resources</a:t>
            </a:r>
            <a:endParaRPr>
              <a:solidFill>
                <a:schemeClr val="lt1"/>
              </a:solidFill>
              <a:latin typeface="Lato"/>
              <a:ea typeface="Lato"/>
              <a:cs typeface="Lato"/>
              <a:sym typeface="Lato"/>
            </a:endParaRPr>
          </a:p>
          <a:p>
            <a:pPr indent="0" lvl="0" marL="0" rtl="0" algn="l">
              <a:lnSpc>
                <a:spcPct val="115000"/>
              </a:lnSpc>
              <a:spcBef>
                <a:spcPts val="0"/>
              </a:spcBef>
              <a:spcAft>
                <a:spcPts val="0"/>
              </a:spcAft>
              <a:buClr>
                <a:srgbClr val="000000"/>
              </a:buClr>
              <a:buSzPts val="1400"/>
              <a:buFont typeface="Arial"/>
              <a:buNone/>
            </a:pPr>
            <a:r>
              <a:t/>
            </a:r>
            <a:endParaRPr>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u="sng">
                <a:solidFill>
                  <a:schemeClr val="lt1"/>
                </a:solidFill>
                <a:latin typeface="Lato"/>
                <a:ea typeface="Lato"/>
                <a:cs typeface="Lato"/>
                <a:sym typeface="Lato"/>
                <a:hlinkClick r:id="rId4">
                  <a:extLst>
                    <a:ext uri="{A12FA001-AC4F-418D-AE19-62706E023703}">
                      <ahyp:hlinkClr val="tx"/>
                    </a:ext>
                  </a:extLst>
                </a:hlinkClick>
              </a:rPr>
              <a:t>Who is my MP?</a:t>
            </a:r>
            <a:endParaRPr>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u="sng">
                <a:solidFill>
                  <a:schemeClr val="lt1"/>
                </a:solidFill>
                <a:latin typeface="Lato"/>
                <a:ea typeface="Lato"/>
                <a:cs typeface="Lato"/>
                <a:sym typeface="Lato"/>
                <a:hlinkClick r:id="rId5">
                  <a:extLst>
                    <a:ext uri="{A12FA001-AC4F-418D-AE19-62706E023703}">
                      <ahyp:hlinkClr val="tx"/>
                    </a:ext>
                  </a:extLst>
                </a:hlinkClick>
              </a:rPr>
              <a:t>Contact your MP</a:t>
            </a:r>
            <a:endParaRPr>
              <a:solidFill>
                <a:schemeClr val="lt1"/>
              </a:solidFill>
              <a:latin typeface="Lato"/>
              <a:ea typeface="Lato"/>
              <a:cs typeface="Lato"/>
              <a:sym typeface="Lato"/>
            </a:endParaRPr>
          </a:p>
        </p:txBody>
      </p:sp>
      <p:sp>
        <p:nvSpPr>
          <p:cNvPr id="161" name="Google Shape;161;g3c45040b060_1_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rgbClr val="FFFFFF"/>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p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latin typeface="Lato"/>
              <a:ea typeface="Lato"/>
              <a:cs typeface="Lato"/>
              <a:sym typeface="Lato"/>
            </a:endParaRPr>
          </a:p>
        </p:txBody>
      </p:sp>
      <p:graphicFrame>
        <p:nvGraphicFramePr>
          <p:cNvPr id="41" name="Google Shape;41;p2"/>
          <p:cNvGraphicFramePr/>
          <p:nvPr/>
        </p:nvGraphicFramePr>
        <p:xfrm>
          <a:off x="431175" y="1732525"/>
          <a:ext cx="3000000" cy="3000000"/>
        </p:xfrm>
        <a:graphic>
          <a:graphicData uri="http://schemas.openxmlformats.org/drawingml/2006/table">
            <a:tbl>
              <a:tblPr>
                <a:noFill/>
                <a:tableStyleId>{12FE0191-FD64-45BA-8738-07A799DEB9C5}</a:tableStyleId>
              </a:tblPr>
              <a:tblGrid>
                <a:gridCol w="1351825"/>
                <a:gridCol w="1351825"/>
                <a:gridCol w="1296900"/>
                <a:gridCol w="1472650"/>
                <a:gridCol w="1285925"/>
                <a:gridCol w="1351825"/>
              </a:tblGrid>
              <a:tr h="32345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1</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2</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3</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4</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5</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dk1"/>
                          </a:solidFill>
                          <a:latin typeface="Lato"/>
                          <a:ea typeface="Lato"/>
                          <a:cs typeface="Lato"/>
                          <a:sym typeface="Lato"/>
                        </a:rPr>
                        <a:t>Session 6</a:t>
                      </a:r>
                      <a:endParaRPr b="1"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rgbClr val="FF8022"/>
                    </a:solidFill>
                  </a:tcPr>
                </a:tc>
              </a:tr>
              <a:tr h="1194400">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Managing</a:t>
                      </a:r>
                      <a:r>
                        <a:rPr lang="en-GB" sz="1400" u="none" cap="none" strike="noStrike">
                          <a:solidFill>
                            <a:schemeClr val="dk1"/>
                          </a:solidFill>
                          <a:latin typeface="Lato"/>
                          <a:ea typeface="Lato"/>
                          <a:cs typeface="Lato"/>
                          <a:sym typeface="Lato"/>
                        </a:rPr>
                        <a:t> </a:t>
                      </a:r>
                      <a:r>
                        <a:rPr lang="en-GB" sz="1400" u="none" cap="none" strike="noStrike">
                          <a:solidFill>
                            <a:schemeClr val="dk1"/>
                          </a:solidFill>
                          <a:latin typeface="Lato"/>
                          <a:ea typeface="Lato"/>
                          <a:cs typeface="Lato"/>
                          <a:sym typeface="Lato"/>
                        </a:rPr>
                        <a:t>Student Finance</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Borrowing and</a:t>
                      </a:r>
                      <a:r>
                        <a:rPr lang="en-GB" sz="1400" u="none" cap="none" strike="noStrike">
                          <a:solidFill>
                            <a:schemeClr val="dk1"/>
                          </a:solidFill>
                          <a:latin typeface="Lato"/>
                          <a:ea typeface="Lato"/>
                          <a:cs typeface="Lato"/>
                          <a:sym typeface="Lato"/>
                        </a:rPr>
                        <a:t> </a:t>
                      </a:r>
                      <a:r>
                        <a:rPr lang="en-GB" sz="1400" u="none" cap="none" strike="noStrike">
                          <a:solidFill>
                            <a:schemeClr val="dk1"/>
                          </a:solidFill>
                          <a:latin typeface="Lato"/>
                          <a:ea typeface="Lato"/>
                          <a:cs typeface="Lato"/>
                          <a:sym typeface="Lato"/>
                        </a:rPr>
                        <a:t>Debt</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chemeClr val="accent1"/>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rgbClr val="262A33"/>
                          </a:solidFill>
                          <a:latin typeface="Lato"/>
                          <a:ea typeface="Lato"/>
                          <a:cs typeface="Lato"/>
                          <a:sym typeface="Lato"/>
                        </a:rPr>
                        <a:t>Property</a:t>
                      </a:r>
                      <a:r>
                        <a:rPr lang="en-GB">
                          <a:solidFill>
                            <a:srgbClr val="262A33"/>
                          </a:solidFill>
                          <a:latin typeface="Lato"/>
                          <a:ea typeface="Lato"/>
                          <a:cs typeface="Lato"/>
                          <a:sym typeface="Lato"/>
                        </a:rPr>
                        <a:t>:</a:t>
                      </a:r>
                      <a:r>
                        <a:rPr lang="en-GB" sz="1400" u="none" cap="none" strike="noStrike">
                          <a:solidFill>
                            <a:srgbClr val="262A33"/>
                          </a:solidFill>
                          <a:latin typeface="Lato"/>
                          <a:ea typeface="Lato"/>
                          <a:cs typeface="Lato"/>
                          <a:sym typeface="Lato"/>
                        </a:rPr>
                        <a:t> Renting and Buying</a:t>
                      </a:r>
                      <a:endParaRPr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Cryptocurrency Risk and Reward</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solidFill>
                            <a:schemeClr val="dk1"/>
                          </a:solidFill>
                          <a:latin typeface="Lato"/>
                          <a:ea typeface="Lato"/>
                          <a:cs typeface="Lato"/>
                          <a:sym typeface="Lato"/>
                        </a:rPr>
                        <a:t>Money and Well-being</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chemeClr val="accent2"/>
                          </a:solidFill>
                          <a:latin typeface="Lato"/>
                          <a:ea typeface="Lato"/>
                          <a:cs typeface="Lato"/>
                          <a:sym typeface="Lato"/>
                        </a:rPr>
                        <a:t>Financial literacy in the curriculum</a:t>
                      </a:r>
                      <a:endParaRPr b="1" sz="1400" u="none" cap="none" strike="noStrike">
                        <a:solidFill>
                          <a:schemeClr val="accent2"/>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chemeClr val="accent1"/>
                      </a:solidFill>
                      <a:prstDash val="solid"/>
                      <a:round/>
                      <a:headEnd len="sm" w="sm" type="none"/>
                      <a:tailEnd len="sm" w="sm" type="none"/>
                    </a:lnR>
                    <a:lnT cap="flat" cmpd="sng" w="28575">
                      <a:solidFill>
                        <a:schemeClr val="accent1"/>
                      </a:solidFill>
                      <a:prstDash val="solid"/>
                      <a:round/>
                      <a:headEnd len="sm" w="sm" type="none"/>
                      <a:tailEnd len="sm" w="sm" type="none"/>
                    </a:lnT>
                    <a:lnB cap="flat" cmpd="sng" w="28575">
                      <a:solidFill>
                        <a:schemeClr val="accent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3"/>
          <p:cNvSpPr txBox="1"/>
          <p:nvPr/>
        </p:nvSpPr>
        <p:spPr>
          <a:xfrm>
            <a:off x="556500" y="40572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rgbClr val="FF8022"/>
                </a:solidFill>
                <a:latin typeface="Lato"/>
                <a:ea typeface="Lato"/>
                <a:cs typeface="Lato"/>
                <a:sym typeface="Lato"/>
              </a:rPr>
              <a:t>Having a respectful learning environment</a:t>
            </a:r>
            <a:endParaRPr b="1" i="0" sz="2900" u="none" cap="none" strike="noStrike">
              <a:solidFill>
                <a:srgbClr val="FF8022"/>
              </a:solidFill>
              <a:latin typeface="Lato"/>
              <a:ea typeface="Lato"/>
              <a:cs typeface="Lato"/>
              <a:sym typeface="Lato"/>
            </a:endParaRPr>
          </a:p>
        </p:txBody>
      </p:sp>
      <p:sp>
        <p:nvSpPr>
          <p:cNvPr id="47" name="Google Shape;47;p3"/>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listen to each other respectfully</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avoid making judgements or assumptions about others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comment on what has been said, not the person who has said it</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won’t put anyone on the spot and we have the right to pass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not share personal stories or ask personal questions</a:t>
            </a:r>
            <a:endParaRPr b="1" i="0" sz="1600" u="none" cap="none" strike="noStrike">
              <a:solidFill>
                <a:schemeClr val="lt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4"/>
          <p:cNvSpPr txBox="1"/>
          <p:nvPr/>
        </p:nvSpPr>
        <p:spPr>
          <a:xfrm>
            <a:off x="0" y="1989900"/>
            <a:ext cx="9144000" cy="1163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6:</a:t>
            </a:r>
            <a:endParaRPr b="0" i="0" sz="2400" u="none" cap="none" strike="noStrike">
              <a:solidFill>
                <a:schemeClr val="lt1"/>
              </a:solidFill>
              <a:latin typeface="Lato"/>
              <a:ea typeface="Lato"/>
              <a:cs typeface="Lato"/>
              <a:sym typeface="Lato"/>
            </a:endParaRPr>
          </a:p>
          <a:p>
            <a:pPr indent="0" lvl="0" marL="0" marR="0" rtl="0" algn="ctr">
              <a:lnSpc>
                <a:spcPct val="115000"/>
              </a:lnSpc>
              <a:spcBef>
                <a:spcPts val="0"/>
              </a:spcBef>
              <a:spcAft>
                <a:spcPts val="0"/>
              </a:spcAft>
              <a:buClr>
                <a:srgbClr val="000000"/>
              </a:buClr>
              <a:buSzPts val="8000"/>
              <a:buFont typeface="Arial"/>
              <a:buNone/>
            </a:pPr>
            <a:r>
              <a:rPr b="1" i="0" lang="en-GB" sz="3600" u="none" cap="none" strike="noStrike">
                <a:solidFill>
                  <a:schemeClr val="lt1"/>
                </a:solidFill>
                <a:latin typeface="Lato"/>
                <a:ea typeface="Lato"/>
                <a:cs typeface="Lato"/>
                <a:sym typeface="Lato"/>
              </a:rPr>
              <a:t>Financial literacy in the curriculu</a:t>
            </a:r>
            <a:r>
              <a:rPr b="1" lang="en-GB" sz="3600">
                <a:solidFill>
                  <a:schemeClr val="lt1"/>
                </a:solidFill>
                <a:latin typeface="Lato"/>
                <a:ea typeface="Lato"/>
                <a:cs typeface="Lato"/>
                <a:sym typeface="Lato"/>
              </a:rPr>
              <a:t>m</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sp>
        <p:nvSpPr>
          <p:cNvPr id="57" name="Google Shape;57;p5"/>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58" name="Google Shape;58;p5"/>
          <p:cNvSpPr txBox="1"/>
          <p:nvPr/>
        </p:nvSpPr>
        <p:spPr>
          <a:xfrm>
            <a:off x="488176" y="1274075"/>
            <a:ext cx="7420200" cy="34221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Identify the different ways young people can receive financial literacy education </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Evaluate who is best placed to deliver financial literacy education</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Present a case for the importance of financial literacy education</a:t>
            </a:r>
            <a:endParaRPr b="1" i="0" sz="2200" u="none" cap="none" strike="noStrike">
              <a:solidFill>
                <a:schemeClr val="lt1"/>
              </a:solidFill>
              <a:latin typeface="Lato"/>
              <a:ea typeface="Lato"/>
              <a:cs typeface="Lato"/>
              <a:sym typeface="Lato"/>
            </a:endParaRPr>
          </a:p>
          <a:p>
            <a:pPr indent="0" lvl="0" marL="4572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6"/>
          <p:cNvSpPr txBox="1"/>
          <p:nvPr/>
        </p:nvSpPr>
        <p:spPr>
          <a:xfrm>
            <a:off x="143100" y="1697500"/>
            <a:ext cx="88578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Lato"/>
                <a:ea typeface="Lato"/>
                <a:cs typeface="Lato"/>
                <a:sym typeface="Lato"/>
              </a:rPr>
              <a:t>What is your first reaction to this statement?</a:t>
            </a:r>
            <a:endParaRPr b="1" i="0" sz="1800" u="none" cap="none" strike="noStrike">
              <a:solidFill>
                <a:srgbClr val="000000"/>
              </a:solidFill>
              <a:latin typeface="Lato"/>
              <a:ea typeface="Lato"/>
              <a:cs typeface="Lato"/>
              <a:sym typeface="Lato"/>
            </a:endParaRPr>
          </a:p>
        </p:txBody>
      </p:sp>
      <p:pic>
        <p:nvPicPr>
          <p:cNvPr id="64" name="Google Shape;64;p6"/>
          <p:cNvPicPr preferRelativeResize="0"/>
          <p:nvPr/>
        </p:nvPicPr>
        <p:blipFill rotWithShape="1">
          <a:blip r:embed="rId3">
            <a:alphaModFix/>
          </a:blip>
          <a:srcRect b="0" l="0" r="0" t="0"/>
          <a:stretch/>
        </p:blipFill>
        <p:spPr>
          <a:xfrm>
            <a:off x="3255250" y="2310625"/>
            <a:ext cx="2216400" cy="2216400"/>
          </a:xfrm>
          <a:prstGeom prst="rect">
            <a:avLst/>
          </a:prstGeom>
          <a:noFill/>
          <a:ln>
            <a:noFill/>
          </a:ln>
        </p:spPr>
      </p:pic>
      <p:sp>
        <p:nvSpPr>
          <p:cNvPr id="65" name="Google Shape;65;p6"/>
          <p:cNvSpPr txBox="1"/>
          <p:nvPr/>
        </p:nvSpPr>
        <p:spPr>
          <a:xfrm>
            <a:off x="143100" y="1156825"/>
            <a:ext cx="8710200" cy="4617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accent1"/>
                </a:solidFill>
                <a:latin typeface="Lato"/>
                <a:ea typeface="Lato"/>
                <a:cs typeface="Lato"/>
                <a:sym typeface="Lato"/>
              </a:rPr>
              <a:t>‘All young people should learn about the risks and opportunities of money at </a:t>
            </a:r>
            <a:r>
              <a:rPr b="1" i="0" lang="en-GB" sz="1800" u="sng" cap="none" strike="noStrike">
                <a:solidFill>
                  <a:schemeClr val="accent1"/>
                </a:solidFill>
                <a:latin typeface="Lato"/>
                <a:ea typeface="Lato"/>
                <a:cs typeface="Lato"/>
                <a:sym typeface="Lato"/>
              </a:rPr>
              <a:t>school.’</a:t>
            </a:r>
            <a:endParaRPr b="0" i="0" sz="1800" u="none" cap="none" strike="noStrike">
              <a:solidFill>
                <a:schemeClr val="accent1"/>
              </a:solidFill>
              <a:latin typeface="Lato"/>
              <a:ea typeface="Lato"/>
              <a:cs typeface="Lato"/>
              <a:sym typeface="Lato"/>
            </a:endParaRPr>
          </a:p>
        </p:txBody>
      </p:sp>
      <p:pic>
        <p:nvPicPr>
          <p:cNvPr id="66" name="Google Shape;66;p6"/>
          <p:cNvPicPr preferRelativeResize="0"/>
          <p:nvPr/>
        </p:nvPicPr>
        <p:blipFill rotWithShape="1">
          <a:blip r:embed="rId4">
            <a:alphaModFix/>
          </a:blip>
          <a:srcRect b="14651" l="48119" r="0" t="12382"/>
          <a:stretch/>
        </p:blipFill>
        <p:spPr>
          <a:xfrm>
            <a:off x="1405600" y="2655950"/>
            <a:ext cx="1593425" cy="1406925"/>
          </a:xfrm>
          <a:prstGeom prst="rect">
            <a:avLst/>
          </a:prstGeom>
          <a:noFill/>
          <a:ln>
            <a:noFill/>
          </a:ln>
        </p:spPr>
      </p:pic>
      <p:pic>
        <p:nvPicPr>
          <p:cNvPr id="67" name="Google Shape;67;p6"/>
          <p:cNvPicPr preferRelativeResize="0"/>
          <p:nvPr/>
        </p:nvPicPr>
        <p:blipFill rotWithShape="1">
          <a:blip r:embed="rId4">
            <a:alphaModFix/>
          </a:blip>
          <a:srcRect b="11087" l="0" r="48675" t="0"/>
          <a:stretch/>
        </p:blipFill>
        <p:spPr>
          <a:xfrm>
            <a:off x="5861020" y="2419350"/>
            <a:ext cx="1645155" cy="1789275"/>
          </a:xfrm>
          <a:prstGeom prst="rect">
            <a:avLst/>
          </a:prstGeom>
          <a:noFill/>
          <a:ln>
            <a:noFill/>
          </a:ln>
        </p:spPr>
      </p:pic>
      <p:sp>
        <p:nvSpPr>
          <p:cNvPr id="68" name="Google Shape;68;p6"/>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Financial literacy education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7"/>
          <p:cNvSpPr txBox="1"/>
          <p:nvPr/>
        </p:nvSpPr>
        <p:spPr>
          <a:xfrm>
            <a:off x="303750" y="1121350"/>
            <a:ext cx="85365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lang="en-GB" sz="1800">
                <a:latin typeface="Lato"/>
                <a:ea typeface="Lato"/>
                <a:cs typeface="Lato"/>
                <a:sym typeface="Lato"/>
              </a:rPr>
              <a:t>Let’s use what you’ve</a:t>
            </a:r>
            <a:r>
              <a:rPr b="0" i="0" lang="en-GB" sz="1800" u="none" cap="none" strike="noStrike">
                <a:solidFill>
                  <a:srgbClr val="000000"/>
                </a:solidFill>
                <a:latin typeface="Lato"/>
                <a:ea typeface="Lato"/>
                <a:cs typeface="Lato"/>
                <a:sym typeface="Lato"/>
              </a:rPr>
              <a:t> learnt over the last few weeks</a:t>
            </a:r>
            <a:r>
              <a:rPr lang="en-GB" sz="1800">
                <a:latin typeface="Lato"/>
                <a:ea typeface="Lato"/>
                <a:cs typeface="Lato"/>
                <a:sym typeface="Lato"/>
              </a:rPr>
              <a:t>. Take two minutes to:</a:t>
            </a:r>
            <a:endParaRPr sz="1800">
              <a:latin typeface="Lato"/>
              <a:ea typeface="Lato"/>
              <a:cs typeface="Lato"/>
              <a:sym typeface="Lato"/>
            </a:endParaRPr>
          </a:p>
          <a:p>
            <a:pPr indent="0" lvl="0" marL="0" marR="0" rtl="0" algn="l">
              <a:lnSpc>
                <a:spcPct val="100000"/>
              </a:lnSpc>
              <a:spcBef>
                <a:spcPts val="0"/>
              </a:spcBef>
              <a:spcAft>
                <a:spcPts val="0"/>
              </a:spcAft>
              <a:buNone/>
            </a:pPr>
            <a:r>
              <a:t/>
            </a:r>
            <a:endParaRPr sz="1800">
              <a:latin typeface="Lato"/>
              <a:ea typeface="Lato"/>
              <a:cs typeface="Lato"/>
              <a:sym typeface="Lato"/>
            </a:endParaRPr>
          </a:p>
          <a:p>
            <a:pPr indent="0" lvl="0" marL="457200" marR="0" rtl="0" algn="l">
              <a:lnSpc>
                <a:spcPct val="100000"/>
              </a:lnSpc>
              <a:spcBef>
                <a:spcPts val="0"/>
              </a:spcBef>
              <a:spcAft>
                <a:spcPts val="0"/>
              </a:spcAft>
              <a:buNone/>
            </a:pPr>
            <a:r>
              <a:rPr b="1" lang="en-GB" sz="1800">
                <a:latin typeface="Lato"/>
                <a:ea typeface="Lato"/>
                <a:cs typeface="Lato"/>
                <a:sym typeface="Lato"/>
              </a:rPr>
              <a:t>Make a mind </a:t>
            </a:r>
            <a:r>
              <a:rPr b="1" lang="en-GB" sz="1800">
                <a:latin typeface="Lato"/>
                <a:ea typeface="Lato"/>
                <a:cs typeface="Lato"/>
                <a:sym typeface="Lato"/>
              </a:rPr>
              <a:t>map of</a:t>
            </a:r>
            <a:r>
              <a:rPr b="1" i="0" lang="en-GB" sz="1800" u="none" cap="none" strike="noStrike">
                <a:solidFill>
                  <a:srgbClr val="000000"/>
                </a:solidFill>
                <a:latin typeface="Lato"/>
                <a:ea typeface="Lato"/>
                <a:cs typeface="Lato"/>
                <a:sym typeface="Lato"/>
              </a:rPr>
              <a:t> the information that young people </a:t>
            </a:r>
            <a:r>
              <a:rPr b="1" lang="en-GB" sz="1800">
                <a:latin typeface="Lato"/>
                <a:ea typeface="Lato"/>
                <a:cs typeface="Lato"/>
                <a:sym typeface="Lato"/>
              </a:rPr>
              <a:t> </a:t>
            </a:r>
            <a:r>
              <a:rPr b="1" i="0" lang="en-GB" sz="1800" u="none" cap="none" strike="noStrike">
                <a:solidFill>
                  <a:srgbClr val="000000"/>
                </a:solidFill>
                <a:latin typeface="Lato"/>
                <a:ea typeface="Lato"/>
                <a:cs typeface="Lato"/>
                <a:sym typeface="Lato"/>
              </a:rPr>
              <a:t>should </a:t>
            </a:r>
            <a:r>
              <a:rPr b="1" lang="en-GB" sz="1800">
                <a:latin typeface="Lato"/>
                <a:ea typeface="Lato"/>
                <a:cs typeface="Lato"/>
                <a:sym typeface="Lato"/>
              </a:rPr>
              <a:t>know about money</a:t>
            </a:r>
            <a:endParaRPr b="1" i="0" sz="1800" u="none" cap="none" strike="noStrike">
              <a:solidFill>
                <a:srgbClr val="000000"/>
              </a:solidFill>
              <a:latin typeface="Lato"/>
              <a:ea typeface="Lato"/>
              <a:cs typeface="Lato"/>
              <a:sym typeface="Lato"/>
            </a:endParaRPr>
          </a:p>
        </p:txBody>
      </p:sp>
      <p:grpSp>
        <p:nvGrpSpPr>
          <p:cNvPr id="74" name="Google Shape;74;p7"/>
          <p:cNvGrpSpPr/>
          <p:nvPr/>
        </p:nvGrpSpPr>
        <p:grpSpPr>
          <a:xfrm>
            <a:off x="5453636" y="3983910"/>
            <a:ext cx="1008033" cy="926450"/>
            <a:chOff x="346220" y="2032430"/>
            <a:chExt cx="1500719" cy="1379262"/>
          </a:xfrm>
        </p:grpSpPr>
        <p:sp>
          <p:nvSpPr>
            <p:cNvPr id="75" name="Google Shape;75;p7"/>
            <p:cNvSpPr/>
            <p:nvPr/>
          </p:nvSpPr>
          <p:spPr>
            <a:xfrm>
              <a:off x="346220" y="2032430"/>
              <a:ext cx="1500719" cy="1379262"/>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6" name="Google Shape;76;p7"/>
            <p:cNvPicPr preferRelativeResize="0"/>
            <p:nvPr/>
          </p:nvPicPr>
          <p:blipFill rotWithShape="1">
            <a:blip r:embed="rId3">
              <a:alphaModFix/>
            </a:blip>
            <a:srcRect b="0" l="0" r="0" t="0"/>
            <a:stretch/>
          </p:blipFill>
          <p:spPr>
            <a:xfrm>
              <a:off x="474818" y="2119815"/>
              <a:ext cx="1243500" cy="1204491"/>
            </a:xfrm>
            <a:prstGeom prst="rect">
              <a:avLst/>
            </a:prstGeom>
            <a:noFill/>
            <a:ln>
              <a:noFill/>
            </a:ln>
          </p:spPr>
        </p:pic>
      </p:grpSp>
      <p:grpSp>
        <p:nvGrpSpPr>
          <p:cNvPr id="77" name="Google Shape;77;p7"/>
          <p:cNvGrpSpPr/>
          <p:nvPr/>
        </p:nvGrpSpPr>
        <p:grpSpPr>
          <a:xfrm>
            <a:off x="2548908" y="3983910"/>
            <a:ext cx="1008033" cy="926450"/>
            <a:chOff x="2006324" y="2032430"/>
            <a:chExt cx="1500719" cy="1379262"/>
          </a:xfrm>
        </p:grpSpPr>
        <p:sp>
          <p:nvSpPr>
            <p:cNvPr id="78" name="Google Shape;78;p7"/>
            <p:cNvSpPr/>
            <p:nvPr/>
          </p:nvSpPr>
          <p:spPr>
            <a:xfrm>
              <a:off x="2006324" y="2032430"/>
              <a:ext cx="1500719" cy="1379262"/>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9" name="Google Shape;79;p7"/>
            <p:cNvPicPr preferRelativeResize="0"/>
            <p:nvPr/>
          </p:nvPicPr>
          <p:blipFill rotWithShape="1">
            <a:blip r:embed="rId4">
              <a:alphaModFix/>
            </a:blip>
            <a:srcRect b="0" l="0" r="0" t="0"/>
            <a:stretch/>
          </p:blipFill>
          <p:spPr>
            <a:xfrm>
              <a:off x="2134921" y="2119816"/>
              <a:ext cx="1243500" cy="1204491"/>
            </a:xfrm>
            <a:prstGeom prst="rect">
              <a:avLst/>
            </a:prstGeom>
            <a:noFill/>
            <a:ln>
              <a:noFill/>
            </a:ln>
          </p:spPr>
        </p:pic>
      </p:grpSp>
      <p:grpSp>
        <p:nvGrpSpPr>
          <p:cNvPr id="80" name="Google Shape;80;p7"/>
          <p:cNvGrpSpPr/>
          <p:nvPr/>
        </p:nvGrpSpPr>
        <p:grpSpPr>
          <a:xfrm>
            <a:off x="2548950" y="2488761"/>
            <a:ext cx="1007953" cy="926341"/>
            <a:chOff x="4647987" y="1800539"/>
            <a:chExt cx="1500600" cy="1379100"/>
          </a:xfrm>
        </p:grpSpPr>
        <p:pic>
          <p:nvPicPr>
            <p:cNvPr id="81" name="Google Shape;81;p7"/>
            <p:cNvPicPr preferRelativeResize="0"/>
            <p:nvPr/>
          </p:nvPicPr>
          <p:blipFill rotWithShape="1">
            <a:blip r:embed="rId5">
              <a:alphaModFix/>
            </a:blip>
            <a:srcRect b="0" l="0" r="0" t="0"/>
            <a:stretch/>
          </p:blipFill>
          <p:spPr>
            <a:xfrm>
              <a:off x="4843266" y="1917189"/>
              <a:ext cx="1110157" cy="1145840"/>
            </a:xfrm>
            <a:prstGeom prst="rect">
              <a:avLst/>
            </a:prstGeom>
            <a:noFill/>
            <a:ln>
              <a:noFill/>
            </a:ln>
          </p:spPr>
        </p:pic>
        <p:sp>
          <p:nvSpPr>
            <p:cNvPr id="82" name="Google Shape;82;p7"/>
            <p:cNvSpPr/>
            <p:nvPr/>
          </p:nvSpPr>
          <p:spPr>
            <a:xfrm>
              <a:off x="4647987" y="1800539"/>
              <a:ext cx="1500600" cy="1379100"/>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 name="Google Shape;83;p7"/>
          <p:cNvGrpSpPr/>
          <p:nvPr/>
        </p:nvGrpSpPr>
        <p:grpSpPr>
          <a:xfrm>
            <a:off x="5453647" y="2488757"/>
            <a:ext cx="1008051" cy="961057"/>
            <a:chOff x="6304338" y="1748924"/>
            <a:chExt cx="1500746" cy="1430784"/>
          </a:xfrm>
        </p:grpSpPr>
        <p:pic>
          <p:nvPicPr>
            <p:cNvPr id="84" name="Google Shape;84;p7"/>
            <p:cNvPicPr preferRelativeResize="0"/>
            <p:nvPr/>
          </p:nvPicPr>
          <p:blipFill rotWithShape="1">
            <a:blip r:embed="rId6">
              <a:alphaModFix/>
            </a:blip>
            <a:srcRect b="0" l="0" r="0" t="0"/>
            <a:stretch/>
          </p:blipFill>
          <p:spPr>
            <a:xfrm>
              <a:off x="6411371" y="1748924"/>
              <a:ext cx="1336276" cy="1379227"/>
            </a:xfrm>
            <a:prstGeom prst="rect">
              <a:avLst/>
            </a:prstGeom>
            <a:noFill/>
            <a:ln>
              <a:noFill/>
            </a:ln>
          </p:spPr>
        </p:pic>
        <p:sp>
          <p:nvSpPr>
            <p:cNvPr id="85" name="Google Shape;85;p7"/>
            <p:cNvSpPr/>
            <p:nvPr/>
          </p:nvSpPr>
          <p:spPr>
            <a:xfrm>
              <a:off x="6304338" y="1800559"/>
              <a:ext cx="1500746" cy="1379149"/>
            </a:xfrm>
            <a:prstGeom prst="roundRect">
              <a:avLst>
                <a:gd fmla="val 16667" name="adj"/>
              </a:avLst>
            </a:prstGeom>
            <a:noFill/>
            <a:ln cap="flat" cmpd="sng" w="38100">
              <a:solidFill>
                <a:srgbClr val="262A3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6" name="Google Shape;86;p7"/>
          <p:cNvPicPr preferRelativeResize="0"/>
          <p:nvPr/>
        </p:nvPicPr>
        <p:blipFill rotWithShape="1">
          <a:blip r:embed="rId7">
            <a:alphaModFix/>
          </a:blip>
          <a:srcRect b="14082" l="0" r="0" t="0"/>
          <a:stretch/>
        </p:blipFill>
        <p:spPr>
          <a:xfrm>
            <a:off x="3672613" y="2932625"/>
            <a:ext cx="1665325" cy="1430775"/>
          </a:xfrm>
          <a:prstGeom prst="rect">
            <a:avLst/>
          </a:prstGeom>
          <a:noFill/>
          <a:ln>
            <a:noFill/>
          </a:ln>
        </p:spPr>
      </p:pic>
      <p:sp>
        <p:nvSpPr>
          <p:cNvPr id="87" name="Google Shape;87;p7"/>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FFFFFF"/>
                </a:solidFill>
              </a:rPr>
              <a:t>Financial literacy education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graphicFrame>
        <p:nvGraphicFramePr>
          <p:cNvPr id="92" name="Google Shape;92;p8"/>
          <p:cNvGraphicFramePr/>
          <p:nvPr/>
        </p:nvGraphicFramePr>
        <p:xfrm>
          <a:off x="226038" y="1922150"/>
          <a:ext cx="3000000" cy="3000000"/>
        </p:xfrm>
        <a:graphic>
          <a:graphicData uri="http://schemas.openxmlformats.org/drawingml/2006/table">
            <a:tbl>
              <a:tblPr>
                <a:noFill/>
                <a:tableStyleId>{12FE0191-FD64-45BA-8738-07A799DEB9C5}</a:tableStyleId>
              </a:tblPr>
              <a:tblGrid>
                <a:gridCol w="1820525"/>
                <a:gridCol w="3320350"/>
                <a:gridCol w="3320350"/>
              </a:tblGrid>
              <a:tr h="825675">
                <a:tc>
                  <a:txBody>
                    <a:bodyPr/>
                    <a:lstStyle/>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chemeClr val="dk1"/>
                        </a:solidFill>
                      </a:endParaRPr>
                    </a:p>
                  </a:txBody>
                  <a:tcPr marT="91425" marB="91425" marR="91425" marL="91425"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rPr>
                        <a:t>Should be responsible for teaching young people about money?</a:t>
                      </a:r>
                      <a:endParaRPr b="1" sz="1400" u="none" cap="none" strike="noStrike">
                        <a:solidFill>
                          <a:schemeClr val="dk1"/>
                        </a:solidFill>
                      </a:endParaRPr>
                    </a:p>
                  </a:txBody>
                  <a:tcPr marT="91425" marB="91425" marR="91425" marL="91425"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rPr>
                        <a:t>Should not be responsible for teaching young people about money?</a:t>
                      </a:r>
                      <a:endParaRPr b="1" sz="1400" u="none" cap="none" strike="noStrike">
                        <a:solidFill>
                          <a:schemeClr val="dk1"/>
                        </a:solidFill>
                      </a:endParaRPr>
                    </a:p>
                  </a:txBody>
                  <a:tcPr marT="91425" marB="91425" marR="91425" marL="91425" anchor="ctr">
                    <a:solidFill>
                      <a:srgbClr val="FCE5CD"/>
                    </a:solidFill>
                  </a:tcPr>
                </a:tc>
              </a:tr>
              <a:tr h="5366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rPr>
                        <a:t>Parents and carers</a:t>
                      </a:r>
                      <a:endParaRPr b="1" sz="1400" u="none" cap="none" strike="noStrike">
                        <a:solidFill>
                          <a:schemeClr val="dk1"/>
                        </a:solidFill>
                      </a:endParaRPr>
                    </a:p>
                  </a:txBody>
                  <a:tcPr marT="91425" marB="91425" marR="91425" marL="91425"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tc>
              </a:tr>
              <a:tr h="5366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rPr>
                        <a:t>Schools</a:t>
                      </a:r>
                      <a:endParaRPr b="1" sz="1400" u="none" cap="none" strike="noStrike">
                        <a:solidFill>
                          <a:schemeClr val="dk1"/>
                        </a:solidFill>
                      </a:endParaRPr>
                    </a:p>
                  </a:txBody>
                  <a:tcPr marT="91425" marB="91425" marR="91425" marL="91425"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tc>
              </a:tr>
              <a:tr h="5366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chemeClr val="dk1"/>
                          </a:solidFill>
                        </a:rPr>
                        <a:t>Other</a:t>
                      </a:r>
                      <a:endParaRPr b="1" sz="1400" u="none" cap="none" strike="noStrike">
                        <a:solidFill>
                          <a:schemeClr val="dk1"/>
                        </a:solidFill>
                      </a:endParaRPr>
                    </a:p>
                  </a:txBody>
                  <a:tcPr marT="91425" marB="91425" marR="91425" marL="91425" anchor="ctr">
                    <a:solidFill>
                      <a:srgbClr val="FCE5CD"/>
                    </a:solidFill>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1"/>
                        </a:solidFill>
                      </a:endParaRPr>
                    </a:p>
                  </a:txBody>
                  <a:tcPr marT="91425" marB="91425" marR="91425" marL="91425"/>
                </a:tc>
              </a:tr>
            </a:tbl>
          </a:graphicData>
        </a:graphic>
      </p:graphicFrame>
      <p:sp>
        <p:nvSpPr>
          <p:cNvPr id="93" name="Google Shape;93;p8"/>
          <p:cNvSpPr txBox="1"/>
          <p:nvPr/>
        </p:nvSpPr>
        <p:spPr>
          <a:xfrm>
            <a:off x="226050" y="1145850"/>
            <a:ext cx="84612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Lato Black"/>
                <a:ea typeface="Lato Black"/>
                <a:cs typeface="Lato Black"/>
                <a:sym typeface="Lato Black"/>
              </a:rPr>
              <a:t>Who should be responsible for teaching young people about money?</a:t>
            </a:r>
            <a:endParaRPr b="0" i="0" sz="1600" u="none" cap="none" strike="noStrike">
              <a:solidFill>
                <a:schemeClr val="accen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1600"/>
              <a:buFont typeface="Arial"/>
              <a:buNone/>
            </a:pPr>
            <a:r>
              <a:rPr b="0" i="0" lang="en-GB" sz="1600" u="none" cap="none" strike="noStrike">
                <a:solidFill>
                  <a:schemeClr val="accent1"/>
                </a:solidFill>
                <a:latin typeface="Lato"/>
                <a:ea typeface="Lato"/>
                <a:cs typeface="Lato"/>
                <a:sym typeface="Lato"/>
              </a:rPr>
              <a:t>Create and fill in this table in your books</a:t>
            </a:r>
            <a:endParaRPr b="0" i="0" sz="1600" u="none" cap="none" strike="noStrike">
              <a:solidFill>
                <a:schemeClr val="accent1"/>
              </a:solidFill>
              <a:latin typeface="Lato"/>
              <a:ea typeface="Lato"/>
              <a:cs typeface="Lato"/>
              <a:sym typeface="Lato"/>
            </a:endParaRPr>
          </a:p>
        </p:txBody>
      </p:sp>
      <p:sp>
        <p:nvSpPr>
          <p:cNvPr id="94" name="Google Shape;94;p8"/>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Financial literacy education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9"/>
          <p:cNvSpPr txBox="1"/>
          <p:nvPr/>
        </p:nvSpPr>
        <p:spPr>
          <a:xfrm>
            <a:off x="138125" y="253750"/>
            <a:ext cx="80922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i="0" lang="en-GB" sz="2900" u="none" cap="none" strike="noStrike">
                <a:solidFill>
                  <a:schemeClr val="lt1"/>
                </a:solidFill>
                <a:latin typeface="Lato"/>
                <a:ea typeface="Lato"/>
                <a:cs typeface="Lato"/>
                <a:sym typeface="Lato"/>
              </a:rPr>
              <a:t>Financial literacy education</a:t>
            </a:r>
            <a:r>
              <a:rPr b="1" lang="en-GB" sz="2900">
                <a:solidFill>
                  <a:schemeClr val="lt1"/>
                </a:solidFill>
                <a:latin typeface="Lato"/>
                <a:ea typeface="Lato"/>
                <a:cs typeface="Lato"/>
                <a:sym typeface="Lato"/>
              </a:rPr>
              <a:t>:</a:t>
            </a:r>
            <a:br>
              <a:rPr b="1" lang="en-GB" sz="2900">
                <a:solidFill>
                  <a:schemeClr val="lt1"/>
                </a:solidFill>
                <a:latin typeface="Lato"/>
                <a:ea typeface="Lato"/>
                <a:cs typeface="Lato"/>
                <a:sym typeface="Lato"/>
              </a:rPr>
            </a:br>
            <a:r>
              <a:rPr b="1" i="0" lang="en-GB" sz="2900" u="none" cap="none" strike="noStrike">
                <a:solidFill>
                  <a:schemeClr val="lt1"/>
                </a:solidFill>
                <a:latin typeface="Lato"/>
                <a:ea typeface="Lato"/>
                <a:cs typeface="Lato"/>
                <a:sym typeface="Lato"/>
              </a:rPr>
              <a:t>A school’s perspective </a:t>
            </a:r>
            <a:endParaRPr b="1" i="0" sz="2600" u="none" cap="none" strike="noStrike">
              <a:solidFill>
                <a:schemeClr val="lt1"/>
              </a:solidFill>
              <a:latin typeface="Lato"/>
              <a:ea typeface="Lato"/>
              <a:cs typeface="Lato"/>
              <a:sym typeface="Lato"/>
            </a:endParaRPr>
          </a:p>
        </p:txBody>
      </p:sp>
      <p:sp>
        <p:nvSpPr>
          <p:cNvPr id="100" name="Google Shape;100;p9"/>
          <p:cNvSpPr txBox="1"/>
          <p:nvPr/>
        </p:nvSpPr>
        <p:spPr>
          <a:xfrm>
            <a:off x="87375" y="4678875"/>
            <a:ext cx="59982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sng" cap="none" strike="noStrike">
                <a:solidFill>
                  <a:schemeClr val="accent2"/>
                </a:solidFill>
                <a:latin typeface="Lato"/>
                <a:ea typeface="Lato"/>
                <a:cs typeface="Lato"/>
                <a:sym typeface="Lato"/>
                <a:hlinkClick r:id="rId4">
                  <a:extLst>
                    <a:ext uri="{A12FA001-AC4F-418D-AE19-62706E023703}">
                      <ahyp:hlinkClr val="tx"/>
                    </a:ext>
                  </a:extLst>
                </a:hlinkClick>
              </a:rPr>
              <a:t>https://www.ft.com/content/320c43fa-2e12-43d0-baaf-4a37ca93917b</a:t>
            </a:r>
            <a:r>
              <a:rPr b="0" i="0" lang="en-GB" sz="1000" u="none" cap="none" strike="noStrike">
                <a:solidFill>
                  <a:schemeClr val="accent2"/>
                </a:solidFill>
                <a:latin typeface="Lato"/>
                <a:ea typeface="Lato"/>
                <a:cs typeface="Lato"/>
                <a:sym typeface="Lato"/>
              </a:rPr>
              <a:t>  </a:t>
            </a:r>
            <a:endParaRPr b="0" i="0" sz="1000" u="none" cap="none" strike="noStrike">
              <a:solidFill>
                <a:schemeClr val="accent2"/>
              </a:solidFill>
              <a:latin typeface="Lato"/>
              <a:ea typeface="Lato"/>
              <a:cs typeface="Lato"/>
              <a:sym typeface="Lato"/>
            </a:endParaRPr>
          </a:p>
        </p:txBody>
      </p:sp>
      <p:sp>
        <p:nvSpPr>
          <p:cNvPr id="101" name="Google Shape;101;p9"/>
          <p:cNvSpPr txBox="1"/>
          <p:nvPr/>
        </p:nvSpPr>
        <p:spPr>
          <a:xfrm>
            <a:off x="87375" y="1306825"/>
            <a:ext cx="5840100" cy="2678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accent1"/>
                </a:solidFill>
                <a:latin typeface="Lato"/>
                <a:ea typeface="Lato"/>
                <a:cs typeface="Lato"/>
                <a:sym typeface="Lato"/>
              </a:rPr>
              <a:t>Read the Financial Times article ‘Britain’s schools fail legal requirement to teach money matters’.</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AutoNum type="arabicPeriod"/>
            </a:pPr>
            <a:r>
              <a:rPr b="1" i="0" lang="en-GB" sz="1800" u="sng" cap="none" strike="noStrike">
                <a:solidFill>
                  <a:schemeClr val="accent1"/>
                </a:solidFill>
                <a:latin typeface="Lato"/>
                <a:ea typeface="Lato"/>
                <a:cs typeface="Lato"/>
                <a:sym typeface="Lato"/>
              </a:rPr>
              <a:t>Underline</a:t>
            </a:r>
            <a:r>
              <a:rPr b="1" i="0" lang="en-GB" sz="1800" u="none" cap="none" strike="noStrike">
                <a:solidFill>
                  <a:schemeClr val="accent1"/>
                </a:solidFill>
                <a:latin typeface="Lato"/>
                <a:ea typeface="Lato"/>
                <a:cs typeface="Lato"/>
                <a:sym typeface="Lato"/>
              </a:rPr>
              <a:t> </a:t>
            </a:r>
            <a:r>
              <a:rPr b="0" i="0" lang="en-GB" sz="1800" u="none" cap="none" strike="noStrike">
                <a:solidFill>
                  <a:schemeClr val="accent1"/>
                </a:solidFill>
                <a:latin typeface="Lato"/>
                <a:ea typeface="Lato"/>
                <a:cs typeface="Lato"/>
                <a:sym typeface="Lato"/>
              </a:rPr>
              <a:t>reasons why schools </a:t>
            </a:r>
            <a:r>
              <a:rPr b="1" i="0" lang="en-GB" sz="1800" u="none" cap="none" strike="noStrike">
                <a:solidFill>
                  <a:schemeClr val="accent2"/>
                </a:solidFill>
                <a:latin typeface="Lato"/>
                <a:ea typeface="Lato"/>
                <a:cs typeface="Lato"/>
                <a:sym typeface="Lato"/>
              </a:rPr>
              <a:t>should not</a:t>
            </a:r>
            <a:r>
              <a:rPr b="0" i="0" lang="en-GB" sz="1800" u="none" cap="none" strike="noStrike">
                <a:solidFill>
                  <a:schemeClr val="accent1"/>
                </a:solidFill>
                <a:latin typeface="Lato"/>
                <a:ea typeface="Lato"/>
                <a:cs typeface="Lato"/>
                <a:sym typeface="Lato"/>
              </a:rPr>
              <a:t> be responsible for teaching young people about money</a:t>
            </a:r>
            <a:endParaRPr b="0" i="0" sz="1800" u="none" cap="none" strike="noStrike">
              <a:solidFill>
                <a:schemeClr val="accent1"/>
              </a:solidFill>
              <a:latin typeface="Lato"/>
              <a:ea typeface="Lato"/>
              <a:cs typeface="Lato"/>
              <a:sym typeface="Lato"/>
            </a:endParaRPr>
          </a:p>
          <a:p>
            <a:pPr indent="0" lvl="0" marL="45720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342900" lvl="0" marL="457200" marR="0" rtl="0" algn="l">
              <a:lnSpc>
                <a:spcPct val="100000"/>
              </a:lnSpc>
              <a:spcBef>
                <a:spcPts val="0"/>
              </a:spcBef>
              <a:spcAft>
                <a:spcPts val="0"/>
              </a:spcAft>
              <a:buClr>
                <a:schemeClr val="accent1"/>
              </a:buClr>
              <a:buSzPts val="1800"/>
              <a:buFont typeface="Lato"/>
              <a:buAutoNum type="arabicPeriod"/>
            </a:pPr>
            <a:r>
              <a:rPr b="0" i="0" lang="en-GB" sz="1800" u="none" cap="none" strike="noStrike">
                <a:solidFill>
                  <a:schemeClr val="accent1"/>
                </a:solidFill>
                <a:highlight>
                  <a:srgbClr val="FFFF00"/>
                </a:highlight>
                <a:latin typeface="Lato"/>
                <a:ea typeface="Lato"/>
                <a:cs typeface="Lato"/>
                <a:sym typeface="Lato"/>
              </a:rPr>
              <a:t>Highlight</a:t>
            </a:r>
            <a:r>
              <a:rPr b="0" i="0" lang="en-GB" sz="1800" u="none" cap="none" strike="noStrike">
                <a:solidFill>
                  <a:schemeClr val="accent1"/>
                </a:solidFill>
                <a:latin typeface="Lato"/>
                <a:ea typeface="Lato"/>
                <a:cs typeface="Lato"/>
                <a:sym typeface="Lato"/>
              </a:rPr>
              <a:t> reasons why schools </a:t>
            </a:r>
            <a:r>
              <a:rPr b="1" i="0" lang="en-GB" sz="1800" u="none" cap="none" strike="noStrike">
                <a:solidFill>
                  <a:schemeClr val="accent2"/>
                </a:solidFill>
                <a:latin typeface="Lato"/>
                <a:ea typeface="Lato"/>
                <a:cs typeface="Lato"/>
                <a:sym typeface="Lato"/>
              </a:rPr>
              <a:t>should </a:t>
            </a:r>
            <a:r>
              <a:rPr b="0" i="0" lang="en-GB" sz="1800" u="none" cap="none" strike="noStrike">
                <a:solidFill>
                  <a:schemeClr val="accent1"/>
                </a:solidFill>
                <a:latin typeface="Lato"/>
                <a:ea typeface="Lato"/>
                <a:cs typeface="Lato"/>
                <a:sym typeface="Lato"/>
              </a:rPr>
              <a:t>be responsible for teaching young people about money</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p:txBody>
      </p:sp>
      <p:pic>
        <p:nvPicPr>
          <p:cNvPr id="102" name="Google Shape;102;p9"/>
          <p:cNvPicPr preferRelativeResize="0"/>
          <p:nvPr/>
        </p:nvPicPr>
        <p:blipFill>
          <a:blip r:embed="rId5">
            <a:alphaModFix/>
          </a:blip>
          <a:stretch>
            <a:fillRect/>
          </a:stretch>
        </p:blipFill>
        <p:spPr>
          <a:xfrm>
            <a:off x="6469775" y="1306825"/>
            <a:ext cx="2161651" cy="3053251"/>
          </a:xfrm>
          <a:prstGeom prst="rect">
            <a:avLst/>
          </a:prstGeom>
          <a:noFill/>
          <a:ln>
            <a:noFill/>
          </a:ln>
          <a:effectLst>
            <a:outerShdw blurRad="57150" rotWithShape="0" algn="bl" dir="5400000" dist="19050">
              <a:srgbClr val="000000">
                <a:alpha val="498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