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Play"/>
      <p:regular r:id="rId19"/>
      <p:bold r:id="rId20"/>
    </p:embeddedFont>
    <p:embeddedFont>
      <p:font typeface="Open Sans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z2E799F0HWq816PxucUjQ+Wsa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-bold.fntdata"/><Relationship Id="rId22" Type="http://schemas.openxmlformats.org/officeDocument/2006/relationships/font" Target="fonts/OpenSans-bold.fntdata"/><Relationship Id="rId21" Type="http://schemas.openxmlformats.org/officeDocument/2006/relationships/font" Target="fonts/OpenSans-regular.fntdata"/><Relationship Id="rId24" Type="http://schemas.openxmlformats.org/officeDocument/2006/relationships/font" Target="fonts/OpenSans-boldItalic.fntdata"/><Relationship Id="rId23" Type="http://schemas.openxmlformats.org/officeDocument/2006/relationships/font" Target="fonts/OpenSans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l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8" name="Google Shape;358;p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e1a06579d3_0_0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8" name="Google Shape;388;g3e1a06579d3_0_0:notes"/>
          <p:cNvSpPr/>
          <p:nvPr>
            <p:ph idx="2" type="sldImg"/>
          </p:nvPr>
        </p:nvSpPr>
        <p:spPr>
          <a:xfrm>
            <a:off x="2290763" y="512763"/>
            <a:ext cx="4562400" cy="2567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e44a01206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g3e44a01206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0" name="Google Shape;170;p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b0771ad1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g3eb0771ad1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4c70a660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3e4c70a660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5" name="Google Shape;195;p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e44aed2dd8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3e44aed2dd8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44aed2dd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g3e44aed2dd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8:notes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8:notes"/>
          <p:cNvSpPr/>
          <p:nvPr>
            <p:ph idx="3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8:notes"/>
          <p:cNvSpPr txBox="1"/>
          <p:nvPr>
            <p:ph idx="1" type="body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4" name="Google Shape;284;p8:notes"/>
          <p:cNvSpPr txBox="1"/>
          <p:nvPr>
            <p:ph idx="11" type="ftr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8:notes"/>
          <p:cNvSpPr txBox="1"/>
          <p:nvPr>
            <p:ph idx="12" type="sldNum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92" name="Google Shape;92;p25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8"/>
          <p:cNvSpPr txBox="1"/>
          <p:nvPr>
            <p:ph type="ctrTitle"/>
          </p:nvPr>
        </p:nvSpPr>
        <p:spPr>
          <a:xfrm>
            <a:off x="457200" y="1420285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38"/>
          <p:cNvSpPr txBox="1"/>
          <p:nvPr>
            <p:ph idx="1" type="subTitle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38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98" name="Google Shape;98;p38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99" name="Google Shape;99;p38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9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2" name="Google Shape;102;p39"/>
          <p:cNvSpPr txBox="1"/>
          <p:nvPr>
            <p:ph idx="1" type="body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03" name="Google Shape;103;p39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04" name="Google Shape;104;p39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05" name="Google Shape;105;p39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0"/>
          <p:cNvSpPr txBox="1"/>
          <p:nvPr>
            <p:ph type="title"/>
          </p:nvPr>
        </p:nvSpPr>
        <p:spPr>
          <a:xfrm>
            <a:off x="481541" y="2937933"/>
            <a:ext cx="5181600" cy="90805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667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40"/>
          <p:cNvSpPr txBox="1"/>
          <p:nvPr>
            <p:ph idx="1" type="body"/>
          </p:nvPr>
        </p:nvSpPr>
        <p:spPr>
          <a:xfrm>
            <a:off x="481541" y="1937810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333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12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1067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9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9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9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9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9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9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40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10" name="Google Shape;110;p40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11" name="Google Shape;111;p40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1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4" name="Google Shape;114;p41"/>
          <p:cNvSpPr txBox="1"/>
          <p:nvPr>
            <p:ph idx="1" type="body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indent="-30480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2pPr>
            <a:lvl3pPr indent="-2921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3pPr>
            <a:lvl4pPr indent="-28575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1200"/>
            </a:lvl4pPr>
            <a:lvl5pPr indent="-28575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1200"/>
            </a:lvl5pPr>
            <a:lvl6pPr indent="-28575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indent="-28575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indent="-28575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indent="-28575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/>
        </p:txBody>
      </p:sp>
      <p:sp>
        <p:nvSpPr>
          <p:cNvPr id="115" name="Google Shape;115;p41"/>
          <p:cNvSpPr txBox="1"/>
          <p:nvPr>
            <p:ph idx="2" type="body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indent="-30480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600"/>
            </a:lvl2pPr>
            <a:lvl3pPr indent="-2921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3pPr>
            <a:lvl4pPr indent="-28575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1200"/>
            </a:lvl4pPr>
            <a:lvl5pPr indent="-28575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1200"/>
            </a:lvl5pPr>
            <a:lvl6pPr indent="-28575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indent="-28575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indent="-28575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indent="-28575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/>
        </p:txBody>
      </p:sp>
      <p:sp>
        <p:nvSpPr>
          <p:cNvPr id="116" name="Google Shape;116;p41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17" name="Google Shape;117;p41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18" name="Google Shape;118;p41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2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42"/>
          <p:cNvSpPr txBox="1"/>
          <p:nvPr>
            <p:ph idx="1" type="body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333"/>
            </a:lvl2pPr>
            <a:lvl3pPr indent="-2286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1200"/>
            </a:lvl3pPr>
            <a:lvl4pPr indent="-22860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4pPr>
            <a:lvl5pPr indent="-22860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5pPr>
            <a:lvl6pPr indent="-22860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6pPr>
            <a:lvl7pPr indent="-22860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7pPr>
            <a:lvl8pPr indent="-22860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8pPr>
            <a:lvl9pPr indent="-22860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9pPr>
          </a:lstStyle>
          <a:p/>
        </p:txBody>
      </p:sp>
      <p:sp>
        <p:nvSpPr>
          <p:cNvPr id="122" name="Google Shape;122;p42"/>
          <p:cNvSpPr txBox="1"/>
          <p:nvPr>
            <p:ph idx="2" type="body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1pPr>
            <a:lvl2pPr indent="-29210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2pPr>
            <a:lvl3pPr indent="-28575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3pPr>
            <a:lvl4pPr indent="-27940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1067"/>
            </a:lvl4pPr>
            <a:lvl5pPr indent="-27940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1067"/>
            </a:lvl5pPr>
            <a:lvl6pPr indent="-27940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6pPr>
            <a:lvl7pPr indent="-27940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7pPr>
            <a:lvl8pPr indent="-27940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8pPr>
            <a:lvl9pPr indent="-27940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9pPr>
          </a:lstStyle>
          <a:p/>
        </p:txBody>
      </p:sp>
      <p:sp>
        <p:nvSpPr>
          <p:cNvPr id="123" name="Google Shape;123;p42"/>
          <p:cNvSpPr txBox="1"/>
          <p:nvPr>
            <p:ph idx="3" type="body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600"/>
            </a:lvl1pPr>
            <a:lvl2pPr indent="-22860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333"/>
            </a:lvl2pPr>
            <a:lvl3pPr indent="-2286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1200"/>
            </a:lvl3pPr>
            <a:lvl4pPr indent="-22860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4pPr>
            <a:lvl5pPr indent="-22860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5pPr>
            <a:lvl6pPr indent="-22860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6pPr>
            <a:lvl7pPr indent="-22860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7pPr>
            <a:lvl8pPr indent="-22860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8pPr>
            <a:lvl9pPr indent="-22860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1067"/>
            </a:lvl9pPr>
          </a:lstStyle>
          <a:p/>
        </p:txBody>
      </p:sp>
      <p:sp>
        <p:nvSpPr>
          <p:cNvPr id="124" name="Google Shape;124;p42"/>
          <p:cNvSpPr txBox="1"/>
          <p:nvPr>
            <p:ph idx="4" type="body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1pPr>
            <a:lvl2pPr indent="-29210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2pPr>
            <a:lvl3pPr indent="-28575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3pPr>
            <a:lvl4pPr indent="-27940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1067"/>
            </a:lvl4pPr>
            <a:lvl5pPr indent="-27940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1067"/>
            </a:lvl5pPr>
            <a:lvl6pPr indent="-27940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6pPr>
            <a:lvl7pPr indent="-27940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7pPr>
            <a:lvl8pPr indent="-27940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8pPr>
            <a:lvl9pPr indent="-27940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1067"/>
            </a:lvl9pPr>
          </a:lstStyle>
          <a:p/>
        </p:txBody>
      </p:sp>
      <p:sp>
        <p:nvSpPr>
          <p:cNvPr id="125" name="Google Shape;125;p42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26" name="Google Shape;126;p42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27" name="Google Shape;127;p42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3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0" name="Google Shape;130;p43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31" name="Google Shape;131;p43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32" name="Google Shape;132;p43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4"/>
          <p:cNvSpPr txBox="1"/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5" name="Google Shape;135;p44"/>
          <p:cNvSpPr txBox="1"/>
          <p:nvPr>
            <p:ph idx="1" type="body"/>
          </p:nvPr>
        </p:nvSpPr>
        <p:spPr>
          <a:xfrm>
            <a:off x="2383368" y="182034"/>
            <a:ext cx="3407833" cy="3902076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7"/>
            </a:lvl2pPr>
            <a:lvl3pPr indent="-30480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indent="-29210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333"/>
            </a:lvl4pPr>
            <a:lvl5pPr indent="-29210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333"/>
            </a:lvl5pPr>
            <a:lvl6pPr indent="-29210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6pPr>
            <a:lvl7pPr indent="-29210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7pPr>
            <a:lvl8pPr indent="-29210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8pPr>
            <a:lvl9pPr indent="-29210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333"/>
            </a:lvl9pPr>
          </a:lstStyle>
          <a:p/>
        </p:txBody>
      </p:sp>
      <p:sp>
        <p:nvSpPr>
          <p:cNvPr id="136" name="Google Shape;136;p44"/>
          <p:cNvSpPr txBox="1"/>
          <p:nvPr>
            <p:ph idx="2" type="body"/>
          </p:nvPr>
        </p:nvSpPr>
        <p:spPr>
          <a:xfrm>
            <a:off x="304801" y="956733"/>
            <a:ext cx="2005543" cy="3127376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1pPr>
            <a:lvl2pPr indent="-228600" lvl="1" marL="9144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2pPr>
            <a:lvl3pPr indent="-228600" lvl="2" marL="1371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3pPr>
            <a:lvl4pPr indent="-2286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4pPr>
            <a:lvl5pPr indent="-2286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5pPr>
            <a:lvl6pPr indent="-228600" lvl="5" marL="27432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6pPr>
            <a:lvl7pPr indent="-228600" lvl="6" marL="32004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7pPr>
            <a:lvl8pPr indent="-228600" lvl="7" marL="3657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8pPr>
            <a:lvl9pPr indent="-228600" lvl="8" marL="4114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9pPr>
          </a:lstStyle>
          <a:p/>
        </p:txBody>
      </p:sp>
      <p:sp>
        <p:nvSpPr>
          <p:cNvPr id="137" name="Google Shape;137;p44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38" name="Google Shape;138;p44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39" name="Google Shape;139;p44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5"/>
          <p:cNvSpPr txBox="1"/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" name="Google Shape;142;p45"/>
          <p:cNvSpPr/>
          <p:nvPr>
            <p:ph idx="2" type="pic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5"/>
          <p:cNvSpPr txBox="1"/>
          <p:nvPr>
            <p:ph idx="1" type="body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1pPr>
            <a:lvl2pPr indent="-228600" lvl="1" marL="9144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800"/>
            </a:lvl2pPr>
            <a:lvl3pPr indent="-228600" lvl="2" marL="1371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3pPr>
            <a:lvl4pPr indent="-228600" lvl="3" marL="1828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4pPr>
            <a:lvl5pPr indent="-228600" lvl="4" marL="22860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5pPr>
            <a:lvl6pPr indent="-228600" lvl="5" marL="27432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6pPr>
            <a:lvl7pPr indent="-228600" lvl="6" marL="32004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7pPr>
            <a:lvl8pPr indent="-228600" lvl="7" marL="36576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8pPr>
            <a:lvl9pPr indent="-228600" lvl="8" marL="4114800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667"/>
            </a:lvl9pPr>
          </a:lstStyle>
          <a:p/>
        </p:txBody>
      </p:sp>
      <p:sp>
        <p:nvSpPr>
          <p:cNvPr id="144" name="Google Shape;144;p45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45" name="Google Shape;145;p45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46" name="Google Shape;146;p45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6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9" name="Google Shape;149;p46"/>
          <p:cNvSpPr txBox="1"/>
          <p:nvPr>
            <p:ph idx="1" type="body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50" name="Google Shape;150;p46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51" name="Google Shape;151;p46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52" name="Google Shape;152;p46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7"/>
          <p:cNvSpPr txBox="1"/>
          <p:nvPr>
            <p:ph type="title"/>
          </p:nvPr>
        </p:nvSpPr>
        <p:spPr>
          <a:xfrm rot="5400000">
            <a:off x="3154893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5" name="Google Shape;155;p47"/>
          <p:cNvSpPr txBox="1"/>
          <p:nvPr>
            <p:ph idx="1" type="body"/>
          </p:nvPr>
        </p:nvSpPr>
        <p:spPr>
          <a:xfrm rot="5400000">
            <a:off x="360893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56" name="Google Shape;156;p47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57" name="Google Shape;157;p47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/>
            </a:lvl9pPr>
          </a:lstStyle>
          <a:p/>
        </p:txBody>
      </p:sp>
      <p:sp>
        <p:nvSpPr>
          <p:cNvPr id="158" name="Google Shape;158;p47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/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4"/>
          <p:cNvSpPr txBox="1"/>
          <p:nvPr>
            <p:ph idx="1" type="body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24"/>
          <p:cNvSpPr txBox="1"/>
          <p:nvPr>
            <p:ph idx="10" type="dt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24"/>
          <p:cNvSpPr txBox="1"/>
          <p:nvPr>
            <p:ph idx="11" type="ftr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Calibri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idx="12" type="sldNum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b="0" i="0" sz="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20.png"/><Relationship Id="rId8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5.jpg"/><Relationship Id="rId11" Type="http://schemas.openxmlformats.org/officeDocument/2006/relationships/image" Target="../media/image18.png"/><Relationship Id="rId10" Type="http://schemas.openxmlformats.org/officeDocument/2006/relationships/image" Target="../media/image12.png"/><Relationship Id="rId9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5.jpg"/><Relationship Id="rId5" Type="http://schemas.openxmlformats.org/officeDocument/2006/relationships/image" Target="../media/image21.jp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/>
          <p:nvPr/>
        </p:nvSpPr>
        <p:spPr>
          <a:xfrm>
            <a:off x="11118533" y="918266"/>
            <a:ext cx="706127" cy="5863534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0F48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1117879" y="643467"/>
            <a:ext cx="420307" cy="5668919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0A304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"/>
          <p:cNvSpPr/>
          <p:nvPr/>
        </p:nvSpPr>
        <p:spPr>
          <a:xfrm>
            <a:off x="638375" y="643475"/>
            <a:ext cx="10933500" cy="52527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red and white logo&#10;&#10;Description automatically generated" id="166" name="Google Shape;16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3578" y="1394858"/>
            <a:ext cx="9664846" cy="38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" title="Gold Prevail eagl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36850" y="6081350"/>
            <a:ext cx="1098549" cy="7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/>
          <p:nvPr/>
        </p:nvSpPr>
        <p:spPr>
          <a:xfrm>
            <a:off x="11118533" y="918266"/>
            <a:ext cx="706127" cy="5863534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0F48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7"/>
          <p:cNvSpPr/>
          <p:nvPr/>
        </p:nvSpPr>
        <p:spPr>
          <a:xfrm>
            <a:off x="11117879" y="643467"/>
            <a:ext cx="420307" cy="5668919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0A304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"/>
          <p:cNvSpPr/>
          <p:nvPr/>
        </p:nvSpPr>
        <p:spPr>
          <a:xfrm>
            <a:off x="629250" y="781954"/>
            <a:ext cx="10933500" cy="5391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"/>
          <p:cNvSpPr txBox="1"/>
          <p:nvPr/>
        </p:nvSpPr>
        <p:spPr>
          <a:xfrm>
            <a:off x="653814" y="802888"/>
            <a:ext cx="1088437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IMPORTANT INTERNAL REVENUE CODES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4" name="Google Shape;344;p7"/>
          <p:cNvGrpSpPr/>
          <p:nvPr/>
        </p:nvGrpSpPr>
        <p:grpSpPr>
          <a:xfrm>
            <a:off x="1037063" y="1973766"/>
            <a:ext cx="10080815" cy="3970317"/>
            <a:chOff x="0" y="0"/>
            <a:chExt cx="10080815" cy="3970317"/>
          </a:xfrm>
        </p:grpSpPr>
        <p:sp>
          <p:nvSpPr>
            <p:cNvPr id="345" name="Google Shape;345;p7"/>
            <p:cNvSpPr/>
            <p:nvPr/>
          </p:nvSpPr>
          <p:spPr>
            <a:xfrm>
              <a:off x="0" y="0"/>
              <a:ext cx="8568693" cy="1191095"/>
            </a:xfrm>
            <a:prstGeom prst="roundRect">
              <a:avLst>
                <a:gd fmla="val 10000" name="adj"/>
              </a:avLst>
            </a:prstGeom>
            <a:solidFill>
              <a:srgbClr val="FF0000"/>
            </a:solidFill>
            <a:ln cap="flat" cmpd="sng" w="190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7"/>
            <p:cNvSpPr txBox="1"/>
            <p:nvPr/>
          </p:nvSpPr>
          <p:spPr>
            <a:xfrm>
              <a:off x="34886" y="34886"/>
              <a:ext cx="7283408" cy="1121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1" lang="en-US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72(e)</a:t>
              </a:r>
              <a:r>
                <a:rPr b="0" i="0" lang="en-US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– Money inside of a life insurance contract accumulates tax free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756061" y="1389611"/>
              <a:ext cx="8568693" cy="1191095"/>
            </a:xfrm>
            <a:prstGeom prst="roundRect">
              <a:avLst>
                <a:gd fmla="val 10000" name="adj"/>
              </a:avLst>
            </a:prstGeom>
            <a:solidFill>
              <a:srgbClr val="FF0000"/>
            </a:solidFill>
            <a:ln cap="flat" cmpd="sng" w="190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"/>
            <p:cNvSpPr txBox="1"/>
            <p:nvPr/>
          </p:nvSpPr>
          <p:spPr>
            <a:xfrm>
              <a:off x="790947" y="1424497"/>
              <a:ext cx="6968648" cy="1121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1" lang="en-US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7702</a:t>
              </a:r>
              <a:r>
                <a:rPr b="0" i="0" lang="en-US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– When you access money while your alive out of that life insurance policy it can be totally tax free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512122" y="2779222"/>
              <a:ext cx="8568693" cy="1191095"/>
            </a:xfrm>
            <a:prstGeom prst="roundRect">
              <a:avLst>
                <a:gd fmla="val 10000" name="adj"/>
              </a:avLst>
            </a:prstGeom>
            <a:solidFill>
              <a:srgbClr val="FF0000"/>
            </a:solidFill>
            <a:ln cap="flat" cmpd="sng" w="190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7"/>
            <p:cNvSpPr txBox="1"/>
            <p:nvPr/>
          </p:nvSpPr>
          <p:spPr>
            <a:xfrm>
              <a:off x="1547008" y="2814108"/>
              <a:ext cx="6968648" cy="1121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1" lang="en-US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101(a)</a:t>
              </a:r>
              <a:r>
                <a:rPr b="0" i="0" lang="en-US" sz="2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– Life insurance proceeds transfer tax free to your beneficiaries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7794481" y="903247"/>
              <a:ext cx="774212" cy="774212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A5A5A5">
                <a:alpha val="90196"/>
              </a:srgbClr>
            </a:solidFill>
            <a:ln cap="flat" cmpd="sng" w="19050">
              <a:solidFill>
                <a:srgbClr val="CAD1D8">
                  <a:alpha val="90196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7"/>
            <p:cNvSpPr txBox="1"/>
            <p:nvPr/>
          </p:nvSpPr>
          <p:spPr>
            <a:xfrm>
              <a:off x="7968679" y="903247"/>
              <a:ext cx="425816" cy="582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450" lIns="44450" spcFirstLastPara="1" rIns="44450" wrap="square" tIns="44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Arial"/>
                <a:buNone/>
              </a:pPr>
              <a:r>
                <a:t/>
              </a:r>
              <a:endParaRPr b="0" i="0" sz="3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8550542" y="2284918"/>
              <a:ext cx="774212" cy="774212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A5A5A5">
                <a:alpha val="90196"/>
              </a:srgbClr>
            </a:solidFill>
            <a:ln cap="flat" cmpd="sng" w="19050">
              <a:solidFill>
                <a:srgbClr val="CAD1D8">
                  <a:alpha val="90196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7"/>
            <p:cNvSpPr txBox="1"/>
            <p:nvPr/>
          </p:nvSpPr>
          <p:spPr>
            <a:xfrm>
              <a:off x="8724740" y="2284918"/>
              <a:ext cx="425816" cy="582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4450" lIns="44450" spcFirstLastPara="1" rIns="44450" wrap="square" tIns="44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Arial"/>
                <a:buNone/>
              </a:pPr>
              <a:r>
                <a:t/>
              </a:r>
              <a:endParaRPr b="0" i="0" sz="3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5" name="Google Shape;355;p7" title="Gold prevail clear backgrou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3700" y="160025"/>
            <a:ext cx="830577" cy="54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"/>
          <p:cNvSpPr/>
          <p:nvPr/>
        </p:nvSpPr>
        <p:spPr>
          <a:xfrm>
            <a:off x="28167" y="0"/>
            <a:ext cx="12192000" cy="6858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" l="0" r="0" t="-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9"/>
          <p:cNvSpPr txBox="1"/>
          <p:nvPr/>
        </p:nvSpPr>
        <p:spPr>
          <a:xfrm>
            <a:off x="1513124" y="14504"/>
            <a:ext cx="1112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ANNUITIES SIMPLIFIED</a:t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2551448" y="843632"/>
            <a:ext cx="4413785" cy="5488175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9"/>
          <p:cNvSpPr/>
          <p:nvPr/>
        </p:nvSpPr>
        <p:spPr>
          <a:xfrm>
            <a:off x="7083634" y="843799"/>
            <a:ext cx="4833063" cy="5488175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9"/>
          <p:cNvSpPr txBox="1"/>
          <p:nvPr/>
        </p:nvSpPr>
        <p:spPr>
          <a:xfrm>
            <a:off x="3254300" y="866778"/>
            <a:ext cx="3231600" cy="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0" i="0" lang="en-US" sz="4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PENSION</a:t>
            </a:r>
            <a:endParaRPr b="0" i="0" sz="44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9"/>
          <p:cNvSpPr txBox="1"/>
          <p:nvPr/>
        </p:nvSpPr>
        <p:spPr>
          <a:xfrm>
            <a:off x="6965233" y="866778"/>
            <a:ext cx="5039954" cy="6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b="0" i="0" lang="en-US" sz="40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INDEXED ANNUITY</a:t>
            </a:r>
            <a:endParaRPr b="0" i="0" sz="40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9"/>
          <p:cNvSpPr txBox="1"/>
          <p:nvPr/>
        </p:nvSpPr>
        <p:spPr>
          <a:xfrm>
            <a:off x="3203666" y="1558440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EMPLOYER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9"/>
          <p:cNvSpPr txBox="1"/>
          <p:nvPr/>
        </p:nvSpPr>
        <p:spPr>
          <a:xfrm>
            <a:off x="7925367" y="1550951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EMPLOYER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9"/>
          <p:cNvSpPr txBox="1"/>
          <p:nvPr/>
        </p:nvSpPr>
        <p:spPr>
          <a:xfrm>
            <a:off x="3192233" y="1896355"/>
            <a:ext cx="3231600" cy="48661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$$$$$</a:t>
            </a:r>
            <a:endParaRPr b="0" i="0" sz="3200" u="none" cap="none" strike="noStrik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9" name="Google Shape;369;p9"/>
          <p:cNvSpPr txBox="1"/>
          <p:nvPr/>
        </p:nvSpPr>
        <p:spPr>
          <a:xfrm>
            <a:off x="3254300" y="2335461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 INSURANCE CO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9"/>
          <p:cNvSpPr txBox="1"/>
          <p:nvPr/>
        </p:nvSpPr>
        <p:spPr>
          <a:xfrm>
            <a:off x="3203666" y="2782231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ANNUITY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9"/>
          <p:cNvSpPr txBox="1"/>
          <p:nvPr/>
        </p:nvSpPr>
        <p:spPr>
          <a:xfrm>
            <a:off x="3203666" y="3265926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INCOME FOR LIFE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9"/>
          <p:cNvSpPr txBox="1"/>
          <p:nvPr/>
        </p:nvSpPr>
        <p:spPr>
          <a:xfrm>
            <a:off x="7241933" y="1937369"/>
            <a:ext cx="4365034" cy="4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19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$$$$$, </a:t>
            </a: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401K, 403B, 457, IRA, TSP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9"/>
          <p:cNvSpPr txBox="1"/>
          <p:nvPr/>
        </p:nvSpPr>
        <p:spPr>
          <a:xfrm>
            <a:off x="7922983" y="2337352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 INSURANCE CO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9"/>
          <p:cNvSpPr txBox="1"/>
          <p:nvPr/>
        </p:nvSpPr>
        <p:spPr>
          <a:xfrm>
            <a:off x="7241933" y="2749869"/>
            <a:ext cx="4506118" cy="4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0" i="0" lang="en-US" sz="3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INDEXED ANNUITY</a:t>
            </a:r>
            <a:endParaRPr b="0" i="0" sz="32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9"/>
          <p:cNvSpPr txBox="1"/>
          <p:nvPr/>
        </p:nvSpPr>
        <p:spPr>
          <a:xfrm>
            <a:off x="7879192" y="3138146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INCOME FOR LIFE</a:t>
            </a:r>
            <a:endParaRPr b="0" i="0" sz="2400" u="none" cap="none" strike="noStrike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9"/>
          <p:cNvSpPr txBox="1"/>
          <p:nvPr/>
        </p:nvSpPr>
        <p:spPr>
          <a:xfrm>
            <a:off x="3192233" y="3787717"/>
            <a:ext cx="3231600" cy="59798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ANNUITIZED</a:t>
            </a:r>
            <a:endParaRPr b="0" i="0" sz="3600" u="none" cap="none" strike="noStrik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9"/>
          <p:cNvSpPr txBox="1"/>
          <p:nvPr/>
        </p:nvSpPr>
        <p:spPr>
          <a:xfrm>
            <a:off x="3192233" y="4385699"/>
            <a:ext cx="3231600" cy="86966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(NO ACCESS, ½ GOES TO SPOUSE OR CHILD)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"/>
          <p:cNvSpPr txBox="1"/>
          <p:nvPr/>
        </p:nvSpPr>
        <p:spPr>
          <a:xfrm>
            <a:off x="7241933" y="3320055"/>
            <a:ext cx="4506119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b="0" i="0" lang="en-US" sz="3600" u="none" cap="none" strike="noStrike">
                <a:solidFill>
                  <a:srgbClr val="38B6FF"/>
                </a:solidFill>
                <a:latin typeface="Arial"/>
                <a:ea typeface="Arial"/>
                <a:cs typeface="Arial"/>
                <a:sym typeface="Arial"/>
              </a:rPr>
              <a:t>*INCOME RIDER*</a:t>
            </a:r>
            <a:endParaRPr b="0" i="0" sz="3600" u="none" cap="none" strike="noStrike">
              <a:solidFill>
                <a:srgbClr val="38B6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9"/>
          <p:cNvSpPr txBox="1"/>
          <p:nvPr/>
        </p:nvSpPr>
        <p:spPr>
          <a:xfrm>
            <a:off x="7867800" y="3821900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ANNUITIZATION</a:t>
            </a:r>
            <a:endParaRPr b="0" i="0" sz="20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9"/>
          <p:cNvSpPr txBox="1"/>
          <p:nvPr/>
        </p:nvSpPr>
        <p:spPr>
          <a:xfrm>
            <a:off x="7867800" y="4188800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ACCOUNT ACCESS</a:t>
            </a:r>
            <a:endParaRPr b="0" i="0" sz="20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9"/>
          <p:cNvSpPr txBox="1"/>
          <p:nvPr/>
        </p:nvSpPr>
        <p:spPr>
          <a:xfrm>
            <a:off x="7867800" y="4538633"/>
            <a:ext cx="32316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19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GUARANTEED GROWTH</a:t>
            </a:r>
            <a:endParaRPr b="0" i="0" sz="19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9"/>
          <p:cNvSpPr txBox="1"/>
          <p:nvPr/>
        </p:nvSpPr>
        <p:spPr>
          <a:xfrm>
            <a:off x="7382916" y="4899267"/>
            <a:ext cx="4173417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19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100% SAFE FROM MARKET LOSS</a:t>
            </a:r>
            <a:endParaRPr b="0" i="0" sz="19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9"/>
          <p:cNvSpPr txBox="1"/>
          <p:nvPr/>
        </p:nvSpPr>
        <p:spPr>
          <a:xfrm>
            <a:off x="7562967" y="5255367"/>
            <a:ext cx="4044000" cy="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BENEFICIARIES</a:t>
            </a:r>
            <a:endParaRPr b="0" i="0" sz="20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9"/>
          <p:cNvSpPr txBox="1"/>
          <p:nvPr/>
        </p:nvSpPr>
        <p:spPr>
          <a:xfrm>
            <a:off x="7189121" y="5609758"/>
            <a:ext cx="46119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</a:pPr>
            <a:r>
              <a:rPr b="0" i="0" lang="en-US" sz="2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LEAVE A FAMILY LEGACY !!!</a:t>
            </a:r>
            <a:endParaRPr b="0" i="0" sz="2400" u="sng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9" title="Gold prevail clear backgroud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775" y="6088375"/>
            <a:ext cx="1021074" cy="65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e1a06579d3_0_0"/>
          <p:cNvSpPr/>
          <p:nvPr/>
        </p:nvSpPr>
        <p:spPr>
          <a:xfrm>
            <a:off x="-8" y="0"/>
            <a:ext cx="12192000" cy="6858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0" l="0" r="0" t="-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3e1a06579d3_0_0"/>
          <p:cNvSpPr txBox="1"/>
          <p:nvPr/>
        </p:nvSpPr>
        <p:spPr>
          <a:xfrm>
            <a:off x="1677880" y="797099"/>
            <a:ext cx="11125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g3e1a06579d3_0_0"/>
          <p:cNvSpPr/>
          <p:nvPr/>
        </p:nvSpPr>
        <p:spPr>
          <a:xfrm>
            <a:off x="2903200" y="53350"/>
            <a:ext cx="8372700" cy="1371600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OUT OF THESE 3 WHICH STANDS OUT THE MOST?</a:t>
            </a:r>
            <a:endParaRPr b="0" i="0" sz="3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3e1a06579d3_0_0"/>
          <p:cNvSpPr/>
          <p:nvPr/>
        </p:nvSpPr>
        <p:spPr>
          <a:xfrm>
            <a:off x="2941300" y="1574576"/>
            <a:ext cx="8296500" cy="1304700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GROWING YOUR MONEY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3e1a06579d3_0_0"/>
          <p:cNvSpPr/>
          <p:nvPr/>
        </p:nvSpPr>
        <p:spPr>
          <a:xfrm>
            <a:off x="2979275" y="3071964"/>
            <a:ext cx="8372700" cy="1177800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YOUR LIFE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3e1a06579d3_0_0"/>
          <p:cNvSpPr/>
          <p:nvPr/>
        </p:nvSpPr>
        <p:spPr>
          <a:xfrm>
            <a:off x="2979275" y="4442450"/>
            <a:ext cx="8372700" cy="1230000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PROTECTING YOUR </a:t>
            </a:r>
            <a:r>
              <a:rPr lang="en-US" sz="3700">
                <a:solidFill>
                  <a:srgbClr val="FFFFFF"/>
                </a:solidFill>
              </a:rPr>
              <a:t>RETIREMENT</a:t>
            </a:r>
            <a:endParaRPr b="0" i="0" sz="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e1a06579d3_0_0"/>
          <p:cNvSpPr/>
          <p:nvPr/>
        </p:nvSpPr>
        <p:spPr>
          <a:xfrm>
            <a:off x="2996675" y="5753100"/>
            <a:ext cx="8372700" cy="1034100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 ALL OF THE ABOVE?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g3e1a06579d3_0_0" title="Gold prevail clear backgroud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175" y="6149350"/>
            <a:ext cx="1035549" cy="6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e44a01206a_0_0"/>
          <p:cNvSpPr/>
          <p:nvPr/>
        </p:nvSpPr>
        <p:spPr>
          <a:xfrm>
            <a:off x="11118533" y="918266"/>
            <a:ext cx="706127" cy="5863532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0F48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3e44a01206a_0_0"/>
          <p:cNvSpPr/>
          <p:nvPr/>
        </p:nvSpPr>
        <p:spPr>
          <a:xfrm>
            <a:off x="11117879" y="643467"/>
            <a:ext cx="420307" cy="5668921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0A304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e44a01206a_0_0"/>
          <p:cNvSpPr/>
          <p:nvPr/>
        </p:nvSpPr>
        <p:spPr>
          <a:xfrm>
            <a:off x="638387" y="643467"/>
            <a:ext cx="10933500" cy="5391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red and white logo&#10;&#10;Description automatically generated" id="405" name="Google Shape;405;g3e44a01206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853" y="1394383"/>
            <a:ext cx="9664847" cy="389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e44a01206a_0_0" title="Gold Prevail eagl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21250" y="6126475"/>
            <a:ext cx="1047623" cy="65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"/>
          <p:cNvSpPr/>
          <p:nvPr/>
        </p:nvSpPr>
        <p:spPr>
          <a:xfrm>
            <a:off x="28167" y="0"/>
            <a:ext cx="12192000" cy="6858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" l="0" r="0" t="-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 txBox="1"/>
          <p:nvPr/>
        </p:nvSpPr>
        <p:spPr>
          <a:xfrm>
            <a:off x="1677880" y="797099"/>
            <a:ext cx="11125200" cy="1019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855623" y="312081"/>
            <a:ext cx="8587944" cy="1503405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TALK ABOUT 3 THINGS:</a:t>
            </a:r>
            <a:endParaRPr b="0" i="0" sz="5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2855623" y="1928758"/>
            <a:ext cx="8587944" cy="1503405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 YOUR MONEY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2855622" y="3545433"/>
            <a:ext cx="8587944" cy="1503405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 YOUR LIFE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2855625" y="5182700"/>
            <a:ext cx="8658300" cy="1503300"/>
          </a:xfrm>
          <a:prstGeom prst="horizontalScroll">
            <a:avLst>
              <a:gd fmla="val 12500" name="adj"/>
            </a:avLst>
          </a:prstGeom>
          <a:solidFill>
            <a:srgbClr val="FF0000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Times New Roman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PROTECT YOUR RETIREMENT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3eb0771ad1e_0_0" title="ChatGPT Image May 25, 2026 at 05_41_56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375" y="0"/>
            <a:ext cx="1231037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3e4c70a6604_0_0" title="ChatGPT Image May 26, 2026 at 01_50_50 PM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3283"/>
            <a:ext cx="12191999" cy="6881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/>
          <p:nvPr/>
        </p:nvSpPr>
        <p:spPr>
          <a:xfrm>
            <a:off x="-70850" y="-34287"/>
            <a:ext cx="12679680" cy="692658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" l="0" r="0" t="-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-272187" y="580475"/>
            <a:ext cx="11374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Times New Roman"/>
              <a:buNone/>
            </a:pPr>
            <a:r>
              <a:rPr b="1" i="0" lang="en-US" sz="3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THREE WAYS MONEY GROWS</a:t>
            </a:r>
            <a:endParaRPr b="1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106175" y="2767925"/>
            <a:ext cx="3782064" cy="3748355"/>
          </a:xfrm>
          <a:custGeom>
            <a:rect b="b" l="l" r="r" t="t"/>
            <a:pathLst>
              <a:path extrusionOk="0" h="5432398" w="5666014">
                <a:moveTo>
                  <a:pt x="0" y="0"/>
                </a:moveTo>
                <a:lnTo>
                  <a:pt x="5666014" y="0"/>
                </a:lnTo>
                <a:lnTo>
                  <a:pt x="5666014" y="5432399"/>
                </a:lnTo>
                <a:lnTo>
                  <a:pt x="0" y="5432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956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/>
          <p:nvPr/>
        </p:nvSpPr>
        <p:spPr>
          <a:xfrm>
            <a:off x="3990455" y="2819399"/>
            <a:ext cx="3940627" cy="3693036"/>
          </a:xfrm>
          <a:custGeom>
            <a:rect b="b" l="l" r="r" t="t"/>
            <a:pathLst>
              <a:path extrusionOk="0" h="5539553" w="5910940">
                <a:moveTo>
                  <a:pt x="0" y="0"/>
                </a:moveTo>
                <a:lnTo>
                  <a:pt x="5910940" y="0"/>
                </a:lnTo>
                <a:lnTo>
                  <a:pt x="5910940" y="5539553"/>
                </a:lnTo>
                <a:lnTo>
                  <a:pt x="0" y="5539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709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>
            <a:off x="8037995" y="2819400"/>
            <a:ext cx="3940627" cy="3693035"/>
          </a:xfrm>
          <a:custGeom>
            <a:rect b="b" l="l" r="r" t="t"/>
            <a:pathLst>
              <a:path extrusionOk="0" h="5539552" w="5910940">
                <a:moveTo>
                  <a:pt x="0" y="0"/>
                </a:moveTo>
                <a:lnTo>
                  <a:pt x="5910940" y="0"/>
                </a:lnTo>
                <a:lnTo>
                  <a:pt x="5910940" y="5539552"/>
                </a:lnTo>
                <a:lnTo>
                  <a:pt x="0" y="5539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709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 txBox="1"/>
          <p:nvPr/>
        </p:nvSpPr>
        <p:spPr>
          <a:xfrm>
            <a:off x="85925" y="1552325"/>
            <a:ext cx="40689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FIXED ACCOUNT</a:t>
            </a:r>
            <a:r>
              <a:rPr b="0" i="0" lang="en-US" sz="3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SAFE, ACCESSIBLE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FEES, LOW INTEREST RATES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6"/>
          <p:cNvSpPr txBox="1"/>
          <p:nvPr/>
        </p:nvSpPr>
        <p:spPr>
          <a:xfrm>
            <a:off x="3939325" y="1586067"/>
            <a:ext cx="43149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VARIABLE ACCOUNT</a:t>
            </a:r>
            <a:r>
              <a:rPr b="1" i="0" lang="en-US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REWARD</a:t>
            </a:r>
            <a:endParaRPr b="0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RISK</a:t>
            </a:r>
            <a:endParaRPr b="0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"/>
          <p:cNvSpPr txBox="1"/>
          <p:nvPr/>
        </p:nvSpPr>
        <p:spPr>
          <a:xfrm>
            <a:off x="8364121" y="1552317"/>
            <a:ext cx="35556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b="1" i="0" lang="en-US" sz="3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INDEX ACCOUNT</a:t>
            </a:r>
            <a:r>
              <a:rPr b="1" i="0" lang="en-US" sz="3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SAFETY OF THE BANK (NO RISK)</a:t>
            </a:r>
            <a:endParaRPr b="0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PORTION OF THE MARKET’S UPSIDE</a:t>
            </a:r>
            <a:endParaRPr b="0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6"/>
          <p:cNvSpPr txBox="1"/>
          <p:nvPr/>
        </p:nvSpPr>
        <p:spPr>
          <a:xfrm>
            <a:off x="817633" y="3365967"/>
            <a:ext cx="2605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BANK </a:t>
            </a:r>
            <a:endParaRPr b="0" i="0" sz="5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BANK RATES 0.03%</a:t>
            </a:r>
            <a:endParaRPr b="0" i="0" sz="5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 txBox="1"/>
          <p:nvPr/>
        </p:nvSpPr>
        <p:spPr>
          <a:xfrm>
            <a:off x="3916526" y="3459975"/>
            <a:ext cx="40689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3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MARKET</a:t>
            </a: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Times New Roman"/>
              <a:buNone/>
            </a:pPr>
            <a:r>
              <a:rPr b="0" i="0" lang="en-US" sz="13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401K, 403B, 457, IRA, R.E, CRYPTO</a:t>
            </a:r>
            <a:endParaRPr b="0" i="0" sz="4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6"/>
          <p:cNvSpPr txBox="1"/>
          <p:nvPr/>
        </p:nvSpPr>
        <p:spPr>
          <a:xfrm>
            <a:off x="9155937" y="3365968"/>
            <a:ext cx="1946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  <a:endParaRPr b="0" i="0" sz="3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imes New Roman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(HYBRID)</a:t>
            </a:r>
            <a:endParaRPr b="0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6" title="ChatGPT Image May 15, 2026 at 09_23_01 PM.png"/>
          <p:cNvPicPr preferRelativeResize="0"/>
          <p:nvPr/>
        </p:nvPicPr>
        <p:blipFill rotWithShape="1">
          <a:blip r:embed="rId5">
            <a:alphaModFix/>
          </a:blip>
          <a:srcRect b="3374" l="1098" r="1730" t="23280"/>
          <a:stretch/>
        </p:blipFill>
        <p:spPr>
          <a:xfrm>
            <a:off x="475075" y="4412750"/>
            <a:ext cx="3320248" cy="20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 title="ChatGPT Image May 15, 2026 at 09_34_24 PM.png"/>
          <p:cNvPicPr preferRelativeResize="0"/>
          <p:nvPr/>
        </p:nvPicPr>
        <p:blipFill rotWithShape="1">
          <a:blip r:embed="rId6">
            <a:alphaModFix/>
          </a:blip>
          <a:srcRect b="23465" l="1611" r="1320" t="0"/>
          <a:stretch/>
        </p:blipFill>
        <p:spPr>
          <a:xfrm>
            <a:off x="8383850" y="4412750"/>
            <a:ext cx="3516127" cy="20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title="ChatGPT Image May 15, 2026 at 09_43_21 PM.png"/>
          <p:cNvPicPr preferRelativeResize="0"/>
          <p:nvPr/>
        </p:nvPicPr>
        <p:blipFill rotWithShape="1">
          <a:blip r:embed="rId7">
            <a:alphaModFix/>
          </a:blip>
          <a:srcRect b="16425" l="2435" r="2063" t="23123"/>
          <a:stretch/>
        </p:blipFill>
        <p:spPr>
          <a:xfrm>
            <a:off x="4353300" y="4421425"/>
            <a:ext cx="3486950" cy="199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" title="Gold prevail clear backgroud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46275" y="508450"/>
            <a:ext cx="918749" cy="71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44aed2dd8_0_43"/>
          <p:cNvSpPr/>
          <p:nvPr/>
        </p:nvSpPr>
        <p:spPr>
          <a:xfrm>
            <a:off x="11118533" y="918266"/>
            <a:ext cx="706127" cy="5863532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0F48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3e44aed2dd8_0_43"/>
          <p:cNvSpPr/>
          <p:nvPr/>
        </p:nvSpPr>
        <p:spPr>
          <a:xfrm>
            <a:off x="11117879" y="643467"/>
            <a:ext cx="420307" cy="5668921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0A304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g3e44aed2dd8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2099" y="1641300"/>
            <a:ext cx="9115873" cy="52167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1"/>
            </a:solidFill>
            <a:prstDash val="solid"/>
            <a:miter lim="80"/>
            <a:headEnd len="sm" w="sm" type="none"/>
            <a:tailEnd len="sm" w="sm" type="none"/>
          </a:ln>
        </p:spPr>
      </p:pic>
      <p:sp>
        <p:nvSpPr>
          <p:cNvPr id="219" name="Google Shape;219;g3e44aed2dd8_0_43"/>
          <p:cNvSpPr/>
          <p:nvPr/>
        </p:nvSpPr>
        <p:spPr>
          <a:xfrm>
            <a:off x="0" y="0"/>
            <a:ext cx="12313920" cy="6858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0" l="0" r="0" t="-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e44aed2dd8_0_43"/>
          <p:cNvSpPr txBox="1"/>
          <p:nvPr/>
        </p:nvSpPr>
        <p:spPr>
          <a:xfrm>
            <a:off x="3832225" y="236600"/>
            <a:ext cx="68871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b="1" i="0" lang="en-US" sz="3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5 HOMES OF MONEY</a:t>
            </a:r>
            <a:endParaRPr b="1" i="0" sz="3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g3e44aed2dd8_0_43" title="Screenshot 2026-05-23 at 4.55.15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8353" y="1379925"/>
            <a:ext cx="1878972" cy="52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e44aed2dd8_0_43" title="Screenshot 2026-05-23 at 4.55.15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6288" y="1379925"/>
            <a:ext cx="1878975" cy="521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e44aed2dd8_0_43" title="Screenshot 2026-05-23 at 4.55.15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7955" y="1379925"/>
            <a:ext cx="1927620" cy="52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e44aed2dd8_0_43" title="Screenshot 2026-05-23 at 4.55.15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09006" y="1379925"/>
            <a:ext cx="1878970" cy="521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e44aed2dd8_0_43" title="Screenshot 2026-05-23 at 4.55.15 PM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7325" y="1379913"/>
            <a:ext cx="1878975" cy="521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3e44aed2dd8_0_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850" y="2247500"/>
            <a:ext cx="2351826" cy="7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3e44aed2dd8_0_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3850" y="3021550"/>
            <a:ext cx="2351826" cy="7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e44aed2dd8_0_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3850" y="3798575"/>
            <a:ext cx="2351826" cy="69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e44aed2dd8_0_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3850" y="4529550"/>
            <a:ext cx="2351826" cy="7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e44aed2dd8_0_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3850" y="5321025"/>
            <a:ext cx="2351826" cy="6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e44aed2dd8_0_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43850" y="5876950"/>
            <a:ext cx="2351826" cy="90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e44aed2dd8_0_43"/>
          <p:cNvSpPr txBox="1"/>
          <p:nvPr/>
        </p:nvSpPr>
        <p:spPr>
          <a:xfrm>
            <a:off x="2862150" y="1549850"/>
            <a:ext cx="14631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0" i="0" lang="en-US" sz="15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BANKS</a:t>
            </a:r>
            <a:endParaRPr b="0" i="0" sz="1500" u="none" cap="none" strike="noStrike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g3e44aed2dd8_0_43"/>
          <p:cNvSpPr txBox="1"/>
          <p:nvPr/>
        </p:nvSpPr>
        <p:spPr>
          <a:xfrm>
            <a:off x="4550063" y="1496500"/>
            <a:ext cx="16935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STOCK MARKET</a:t>
            </a:r>
            <a:r>
              <a:rPr b="0" i="0" lang="en-US" sz="2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2400" u="none" cap="none" strike="noStrike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g3e44aed2dd8_0_43"/>
          <p:cNvSpPr txBox="1"/>
          <p:nvPr/>
        </p:nvSpPr>
        <p:spPr>
          <a:xfrm>
            <a:off x="6391275" y="1603200"/>
            <a:ext cx="17517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QUALIFIED PLANS</a:t>
            </a:r>
            <a:endParaRPr b="0" i="0" sz="1400" u="none" cap="none" strike="noStrike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g3e44aed2dd8_0_43"/>
          <p:cNvSpPr txBox="1"/>
          <p:nvPr/>
        </p:nvSpPr>
        <p:spPr>
          <a:xfrm>
            <a:off x="8480563" y="1603200"/>
            <a:ext cx="14631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REAL ESTATE</a:t>
            </a:r>
            <a:endParaRPr b="0" i="0" sz="1500" u="none" cap="none" strike="noStrike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g3e44aed2dd8_0_43"/>
          <p:cNvSpPr txBox="1"/>
          <p:nvPr/>
        </p:nvSpPr>
        <p:spPr>
          <a:xfrm>
            <a:off x="10334600" y="1603200"/>
            <a:ext cx="16935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LIFE INS</a:t>
            </a:r>
            <a:endParaRPr b="0" i="0" sz="1500" u="none" cap="none" strike="noStrike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g3e44aed2dd8_0_43"/>
          <p:cNvSpPr txBox="1"/>
          <p:nvPr/>
        </p:nvSpPr>
        <p:spPr>
          <a:xfrm>
            <a:off x="3211775" y="910800"/>
            <a:ext cx="8780400" cy="4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				 V				  V				   V				I 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3e44aed2dd8_0_43"/>
          <p:cNvSpPr/>
          <p:nvPr/>
        </p:nvSpPr>
        <p:spPr>
          <a:xfrm>
            <a:off x="3261350" y="2430775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e44aed2dd8_0_43"/>
          <p:cNvSpPr/>
          <p:nvPr/>
        </p:nvSpPr>
        <p:spPr>
          <a:xfrm>
            <a:off x="3261350" y="3116575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3e44aed2dd8_0_43"/>
          <p:cNvSpPr/>
          <p:nvPr/>
        </p:nvSpPr>
        <p:spPr>
          <a:xfrm>
            <a:off x="5171963" y="236980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e44aed2dd8_0_43"/>
          <p:cNvSpPr/>
          <p:nvPr/>
        </p:nvSpPr>
        <p:spPr>
          <a:xfrm>
            <a:off x="5171963" y="535685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e44aed2dd8_0_43"/>
          <p:cNvSpPr/>
          <p:nvPr/>
        </p:nvSpPr>
        <p:spPr>
          <a:xfrm>
            <a:off x="7042275" y="5311088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e44aed2dd8_0_43"/>
          <p:cNvSpPr/>
          <p:nvPr/>
        </p:nvSpPr>
        <p:spPr>
          <a:xfrm>
            <a:off x="7042275" y="457960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3e44aed2dd8_0_43"/>
          <p:cNvSpPr/>
          <p:nvPr/>
        </p:nvSpPr>
        <p:spPr>
          <a:xfrm>
            <a:off x="7042275" y="384810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3e44aed2dd8_0_43"/>
          <p:cNvSpPr/>
          <p:nvPr/>
        </p:nvSpPr>
        <p:spPr>
          <a:xfrm>
            <a:off x="8929875" y="535685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e44aed2dd8_0_43"/>
          <p:cNvSpPr/>
          <p:nvPr/>
        </p:nvSpPr>
        <p:spPr>
          <a:xfrm>
            <a:off x="8936913" y="457960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e44aed2dd8_0_43"/>
          <p:cNvSpPr/>
          <p:nvPr/>
        </p:nvSpPr>
        <p:spPr>
          <a:xfrm>
            <a:off x="10956500" y="3116575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3e44aed2dd8_0_43"/>
          <p:cNvSpPr/>
          <p:nvPr/>
        </p:nvSpPr>
        <p:spPr>
          <a:xfrm>
            <a:off x="10956500" y="236980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3e44aed2dd8_0_43"/>
          <p:cNvSpPr/>
          <p:nvPr/>
        </p:nvSpPr>
        <p:spPr>
          <a:xfrm>
            <a:off x="10956500" y="457960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e44aed2dd8_0_43"/>
          <p:cNvSpPr/>
          <p:nvPr/>
        </p:nvSpPr>
        <p:spPr>
          <a:xfrm>
            <a:off x="10956500" y="5356850"/>
            <a:ext cx="449700" cy="403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3e44aed2dd8_0_43"/>
          <p:cNvSpPr/>
          <p:nvPr/>
        </p:nvSpPr>
        <p:spPr>
          <a:xfrm>
            <a:off x="10912100" y="3901488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e44aed2dd8_0_43"/>
          <p:cNvSpPr/>
          <p:nvPr/>
        </p:nvSpPr>
        <p:spPr>
          <a:xfrm>
            <a:off x="8892525" y="3187538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3e44aed2dd8_0_43"/>
          <p:cNvSpPr/>
          <p:nvPr/>
        </p:nvSpPr>
        <p:spPr>
          <a:xfrm>
            <a:off x="8885475" y="2423188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e44aed2dd8_0_43"/>
          <p:cNvSpPr/>
          <p:nvPr/>
        </p:nvSpPr>
        <p:spPr>
          <a:xfrm>
            <a:off x="8885475" y="3883563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3e44aed2dd8_0_43"/>
          <p:cNvSpPr/>
          <p:nvPr/>
        </p:nvSpPr>
        <p:spPr>
          <a:xfrm>
            <a:off x="5127563" y="3196650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e44aed2dd8_0_43"/>
          <p:cNvSpPr/>
          <p:nvPr/>
        </p:nvSpPr>
        <p:spPr>
          <a:xfrm>
            <a:off x="5127563" y="3916713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e44aed2dd8_0_43"/>
          <p:cNvSpPr/>
          <p:nvPr/>
        </p:nvSpPr>
        <p:spPr>
          <a:xfrm>
            <a:off x="5127563" y="4663488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e44aed2dd8_0_43"/>
          <p:cNvSpPr/>
          <p:nvPr/>
        </p:nvSpPr>
        <p:spPr>
          <a:xfrm>
            <a:off x="6997875" y="2423188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e44aed2dd8_0_43"/>
          <p:cNvSpPr/>
          <p:nvPr/>
        </p:nvSpPr>
        <p:spPr>
          <a:xfrm>
            <a:off x="6997875" y="3207088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e44aed2dd8_0_43"/>
          <p:cNvSpPr/>
          <p:nvPr/>
        </p:nvSpPr>
        <p:spPr>
          <a:xfrm>
            <a:off x="3172550" y="5364513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e44aed2dd8_0_43"/>
          <p:cNvSpPr/>
          <p:nvPr/>
        </p:nvSpPr>
        <p:spPr>
          <a:xfrm>
            <a:off x="3172550" y="4640613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e44aed2dd8_0_43"/>
          <p:cNvSpPr/>
          <p:nvPr/>
        </p:nvSpPr>
        <p:spPr>
          <a:xfrm>
            <a:off x="3172550" y="3916713"/>
            <a:ext cx="538500" cy="297000"/>
          </a:xfrm>
          <a:prstGeom prst="mathMin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3e44aed2dd8_0_43"/>
          <p:cNvSpPr txBox="1"/>
          <p:nvPr/>
        </p:nvSpPr>
        <p:spPr>
          <a:xfrm>
            <a:off x="3022550" y="5915050"/>
            <a:ext cx="9273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2/5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e44aed2dd8_0_43"/>
          <p:cNvSpPr txBox="1"/>
          <p:nvPr/>
        </p:nvSpPr>
        <p:spPr>
          <a:xfrm>
            <a:off x="8691075" y="5915050"/>
            <a:ext cx="9273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2/5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3e44aed2dd8_0_43"/>
          <p:cNvSpPr txBox="1"/>
          <p:nvPr/>
        </p:nvSpPr>
        <p:spPr>
          <a:xfrm>
            <a:off x="6803475" y="5915050"/>
            <a:ext cx="9273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3/5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e44aed2dd8_0_43"/>
          <p:cNvSpPr txBox="1"/>
          <p:nvPr/>
        </p:nvSpPr>
        <p:spPr>
          <a:xfrm>
            <a:off x="4933163" y="5915050"/>
            <a:ext cx="9273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2/5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e44aed2dd8_0_43"/>
          <p:cNvSpPr txBox="1"/>
          <p:nvPr/>
        </p:nvSpPr>
        <p:spPr>
          <a:xfrm>
            <a:off x="10766675" y="5915050"/>
            <a:ext cx="9273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4/5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e44aed2dd8_0_1"/>
          <p:cNvSpPr/>
          <p:nvPr/>
        </p:nvSpPr>
        <p:spPr>
          <a:xfrm>
            <a:off x="11118533" y="918266"/>
            <a:ext cx="706127" cy="5863532"/>
          </a:xfrm>
          <a:custGeom>
            <a:rect b="b" l="l" r="r" t="t"/>
            <a:pathLst>
              <a:path extrusionOk="0" h="2447" w="414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0F486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e44aed2dd8_0_1"/>
          <p:cNvSpPr/>
          <p:nvPr/>
        </p:nvSpPr>
        <p:spPr>
          <a:xfrm>
            <a:off x="11117879" y="643467"/>
            <a:ext cx="420307" cy="5668921"/>
          </a:xfrm>
          <a:custGeom>
            <a:rect b="b" l="l" r="r" t="t"/>
            <a:pathLst>
              <a:path extrusionOk="0" h="2358" w="209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0A304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3e44aed2dd8_0_1"/>
          <p:cNvSpPr/>
          <p:nvPr/>
        </p:nvSpPr>
        <p:spPr>
          <a:xfrm>
            <a:off x="-1840451" y="236588"/>
            <a:ext cx="11699700" cy="59394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3e44aed2dd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2099" y="1641300"/>
            <a:ext cx="9115873" cy="52167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1"/>
            </a:solidFill>
            <a:prstDash val="solid"/>
            <a:miter lim="80"/>
            <a:headEnd len="sm" w="sm" type="none"/>
            <a:tailEnd len="sm" w="sm" type="none"/>
          </a:ln>
        </p:spPr>
      </p:pic>
      <p:sp>
        <p:nvSpPr>
          <p:cNvPr id="276" name="Google Shape;276;g3e44aed2dd8_0_1"/>
          <p:cNvSpPr/>
          <p:nvPr/>
        </p:nvSpPr>
        <p:spPr>
          <a:xfrm>
            <a:off x="28167" y="0"/>
            <a:ext cx="12192000" cy="685800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0" l="0" r="0" t="-4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3e44aed2dd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2700" y="899463"/>
            <a:ext cx="8376049" cy="50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e44aed2dd8_0_1"/>
          <p:cNvSpPr txBox="1"/>
          <p:nvPr/>
        </p:nvSpPr>
        <p:spPr>
          <a:xfrm>
            <a:off x="2822700" y="191750"/>
            <a:ext cx="8607300" cy="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CUT THE “MIDDLEMAN OUT” &amp; GO STRAIGHT TO…</a:t>
            </a:r>
            <a:endParaRPr b="1" i="0" sz="2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"/>
          <p:cNvSpPr/>
          <p:nvPr/>
        </p:nvSpPr>
        <p:spPr>
          <a:xfrm>
            <a:off x="38972" y="30481"/>
            <a:ext cx="12283896" cy="6858000"/>
          </a:xfrm>
          <a:custGeom>
            <a:rect b="b" l="l" r="r" t="t"/>
            <a:pathLst>
              <a:path extrusionOk="0" h="13716000" w="24567793">
                <a:moveTo>
                  <a:pt x="0" y="0"/>
                </a:moveTo>
                <a:lnTo>
                  <a:pt x="24567793" y="0"/>
                </a:lnTo>
                <a:lnTo>
                  <a:pt x="24567793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" l="0" r="199" t="-59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-14725" y="0"/>
            <a:ext cx="12313920" cy="6892290"/>
          </a:xfrm>
          <a:custGeom>
            <a:rect b="b" l="l" r="r" t="t"/>
            <a:pathLst>
              <a:path extrusionOk="0" h="13716000" w="24384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9" l="0" r="0" t="-3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8"/>
          <p:cNvSpPr txBox="1"/>
          <p:nvPr/>
        </p:nvSpPr>
        <p:spPr>
          <a:xfrm>
            <a:off x="1586425" y="659088"/>
            <a:ext cx="906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layfair Display"/>
              <a:buNone/>
            </a:pPr>
            <a:r>
              <a:rPr b="1" i="0" lang="en-US" sz="3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UNDERSTANDING LIFE INSURANCE</a:t>
            </a:r>
            <a:endParaRPr b="1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p8"/>
          <p:cNvCxnSpPr/>
          <p:nvPr/>
        </p:nvCxnSpPr>
        <p:spPr>
          <a:xfrm>
            <a:off x="174964" y="2243461"/>
            <a:ext cx="11892800" cy="16400"/>
          </a:xfrm>
          <a:prstGeom prst="straightConnector1">
            <a:avLst/>
          </a:prstGeom>
          <a:noFill/>
          <a:ln cap="rnd" cmpd="sng" w="57150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p8"/>
          <p:cNvCxnSpPr/>
          <p:nvPr/>
        </p:nvCxnSpPr>
        <p:spPr>
          <a:xfrm>
            <a:off x="3512968" y="1639781"/>
            <a:ext cx="26800" cy="5056800"/>
          </a:xfrm>
          <a:prstGeom prst="straightConnector1">
            <a:avLst/>
          </a:prstGeom>
          <a:noFill/>
          <a:ln cap="rnd" cmpd="sng" w="57150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p8"/>
          <p:cNvCxnSpPr/>
          <p:nvPr/>
        </p:nvCxnSpPr>
        <p:spPr>
          <a:xfrm>
            <a:off x="7704295" y="1637352"/>
            <a:ext cx="12800" cy="5059200"/>
          </a:xfrm>
          <a:prstGeom prst="straightConnector1">
            <a:avLst/>
          </a:prstGeom>
          <a:noFill/>
          <a:ln cap="rnd" cmpd="sng" w="57150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p8"/>
          <p:cNvSpPr txBox="1"/>
          <p:nvPr/>
        </p:nvSpPr>
        <p:spPr>
          <a:xfrm>
            <a:off x="575867" y="1551480"/>
            <a:ext cx="2612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0" i="0" lang="en-US" sz="4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TERM</a:t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8"/>
          <p:cNvSpPr txBox="1"/>
          <p:nvPr/>
        </p:nvSpPr>
        <p:spPr>
          <a:xfrm>
            <a:off x="4064793" y="1551480"/>
            <a:ext cx="31008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0" i="0" lang="en-US" sz="4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WHOLE</a:t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8"/>
          <p:cNvSpPr txBox="1"/>
          <p:nvPr/>
        </p:nvSpPr>
        <p:spPr>
          <a:xfrm>
            <a:off x="7637800" y="1651801"/>
            <a:ext cx="4566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Times New Roman"/>
              <a:buNone/>
            </a:pPr>
            <a:r>
              <a:rPr b="0" i="0" lang="en-US" sz="2933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INDEX UNIVERSAL LIFE</a:t>
            </a:r>
            <a:endParaRPr b="0" i="0" sz="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73664" y="2251661"/>
            <a:ext cx="3191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layfair Display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10, 15, 20, 30 YRS</a:t>
            </a:r>
            <a:endParaRPr b="0" i="0" sz="5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/>
          <p:nvPr/>
        </p:nvSpPr>
        <p:spPr>
          <a:xfrm>
            <a:off x="232474" y="2907595"/>
            <a:ext cx="30741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Playfair Display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 YR OLD BUYS A 30 YR TERM POLICY</a:t>
            </a:r>
            <a:endParaRPr b="0" i="0" sz="8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Playfair Display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@ AGE 65 POLICY EXPIRES</a:t>
            </a:r>
            <a:endParaRPr b="0" i="0" sz="8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Playfair Display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WHAT?</a:t>
            </a:r>
            <a:endParaRPr b="0" i="0" sz="8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 txBox="1"/>
          <p:nvPr/>
        </p:nvSpPr>
        <p:spPr>
          <a:xfrm>
            <a:off x="149064" y="4383456"/>
            <a:ext cx="32409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Playfair Display"/>
              <a:buNone/>
            </a:pPr>
            <a:r>
              <a:rPr b="1" i="0" lang="en-US" sz="17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OPTIONS:</a:t>
            </a:r>
            <a:endParaRPr b="1" i="0" sz="8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Playfair Display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Renew w/current company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7"/>
              <a:buFont typeface="Arial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@ age 65</a:t>
            </a:r>
            <a:endParaRPr b="0" i="0" sz="8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152396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7"/>
              <a:buFont typeface="Arial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Purchase new policy with a different company</a:t>
            </a:r>
            <a:endParaRPr b="0" i="0" sz="833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8"/>
          <p:cNvSpPr txBox="1"/>
          <p:nvPr/>
        </p:nvSpPr>
        <p:spPr>
          <a:xfrm>
            <a:off x="254867" y="6291443"/>
            <a:ext cx="1662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Either way…</a:t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8"/>
          <p:cNvSpPr/>
          <p:nvPr/>
        </p:nvSpPr>
        <p:spPr>
          <a:xfrm>
            <a:off x="1789544" y="5960851"/>
            <a:ext cx="1628459" cy="920080"/>
          </a:xfrm>
          <a:custGeom>
            <a:rect b="b" l="l" r="r" t="t"/>
            <a:pathLst>
              <a:path extrusionOk="0" h="1380120" w="2442688">
                <a:moveTo>
                  <a:pt x="0" y="0"/>
                </a:moveTo>
                <a:lnTo>
                  <a:pt x="2442689" y="0"/>
                </a:lnTo>
                <a:lnTo>
                  <a:pt x="2442689" y="1380120"/>
                </a:lnTo>
                <a:lnTo>
                  <a:pt x="0" y="138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1" name="Google Shape;301;p8"/>
          <p:cNvGrpSpPr/>
          <p:nvPr/>
        </p:nvGrpSpPr>
        <p:grpSpPr>
          <a:xfrm>
            <a:off x="4630324" y="2367654"/>
            <a:ext cx="2022856" cy="1795145"/>
            <a:chOff x="0" y="0"/>
            <a:chExt cx="4045712" cy="3590290"/>
          </a:xfrm>
        </p:grpSpPr>
        <p:sp>
          <p:nvSpPr>
            <p:cNvPr id="302" name="Google Shape;302;p8"/>
            <p:cNvSpPr/>
            <p:nvPr/>
          </p:nvSpPr>
          <p:spPr>
            <a:xfrm>
              <a:off x="25400" y="25400"/>
              <a:ext cx="3994912" cy="3539490"/>
            </a:xfrm>
            <a:custGeom>
              <a:rect b="b" l="l" r="r" t="t"/>
              <a:pathLst>
                <a:path extrusionOk="0" h="3539490" w="3994912">
                  <a:moveTo>
                    <a:pt x="0" y="1769745"/>
                  </a:moveTo>
                  <a:cubicBezTo>
                    <a:pt x="0" y="792353"/>
                    <a:pt x="894334" y="0"/>
                    <a:pt x="1997456" y="0"/>
                  </a:cubicBezTo>
                  <a:cubicBezTo>
                    <a:pt x="3100578" y="0"/>
                    <a:pt x="3994912" y="792353"/>
                    <a:pt x="3994912" y="1769745"/>
                  </a:cubicBezTo>
                  <a:cubicBezTo>
                    <a:pt x="3994912" y="2747137"/>
                    <a:pt x="3100578" y="3539490"/>
                    <a:pt x="1997456" y="3539490"/>
                  </a:cubicBezTo>
                  <a:cubicBezTo>
                    <a:pt x="894334" y="3539490"/>
                    <a:pt x="0" y="2747137"/>
                    <a:pt x="0" y="176974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0" y="0"/>
              <a:ext cx="4045712" cy="3590290"/>
            </a:xfrm>
            <a:custGeom>
              <a:rect b="b" l="l" r="r" t="t"/>
              <a:pathLst>
                <a:path extrusionOk="0" h="3590290" w="4045712">
                  <a:moveTo>
                    <a:pt x="0" y="1795145"/>
                  </a:moveTo>
                  <a:cubicBezTo>
                    <a:pt x="0" y="800862"/>
                    <a:pt x="908685" y="0"/>
                    <a:pt x="2022856" y="0"/>
                  </a:cubicBezTo>
                  <a:lnTo>
                    <a:pt x="2022856" y="25400"/>
                  </a:lnTo>
                  <a:lnTo>
                    <a:pt x="2022856" y="50800"/>
                  </a:lnTo>
                  <a:lnTo>
                    <a:pt x="2022856" y="25400"/>
                  </a:lnTo>
                  <a:lnTo>
                    <a:pt x="2022856" y="0"/>
                  </a:lnTo>
                  <a:cubicBezTo>
                    <a:pt x="3137027" y="0"/>
                    <a:pt x="4045712" y="800862"/>
                    <a:pt x="4045712" y="1795145"/>
                  </a:cubicBezTo>
                  <a:lnTo>
                    <a:pt x="4020312" y="1795145"/>
                  </a:lnTo>
                  <a:lnTo>
                    <a:pt x="4045712" y="1795145"/>
                  </a:lnTo>
                  <a:cubicBezTo>
                    <a:pt x="4045712" y="2789301"/>
                    <a:pt x="3137027" y="3590290"/>
                    <a:pt x="2022856" y="3590290"/>
                  </a:cubicBezTo>
                  <a:lnTo>
                    <a:pt x="2022856" y="3564890"/>
                  </a:lnTo>
                  <a:lnTo>
                    <a:pt x="2022856" y="3590290"/>
                  </a:lnTo>
                  <a:cubicBezTo>
                    <a:pt x="908685" y="3590290"/>
                    <a:pt x="0" y="2789301"/>
                    <a:pt x="0" y="1795145"/>
                  </a:cubicBezTo>
                  <a:lnTo>
                    <a:pt x="25400" y="1795145"/>
                  </a:lnTo>
                  <a:lnTo>
                    <a:pt x="50800" y="1795145"/>
                  </a:lnTo>
                  <a:lnTo>
                    <a:pt x="25400" y="1795145"/>
                  </a:lnTo>
                  <a:lnTo>
                    <a:pt x="0" y="1795145"/>
                  </a:lnTo>
                  <a:moveTo>
                    <a:pt x="50800" y="1795145"/>
                  </a:moveTo>
                  <a:cubicBezTo>
                    <a:pt x="50800" y="1809115"/>
                    <a:pt x="39370" y="1820545"/>
                    <a:pt x="25400" y="1820545"/>
                  </a:cubicBezTo>
                  <a:cubicBezTo>
                    <a:pt x="11430" y="1820545"/>
                    <a:pt x="0" y="1809115"/>
                    <a:pt x="0" y="1795145"/>
                  </a:cubicBezTo>
                  <a:cubicBezTo>
                    <a:pt x="0" y="1781175"/>
                    <a:pt x="11430" y="1769745"/>
                    <a:pt x="25400" y="1769745"/>
                  </a:cubicBezTo>
                  <a:cubicBezTo>
                    <a:pt x="39370" y="1769745"/>
                    <a:pt x="50800" y="1781175"/>
                    <a:pt x="50800" y="1795145"/>
                  </a:cubicBezTo>
                  <a:cubicBezTo>
                    <a:pt x="50800" y="2755646"/>
                    <a:pt x="930783" y="3539490"/>
                    <a:pt x="2022856" y="3539490"/>
                  </a:cubicBezTo>
                  <a:cubicBezTo>
                    <a:pt x="3114929" y="3539490"/>
                    <a:pt x="3994912" y="2755773"/>
                    <a:pt x="3994912" y="1795145"/>
                  </a:cubicBezTo>
                  <a:cubicBezTo>
                    <a:pt x="3994912" y="834517"/>
                    <a:pt x="3114929" y="50800"/>
                    <a:pt x="2022856" y="50800"/>
                  </a:cubicBezTo>
                  <a:cubicBezTo>
                    <a:pt x="2008886" y="50800"/>
                    <a:pt x="1997456" y="39370"/>
                    <a:pt x="1997456" y="25400"/>
                  </a:cubicBezTo>
                  <a:cubicBezTo>
                    <a:pt x="1997456" y="11430"/>
                    <a:pt x="2008886" y="0"/>
                    <a:pt x="2022856" y="0"/>
                  </a:cubicBezTo>
                  <a:cubicBezTo>
                    <a:pt x="2036826" y="0"/>
                    <a:pt x="2048256" y="11430"/>
                    <a:pt x="2048256" y="25400"/>
                  </a:cubicBezTo>
                  <a:cubicBezTo>
                    <a:pt x="2048256" y="39370"/>
                    <a:pt x="2036826" y="50800"/>
                    <a:pt x="2022856" y="50800"/>
                  </a:cubicBezTo>
                  <a:cubicBezTo>
                    <a:pt x="930783" y="50800"/>
                    <a:pt x="50800" y="834517"/>
                    <a:pt x="50800" y="1795145"/>
                  </a:cubicBezTo>
                  <a:close/>
                </a:path>
              </a:pathLst>
            </a:custGeom>
            <a:solidFill>
              <a:srgbClr val="385D8A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" name="Google Shape;304;p8"/>
          <p:cNvSpPr txBox="1"/>
          <p:nvPr/>
        </p:nvSpPr>
        <p:spPr>
          <a:xfrm>
            <a:off x="4854899" y="2993433"/>
            <a:ext cx="15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layfair Display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WHOLE</a:t>
            </a:r>
            <a:endParaRPr b="1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" name="Google Shape;305;p8"/>
          <p:cNvGrpSpPr/>
          <p:nvPr/>
        </p:nvGrpSpPr>
        <p:grpSpPr>
          <a:xfrm>
            <a:off x="4102204" y="3995378"/>
            <a:ext cx="1072896" cy="926465"/>
            <a:chOff x="0" y="0"/>
            <a:chExt cx="2145792" cy="1852930"/>
          </a:xfrm>
        </p:grpSpPr>
        <p:sp>
          <p:nvSpPr>
            <p:cNvPr id="306" name="Google Shape;306;p8"/>
            <p:cNvSpPr/>
            <p:nvPr/>
          </p:nvSpPr>
          <p:spPr>
            <a:xfrm>
              <a:off x="25400" y="25400"/>
              <a:ext cx="2094992" cy="1802130"/>
            </a:xfrm>
            <a:custGeom>
              <a:rect b="b" l="l" r="r" t="t"/>
              <a:pathLst>
                <a:path extrusionOk="0" h="1802130" w="2094992">
                  <a:moveTo>
                    <a:pt x="0" y="901065"/>
                  </a:moveTo>
                  <a:cubicBezTo>
                    <a:pt x="0" y="403479"/>
                    <a:pt x="469011" y="0"/>
                    <a:pt x="1047496" y="0"/>
                  </a:cubicBezTo>
                  <a:cubicBezTo>
                    <a:pt x="1625981" y="0"/>
                    <a:pt x="2094992" y="403479"/>
                    <a:pt x="2094992" y="901065"/>
                  </a:cubicBezTo>
                  <a:cubicBezTo>
                    <a:pt x="2094992" y="1398651"/>
                    <a:pt x="1625981" y="1802130"/>
                    <a:pt x="1047496" y="1802130"/>
                  </a:cubicBezTo>
                  <a:cubicBezTo>
                    <a:pt x="469011" y="1802130"/>
                    <a:pt x="0" y="1398778"/>
                    <a:pt x="0" y="90106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0" y="0"/>
              <a:ext cx="2145792" cy="1852930"/>
            </a:xfrm>
            <a:custGeom>
              <a:rect b="b" l="l" r="r" t="t"/>
              <a:pathLst>
                <a:path extrusionOk="0" h="1852930" w="2145792">
                  <a:moveTo>
                    <a:pt x="0" y="926465"/>
                  </a:moveTo>
                  <a:cubicBezTo>
                    <a:pt x="0" y="411353"/>
                    <a:pt x="484124" y="0"/>
                    <a:pt x="1072896" y="0"/>
                  </a:cubicBezTo>
                  <a:cubicBezTo>
                    <a:pt x="1661668" y="0"/>
                    <a:pt x="2145792" y="411353"/>
                    <a:pt x="2145792" y="926465"/>
                  </a:cubicBezTo>
                  <a:lnTo>
                    <a:pt x="2120392" y="926465"/>
                  </a:lnTo>
                  <a:lnTo>
                    <a:pt x="2145792" y="926465"/>
                  </a:lnTo>
                  <a:cubicBezTo>
                    <a:pt x="2145792" y="1441577"/>
                    <a:pt x="1661668" y="1852930"/>
                    <a:pt x="1072896" y="1852930"/>
                  </a:cubicBezTo>
                  <a:lnTo>
                    <a:pt x="1072896" y="1827530"/>
                  </a:lnTo>
                  <a:lnTo>
                    <a:pt x="1072896" y="1852930"/>
                  </a:lnTo>
                  <a:cubicBezTo>
                    <a:pt x="484124" y="1852930"/>
                    <a:pt x="0" y="1441577"/>
                    <a:pt x="0" y="926465"/>
                  </a:cubicBezTo>
                  <a:lnTo>
                    <a:pt x="25400" y="926465"/>
                  </a:lnTo>
                  <a:lnTo>
                    <a:pt x="50800" y="926465"/>
                  </a:lnTo>
                  <a:lnTo>
                    <a:pt x="25400" y="926465"/>
                  </a:lnTo>
                  <a:lnTo>
                    <a:pt x="0" y="926465"/>
                  </a:lnTo>
                  <a:moveTo>
                    <a:pt x="50800" y="926465"/>
                  </a:moveTo>
                  <a:cubicBezTo>
                    <a:pt x="50800" y="940435"/>
                    <a:pt x="39370" y="951865"/>
                    <a:pt x="25400" y="951865"/>
                  </a:cubicBezTo>
                  <a:cubicBezTo>
                    <a:pt x="11430" y="951865"/>
                    <a:pt x="0" y="940435"/>
                    <a:pt x="0" y="926465"/>
                  </a:cubicBezTo>
                  <a:cubicBezTo>
                    <a:pt x="0" y="912495"/>
                    <a:pt x="11430" y="901065"/>
                    <a:pt x="25400" y="901065"/>
                  </a:cubicBezTo>
                  <a:cubicBezTo>
                    <a:pt x="39370" y="901065"/>
                    <a:pt x="50800" y="912495"/>
                    <a:pt x="50800" y="926465"/>
                  </a:cubicBezTo>
                  <a:cubicBezTo>
                    <a:pt x="50800" y="1406652"/>
                    <a:pt x="504698" y="1802130"/>
                    <a:pt x="1072896" y="1802130"/>
                  </a:cubicBezTo>
                  <a:cubicBezTo>
                    <a:pt x="1641094" y="1802130"/>
                    <a:pt x="2094992" y="1406652"/>
                    <a:pt x="2094992" y="926465"/>
                  </a:cubicBezTo>
                  <a:cubicBezTo>
                    <a:pt x="2094992" y="446278"/>
                    <a:pt x="1641094" y="50800"/>
                    <a:pt x="1072896" y="50800"/>
                  </a:cubicBezTo>
                  <a:lnTo>
                    <a:pt x="1072896" y="25400"/>
                  </a:lnTo>
                  <a:lnTo>
                    <a:pt x="1072896" y="50800"/>
                  </a:lnTo>
                  <a:cubicBezTo>
                    <a:pt x="504698" y="50800"/>
                    <a:pt x="50800" y="446278"/>
                    <a:pt x="50800" y="926465"/>
                  </a:cubicBezTo>
                  <a:close/>
                </a:path>
              </a:pathLst>
            </a:custGeom>
            <a:solidFill>
              <a:srgbClr val="385D8A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8"/>
          <p:cNvGrpSpPr/>
          <p:nvPr/>
        </p:nvGrpSpPr>
        <p:grpSpPr>
          <a:xfrm>
            <a:off x="6180922" y="3967766"/>
            <a:ext cx="1058164" cy="926465"/>
            <a:chOff x="0" y="0"/>
            <a:chExt cx="2116328" cy="1852930"/>
          </a:xfrm>
        </p:grpSpPr>
        <p:sp>
          <p:nvSpPr>
            <p:cNvPr id="309" name="Google Shape;309;p8"/>
            <p:cNvSpPr/>
            <p:nvPr/>
          </p:nvSpPr>
          <p:spPr>
            <a:xfrm>
              <a:off x="25400" y="25400"/>
              <a:ext cx="2065528" cy="1802130"/>
            </a:xfrm>
            <a:custGeom>
              <a:rect b="b" l="l" r="r" t="t"/>
              <a:pathLst>
                <a:path extrusionOk="0" h="1802130" w="2065528">
                  <a:moveTo>
                    <a:pt x="0" y="901065"/>
                  </a:moveTo>
                  <a:cubicBezTo>
                    <a:pt x="0" y="403479"/>
                    <a:pt x="462407" y="0"/>
                    <a:pt x="1032764" y="0"/>
                  </a:cubicBezTo>
                  <a:cubicBezTo>
                    <a:pt x="1603121" y="0"/>
                    <a:pt x="2065528" y="403479"/>
                    <a:pt x="2065528" y="901065"/>
                  </a:cubicBezTo>
                  <a:cubicBezTo>
                    <a:pt x="2065528" y="1398651"/>
                    <a:pt x="1603121" y="1802130"/>
                    <a:pt x="1032764" y="1802130"/>
                  </a:cubicBezTo>
                  <a:cubicBezTo>
                    <a:pt x="462407" y="1802130"/>
                    <a:pt x="0" y="1398778"/>
                    <a:pt x="0" y="90106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0" y="0"/>
              <a:ext cx="2116328" cy="1852930"/>
            </a:xfrm>
            <a:custGeom>
              <a:rect b="b" l="l" r="r" t="t"/>
              <a:pathLst>
                <a:path extrusionOk="0" h="1852930" w="2116328">
                  <a:moveTo>
                    <a:pt x="0" y="926465"/>
                  </a:moveTo>
                  <a:cubicBezTo>
                    <a:pt x="0" y="411607"/>
                    <a:pt x="477139" y="0"/>
                    <a:pt x="1058164" y="0"/>
                  </a:cubicBezTo>
                  <a:cubicBezTo>
                    <a:pt x="1639189" y="0"/>
                    <a:pt x="2116328" y="411607"/>
                    <a:pt x="2116328" y="926465"/>
                  </a:cubicBezTo>
                  <a:lnTo>
                    <a:pt x="2090928" y="926465"/>
                  </a:lnTo>
                  <a:lnTo>
                    <a:pt x="2116328" y="926465"/>
                  </a:lnTo>
                  <a:cubicBezTo>
                    <a:pt x="2116328" y="1441323"/>
                    <a:pt x="1639189" y="1852930"/>
                    <a:pt x="1058164" y="1852930"/>
                  </a:cubicBezTo>
                  <a:lnTo>
                    <a:pt x="1058164" y="1827530"/>
                  </a:lnTo>
                  <a:lnTo>
                    <a:pt x="1058164" y="1852930"/>
                  </a:lnTo>
                  <a:cubicBezTo>
                    <a:pt x="477139" y="1852930"/>
                    <a:pt x="0" y="1441323"/>
                    <a:pt x="0" y="926465"/>
                  </a:cubicBezTo>
                  <a:lnTo>
                    <a:pt x="25400" y="926465"/>
                  </a:lnTo>
                  <a:lnTo>
                    <a:pt x="50800" y="926465"/>
                  </a:lnTo>
                  <a:lnTo>
                    <a:pt x="25400" y="926465"/>
                  </a:lnTo>
                  <a:lnTo>
                    <a:pt x="0" y="926465"/>
                  </a:lnTo>
                  <a:moveTo>
                    <a:pt x="50800" y="926465"/>
                  </a:moveTo>
                  <a:cubicBezTo>
                    <a:pt x="50800" y="940435"/>
                    <a:pt x="39370" y="951865"/>
                    <a:pt x="25400" y="951865"/>
                  </a:cubicBezTo>
                  <a:cubicBezTo>
                    <a:pt x="11430" y="951865"/>
                    <a:pt x="0" y="940435"/>
                    <a:pt x="0" y="926465"/>
                  </a:cubicBezTo>
                  <a:cubicBezTo>
                    <a:pt x="0" y="912495"/>
                    <a:pt x="11430" y="901065"/>
                    <a:pt x="25400" y="901065"/>
                  </a:cubicBezTo>
                  <a:cubicBezTo>
                    <a:pt x="39370" y="901065"/>
                    <a:pt x="50800" y="912495"/>
                    <a:pt x="50800" y="926465"/>
                  </a:cubicBezTo>
                  <a:cubicBezTo>
                    <a:pt x="50800" y="1406906"/>
                    <a:pt x="498475" y="1802130"/>
                    <a:pt x="1058164" y="1802130"/>
                  </a:cubicBezTo>
                  <a:cubicBezTo>
                    <a:pt x="1617853" y="1802130"/>
                    <a:pt x="2065528" y="1406906"/>
                    <a:pt x="2065528" y="926465"/>
                  </a:cubicBezTo>
                  <a:cubicBezTo>
                    <a:pt x="2065528" y="446024"/>
                    <a:pt x="1617980" y="50800"/>
                    <a:pt x="1058164" y="50800"/>
                  </a:cubicBezTo>
                  <a:lnTo>
                    <a:pt x="1058164" y="25400"/>
                  </a:lnTo>
                  <a:lnTo>
                    <a:pt x="1058164" y="50800"/>
                  </a:lnTo>
                  <a:cubicBezTo>
                    <a:pt x="498475" y="50800"/>
                    <a:pt x="50800" y="446024"/>
                    <a:pt x="50800" y="926465"/>
                  </a:cubicBezTo>
                  <a:close/>
                </a:path>
              </a:pathLst>
            </a:custGeom>
            <a:solidFill>
              <a:srgbClr val="385D8A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" name="Google Shape;311;p8"/>
          <p:cNvSpPr txBox="1"/>
          <p:nvPr/>
        </p:nvSpPr>
        <p:spPr>
          <a:xfrm>
            <a:off x="4188750" y="4279350"/>
            <a:ext cx="91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INS/DB</a:t>
            </a:r>
            <a:endParaRPr b="1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8"/>
          <p:cNvSpPr txBox="1"/>
          <p:nvPr/>
        </p:nvSpPr>
        <p:spPr>
          <a:xfrm>
            <a:off x="6372899" y="4270600"/>
            <a:ext cx="693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"/>
              <a:buNone/>
            </a:pPr>
            <a:r>
              <a:rPr b="1" i="0" lang="en-US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CV</a:t>
            </a:r>
            <a:endParaRPr b="1" i="0" sz="16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8"/>
          <p:cNvSpPr txBox="1"/>
          <p:nvPr/>
        </p:nvSpPr>
        <p:spPr>
          <a:xfrm>
            <a:off x="3799877" y="5075811"/>
            <a:ext cx="14403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Playfair Display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PERMANENT TO AGE 100</a:t>
            </a:r>
            <a:endParaRPr b="0" i="0" sz="8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8"/>
          <p:cNvCxnSpPr/>
          <p:nvPr/>
        </p:nvCxnSpPr>
        <p:spPr>
          <a:xfrm rot="-3466867">
            <a:off x="6808003" y="3851836"/>
            <a:ext cx="341364" cy="0"/>
          </a:xfrm>
          <a:prstGeom prst="straightConnector1">
            <a:avLst/>
          </a:prstGeom>
          <a:noFill/>
          <a:ln cap="rnd" cmpd="sng" w="9525">
            <a:solidFill>
              <a:srgbClr val="4F81B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15" name="Google Shape;315;p8"/>
          <p:cNvSpPr txBox="1"/>
          <p:nvPr/>
        </p:nvSpPr>
        <p:spPr>
          <a:xfrm>
            <a:off x="6799100" y="3453134"/>
            <a:ext cx="9195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Open Sans"/>
              <a:buNone/>
            </a:pPr>
            <a:r>
              <a:rPr b="0" i="0" lang="en-US" sz="1867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2% -4%</a:t>
            </a:r>
            <a:endParaRPr b="0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8"/>
          <p:cNvSpPr txBox="1"/>
          <p:nvPr/>
        </p:nvSpPr>
        <p:spPr>
          <a:xfrm>
            <a:off x="9805025" y="5070725"/>
            <a:ext cx="2408400" cy="10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*Growth based on the Market</a:t>
            </a:r>
            <a:endParaRPr b="0" i="0" sz="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*Principal Protected</a:t>
            </a:r>
            <a:endParaRPr b="0" i="0" sz="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*Family Receives both</a:t>
            </a:r>
            <a:endParaRPr b="0" i="0" sz="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*TAX FREE!!!</a:t>
            </a:r>
            <a:endParaRPr b="0" i="0" sz="6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" name="Google Shape;317;p8"/>
          <p:cNvGrpSpPr/>
          <p:nvPr/>
        </p:nvGrpSpPr>
        <p:grpSpPr>
          <a:xfrm>
            <a:off x="8909371" y="2361381"/>
            <a:ext cx="2022856" cy="1795145"/>
            <a:chOff x="0" y="0"/>
            <a:chExt cx="4045712" cy="3590290"/>
          </a:xfrm>
        </p:grpSpPr>
        <p:sp>
          <p:nvSpPr>
            <p:cNvPr id="318" name="Google Shape;318;p8"/>
            <p:cNvSpPr/>
            <p:nvPr/>
          </p:nvSpPr>
          <p:spPr>
            <a:xfrm>
              <a:off x="25400" y="25400"/>
              <a:ext cx="3994912" cy="3539490"/>
            </a:xfrm>
            <a:custGeom>
              <a:rect b="b" l="l" r="r" t="t"/>
              <a:pathLst>
                <a:path extrusionOk="0" h="3539490" w="3994912">
                  <a:moveTo>
                    <a:pt x="0" y="1769745"/>
                  </a:moveTo>
                  <a:cubicBezTo>
                    <a:pt x="0" y="792353"/>
                    <a:pt x="894334" y="0"/>
                    <a:pt x="1997456" y="0"/>
                  </a:cubicBezTo>
                  <a:cubicBezTo>
                    <a:pt x="3100578" y="0"/>
                    <a:pt x="3994912" y="792353"/>
                    <a:pt x="3994912" y="1769745"/>
                  </a:cubicBezTo>
                  <a:cubicBezTo>
                    <a:pt x="3994912" y="2747137"/>
                    <a:pt x="3100578" y="3539490"/>
                    <a:pt x="1997456" y="3539490"/>
                  </a:cubicBezTo>
                  <a:cubicBezTo>
                    <a:pt x="894334" y="3539490"/>
                    <a:pt x="0" y="2747137"/>
                    <a:pt x="0" y="176974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0" y="0"/>
              <a:ext cx="4045712" cy="3590290"/>
            </a:xfrm>
            <a:custGeom>
              <a:rect b="b" l="l" r="r" t="t"/>
              <a:pathLst>
                <a:path extrusionOk="0" h="3590290" w="4045712">
                  <a:moveTo>
                    <a:pt x="0" y="1795145"/>
                  </a:moveTo>
                  <a:cubicBezTo>
                    <a:pt x="0" y="800862"/>
                    <a:pt x="908685" y="0"/>
                    <a:pt x="2022856" y="0"/>
                  </a:cubicBezTo>
                  <a:lnTo>
                    <a:pt x="2022856" y="25400"/>
                  </a:lnTo>
                  <a:lnTo>
                    <a:pt x="2022856" y="50800"/>
                  </a:lnTo>
                  <a:lnTo>
                    <a:pt x="2022856" y="25400"/>
                  </a:lnTo>
                  <a:lnTo>
                    <a:pt x="2022856" y="0"/>
                  </a:lnTo>
                  <a:cubicBezTo>
                    <a:pt x="3137027" y="0"/>
                    <a:pt x="4045712" y="800862"/>
                    <a:pt x="4045712" y="1795145"/>
                  </a:cubicBezTo>
                  <a:lnTo>
                    <a:pt x="4020312" y="1795145"/>
                  </a:lnTo>
                  <a:lnTo>
                    <a:pt x="4045712" y="1795145"/>
                  </a:lnTo>
                  <a:cubicBezTo>
                    <a:pt x="4045712" y="2789301"/>
                    <a:pt x="3137027" y="3590290"/>
                    <a:pt x="2022856" y="3590290"/>
                  </a:cubicBezTo>
                  <a:lnTo>
                    <a:pt x="2022856" y="3564890"/>
                  </a:lnTo>
                  <a:lnTo>
                    <a:pt x="2022856" y="3590290"/>
                  </a:lnTo>
                  <a:cubicBezTo>
                    <a:pt x="908685" y="3590290"/>
                    <a:pt x="0" y="2789301"/>
                    <a:pt x="0" y="1795145"/>
                  </a:cubicBezTo>
                  <a:lnTo>
                    <a:pt x="25400" y="1795145"/>
                  </a:lnTo>
                  <a:lnTo>
                    <a:pt x="50800" y="1795145"/>
                  </a:lnTo>
                  <a:lnTo>
                    <a:pt x="25400" y="1795145"/>
                  </a:lnTo>
                  <a:lnTo>
                    <a:pt x="0" y="1795145"/>
                  </a:lnTo>
                  <a:moveTo>
                    <a:pt x="50800" y="1795145"/>
                  </a:moveTo>
                  <a:cubicBezTo>
                    <a:pt x="50800" y="1809115"/>
                    <a:pt x="39370" y="1820545"/>
                    <a:pt x="25400" y="1820545"/>
                  </a:cubicBezTo>
                  <a:cubicBezTo>
                    <a:pt x="11430" y="1820545"/>
                    <a:pt x="0" y="1809115"/>
                    <a:pt x="0" y="1795145"/>
                  </a:cubicBezTo>
                  <a:cubicBezTo>
                    <a:pt x="0" y="1781175"/>
                    <a:pt x="11430" y="1769745"/>
                    <a:pt x="25400" y="1769745"/>
                  </a:cubicBezTo>
                  <a:cubicBezTo>
                    <a:pt x="39370" y="1769745"/>
                    <a:pt x="50800" y="1781175"/>
                    <a:pt x="50800" y="1795145"/>
                  </a:cubicBezTo>
                  <a:cubicBezTo>
                    <a:pt x="50800" y="2755646"/>
                    <a:pt x="930783" y="3539490"/>
                    <a:pt x="2022856" y="3539490"/>
                  </a:cubicBezTo>
                  <a:cubicBezTo>
                    <a:pt x="3114929" y="3539490"/>
                    <a:pt x="3994912" y="2755773"/>
                    <a:pt x="3994912" y="1795145"/>
                  </a:cubicBezTo>
                  <a:cubicBezTo>
                    <a:pt x="3994912" y="834517"/>
                    <a:pt x="3114929" y="50800"/>
                    <a:pt x="2022856" y="50800"/>
                  </a:cubicBezTo>
                  <a:cubicBezTo>
                    <a:pt x="2008886" y="50800"/>
                    <a:pt x="1997456" y="39370"/>
                    <a:pt x="1997456" y="25400"/>
                  </a:cubicBezTo>
                  <a:cubicBezTo>
                    <a:pt x="1997456" y="11430"/>
                    <a:pt x="2008886" y="0"/>
                    <a:pt x="2022856" y="0"/>
                  </a:cubicBezTo>
                  <a:cubicBezTo>
                    <a:pt x="2036826" y="0"/>
                    <a:pt x="2048256" y="11430"/>
                    <a:pt x="2048256" y="25400"/>
                  </a:cubicBezTo>
                  <a:cubicBezTo>
                    <a:pt x="2048256" y="39370"/>
                    <a:pt x="2036826" y="50800"/>
                    <a:pt x="2022856" y="50800"/>
                  </a:cubicBezTo>
                  <a:cubicBezTo>
                    <a:pt x="930783" y="50800"/>
                    <a:pt x="50800" y="834517"/>
                    <a:pt x="50800" y="1795145"/>
                  </a:cubicBezTo>
                  <a:close/>
                </a:path>
              </a:pathLst>
            </a:custGeom>
            <a:solidFill>
              <a:srgbClr val="385D8A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0" name="Google Shape;320;p8"/>
          <p:cNvGrpSpPr/>
          <p:nvPr/>
        </p:nvGrpSpPr>
        <p:grpSpPr>
          <a:xfrm>
            <a:off x="8330529" y="3965686"/>
            <a:ext cx="1072896" cy="926465"/>
            <a:chOff x="0" y="0"/>
            <a:chExt cx="2145792" cy="1852930"/>
          </a:xfrm>
        </p:grpSpPr>
        <p:sp>
          <p:nvSpPr>
            <p:cNvPr id="321" name="Google Shape;321;p8"/>
            <p:cNvSpPr/>
            <p:nvPr/>
          </p:nvSpPr>
          <p:spPr>
            <a:xfrm>
              <a:off x="25400" y="25400"/>
              <a:ext cx="2094992" cy="1802130"/>
            </a:xfrm>
            <a:custGeom>
              <a:rect b="b" l="l" r="r" t="t"/>
              <a:pathLst>
                <a:path extrusionOk="0" h="1802130" w="2094992">
                  <a:moveTo>
                    <a:pt x="0" y="901065"/>
                  </a:moveTo>
                  <a:cubicBezTo>
                    <a:pt x="0" y="403479"/>
                    <a:pt x="469011" y="0"/>
                    <a:pt x="1047496" y="0"/>
                  </a:cubicBezTo>
                  <a:cubicBezTo>
                    <a:pt x="1625981" y="0"/>
                    <a:pt x="2094992" y="403479"/>
                    <a:pt x="2094992" y="901065"/>
                  </a:cubicBezTo>
                  <a:cubicBezTo>
                    <a:pt x="2094992" y="1398651"/>
                    <a:pt x="1625981" y="1802130"/>
                    <a:pt x="1047496" y="1802130"/>
                  </a:cubicBezTo>
                  <a:cubicBezTo>
                    <a:pt x="469011" y="1802130"/>
                    <a:pt x="0" y="1398778"/>
                    <a:pt x="0" y="90106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0" y="0"/>
              <a:ext cx="2145792" cy="1852930"/>
            </a:xfrm>
            <a:custGeom>
              <a:rect b="b" l="l" r="r" t="t"/>
              <a:pathLst>
                <a:path extrusionOk="0" h="1852930" w="2145792">
                  <a:moveTo>
                    <a:pt x="0" y="926465"/>
                  </a:moveTo>
                  <a:cubicBezTo>
                    <a:pt x="0" y="411353"/>
                    <a:pt x="484124" y="0"/>
                    <a:pt x="1072896" y="0"/>
                  </a:cubicBezTo>
                  <a:cubicBezTo>
                    <a:pt x="1661668" y="0"/>
                    <a:pt x="2145792" y="411353"/>
                    <a:pt x="2145792" y="926465"/>
                  </a:cubicBezTo>
                  <a:lnTo>
                    <a:pt x="2120392" y="926465"/>
                  </a:lnTo>
                  <a:lnTo>
                    <a:pt x="2145792" y="926465"/>
                  </a:lnTo>
                  <a:cubicBezTo>
                    <a:pt x="2145792" y="1441577"/>
                    <a:pt x="1661668" y="1852930"/>
                    <a:pt x="1072896" y="1852930"/>
                  </a:cubicBezTo>
                  <a:lnTo>
                    <a:pt x="1072896" y="1827530"/>
                  </a:lnTo>
                  <a:lnTo>
                    <a:pt x="1072896" y="1852930"/>
                  </a:lnTo>
                  <a:cubicBezTo>
                    <a:pt x="484124" y="1852930"/>
                    <a:pt x="0" y="1441577"/>
                    <a:pt x="0" y="926465"/>
                  </a:cubicBezTo>
                  <a:lnTo>
                    <a:pt x="25400" y="926465"/>
                  </a:lnTo>
                  <a:lnTo>
                    <a:pt x="50800" y="926465"/>
                  </a:lnTo>
                  <a:lnTo>
                    <a:pt x="25400" y="926465"/>
                  </a:lnTo>
                  <a:lnTo>
                    <a:pt x="0" y="926465"/>
                  </a:lnTo>
                  <a:moveTo>
                    <a:pt x="50800" y="926465"/>
                  </a:moveTo>
                  <a:cubicBezTo>
                    <a:pt x="50800" y="940435"/>
                    <a:pt x="39370" y="951865"/>
                    <a:pt x="25400" y="951865"/>
                  </a:cubicBezTo>
                  <a:cubicBezTo>
                    <a:pt x="11430" y="951865"/>
                    <a:pt x="0" y="940435"/>
                    <a:pt x="0" y="926465"/>
                  </a:cubicBezTo>
                  <a:cubicBezTo>
                    <a:pt x="0" y="912495"/>
                    <a:pt x="11430" y="901065"/>
                    <a:pt x="25400" y="901065"/>
                  </a:cubicBezTo>
                  <a:cubicBezTo>
                    <a:pt x="39370" y="901065"/>
                    <a:pt x="50800" y="912495"/>
                    <a:pt x="50800" y="926465"/>
                  </a:cubicBezTo>
                  <a:cubicBezTo>
                    <a:pt x="50800" y="1406652"/>
                    <a:pt x="504698" y="1802130"/>
                    <a:pt x="1072896" y="1802130"/>
                  </a:cubicBezTo>
                  <a:cubicBezTo>
                    <a:pt x="1641094" y="1802130"/>
                    <a:pt x="2094992" y="1406652"/>
                    <a:pt x="2094992" y="926465"/>
                  </a:cubicBezTo>
                  <a:cubicBezTo>
                    <a:pt x="2094992" y="446278"/>
                    <a:pt x="1641094" y="50800"/>
                    <a:pt x="1072896" y="50800"/>
                  </a:cubicBezTo>
                  <a:lnTo>
                    <a:pt x="1072896" y="25400"/>
                  </a:lnTo>
                  <a:lnTo>
                    <a:pt x="1072896" y="50800"/>
                  </a:lnTo>
                  <a:cubicBezTo>
                    <a:pt x="504698" y="50800"/>
                    <a:pt x="50800" y="446278"/>
                    <a:pt x="50800" y="926465"/>
                  </a:cubicBezTo>
                  <a:close/>
                </a:path>
              </a:pathLst>
            </a:custGeom>
            <a:solidFill>
              <a:srgbClr val="385D8A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8"/>
          <p:cNvGrpSpPr/>
          <p:nvPr/>
        </p:nvGrpSpPr>
        <p:grpSpPr>
          <a:xfrm>
            <a:off x="10383072" y="3970930"/>
            <a:ext cx="1072896" cy="926465"/>
            <a:chOff x="0" y="0"/>
            <a:chExt cx="2145792" cy="1852930"/>
          </a:xfrm>
        </p:grpSpPr>
        <p:sp>
          <p:nvSpPr>
            <p:cNvPr id="324" name="Google Shape;324;p8"/>
            <p:cNvSpPr/>
            <p:nvPr/>
          </p:nvSpPr>
          <p:spPr>
            <a:xfrm>
              <a:off x="25400" y="25400"/>
              <a:ext cx="2094992" cy="1802130"/>
            </a:xfrm>
            <a:custGeom>
              <a:rect b="b" l="l" r="r" t="t"/>
              <a:pathLst>
                <a:path extrusionOk="0" h="1802130" w="2094992">
                  <a:moveTo>
                    <a:pt x="0" y="901065"/>
                  </a:moveTo>
                  <a:cubicBezTo>
                    <a:pt x="0" y="403479"/>
                    <a:pt x="469011" y="0"/>
                    <a:pt x="1047496" y="0"/>
                  </a:cubicBezTo>
                  <a:cubicBezTo>
                    <a:pt x="1625981" y="0"/>
                    <a:pt x="2094992" y="403479"/>
                    <a:pt x="2094992" y="901065"/>
                  </a:cubicBezTo>
                  <a:cubicBezTo>
                    <a:pt x="2094992" y="1398651"/>
                    <a:pt x="1625981" y="1802130"/>
                    <a:pt x="1047496" y="1802130"/>
                  </a:cubicBezTo>
                  <a:cubicBezTo>
                    <a:pt x="469011" y="1802130"/>
                    <a:pt x="0" y="1398778"/>
                    <a:pt x="0" y="90106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0" y="0"/>
              <a:ext cx="2145792" cy="1852930"/>
            </a:xfrm>
            <a:custGeom>
              <a:rect b="b" l="l" r="r" t="t"/>
              <a:pathLst>
                <a:path extrusionOk="0" h="1852930" w="2145792">
                  <a:moveTo>
                    <a:pt x="0" y="926465"/>
                  </a:moveTo>
                  <a:cubicBezTo>
                    <a:pt x="0" y="411353"/>
                    <a:pt x="484124" y="0"/>
                    <a:pt x="1072896" y="0"/>
                  </a:cubicBezTo>
                  <a:cubicBezTo>
                    <a:pt x="1661668" y="0"/>
                    <a:pt x="2145792" y="411353"/>
                    <a:pt x="2145792" y="926465"/>
                  </a:cubicBezTo>
                  <a:lnTo>
                    <a:pt x="2120392" y="926465"/>
                  </a:lnTo>
                  <a:lnTo>
                    <a:pt x="2145792" y="926465"/>
                  </a:lnTo>
                  <a:cubicBezTo>
                    <a:pt x="2145792" y="1441577"/>
                    <a:pt x="1661668" y="1852930"/>
                    <a:pt x="1072896" y="1852930"/>
                  </a:cubicBezTo>
                  <a:lnTo>
                    <a:pt x="1072896" y="1827530"/>
                  </a:lnTo>
                  <a:lnTo>
                    <a:pt x="1072896" y="1852930"/>
                  </a:lnTo>
                  <a:cubicBezTo>
                    <a:pt x="484124" y="1852930"/>
                    <a:pt x="0" y="1441577"/>
                    <a:pt x="0" y="926465"/>
                  </a:cubicBezTo>
                  <a:lnTo>
                    <a:pt x="25400" y="926465"/>
                  </a:lnTo>
                  <a:lnTo>
                    <a:pt x="50800" y="926465"/>
                  </a:lnTo>
                  <a:lnTo>
                    <a:pt x="25400" y="926465"/>
                  </a:lnTo>
                  <a:lnTo>
                    <a:pt x="0" y="926465"/>
                  </a:lnTo>
                  <a:moveTo>
                    <a:pt x="50800" y="926465"/>
                  </a:moveTo>
                  <a:cubicBezTo>
                    <a:pt x="50800" y="940435"/>
                    <a:pt x="39370" y="951865"/>
                    <a:pt x="25400" y="951865"/>
                  </a:cubicBezTo>
                  <a:cubicBezTo>
                    <a:pt x="11430" y="951865"/>
                    <a:pt x="0" y="940435"/>
                    <a:pt x="0" y="926465"/>
                  </a:cubicBezTo>
                  <a:cubicBezTo>
                    <a:pt x="0" y="912495"/>
                    <a:pt x="11430" y="901065"/>
                    <a:pt x="25400" y="901065"/>
                  </a:cubicBezTo>
                  <a:cubicBezTo>
                    <a:pt x="39370" y="901065"/>
                    <a:pt x="50800" y="912495"/>
                    <a:pt x="50800" y="926465"/>
                  </a:cubicBezTo>
                  <a:cubicBezTo>
                    <a:pt x="50800" y="1406652"/>
                    <a:pt x="504698" y="1802130"/>
                    <a:pt x="1072896" y="1802130"/>
                  </a:cubicBezTo>
                  <a:cubicBezTo>
                    <a:pt x="1641094" y="1802130"/>
                    <a:pt x="2094992" y="1406652"/>
                    <a:pt x="2094992" y="926465"/>
                  </a:cubicBezTo>
                  <a:cubicBezTo>
                    <a:pt x="2094992" y="446278"/>
                    <a:pt x="1641094" y="50800"/>
                    <a:pt x="1072896" y="50800"/>
                  </a:cubicBezTo>
                  <a:lnTo>
                    <a:pt x="1072896" y="25400"/>
                  </a:lnTo>
                  <a:lnTo>
                    <a:pt x="1072896" y="50800"/>
                  </a:lnTo>
                  <a:cubicBezTo>
                    <a:pt x="504698" y="50800"/>
                    <a:pt x="50800" y="446278"/>
                    <a:pt x="50800" y="926465"/>
                  </a:cubicBezTo>
                  <a:close/>
                </a:path>
              </a:pathLst>
            </a:custGeom>
            <a:solidFill>
              <a:srgbClr val="385D8A"/>
            </a:solidFill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Google Shape;326;p8"/>
          <p:cNvSpPr txBox="1"/>
          <p:nvPr/>
        </p:nvSpPr>
        <p:spPr>
          <a:xfrm>
            <a:off x="8335600" y="4251913"/>
            <a:ext cx="105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layfair Display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INS/DB</a:t>
            </a:r>
            <a:endParaRPr b="1" i="0" sz="4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8"/>
          <p:cNvSpPr txBox="1"/>
          <p:nvPr/>
        </p:nvSpPr>
        <p:spPr>
          <a:xfrm>
            <a:off x="10663396" y="4196675"/>
            <a:ext cx="577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layfair Display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CV</a:t>
            </a:r>
            <a:endParaRPr b="1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8"/>
          <p:cNvSpPr txBox="1"/>
          <p:nvPr/>
        </p:nvSpPr>
        <p:spPr>
          <a:xfrm>
            <a:off x="9142817" y="2832325"/>
            <a:ext cx="15648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67"/>
              <a:buFont typeface="Playfair Display"/>
              <a:buNone/>
            </a:pPr>
            <a:r>
              <a:rPr b="1" i="0" lang="en-US" sz="5467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IUL</a:t>
            </a:r>
            <a:endParaRPr b="1" i="0" sz="9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8"/>
          <p:cNvSpPr txBox="1"/>
          <p:nvPr/>
        </p:nvSpPr>
        <p:spPr>
          <a:xfrm>
            <a:off x="8157397" y="5059004"/>
            <a:ext cx="14496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Playfair Display"/>
              <a:buNone/>
            </a:pPr>
            <a:r>
              <a:rPr b="0" i="0" lang="en-US" sz="17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PERMANENT TO AGE 121+</a:t>
            </a:r>
            <a:r>
              <a:rPr b="0" i="0" lang="en-US" sz="1867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0" i="0" sz="933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0" name="Google Shape;330;p8"/>
          <p:cNvSpPr txBox="1"/>
          <p:nvPr/>
        </p:nvSpPr>
        <p:spPr>
          <a:xfrm>
            <a:off x="5393292" y="4960467"/>
            <a:ext cx="24084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*Grows Slow</a:t>
            </a:r>
            <a:endParaRPr b="0" i="0" sz="5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*High % Rate on Loans</a:t>
            </a:r>
            <a:endParaRPr b="0" i="0" sz="5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*Loans decrease DB</a:t>
            </a:r>
            <a:endParaRPr b="0" i="0" sz="5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*CV goes to</a:t>
            </a:r>
            <a:r>
              <a:rPr b="0" i="0" lang="en-US" sz="5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Insurance Co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8"/>
          <p:cNvSpPr txBox="1"/>
          <p:nvPr/>
        </p:nvSpPr>
        <p:spPr>
          <a:xfrm>
            <a:off x="8042175" y="5829450"/>
            <a:ext cx="1564800" cy="677400"/>
          </a:xfrm>
          <a:prstGeom prst="rect">
            <a:avLst/>
          </a:prstGeom>
          <a:solidFill>
            <a:srgbClr val="F2000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LIVING BENEFITS!</a:t>
            </a:r>
            <a:endParaRPr b="0" i="0" sz="9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8"/>
          <p:cNvGrpSpPr/>
          <p:nvPr/>
        </p:nvGrpSpPr>
        <p:grpSpPr>
          <a:xfrm>
            <a:off x="10952207" y="3496352"/>
            <a:ext cx="1085176" cy="424760"/>
            <a:chOff x="0" y="0"/>
            <a:chExt cx="2170350" cy="849521"/>
          </a:xfrm>
        </p:grpSpPr>
        <p:sp>
          <p:nvSpPr>
            <p:cNvPr id="333" name="Google Shape;333;p8"/>
            <p:cNvSpPr/>
            <p:nvPr/>
          </p:nvSpPr>
          <p:spPr>
            <a:xfrm>
              <a:off x="0" y="0"/>
              <a:ext cx="2118741" cy="849521"/>
            </a:xfrm>
            <a:custGeom>
              <a:rect b="b" l="l" r="r" t="t"/>
              <a:pathLst>
                <a:path extrusionOk="0" h="849521" w="2118741">
                  <a:moveTo>
                    <a:pt x="0" y="0"/>
                  </a:moveTo>
                  <a:lnTo>
                    <a:pt x="2118741" y="0"/>
                  </a:lnTo>
                  <a:lnTo>
                    <a:pt x="2118741" y="849521"/>
                  </a:lnTo>
                  <a:lnTo>
                    <a:pt x="0" y="8495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8"/>
            <p:cNvSpPr txBox="1"/>
            <p:nvPr/>
          </p:nvSpPr>
          <p:spPr>
            <a:xfrm>
              <a:off x="51450" y="50650"/>
              <a:ext cx="2118900" cy="7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850" lIns="33850" spcFirstLastPara="1" rIns="33850" wrap="square" tIns="3385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Playfair Display"/>
                <a:buNone/>
              </a:pPr>
              <a:r>
                <a:rPr b="1" i="0" lang="en-US" sz="1867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S&amp;P 500</a:t>
              </a:r>
              <a:endParaRPr b="1" i="0" sz="93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5" name="Google Shape;335;p8" title="Gold prevail clear backgroud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74825" y="704269"/>
            <a:ext cx="919500" cy="630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2024-07-26T00:04:05Z</dcterms:created>
  <dc:creator>Earnest Sears Jr</dc:creator>
</cp:coreProperties>
</file>