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5"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5DBF79-8863-4441-BA01-CF0C8265D3BB}">
  <a:tblStyle styleId="{0E5DBF79-8863-4441-BA01-CF0C8265D3BB}" styleName="Table_0">
    <a:wholeTbl>
      <a:tcTxStyle b="off" i="off">
        <a:font>
          <a:latin typeface="Gill Sans MT"/>
          <a:ea typeface="Gill Sans MT"/>
          <a:cs typeface="Gill Sans MT"/>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chemeClr val="accent3"/>
              </a:solidFill>
              <a:prstDash val="solid"/>
              <a:round/>
              <a:headEnd len="sm" w="sm" type="none"/>
              <a:tailEnd len="sm" w="sm" type="none"/>
            </a:ln>
          </a:insideV>
        </a:tcBdr>
        <a:fill>
          <a:solidFill>
            <a:srgbClr val="FFFFFF">
              <a:alpha val="0"/>
            </a:srgbClr>
          </a:solidFill>
        </a:fill>
      </a:tcStyle>
    </a:wholeTbl>
    <a:band1H>
      <a:tcTxStyle/>
      <a:tcStyle>
        <a:fill>
          <a:solidFill>
            <a:schemeClr val="accent3">
              <a:alpha val="40000"/>
            </a:schemeClr>
          </a:solidFill>
        </a:fill>
      </a:tcStyle>
    </a:band1H>
    <a:band2H>
      <a:tcTxStyle/>
    </a:band2H>
    <a:band1V>
      <a:tcTxStyle/>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fill>
          <a:solidFill>
            <a:schemeClr val="accent3">
              <a:alpha val="40000"/>
            </a:schemeClr>
          </a:solidFill>
        </a:fill>
      </a:tcStyle>
    </a:band1V>
    <a:band2V>
      <a:tcTxStyle/>
    </a:band2V>
    <a:la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Gill Sans MT"/>
          <a:ea typeface="Gill Sans MT"/>
          <a:cs typeface="Gill Sans MT"/>
        </a:font>
        <a:schemeClr val="lt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3"/>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slide" Target="slides/slide41.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800" u="none" strike="noStrike">
                <a:solidFill>
                  <a:srgbClr val="000000"/>
                </a:solidFill>
                <a:latin typeface="Arial"/>
                <a:ea typeface="Arial"/>
                <a:cs typeface="Arial"/>
                <a:sym typeface="Arial"/>
              </a:rPr>
              <a:t>By “Bring Camp Cory Alumni Together” we mean:</a:t>
            </a:r>
            <a:endParaRPr b="0"/>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Build and maintain a welcoming community of alumni by offering engaged alumni opportunities to reconnect, form new connections, and maintain relationships  among l alumni by building camaraderie within the community. Establish programs for mentorship and professional support for committee members and friends of Cory.</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Support Camp Cory events and programs through leadership, promotion, and representation;</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Unless otherwise noted, our Alumni events are open to Friends of Cory, including camper &amp; staff family members, donors, our vendors, and others who wish to participate.</a:t>
            </a:r>
            <a:endParaRPr/>
          </a:p>
          <a:p>
            <a:pPr indent="0" lvl="0" marL="0" rtl="0" algn="l">
              <a:spcBef>
                <a:spcPts val="0"/>
              </a:spcBef>
              <a:spcAft>
                <a:spcPts val="0"/>
              </a:spcAft>
              <a:buNone/>
            </a:pPr>
            <a:br>
              <a:rPr b="0" lang="en-US"/>
            </a:br>
            <a:r>
              <a:rPr b="1" i="0" lang="en-US" sz="1800" u="none" strike="noStrike">
                <a:solidFill>
                  <a:srgbClr val="000000"/>
                </a:solidFill>
                <a:latin typeface="Arial"/>
                <a:ea typeface="Arial"/>
                <a:cs typeface="Arial"/>
                <a:sym typeface="Arial"/>
              </a:rPr>
              <a:t>By “Serve as Ambassadors of Camp Cory” we mean:</a:t>
            </a:r>
            <a:endParaRPr b="0"/>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Enlist alumni in efforts to live and promote the values and ideals of Camp Cory beyond the camp grounds. Seek to further the camp’s mission related to character development, community impact, and skill development.</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Assist with recruitment of staff and campers</a:t>
            </a:r>
            <a:endParaRPr/>
          </a:p>
          <a:p>
            <a:pPr indent="0" lvl="0" marL="0" rtl="0" algn="l">
              <a:spcBef>
                <a:spcPts val="0"/>
              </a:spcBef>
              <a:spcAft>
                <a:spcPts val="0"/>
              </a:spcAft>
              <a:buNone/>
            </a:pPr>
            <a:br>
              <a:rPr b="0" lang="en-US"/>
            </a:br>
            <a:r>
              <a:rPr b="1" i="0" lang="en-US" sz="1800" u="none" strike="noStrike">
                <a:solidFill>
                  <a:srgbClr val="000000"/>
                </a:solidFill>
                <a:latin typeface="Arial"/>
                <a:ea typeface="Arial"/>
                <a:cs typeface="Arial"/>
                <a:sym typeface="Arial"/>
              </a:rPr>
              <a:t>By “Preserve Camp Cory’s Legacy” we mean:</a:t>
            </a:r>
            <a:endParaRPr b="0"/>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Share cherished experiences; commemorate and celebrate Cory history; make the history of Cory accessible to all.</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Support the camp both financially and non-financially. In addition to supporting capital and annual giving campaigns, establish a culture of volunteerism with value placed on non-monetary opportunities to give back.</a:t>
            </a:r>
            <a:endParaRPr/>
          </a:p>
          <a:p>
            <a:pPr indent="0" lvl="0" marL="0" rtl="0" algn="l">
              <a:spcBef>
                <a:spcPts val="0"/>
              </a:spcBef>
              <a:spcAft>
                <a:spcPts val="0"/>
              </a:spcAft>
              <a:buNone/>
            </a:pPr>
            <a:r>
              <a:t/>
            </a:r>
            <a:endParaRPr/>
          </a:p>
        </p:txBody>
      </p:sp>
      <p:sp>
        <p:nvSpPr>
          <p:cNvPr id="257" name="Google Shape;2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16" name="Shape 16"/>
        <p:cNvGrpSpPr/>
        <p:nvPr/>
      </p:nvGrpSpPr>
      <p:grpSpPr>
        <a:xfrm>
          <a:off x="0" y="0"/>
          <a:ext cx="0" cy="0"/>
          <a:chOff x="0" y="0"/>
          <a:chExt cx="0" cy="0"/>
        </a:xfrm>
      </p:grpSpPr>
      <p:sp>
        <p:nvSpPr>
          <p:cNvPr id="17" name="Google Shape;17;p2"/>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19" name="Google Shape;19;p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91" name="Shape 91"/>
        <p:cNvGrpSpPr/>
        <p:nvPr/>
      </p:nvGrpSpPr>
      <p:grpSpPr>
        <a:xfrm>
          <a:off x="0" y="0"/>
          <a:ext cx="0" cy="0"/>
          <a:chOff x="0" y="0"/>
          <a:chExt cx="0" cy="0"/>
        </a:xfrm>
      </p:grpSpPr>
      <p:sp>
        <p:nvSpPr>
          <p:cNvPr id="92" name="Google Shape;92;p12"/>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2"/>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94" name="Google Shape;94;p1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97" name="Shape 97"/>
        <p:cNvGrpSpPr/>
        <p:nvPr/>
      </p:nvGrpSpPr>
      <p:grpSpPr>
        <a:xfrm>
          <a:off x="0" y="0"/>
          <a:ext cx="0" cy="0"/>
          <a:chOff x="0" y="0"/>
          <a:chExt cx="0" cy="0"/>
        </a:xfrm>
      </p:grpSpPr>
      <p:sp>
        <p:nvSpPr>
          <p:cNvPr id="98" name="Google Shape;98;p13"/>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3"/>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100" name="Google Shape;100;p1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3" name="Shape 103"/>
        <p:cNvGrpSpPr/>
        <p:nvPr/>
      </p:nvGrpSpPr>
      <p:grpSpPr>
        <a:xfrm>
          <a:off x="0" y="0"/>
          <a:ext cx="0" cy="0"/>
          <a:chOff x="0" y="0"/>
          <a:chExt cx="0" cy="0"/>
        </a:xfrm>
      </p:grpSpPr>
      <p:sp>
        <p:nvSpPr>
          <p:cNvPr id="104" name="Google Shape;104;p14"/>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4"/>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06" name="Google Shape;106;p14"/>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07" name="Google Shape;107;p1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p15"/>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112" name="Google Shape;112;p15"/>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13" name="Google Shape;113;p15"/>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14" name="Google Shape;114;p15"/>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115" name="Google Shape;115;p1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18" name="Google Shape;118;p15"/>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 name="Shape 119"/>
        <p:cNvGrpSpPr/>
        <p:nvPr/>
      </p:nvGrpSpPr>
      <p:grpSpPr>
        <a:xfrm>
          <a:off x="0" y="0"/>
          <a:ext cx="0" cy="0"/>
          <a:chOff x="0" y="0"/>
          <a:chExt cx="0" cy="0"/>
        </a:xfrm>
      </p:grpSpPr>
      <p:sp>
        <p:nvSpPr>
          <p:cNvPr id="120" name="Google Shape;120;p16"/>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6"/>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1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18"/>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18"/>
          <p:cNvSpPr txBox="1"/>
          <p:nvPr>
            <p:ph idx="1" type="body"/>
          </p:nvPr>
        </p:nvSpPr>
        <p:spPr>
          <a:xfrm rot="5400000">
            <a:off x="4545009" y="324172"/>
            <a:ext cx="3101983" cy="772972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31" name="Google Shape;131;p1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19"/>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9"/>
          <p:cNvSpPr txBox="1"/>
          <p:nvPr>
            <p:ph idx="1" type="body"/>
          </p:nvPr>
        </p:nvSpPr>
        <p:spPr>
          <a:xfrm rot="5400000">
            <a:off x="2838641" y="329756"/>
            <a:ext cx="4983480" cy="61984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37" name="Google Shape;137;p1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9"/>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4"/>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p:nvPr>
            <p:ph idx="2" type="pic"/>
          </p:nvPr>
        </p:nvSpPr>
        <p:spPr>
          <a:xfrm>
            <a:off x="6095999" y="0"/>
            <a:ext cx="6102097" cy="6858000"/>
          </a:xfrm>
          <a:prstGeom prst="rect">
            <a:avLst/>
          </a:prstGeom>
          <a:solidFill>
            <a:srgbClr val="BFBFBF"/>
          </a:solidFill>
          <a:ln>
            <a:noFill/>
          </a:ln>
        </p:spPr>
      </p:sp>
      <p:sp>
        <p:nvSpPr>
          <p:cNvPr id="33" name="Google Shape;33;p4"/>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600"/>
              <a:buNone/>
              <a:defRPr sz="16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34" name="Google Shape;34;p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37" name="Shape 37"/>
        <p:cNvGrpSpPr/>
        <p:nvPr/>
      </p:nvGrpSpPr>
      <p:grpSpPr>
        <a:xfrm>
          <a:off x="0" y="0"/>
          <a:ext cx="0" cy="0"/>
          <a:chOff x="0" y="0"/>
          <a:chExt cx="0" cy="0"/>
        </a:xfrm>
      </p:grpSpPr>
      <p:sp>
        <p:nvSpPr>
          <p:cNvPr id="38" name="Google Shape;38;p5"/>
          <p:cNvSpPr/>
          <p:nvPr/>
        </p:nvSpPr>
        <p:spPr>
          <a:xfrm>
            <a:off x="6096001"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ph type="title"/>
          </p:nvPr>
        </p:nvSpPr>
        <p:spPr>
          <a:xfrm>
            <a:off x="6896501" y="295216"/>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p:nvPr>
            <p:ph idx="2" type="pic"/>
          </p:nvPr>
        </p:nvSpPr>
        <p:spPr>
          <a:xfrm>
            <a:off x="4973" y="0"/>
            <a:ext cx="6102097" cy="6858000"/>
          </a:xfrm>
          <a:prstGeom prst="rect">
            <a:avLst/>
          </a:prstGeom>
          <a:solidFill>
            <a:srgbClr val="BFBFBF"/>
          </a:solidFill>
          <a:ln>
            <a:noFill/>
          </a:ln>
        </p:spPr>
      </p:sp>
      <p:sp>
        <p:nvSpPr>
          <p:cNvPr id="41" name="Google Shape;41;p5"/>
          <p:cNvSpPr txBox="1"/>
          <p:nvPr>
            <p:ph idx="1" type="body"/>
          </p:nvPr>
        </p:nvSpPr>
        <p:spPr>
          <a:xfrm>
            <a:off x="7246620" y="1725073"/>
            <a:ext cx="3794760" cy="3888302"/>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42" name="Google Shape;42;p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45" name="Shape 45"/>
        <p:cNvGrpSpPr/>
        <p:nvPr/>
      </p:nvGrpSpPr>
      <p:grpSpPr>
        <a:xfrm>
          <a:off x="0" y="0"/>
          <a:ext cx="0" cy="0"/>
          <a:chOff x="0" y="0"/>
          <a:chExt cx="0" cy="0"/>
        </a:xfrm>
      </p:grpSpPr>
      <p:sp>
        <p:nvSpPr>
          <p:cNvPr id="46" name="Google Shape;46;p6"/>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800501" y="546725"/>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p:nvPr>
            <p:ph idx="2" type="pic"/>
          </p:nvPr>
        </p:nvSpPr>
        <p:spPr>
          <a:xfrm>
            <a:off x="6095999" y="0"/>
            <a:ext cx="6102097" cy="6858000"/>
          </a:xfrm>
          <a:prstGeom prst="rect">
            <a:avLst/>
          </a:prstGeom>
          <a:solidFill>
            <a:srgbClr val="BFBFBF"/>
          </a:solidFill>
          <a:ln>
            <a:noFill/>
          </a:ln>
        </p:spPr>
      </p:sp>
      <p:sp>
        <p:nvSpPr>
          <p:cNvPr id="49" name="Google Shape;49;p6"/>
          <p:cNvSpPr txBox="1"/>
          <p:nvPr>
            <p:ph idx="1" type="body"/>
          </p:nvPr>
        </p:nvSpPr>
        <p:spPr>
          <a:xfrm>
            <a:off x="1115568" y="1875692"/>
            <a:ext cx="3794760" cy="3868263"/>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600"/>
              <a:buNone/>
              <a:defRPr sz="16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50" name="Google Shape;50;p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7"/>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7"/>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56" name="Google Shape;56;p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59" name="Shape 59"/>
        <p:cNvGrpSpPr/>
        <p:nvPr/>
      </p:nvGrpSpPr>
      <p:grpSpPr>
        <a:xfrm>
          <a:off x="0" y="0"/>
          <a:ext cx="0" cy="0"/>
          <a:chOff x="0" y="0"/>
          <a:chExt cx="0" cy="0"/>
        </a:xfrm>
      </p:grpSpPr>
      <p:sp>
        <p:nvSpPr>
          <p:cNvPr id="60" name="Google Shape;60;p8"/>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8"/>
          <p:cNvSpPr txBox="1"/>
          <p:nvPr>
            <p:ph type="title"/>
          </p:nvPr>
        </p:nvSpPr>
        <p:spPr>
          <a:xfrm>
            <a:off x="804672" y="543297"/>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8"/>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63" name="Google Shape;63;p8"/>
          <p:cNvSpPr txBox="1"/>
          <p:nvPr>
            <p:ph idx="2" type="body"/>
          </p:nvPr>
        </p:nvSpPr>
        <p:spPr>
          <a:xfrm>
            <a:off x="1115568" y="1828800"/>
            <a:ext cx="3794760" cy="3915154"/>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600"/>
              <a:buNone/>
              <a:defRPr sz="16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64" name="Google Shape;64;p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7" name="Shape 67"/>
        <p:cNvGrpSpPr/>
        <p:nvPr/>
      </p:nvGrpSpPr>
      <p:grpSpPr>
        <a:xfrm>
          <a:off x="0" y="0"/>
          <a:ext cx="0" cy="0"/>
          <a:chOff x="0" y="0"/>
          <a:chExt cx="0" cy="0"/>
        </a:xfrm>
      </p:grpSpPr>
      <p:sp>
        <p:nvSpPr>
          <p:cNvPr id="68" name="Google Shape;68;p9"/>
          <p:cNvSpPr/>
          <p:nvPr/>
        </p:nvSpPr>
        <p:spPr>
          <a:xfrm>
            <a:off x="0" y="0"/>
            <a:ext cx="12192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txBox="1"/>
          <p:nvPr>
            <p:ph type="title"/>
          </p:nvPr>
        </p:nvSpPr>
        <p:spPr>
          <a:xfrm>
            <a:off x="804672" y="543297"/>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9"/>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rgbClr val="F2F2F2"/>
                </a:solidFill>
              </a:defRPr>
            </a:lvl1pPr>
            <a:lvl2pPr indent="-330200" lvl="1" marL="914400" algn="l">
              <a:lnSpc>
                <a:spcPct val="100000"/>
              </a:lnSpc>
              <a:spcBef>
                <a:spcPts val="1000"/>
              </a:spcBef>
              <a:spcAft>
                <a:spcPts val="0"/>
              </a:spcAft>
              <a:buSzPts val="1600"/>
              <a:buChar char="•"/>
              <a:defRPr sz="1600">
                <a:solidFill>
                  <a:srgbClr val="F2F2F2"/>
                </a:solidFill>
              </a:defRPr>
            </a:lvl2pPr>
            <a:lvl3pPr indent="-330200" lvl="2" marL="1371600" algn="l">
              <a:lnSpc>
                <a:spcPct val="100000"/>
              </a:lnSpc>
              <a:spcBef>
                <a:spcPts val="1000"/>
              </a:spcBef>
              <a:spcAft>
                <a:spcPts val="0"/>
              </a:spcAft>
              <a:buSzPts val="1600"/>
              <a:buChar char="•"/>
              <a:defRPr sz="1600">
                <a:solidFill>
                  <a:srgbClr val="F2F2F2"/>
                </a:solidFill>
              </a:defRPr>
            </a:lvl3pPr>
            <a:lvl4pPr indent="-330200" lvl="3" marL="1828800" algn="l">
              <a:lnSpc>
                <a:spcPct val="100000"/>
              </a:lnSpc>
              <a:spcBef>
                <a:spcPts val="1000"/>
              </a:spcBef>
              <a:spcAft>
                <a:spcPts val="0"/>
              </a:spcAft>
              <a:buSzPts val="1600"/>
              <a:buChar char="•"/>
              <a:defRPr sz="1600">
                <a:solidFill>
                  <a:srgbClr val="F2F2F2"/>
                </a:solidFill>
              </a:defRPr>
            </a:lvl4pPr>
            <a:lvl5pPr indent="-330200" lvl="4" marL="2286000" algn="l">
              <a:lnSpc>
                <a:spcPct val="100000"/>
              </a:lnSpc>
              <a:spcBef>
                <a:spcPts val="1000"/>
              </a:spcBef>
              <a:spcAft>
                <a:spcPts val="0"/>
              </a:spcAft>
              <a:buSzPts val="1600"/>
              <a:buChar char="•"/>
              <a:defRPr sz="1600">
                <a:solidFill>
                  <a:srgbClr val="F2F2F2"/>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71" name="Google Shape;71;p9"/>
          <p:cNvSpPr txBox="1"/>
          <p:nvPr>
            <p:ph idx="2" type="body"/>
          </p:nvPr>
        </p:nvSpPr>
        <p:spPr>
          <a:xfrm>
            <a:off x="1115568" y="1899138"/>
            <a:ext cx="3794760" cy="384481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600"/>
              <a:buNone/>
              <a:defRPr sz="16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72" name="Google Shape;72;p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75" name="Shape 75"/>
        <p:cNvGrpSpPr/>
        <p:nvPr/>
      </p:nvGrpSpPr>
      <p:grpSpPr>
        <a:xfrm>
          <a:off x="0" y="0"/>
          <a:ext cx="0" cy="0"/>
          <a:chOff x="0" y="0"/>
          <a:chExt cx="0" cy="0"/>
        </a:xfrm>
      </p:grpSpPr>
      <p:sp>
        <p:nvSpPr>
          <p:cNvPr id="76" name="Google Shape;76;p10"/>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txBox="1"/>
          <p:nvPr>
            <p:ph type="title"/>
          </p:nvPr>
        </p:nvSpPr>
        <p:spPr>
          <a:xfrm>
            <a:off x="804672" y="2243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0"/>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79" name="Google Shape;79;p10"/>
          <p:cNvSpPr txBox="1"/>
          <p:nvPr>
            <p:ph idx="2" type="body"/>
          </p:nvPr>
        </p:nvSpPr>
        <p:spPr>
          <a:xfrm>
            <a:off x="1115568" y="3549918"/>
            <a:ext cx="3794760" cy="219403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600"/>
              <a:buNone/>
              <a:defRPr sz="16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80" name="Google Shape;80;p1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83" name="Shape 83"/>
        <p:cNvGrpSpPr/>
        <p:nvPr/>
      </p:nvGrpSpPr>
      <p:grpSpPr>
        <a:xfrm>
          <a:off x="0" y="0"/>
          <a:ext cx="0" cy="0"/>
          <a:chOff x="0" y="0"/>
          <a:chExt cx="0" cy="0"/>
        </a:xfrm>
      </p:grpSpPr>
      <p:sp>
        <p:nvSpPr>
          <p:cNvPr id="84" name="Google Shape;84;p11"/>
          <p:cNvSpPr/>
          <p:nvPr/>
        </p:nvSpPr>
        <p:spPr>
          <a:xfrm>
            <a:off x="6096001"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txBox="1"/>
          <p:nvPr>
            <p:ph type="title"/>
          </p:nvPr>
        </p:nvSpPr>
        <p:spPr>
          <a:xfrm>
            <a:off x="6896501" y="1921121"/>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1"/>
          <p:cNvSpPr/>
          <p:nvPr>
            <p:ph idx="2" type="pic"/>
          </p:nvPr>
        </p:nvSpPr>
        <p:spPr>
          <a:xfrm>
            <a:off x="4973" y="0"/>
            <a:ext cx="6102097" cy="6858000"/>
          </a:xfrm>
          <a:prstGeom prst="rect">
            <a:avLst/>
          </a:prstGeom>
          <a:solidFill>
            <a:srgbClr val="BFBFBF"/>
          </a:solidFill>
          <a:ln>
            <a:noFill/>
          </a:ln>
        </p:spPr>
      </p:sp>
      <p:sp>
        <p:nvSpPr>
          <p:cNvPr id="87" name="Google Shape;87;p11"/>
          <p:cNvSpPr txBox="1"/>
          <p:nvPr>
            <p:ph idx="1" type="body"/>
          </p:nvPr>
        </p:nvSpPr>
        <p:spPr>
          <a:xfrm>
            <a:off x="7246620" y="3419337"/>
            <a:ext cx="3794760" cy="2194037"/>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88" name="Google Shape;88;p1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1"/>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5.jp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image" Target="../media/image15.jp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chemeClr val="dk1"/>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9pPr>
          </a:lstStyle>
          <a:p/>
        </p:txBody>
      </p:sp>
      <p:sp>
        <p:nvSpPr>
          <p:cNvPr id="13" name="Google Shape;13;p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4" name="Google Shape;14;p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5" name="Google Shape;15;p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2" name="Shape 22"/>
        <p:cNvGrpSpPr/>
        <p:nvPr/>
      </p:nvGrpSpPr>
      <p:grpSpPr>
        <a:xfrm>
          <a:off x="0" y="0"/>
          <a:ext cx="0" cy="0"/>
          <a:chOff x="0" y="0"/>
          <a:chExt cx="0" cy="0"/>
        </a:xfrm>
      </p:grpSpPr>
      <p:pic>
        <p:nvPicPr>
          <p:cNvPr id="23" name="Google Shape;23;p3"/>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24" name="Google Shape;24;p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3"/>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F2F2F2"/>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F2F2F2"/>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F2F2F2"/>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F2F2F2"/>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F2F2F2"/>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26" name="Google Shape;26;p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rgbClr val="F2F2F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27" name="Google Shape;27;p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F2F2F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28" name="Google Shape;28;p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ctrTitle"/>
          </p:nvPr>
        </p:nvSpPr>
        <p:spPr>
          <a:xfrm>
            <a:off x="1600200" y="4001789"/>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fontScale="90000"/>
          </a:bodyPr>
          <a:lstStyle/>
          <a:p>
            <a:pPr indent="0" lvl="0" marL="0" rtl="0" algn="ctr">
              <a:lnSpc>
                <a:spcPct val="90000"/>
              </a:lnSpc>
              <a:spcBef>
                <a:spcPts val="0"/>
              </a:spcBef>
              <a:spcAft>
                <a:spcPts val="0"/>
              </a:spcAft>
              <a:buClr>
                <a:srgbClr val="262626"/>
              </a:buClr>
              <a:buSzPct val="100000"/>
              <a:buFont typeface="Gill Sans"/>
              <a:buNone/>
            </a:pPr>
            <a:r>
              <a:rPr lang="en-US"/>
              <a:t>CREATING AN ENGAGED, </a:t>
            </a:r>
            <a:br>
              <a:rPr lang="en-US"/>
            </a:br>
            <a:r>
              <a:rPr lang="en-US"/>
              <a:t>VALUE-ADDED</a:t>
            </a:r>
            <a:br>
              <a:rPr lang="en-US"/>
            </a:br>
            <a:r>
              <a:rPr lang="en-US"/>
              <a:t>ALUMNI ASSOCIATION</a:t>
            </a:r>
            <a:endParaRPr/>
          </a:p>
        </p:txBody>
      </p:sp>
      <p:sp>
        <p:nvSpPr>
          <p:cNvPr id="145" name="Google Shape;145;p2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2020</a:t>
            </a:r>
            <a:endParaRPr/>
          </a:p>
        </p:txBody>
      </p:sp>
      <p:sp>
        <p:nvSpPr>
          <p:cNvPr id="216" name="Google Shape;216;p29"/>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solidFill>
                  <a:schemeClr val="accent3"/>
                </a:solidFill>
              </a:rPr>
              <a:t>FEBRUARY  </a:t>
            </a:r>
            <a:r>
              <a:rPr lang="en-US"/>
              <a:t>Together with the Camp Director, we assemble a committee of five alumni to support the planning of the 100</a:t>
            </a:r>
            <a:r>
              <a:rPr baseline="30000" lang="en-US"/>
              <a:t>th</a:t>
            </a:r>
            <a:r>
              <a:rPr lang="en-US"/>
              <a:t> anniversary celebration to take place June, 2021.</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MARCH</a:t>
            </a:r>
            <a:r>
              <a:rPr lang="en-US"/>
              <a:t> Our first meeting was March 26, 2020 by Zoom. The 100</a:t>
            </a:r>
            <a:r>
              <a:rPr baseline="30000" lang="en-US"/>
              <a:t>th</a:t>
            </a:r>
            <a:r>
              <a:rPr lang="en-US"/>
              <a:t> Anniversary was NOT the main topic of conversation.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APRIL</a:t>
            </a:r>
            <a:r>
              <a:rPr lang="en-US"/>
              <a:t> The pandemic impacts the year-round staff at Camp Cory. The Alumni Engagement position is eliminated.</a:t>
            </a:r>
            <a:br>
              <a:rPr lang="en-US"/>
            </a:br>
            <a:br>
              <a:rPr lang="en-US"/>
            </a:br>
            <a:r>
              <a:rPr lang="en-US"/>
              <a:t>I am asked to join the Camp Cory board and to chair the planning for the 100</a:t>
            </a:r>
            <a:r>
              <a:rPr baseline="30000" lang="en-US"/>
              <a:t>th</a:t>
            </a:r>
            <a:r>
              <a:rPr lang="en-US"/>
              <a:t>. </a:t>
            </a:r>
            <a:br>
              <a:rPr lang="en-US"/>
            </a:br>
            <a:br>
              <a:rPr lang="en-US"/>
            </a:br>
            <a:r>
              <a:rPr lang="en-US"/>
              <a:t>I enlist a co-chair, Randi. She and I discuss the opportunity to develop and formalize a </a:t>
            </a:r>
            <a:r>
              <a:rPr lang="en-US">
                <a:solidFill>
                  <a:schemeClr val="accent3"/>
                </a:solidFill>
              </a:rPr>
              <a:t>Camp Cory Alumni Association </a:t>
            </a:r>
            <a:r>
              <a:rPr lang="en-US"/>
              <a:t>to assist in the planning.</a:t>
            </a:r>
            <a:endParaRPr/>
          </a:p>
          <a:p>
            <a:pPr indent="0" lvl="0" marL="0" rtl="0" algn="l">
              <a:lnSpc>
                <a:spcPct val="100000"/>
              </a:lnSpc>
              <a:spcBef>
                <a:spcPts val="1000"/>
              </a:spcBef>
              <a:spcAft>
                <a:spcPts val="0"/>
              </a:spcAft>
              <a:buClr>
                <a:schemeClr val="accent3"/>
              </a:buClr>
              <a:buSzPts val="2700"/>
              <a:buNone/>
            </a:pPr>
            <a:r>
              <a:t/>
            </a:r>
            <a:endParaRPr/>
          </a:p>
        </p:txBody>
      </p:sp>
      <p:sp>
        <p:nvSpPr>
          <p:cNvPr id="217" name="Google Shape;217;p2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800501" y="546725"/>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BENEFITS OF AN ALUMNI ASSOCIATION</a:t>
            </a:r>
            <a:endParaRPr/>
          </a:p>
        </p:txBody>
      </p:sp>
      <p:sp>
        <p:nvSpPr>
          <p:cNvPr id="223" name="Google Shape;223;p3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24" name="Google Shape;224;p30"/>
          <p:cNvSpPr txBox="1"/>
          <p:nvPr>
            <p:ph idx="1" type="body"/>
          </p:nvPr>
        </p:nvSpPr>
        <p:spPr>
          <a:xfrm>
            <a:off x="1115568" y="1875692"/>
            <a:ext cx="3794760" cy="3868263"/>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400"/>
              <a:buFont typeface="Noto Sans Symbols"/>
              <a:buChar char="▪"/>
            </a:pPr>
            <a:r>
              <a:rPr lang="en-US"/>
              <a:t>INCREASED ENGAGEMENT COULD DRIVE ATTENDANCE AT THE CELEBRATION</a:t>
            </a:r>
            <a:endParaRPr sz="1600"/>
          </a:p>
          <a:p>
            <a:pPr indent="-285750" lvl="0" marL="285750" rtl="0" algn="l">
              <a:lnSpc>
                <a:spcPct val="100000"/>
              </a:lnSpc>
              <a:spcBef>
                <a:spcPts val="1000"/>
              </a:spcBef>
              <a:spcAft>
                <a:spcPts val="0"/>
              </a:spcAft>
              <a:buClr>
                <a:schemeClr val="accent3"/>
              </a:buClr>
              <a:buSzPts val="2400"/>
              <a:buFont typeface="Noto Sans Symbols"/>
              <a:buChar char="▪"/>
            </a:pPr>
            <a:r>
              <a:rPr lang="en-US"/>
              <a:t>HIGHLY ENGAGED ALUMNI PRESENT MORE FUNDRAISING OPPORTUNITIES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DIVERSE ALUMNI PERSPECTIVES CAN PRESERVE OUR TRADITIONS AND HELP DEFINE THE FUTURE</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SUPPORTIVE NETWORK OF EXPERTS AND VOLUNTEERS CAN ASSIST WITH EVENT DESIGN AND EXECUTION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2020, CONT.</a:t>
            </a:r>
            <a:endParaRPr/>
          </a:p>
        </p:txBody>
      </p:sp>
      <p:sp>
        <p:nvSpPr>
          <p:cNvPr id="230" name="Google Shape;230;p31"/>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solidFill>
                  <a:schemeClr val="accent3"/>
                </a:solidFill>
              </a:rPr>
              <a:t>MAY </a:t>
            </a:r>
            <a:r>
              <a:rPr lang="en-US"/>
              <a:t> The decision is made to cancel overnight camping at Camp Cory. The day camp would continue in limited capacity.</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NOVEMBER</a:t>
            </a:r>
            <a:r>
              <a:rPr lang="en-US"/>
              <a:t>  The decision is made to postpone the 100</a:t>
            </a:r>
            <a:r>
              <a:rPr baseline="30000" lang="en-US"/>
              <a:t>th</a:t>
            </a:r>
            <a:r>
              <a:rPr lang="en-US"/>
              <a:t> anniversary celebration to 2022. This gives us a long runway to build up awareness of the Alumni Association and to bring alumni together (virtually) in advance.</a:t>
            </a:r>
            <a:br>
              <a:rPr lang="en-US"/>
            </a:br>
            <a:br>
              <a:rPr lang="en-US"/>
            </a:br>
            <a:r>
              <a:rPr lang="en-US"/>
              <a:t>We conduct a “</a:t>
            </a:r>
            <a:r>
              <a:rPr lang="en-US">
                <a:solidFill>
                  <a:schemeClr val="accent3"/>
                </a:solidFill>
              </a:rPr>
              <a:t>visioning meeting</a:t>
            </a:r>
            <a:r>
              <a:rPr lang="en-US"/>
              <a:t>” to begin to make decisions about the formation of an Alumni Association, which had not yet been formally acknowledged by the board.</a:t>
            </a:r>
            <a:br>
              <a:rPr lang="en-US"/>
            </a:br>
            <a:br>
              <a:rPr lang="en-US"/>
            </a:br>
            <a:r>
              <a:rPr lang="en-US"/>
              <a:t>The Alumni Association’s first activities are sending Thank Yous to the 2020 staff members, and hosting virtual events to engage with the alumni community.</a:t>
            </a:r>
            <a:endParaRPr/>
          </a:p>
          <a:p>
            <a:pPr indent="0" lvl="0" marL="0" rtl="0" algn="l">
              <a:lnSpc>
                <a:spcPct val="100000"/>
              </a:lnSpc>
              <a:spcBef>
                <a:spcPts val="1000"/>
              </a:spcBef>
              <a:spcAft>
                <a:spcPts val="0"/>
              </a:spcAft>
              <a:buClr>
                <a:schemeClr val="accent3"/>
              </a:buClr>
              <a:buSzPts val="2700"/>
              <a:buNone/>
            </a:pPr>
            <a:r>
              <a:t/>
            </a:r>
            <a:endParaRPr/>
          </a:p>
        </p:txBody>
      </p:sp>
      <p:sp>
        <p:nvSpPr>
          <p:cNvPr id="231" name="Google Shape;231;p3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2"/>
          <p:cNvSpPr txBox="1"/>
          <p:nvPr>
            <p:ph type="title"/>
          </p:nvPr>
        </p:nvSpPr>
        <p:spPr>
          <a:xfrm>
            <a:off x="6896501" y="295216"/>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STEPS TO BUILDING AN ALUMNI ASSOCIATION	</a:t>
            </a:r>
            <a:endParaRPr/>
          </a:p>
        </p:txBody>
      </p:sp>
      <p:sp>
        <p:nvSpPr>
          <p:cNvPr id="237" name="Google Shape;237;p3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38" name="Google Shape;238;p32"/>
          <p:cNvSpPr txBox="1"/>
          <p:nvPr>
            <p:ph idx="1" type="body"/>
          </p:nvPr>
        </p:nvSpPr>
        <p:spPr>
          <a:xfrm>
            <a:off x="6876623" y="1469612"/>
            <a:ext cx="4744134" cy="4275726"/>
          </a:xfrm>
          <a:prstGeom prst="rect">
            <a:avLst/>
          </a:prstGeom>
          <a:noFill/>
          <a:ln>
            <a:noFill/>
          </a:ln>
        </p:spPr>
        <p:txBody>
          <a:bodyPr anchorCtr="1" anchor="t" bIns="45700" lIns="91425" spcFirstLastPara="1" rIns="91425" wrap="square" tIns="45700">
            <a:noAutofit/>
          </a:bodyPr>
          <a:lstStyle/>
          <a:p>
            <a:pPr indent="-285750" lvl="0" marL="285750" rtl="0" algn="l">
              <a:lnSpc>
                <a:spcPct val="100000"/>
              </a:lnSpc>
              <a:spcBef>
                <a:spcPts val="0"/>
              </a:spcBef>
              <a:spcAft>
                <a:spcPts val="0"/>
              </a:spcAft>
              <a:buClr>
                <a:schemeClr val="accent3"/>
              </a:buClr>
              <a:buSzPts val="2400"/>
              <a:buFont typeface="Noto Sans Symbols"/>
              <a:buChar char="▪"/>
            </a:pPr>
            <a:r>
              <a:rPr lang="en-US" sz="1600"/>
              <a:t>DEFINE “ALUMNI”</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CO-CREATE A PURPOSE STATEMENT</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ALIGN PURPOSE  WITH CAMP PERSONNEL  AND BOARD</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IDENTIFY KEY ACTIVITIES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ESTABLISH A STRONG ALUMNI FOUNDATION</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IMPROVE/DEVELOP A DATABASE</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FORMALIZE THE STRUCTURE/ GOVERNANCE MODEL</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ENGAGE CURRENT STAFF</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ENGAGE ALUMNI COMMUNITY</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PROMOTE VOLUNTEERISM</a:t>
            </a:r>
            <a:endParaRPr/>
          </a:p>
          <a:p>
            <a:pPr indent="-133350" lvl="0" marL="285750" rtl="0" algn="l">
              <a:lnSpc>
                <a:spcPct val="100000"/>
              </a:lnSpc>
              <a:spcBef>
                <a:spcPts val="1000"/>
              </a:spcBef>
              <a:spcAft>
                <a:spcPts val="0"/>
              </a:spcAft>
              <a:buClr>
                <a:schemeClr val="accent3"/>
              </a:buClr>
              <a:buSzPts val="2400"/>
              <a:buFont typeface="Noto Sans Symbols"/>
              <a:buNone/>
            </a:pPr>
            <a:r>
              <a:t/>
            </a:r>
            <a:endParaRPr sz="1600"/>
          </a:p>
          <a:p>
            <a:pPr indent="-285750" lvl="0" marL="285750" rtl="0" algn="l">
              <a:lnSpc>
                <a:spcPct val="100000"/>
              </a:lnSpc>
              <a:spcBef>
                <a:spcPts val="1000"/>
              </a:spcBef>
              <a:spcAft>
                <a:spcPts val="0"/>
              </a:spcAft>
              <a:buClr>
                <a:schemeClr val="accent3"/>
              </a:buClr>
              <a:buSzPts val="2400"/>
              <a:buFont typeface="Noto Sans Symbols"/>
              <a:buChar char="▪"/>
            </a:pPr>
            <a:r>
              <a:rPr lang="en-US" sz="1600"/>
              <a:t>GET BETTER AT EVERYTHING</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FUNDRAISE</a:t>
            </a:r>
            <a:endParaRPr/>
          </a:p>
          <a:p>
            <a:pPr indent="-133350" lvl="0" marL="285750" rtl="0" algn="l">
              <a:lnSpc>
                <a:spcPct val="100000"/>
              </a:lnSpc>
              <a:spcBef>
                <a:spcPts val="1000"/>
              </a:spcBef>
              <a:spcAft>
                <a:spcPts val="0"/>
              </a:spcAft>
              <a:buClr>
                <a:schemeClr val="accent3"/>
              </a:buClr>
              <a:buSzPts val="2400"/>
              <a:buFont typeface="Noto Sans Symbols"/>
              <a:buNone/>
            </a:pPr>
            <a:r>
              <a:t/>
            </a:r>
            <a:endParaRPr sz="1600"/>
          </a:p>
        </p:txBody>
      </p:sp>
      <p:cxnSp>
        <p:nvCxnSpPr>
          <p:cNvPr id="239" name="Google Shape;239;p32"/>
          <p:cNvCxnSpPr/>
          <p:nvPr/>
        </p:nvCxnSpPr>
        <p:spPr>
          <a:xfrm>
            <a:off x="6111559" y="5771091"/>
            <a:ext cx="6080441" cy="0"/>
          </a:xfrm>
          <a:prstGeom prst="straightConnector1">
            <a:avLst/>
          </a:prstGeom>
          <a:noFill/>
          <a:ln cap="flat" cmpd="sng" w="50800">
            <a:solidFill>
              <a:schemeClr val="accent3"/>
            </a:solidFill>
            <a:prstDash val="dash"/>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DESIGN AND DEFINE THE</a:t>
            </a:r>
            <a:br>
              <a:rPr lang="en-US"/>
            </a:br>
            <a:r>
              <a:rPr lang="en-US"/>
              <a:t>ALUMNI ASSOCATION</a:t>
            </a:r>
            <a:endParaRPr/>
          </a:p>
        </p:txBody>
      </p:sp>
      <p:sp>
        <p:nvSpPr>
          <p:cNvPr id="245" name="Google Shape;245;p33"/>
          <p:cNvSpPr txBox="1"/>
          <p:nvPr>
            <p:ph idx="1" type="body"/>
          </p:nvPr>
        </p:nvSpPr>
        <p:spPr>
          <a:xfrm>
            <a:off x="3342191" y="2341659"/>
            <a:ext cx="5507617" cy="3101983"/>
          </a:xfrm>
          <a:prstGeom prst="rect">
            <a:avLst/>
          </a:prstGeom>
          <a:gradFill>
            <a:gsLst>
              <a:gs pos="0">
                <a:srgbClr val="FFC681"/>
              </a:gs>
              <a:gs pos="50000">
                <a:srgbClr val="FFD8B3"/>
              </a:gs>
              <a:gs pos="100000">
                <a:srgbClr val="FFEBD9"/>
              </a:gs>
            </a:gsLst>
            <a:lin ang="2700000" scaled="0"/>
          </a:gra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3"/>
              </a:buClr>
              <a:buSzPts val="3000"/>
              <a:buNone/>
            </a:pPr>
            <a:r>
              <a:rPr b="0" i="0" lang="en-US" sz="2000" u="none" strike="noStrike">
                <a:solidFill>
                  <a:srgbClr val="000000"/>
                </a:solidFill>
              </a:rPr>
              <a:t>We conducted a </a:t>
            </a:r>
            <a:r>
              <a:rPr b="0" i="0" lang="en-US" sz="2000" u="none" strike="noStrike">
                <a:solidFill>
                  <a:schemeClr val="accent3"/>
                </a:solidFill>
              </a:rPr>
              <a:t>Visioning Session </a:t>
            </a:r>
            <a:r>
              <a:rPr b="0" i="0" lang="en-US" sz="2000" u="none" strike="noStrike">
                <a:solidFill>
                  <a:srgbClr val="000000"/>
                </a:solidFill>
              </a:rPr>
              <a:t>to answer:</a:t>
            </a:r>
            <a:endParaRPr/>
          </a:p>
          <a:p>
            <a:pPr indent="-228600" lvl="0" marL="228600" rtl="0" algn="l">
              <a:lnSpc>
                <a:spcPct val="100000"/>
              </a:lnSpc>
              <a:spcBef>
                <a:spcPts val="1000"/>
              </a:spcBef>
              <a:spcAft>
                <a:spcPts val="0"/>
              </a:spcAft>
              <a:buClr>
                <a:schemeClr val="accent3"/>
              </a:buClr>
              <a:buSzPts val="3000"/>
              <a:buFont typeface="Noto Sans Symbols"/>
              <a:buChar char="▪"/>
            </a:pPr>
            <a:r>
              <a:rPr b="0" i="0" lang="en-US" sz="2000" u="none" strike="noStrike">
                <a:solidFill>
                  <a:srgbClr val="000000"/>
                </a:solidFill>
              </a:rPr>
              <a:t>What is the purpose of the association? How do we fulfill that?</a:t>
            </a:r>
            <a:endParaRPr/>
          </a:p>
          <a:p>
            <a:pPr indent="-228600" lvl="0" marL="228600" rtl="0" algn="l">
              <a:lnSpc>
                <a:spcPct val="100000"/>
              </a:lnSpc>
              <a:spcBef>
                <a:spcPts val="1000"/>
              </a:spcBef>
              <a:spcAft>
                <a:spcPts val="0"/>
              </a:spcAft>
              <a:buClr>
                <a:schemeClr val="accent3"/>
              </a:buClr>
              <a:buSzPts val="3000"/>
              <a:buFont typeface="Noto Sans Symbols"/>
              <a:buChar char="▪"/>
            </a:pPr>
            <a:r>
              <a:rPr b="0" i="0" lang="en-US" sz="2000" u="none" strike="noStrike">
                <a:solidFill>
                  <a:srgbClr val="000000"/>
                </a:solidFill>
              </a:rPr>
              <a:t>What does it mean to be a MEMBER of the Association?</a:t>
            </a:r>
            <a:endParaRPr/>
          </a:p>
          <a:p>
            <a:pPr indent="-228600" lvl="0" marL="228600" rtl="0" algn="l">
              <a:lnSpc>
                <a:spcPct val="100000"/>
              </a:lnSpc>
              <a:spcBef>
                <a:spcPts val="1000"/>
              </a:spcBef>
              <a:spcAft>
                <a:spcPts val="0"/>
              </a:spcAft>
              <a:buClr>
                <a:schemeClr val="accent3"/>
              </a:buClr>
              <a:buSzPts val="3000"/>
              <a:buFont typeface="Noto Sans Symbols"/>
              <a:buChar char="▪"/>
            </a:pPr>
            <a:r>
              <a:rPr b="0" i="0" lang="en-US" sz="2000" u="none" strike="noStrike">
                <a:solidFill>
                  <a:srgbClr val="000000"/>
                </a:solidFill>
              </a:rPr>
              <a:t>How do we best engage alumni?</a:t>
            </a:r>
            <a:endParaRPr/>
          </a:p>
          <a:p>
            <a:pPr indent="-228600" lvl="0" marL="228600" rtl="0" algn="l">
              <a:lnSpc>
                <a:spcPct val="100000"/>
              </a:lnSpc>
              <a:spcBef>
                <a:spcPts val="1000"/>
              </a:spcBef>
              <a:spcAft>
                <a:spcPts val="0"/>
              </a:spcAft>
              <a:buClr>
                <a:schemeClr val="accent3"/>
              </a:buClr>
              <a:buSzPts val="3000"/>
              <a:buFont typeface="Noto Sans Symbols"/>
              <a:buChar char="▪"/>
            </a:pPr>
            <a:r>
              <a:rPr lang="en-US" sz="2000">
                <a:solidFill>
                  <a:srgbClr val="000000"/>
                </a:solidFill>
              </a:rPr>
              <a:t>But first, what is the definition of </a:t>
            </a:r>
            <a:r>
              <a:rPr lang="en-US" sz="2000">
                <a:solidFill>
                  <a:schemeClr val="accent3"/>
                </a:solidFill>
              </a:rPr>
              <a:t>ALUMNI</a:t>
            </a:r>
            <a:r>
              <a:rPr lang="en-US" sz="2000">
                <a:solidFill>
                  <a:srgbClr val="000000"/>
                </a:solidFill>
              </a:rPr>
              <a:t>?</a:t>
            </a:r>
            <a:endParaRPr/>
          </a:p>
        </p:txBody>
      </p:sp>
      <p:sp>
        <p:nvSpPr>
          <p:cNvPr id="246" name="Google Shape;246;p3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52" name="Google Shape;252;p34"/>
          <p:cNvSpPr txBox="1"/>
          <p:nvPr/>
        </p:nvSpPr>
        <p:spPr>
          <a:xfrm>
            <a:off x="2231136" y="2398816"/>
            <a:ext cx="7729728" cy="3728851"/>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accent2"/>
              </a:buClr>
              <a:buSzPts val="1800"/>
              <a:buFont typeface="Arial"/>
              <a:buNone/>
            </a:pPr>
            <a:r>
              <a:rPr b="0" i="1" lang="en-US" sz="1800" u="none" strike="noStrike">
                <a:solidFill>
                  <a:srgbClr val="000000"/>
                </a:solidFill>
                <a:latin typeface="Gill Sans"/>
                <a:ea typeface="Gill Sans"/>
                <a:cs typeface="Gill Sans"/>
                <a:sym typeface="Gill Sans"/>
              </a:rPr>
              <a:t>YMCA Camp Cory Alumni are current and former campers, staff members, plus other program participants who cherished their camping experience at Cory.</a:t>
            </a:r>
            <a:br>
              <a:rPr b="0" i="1" lang="en-US" sz="1800" u="none" strike="noStrike">
                <a:solidFill>
                  <a:srgbClr val="000000"/>
                </a:solidFill>
                <a:latin typeface="Gill Sans"/>
                <a:ea typeface="Gill Sans"/>
                <a:cs typeface="Gill Sans"/>
                <a:sym typeface="Gill Sans"/>
              </a:rPr>
            </a:br>
            <a:endParaRPr b="0" i="1" sz="1800" u="none" strike="noStrike">
              <a:solidFill>
                <a:srgbClr val="000000"/>
              </a:solidFill>
              <a:latin typeface="Gill Sans"/>
              <a:ea typeface="Gill Sans"/>
              <a:cs typeface="Gill Sans"/>
              <a:sym typeface="Gill Sans"/>
            </a:endParaRPr>
          </a:p>
          <a:p>
            <a:pPr indent="0" lvl="0" marL="0" marR="0" rtl="0" algn="ctr">
              <a:lnSpc>
                <a:spcPct val="100000"/>
              </a:lnSpc>
              <a:spcBef>
                <a:spcPts val="1000"/>
              </a:spcBef>
              <a:spcAft>
                <a:spcPts val="0"/>
              </a:spcAft>
              <a:buClr>
                <a:schemeClr val="accent2"/>
              </a:buClr>
              <a:buSzPts val="1800"/>
              <a:buFont typeface="Arial"/>
              <a:buNone/>
            </a:pPr>
            <a:r>
              <a:rPr b="0" i="1" lang="en-US" sz="1800" u="none" strike="noStrike">
                <a:solidFill>
                  <a:srgbClr val="000000"/>
                </a:solidFill>
                <a:latin typeface="Gill Sans"/>
                <a:ea typeface="Gill Sans"/>
                <a:cs typeface="Gill Sans"/>
                <a:sym typeface="Gill Sans"/>
              </a:rPr>
              <a:t>Our Alumni events are open to Friends of Cory who include camper &amp; staff parents &amp; family members, our donors, our vendors, and others who have experienced Cory.</a:t>
            </a:r>
            <a:endParaRPr/>
          </a:p>
          <a:p>
            <a:pPr indent="0" lvl="0" marL="0" marR="0" rtl="0" algn="ctr">
              <a:lnSpc>
                <a:spcPct val="100000"/>
              </a:lnSpc>
              <a:spcBef>
                <a:spcPts val="1000"/>
              </a:spcBef>
              <a:spcAft>
                <a:spcPts val="0"/>
              </a:spcAft>
              <a:buClr>
                <a:schemeClr val="accent3"/>
              </a:buClr>
              <a:buSzPts val="2700"/>
              <a:buFont typeface="Arial"/>
              <a:buNone/>
            </a:pPr>
            <a:r>
              <a:t/>
            </a:r>
            <a:endParaRPr sz="1800">
              <a:solidFill>
                <a:srgbClr val="F2F2F2"/>
              </a:solidFill>
              <a:latin typeface="Gill Sans"/>
              <a:ea typeface="Gill Sans"/>
              <a:cs typeface="Gill Sans"/>
              <a:sym typeface="Gill Sans"/>
            </a:endParaRPr>
          </a:p>
        </p:txBody>
      </p:sp>
      <p:sp>
        <p:nvSpPr>
          <p:cNvPr id="253" name="Google Shape;253;p34"/>
          <p:cNvSpPr txBox="1"/>
          <p:nvPr>
            <p:ph type="title"/>
          </p:nvPr>
        </p:nvSpPr>
        <p:spPr>
          <a:xfrm>
            <a:off x="2231136" y="964692"/>
            <a:ext cx="7729728" cy="1188720"/>
          </a:xfrm>
          <a:prstGeom prst="rect">
            <a:avLst/>
          </a:prstGeom>
          <a:gradFill>
            <a:gsLst>
              <a:gs pos="0">
                <a:srgbClr val="FFC681"/>
              </a:gs>
              <a:gs pos="50000">
                <a:srgbClr val="FFD8B3"/>
              </a:gs>
              <a:gs pos="100000">
                <a:srgbClr val="FFEBD9"/>
              </a:gs>
            </a:gsLst>
            <a:lin ang="2700000" scaled="0"/>
          </a:gra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WHAT IS THE DEFINITION OF </a:t>
            </a:r>
            <a:r>
              <a:rPr lang="en-US" sz="2400">
                <a:solidFill>
                  <a:schemeClr val="accent3"/>
                </a:solidFill>
              </a:rPr>
              <a:t>ALUMNI</a:t>
            </a:r>
            <a:r>
              <a:rPr lang="en-US" sz="2400">
                <a:solidFill>
                  <a:srgbClr val="000000"/>
                </a:solidFill>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5"/>
          <p:cNvSpPr txBox="1"/>
          <p:nvPr>
            <p:ph idx="2" type="body"/>
          </p:nvPr>
        </p:nvSpPr>
        <p:spPr>
          <a:xfrm>
            <a:off x="804672" y="2051232"/>
            <a:ext cx="4399689" cy="3915154"/>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1800"/>
              <a:buNone/>
            </a:pPr>
            <a:r>
              <a:rPr b="0" i="0" lang="en-US" sz="1800" u="none" strike="noStrike">
                <a:solidFill>
                  <a:schemeClr val="lt1"/>
                </a:solidFill>
              </a:rPr>
              <a:t>The purpose of this organization contains three key components:</a:t>
            </a:r>
            <a:endParaRPr/>
          </a:p>
          <a:p>
            <a:pPr indent="0" lvl="0" marL="0" rtl="0" algn="ctr">
              <a:lnSpc>
                <a:spcPct val="100000"/>
              </a:lnSpc>
              <a:spcBef>
                <a:spcPts val="0"/>
              </a:spcBef>
              <a:spcAft>
                <a:spcPts val="0"/>
              </a:spcAft>
              <a:buSzPts val="1800"/>
              <a:buNone/>
            </a:pPr>
            <a:r>
              <a:t/>
            </a:r>
            <a:endParaRPr sz="1800">
              <a:solidFill>
                <a:schemeClr val="lt1"/>
              </a:solidFill>
            </a:endParaRPr>
          </a:p>
          <a:p>
            <a:pPr indent="0" lvl="0" marL="0" rtl="0" algn="ctr">
              <a:lnSpc>
                <a:spcPct val="100000"/>
              </a:lnSpc>
              <a:spcBef>
                <a:spcPts val="0"/>
              </a:spcBef>
              <a:spcAft>
                <a:spcPts val="0"/>
              </a:spcAft>
              <a:buSzPts val="1600"/>
              <a:buNone/>
            </a:pPr>
            <a:r>
              <a:t/>
            </a:r>
            <a:endParaRPr b="0">
              <a:solidFill>
                <a:schemeClr val="lt1"/>
              </a:solidFill>
            </a:endParaRPr>
          </a:p>
          <a:p>
            <a:pPr indent="-342900" lvl="0" marL="342900" rtl="0" algn="ctr">
              <a:lnSpc>
                <a:spcPct val="100000"/>
              </a:lnSpc>
              <a:spcBef>
                <a:spcPts val="0"/>
              </a:spcBef>
              <a:spcAft>
                <a:spcPts val="0"/>
              </a:spcAft>
              <a:buClr>
                <a:schemeClr val="accent3"/>
              </a:buClr>
              <a:buSzPts val="2700"/>
              <a:buFont typeface="Gill Sans"/>
              <a:buAutoNum type="arabicPeriod"/>
            </a:pPr>
            <a:r>
              <a:rPr b="0" i="0" lang="en-US" sz="1800" u="none" strike="noStrike">
                <a:solidFill>
                  <a:schemeClr val="lt1"/>
                </a:solidFill>
              </a:rPr>
              <a:t>Bring Camp Cory Alumni Together</a:t>
            </a:r>
            <a:endParaRPr/>
          </a:p>
          <a:p>
            <a:pPr indent="-171450" lvl="0" marL="342900" rtl="0" algn="ctr">
              <a:lnSpc>
                <a:spcPct val="100000"/>
              </a:lnSpc>
              <a:spcBef>
                <a:spcPts val="0"/>
              </a:spcBef>
              <a:spcAft>
                <a:spcPts val="0"/>
              </a:spcAft>
              <a:buClr>
                <a:schemeClr val="accent3"/>
              </a:buClr>
              <a:buSzPts val="2700"/>
              <a:buFont typeface="Gill Sans"/>
              <a:buNone/>
            </a:pPr>
            <a:r>
              <a:t/>
            </a:r>
            <a:endParaRPr b="0" i="0" sz="1800" u="none" strike="noStrike">
              <a:solidFill>
                <a:schemeClr val="lt1"/>
              </a:solidFill>
            </a:endParaRPr>
          </a:p>
          <a:p>
            <a:pPr indent="-342900" lvl="0" marL="342900" rtl="0" algn="ctr">
              <a:lnSpc>
                <a:spcPct val="100000"/>
              </a:lnSpc>
              <a:spcBef>
                <a:spcPts val="0"/>
              </a:spcBef>
              <a:spcAft>
                <a:spcPts val="0"/>
              </a:spcAft>
              <a:buClr>
                <a:schemeClr val="accent3"/>
              </a:buClr>
              <a:buSzPts val="2700"/>
              <a:buFont typeface="Gill Sans"/>
              <a:buAutoNum type="arabicPeriod"/>
            </a:pPr>
            <a:r>
              <a:rPr b="0" i="0" lang="en-US" sz="1800" u="none" strike="noStrike">
                <a:solidFill>
                  <a:schemeClr val="lt1"/>
                </a:solidFill>
              </a:rPr>
              <a:t>Serve as Ambassadors of Camp Cory</a:t>
            </a:r>
            <a:endParaRPr/>
          </a:p>
          <a:p>
            <a:pPr indent="-171450" lvl="0" marL="342900" rtl="0" algn="ctr">
              <a:lnSpc>
                <a:spcPct val="100000"/>
              </a:lnSpc>
              <a:spcBef>
                <a:spcPts val="0"/>
              </a:spcBef>
              <a:spcAft>
                <a:spcPts val="0"/>
              </a:spcAft>
              <a:buClr>
                <a:schemeClr val="accent3"/>
              </a:buClr>
              <a:buSzPts val="2700"/>
              <a:buFont typeface="Gill Sans"/>
              <a:buNone/>
            </a:pPr>
            <a:r>
              <a:t/>
            </a:r>
            <a:endParaRPr b="0" i="0" sz="1800" u="none" strike="noStrike">
              <a:solidFill>
                <a:schemeClr val="lt1"/>
              </a:solidFill>
            </a:endParaRPr>
          </a:p>
          <a:p>
            <a:pPr indent="-342900" lvl="0" marL="342900" rtl="0" algn="ctr">
              <a:lnSpc>
                <a:spcPct val="100000"/>
              </a:lnSpc>
              <a:spcBef>
                <a:spcPts val="0"/>
              </a:spcBef>
              <a:spcAft>
                <a:spcPts val="0"/>
              </a:spcAft>
              <a:buClr>
                <a:schemeClr val="accent3"/>
              </a:buClr>
              <a:buSzPts val="2700"/>
              <a:buFont typeface="Gill Sans"/>
              <a:buAutoNum type="arabicPeriod"/>
            </a:pPr>
            <a:r>
              <a:rPr b="0" i="0" lang="en-US" sz="1800" u="none" strike="noStrike">
                <a:solidFill>
                  <a:schemeClr val="lt1"/>
                </a:solidFill>
              </a:rPr>
              <a:t>Preserve Camp Cory’s Legacy</a:t>
            </a:r>
            <a:endParaRPr/>
          </a:p>
          <a:p>
            <a:pPr indent="0" lvl="0" marL="0" rtl="0" algn="ctr">
              <a:lnSpc>
                <a:spcPct val="100000"/>
              </a:lnSpc>
              <a:spcBef>
                <a:spcPts val="0"/>
              </a:spcBef>
              <a:spcAft>
                <a:spcPts val="0"/>
              </a:spcAft>
              <a:buClr>
                <a:schemeClr val="accent3"/>
              </a:buClr>
              <a:buSzPts val="2700"/>
              <a:buNone/>
            </a:pPr>
            <a:r>
              <a:t/>
            </a:r>
            <a:endParaRPr sz="1800">
              <a:solidFill>
                <a:schemeClr val="lt1"/>
              </a:solidFill>
            </a:endParaRPr>
          </a:p>
          <a:p>
            <a:pPr indent="0" lvl="0" marL="0" rtl="0" algn="ctr">
              <a:lnSpc>
                <a:spcPct val="100000"/>
              </a:lnSpc>
              <a:spcBef>
                <a:spcPts val="0"/>
              </a:spcBef>
              <a:spcAft>
                <a:spcPts val="0"/>
              </a:spcAft>
              <a:buClr>
                <a:schemeClr val="accent3"/>
              </a:buClr>
              <a:buSzPts val="2700"/>
              <a:buNone/>
            </a:pPr>
            <a:r>
              <a:t/>
            </a:r>
            <a:endParaRPr b="0" i="0" sz="1800" u="none" strike="noStrike">
              <a:solidFill>
                <a:schemeClr val="lt1"/>
              </a:solidFill>
            </a:endParaRPr>
          </a:p>
          <a:p>
            <a:pPr indent="0" lvl="0" marL="0" rtl="0" algn="ctr">
              <a:lnSpc>
                <a:spcPct val="100000"/>
              </a:lnSpc>
              <a:spcBef>
                <a:spcPts val="0"/>
              </a:spcBef>
              <a:spcAft>
                <a:spcPts val="0"/>
              </a:spcAft>
              <a:buClr>
                <a:schemeClr val="accent3"/>
              </a:buClr>
              <a:buSzPts val="2700"/>
              <a:buNone/>
            </a:pPr>
            <a:r>
              <a:rPr lang="en-US" sz="1800">
                <a:solidFill>
                  <a:schemeClr val="lt1"/>
                </a:solidFill>
              </a:rPr>
              <a:t>Be sure to align the purpose statement with the goals of the organization.</a:t>
            </a:r>
            <a:endParaRPr b="0" i="0" sz="1800" u="none" strike="noStrike">
              <a:solidFill>
                <a:schemeClr val="lt1"/>
              </a:solidFill>
            </a:endParaRPr>
          </a:p>
          <a:p>
            <a:pPr indent="0" lvl="0" marL="0" rtl="0" algn="ctr">
              <a:lnSpc>
                <a:spcPct val="100000"/>
              </a:lnSpc>
              <a:spcBef>
                <a:spcPts val="1000"/>
              </a:spcBef>
              <a:spcAft>
                <a:spcPts val="0"/>
              </a:spcAft>
              <a:buSzPts val="1600"/>
              <a:buNone/>
            </a:pPr>
            <a:r>
              <a:t/>
            </a:r>
            <a:endParaRPr>
              <a:solidFill>
                <a:schemeClr val="lt1"/>
              </a:solidFill>
            </a:endParaRPr>
          </a:p>
        </p:txBody>
      </p:sp>
      <p:sp>
        <p:nvSpPr>
          <p:cNvPr id="260" name="Google Shape;260;p3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61" name="Google Shape;261;p35"/>
          <p:cNvPicPr preferRelativeResize="0"/>
          <p:nvPr>
            <p:ph idx="1" type="body"/>
          </p:nvPr>
        </p:nvPicPr>
        <p:blipFill rotWithShape="1">
          <a:blip r:embed="rId3">
            <a:alphaModFix/>
          </a:blip>
          <a:srcRect b="0" l="0" r="0" t="0"/>
          <a:stretch/>
        </p:blipFill>
        <p:spPr>
          <a:xfrm rot="-793771">
            <a:off x="6296138" y="1471423"/>
            <a:ext cx="5521127" cy="3915153"/>
          </a:xfrm>
          <a:prstGeom prst="rect">
            <a:avLst/>
          </a:prstGeom>
          <a:noFill/>
          <a:ln>
            <a:noFill/>
          </a:ln>
        </p:spPr>
      </p:pic>
      <p:sp>
        <p:nvSpPr>
          <p:cNvPr id="262" name="Google Shape;262;p35"/>
          <p:cNvSpPr txBox="1"/>
          <p:nvPr>
            <p:ph type="title"/>
          </p:nvPr>
        </p:nvSpPr>
        <p:spPr>
          <a:xfrm>
            <a:off x="804672" y="543297"/>
            <a:ext cx="4486656" cy="1141497"/>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WHAT IS THE </a:t>
            </a:r>
            <a:r>
              <a:rPr lang="en-US" sz="2400">
                <a:solidFill>
                  <a:schemeClr val="accent3"/>
                </a:solidFill>
              </a:rPr>
              <a:t>PURPOSE</a:t>
            </a:r>
            <a:r>
              <a:rPr lang="en-US" sz="2400">
                <a:solidFill>
                  <a:srgbClr val="000000"/>
                </a:solidFill>
              </a:rPr>
              <a:t> OF THE ASSOCIATION?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6"/>
          <p:cNvSpPr txBox="1"/>
          <p:nvPr>
            <p:ph idx="1" type="body"/>
          </p:nvPr>
        </p:nvSpPr>
        <p:spPr>
          <a:xfrm>
            <a:off x="7246620" y="1725072"/>
            <a:ext cx="3794760" cy="4492847"/>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2400"/>
              <a:buNone/>
            </a:pPr>
            <a:r>
              <a:rPr b="0" i="0" lang="en-US" sz="2400" u="none" strike="noStrike">
                <a:solidFill>
                  <a:schemeClr val="lt1"/>
                </a:solidFill>
              </a:rPr>
              <a:t>The Camp Cory Alumni Association maintains the following:</a:t>
            </a:r>
            <a:endParaRPr/>
          </a:p>
          <a:p>
            <a:pPr indent="0" lvl="0" marL="0" rtl="0" algn="ctr">
              <a:lnSpc>
                <a:spcPct val="100000"/>
              </a:lnSpc>
              <a:spcBef>
                <a:spcPts val="0"/>
              </a:spcBef>
              <a:spcAft>
                <a:spcPts val="0"/>
              </a:spcAft>
              <a:buSzPts val="2400"/>
              <a:buNone/>
            </a:pPr>
            <a:r>
              <a:t/>
            </a:r>
            <a:endParaRPr b="0" sz="2400">
              <a:solidFill>
                <a:schemeClr val="lt1"/>
              </a:solidFill>
            </a:endParaRPr>
          </a:p>
          <a:p>
            <a:pPr indent="-152400" lvl="0" marL="0" rtl="0" algn="ctr">
              <a:lnSpc>
                <a:spcPct val="100000"/>
              </a:lnSpc>
              <a:spcBef>
                <a:spcPts val="0"/>
              </a:spcBef>
              <a:spcAft>
                <a:spcPts val="0"/>
              </a:spcAft>
              <a:buSzPts val="2400"/>
              <a:buFont typeface="Arial"/>
              <a:buChar char="•"/>
            </a:pPr>
            <a:r>
              <a:rPr b="0" i="0" lang="en-US" sz="2400" u="none" strike="noStrike">
                <a:solidFill>
                  <a:schemeClr val="lt1"/>
                </a:solidFill>
              </a:rPr>
              <a:t>All alumni are members.</a:t>
            </a:r>
            <a:endParaRPr/>
          </a:p>
          <a:p>
            <a:pPr indent="0" lvl="0" marL="0" rtl="0" algn="ctr">
              <a:lnSpc>
                <a:spcPct val="100000"/>
              </a:lnSpc>
              <a:spcBef>
                <a:spcPts val="0"/>
              </a:spcBef>
              <a:spcAft>
                <a:spcPts val="0"/>
              </a:spcAft>
              <a:buSzPts val="2400"/>
              <a:buFont typeface="Arial"/>
              <a:buNone/>
            </a:pPr>
            <a:r>
              <a:t/>
            </a:r>
            <a:endParaRPr sz="2400">
              <a:solidFill>
                <a:schemeClr val="lt1"/>
              </a:solidFill>
            </a:endParaRPr>
          </a:p>
          <a:p>
            <a:pPr indent="-152400" lvl="0" marL="0" rtl="0" algn="ctr">
              <a:lnSpc>
                <a:spcPct val="100000"/>
              </a:lnSpc>
              <a:spcBef>
                <a:spcPts val="0"/>
              </a:spcBef>
              <a:spcAft>
                <a:spcPts val="0"/>
              </a:spcAft>
              <a:buSzPts val="2400"/>
              <a:buFont typeface="Arial"/>
              <a:buChar char="•"/>
            </a:pPr>
            <a:r>
              <a:rPr lang="en-US" sz="2400">
                <a:solidFill>
                  <a:schemeClr val="lt1"/>
                </a:solidFill>
              </a:rPr>
              <a:t>And there is n</a:t>
            </a:r>
            <a:r>
              <a:rPr b="0" i="0" lang="en-US" sz="2400" u="none" strike="noStrike">
                <a:solidFill>
                  <a:schemeClr val="lt1"/>
                </a:solidFill>
              </a:rPr>
              <a:t>o financial commitment to be a member.</a:t>
            </a:r>
            <a:endParaRPr/>
          </a:p>
          <a:p>
            <a:pPr indent="0" lvl="0" marL="0" rtl="0" algn="ctr">
              <a:lnSpc>
                <a:spcPct val="100000"/>
              </a:lnSpc>
              <a:spcBef>
                <a:spcPts val="0"/>
              </a:spcBef>
              <a:spcAft>
                <a:spcPts val="0"/>
              </a:spcAft>
              <a:buSzPts val="2400"/>
              <a:buFont typeface="Arial"/>
              <a:buNone/>
            </a:pPr>
            <a:r>
              <a:t/>
            </a:r>
            <a:endParaRPr b="0" i="0" sz="2400" u="none" strike="noStrike">
              <a:solidFill>
                <a:schemeClr val="lt1"/>
              </a:solidFill>
            </a:endParaRPr>
          </a:p>
          <a:p>
            <a:pPr indent="0" lvl="0" marL="0" rtl="0" algn="ctr">
              <a:lnSpc>
                <a:spcPct val="100000"/>
              </a:lnSpc>
              <a:spcBef>
                <a:spcPts val="1000"/>
              </a:spcBef>
              <a:spcAft>
                <a:spcPts val="0"/>
              </a:spcAft>
              <a:buSzPts val="2400"/>
              <a:buNone/>
            </a:pPr>
            <a:r>
              <a:t/>
            </a:r>
            <a:endParaRPr sz="2400">
              <a:solidFill>
                <a:schemeClr val="lt1"/>
              </a:solidFill>
            </a:endParaRPr>
          </a:p>
        </p:txBody>
      </p:sp>
      <p:sp>
        <p:nvSpPr>
          <p:cNvPr id="269" name="Google Shape;269;p3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70" name="Google Shape;270;p36"/>
          <p:cNvSpPr txBox="1"/>
          <p:nvPr>
            <p:ph type="title"/>
          </p:nvPr>
        </p:nvSpPr>
        <p:spPr>
          <a:xfrm>
            <a:off x="6896501" y="295216"/>
            <a:ext cx="4494998" cy="1134640"/>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WHAT DOES IT MEAN TO BE A </a:t>
            </a:r>
            <a:r>
              <a:rPr lang="en-US" sz="2400">
                <a:solidFill>
                  <a:schemeClr val="accent3"/>
                </a:solidFill>
              </a:rPr>
              <a:t>MEMBER</a:t>
            </a:r>
            <a:r>
              <a:rPr lang="en-US" sz="2400">
                <a:solidFill>
                  <a:srgbClr val="000000"/>
                </a:solidFill>
              </a:rP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77" name="Google Shape;277;p37"/>
          <p:cNvSpPr txBox="1"/>
          <p:nvPr>
            <p:ph type="title"/>
          </p:nvPr>
        </p:nvSpPr>
        <p:spPr>
          <a:xfrm>
            <a:off x="804672" y="543297"/>
            <a:ext cx="4333385" cy="1141497"/>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ALUMNI “ORBITS”</a:t>
            </a:r>
            <a:endParaRPr/>
          </a:p>
        </p:txBody>
      </p:sp>
      <p:grpSp>
        <p:nvGrpSpPr>
          <p:cNvPr id="278" name="Google Shape;278;p37"/>
          <p:cNvGrpSpPr/>
          <p:nvPr/>
        </p:nvGrpSpPr>
        <p:grpSpPr>
          <a:xfrm>
            <a:off x="932608" y="304799"/>
            <a:ext cx="10153483" cy="6400800"/>
            <a:chOff x="932608" y="0"/>
            <a:chExt cx="10153483" cy="6400800"/>
          </a:xfrm>
        </p:grpSpPr>
        <p:sp>
          <p:nvSpPr>
            <p:cNvPr id="279" name="Google Shape;279;p37"/>
            <p:cNvSpPr/>
            <p:nvPr/>
          </p:nvSpPr>
          <p:spPr>
            <a:xfrm>
              <a:off x="932608" y="1600200"/>
              <a:ext cx="4800600" cy="4800600"/>
            </a:xfrm>
            <a:prstGeom prst="ellipse">
              <a:avLst/>
            </a:prstGeom>
            <a:solidFill>
              <a:srgbClr val="85785D"/>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7"/>
            <p:cNvSpPr/>
            <p:nvPr/>
          </p:nvSpPr>
          <p:spPr>
            <a:xfrm>
              <a:off x="1618694" y="2286286"/>
              <a:ext cx="3428429" cy="3428429"/>
            </a:xfrm>
            <a:prstGeom prst="ellipse">
              <a:avLst/>
            </a:prstGeom>
            <a:solidFill>
              <a:srgbClr val="918A6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7"/>
            <p:cNvSpPr/>
            <p:nvPr/>
          </p:nvSpPr>
          <p:spPr>
            <a:xfrm>
              <a:off x="2304380" y="2971971"/>
              <a:ext cx="2057057" cy="2057057"/>
            </a:xfrm>
            <a:prstGeom prst="ellipse">
              <a:avLst/>
            </a:prstGeom>
            <a:solidFill>
              <a:srgbClr val="989A7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7"/>
            <p:cNvSpPr/>
            <p:nvPr/>
          </p:nvSpPr>
          <p:spPr>
            <a:xfrm>
              <a:off x="2990066" y="3657657"/>
              <a:ext cx="685685" cy="685685"/>
            </a:xfrm>
            <a:prstGeom prst="ellipse">
              <a:avLst/>
            </a:prstGeom>
            <a:solidFill>
              <a:schemeClr val="accent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7"/>
            <p:cNvSpPr/>
            <p:nvPr/>
          </p:nvSpPr>
          <p:spPr>
            <a:xfrm>
              <a:off x="5251165" y="0"/>
              <a:ext cx="4964589" cy="11481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7"/>
            <p:cNvSpPr txBox="1"/>
            <p:nvPr/>
          </p:nvSpPr>
          <p:spPr>
            <a:xfrm>
              <a:off x="5251165" y="0"/>
              <a:ext cx="4964589" cy="1148143"/>
            </a:xfrm>
            <a:prstGeom prst="rect">
              <a:avLst/>
            </a:prstGeom>
            <a:noFill/>
            <a:ln>
              <a:noFill/>
            </a:ln>
          </p:spPr>
          <p:txBody>
            <a:bodyPr anchorCtr="0" anchor="t" bIns="35550" lIns="199125" spcFirstLastPara="1" rIns="35550" wrap="square" tIns="35550">
              <a:noAutofit/>
            </a:bodyPr>
            <a:lstStyle/>
            <a:p>
              <a:pPr indent="0" lvl="0" marL="0" marR="0" rtl="0" algn="r">
                <a:lnSpc>
                  <a:spcPct val="90000"/>
                </a:lnSpc>
                <a:spcBef>
                  <a:spcPts val="0"/>
                </a:spcBef>
                <a:spcAft>
                  <a:spcPts val="0"/>
                </a:spcAft>
                <a:buClr>
                  <a:schemeClr val="accent3"/>
                </a:buClr>
                <a:buSzPts val="2800"/>
                <a:buFont typeface="Gill Sans"/>
                <a:buNone/>
              </a:pPr>
              <a:r>
                <a:rPr lang="en-US" sz="2800">
                  <a:solidFill>
                    <a:schemeClr val="accent3"/>
                  </a:solidFill>
                  <a:latin typeface="Gill Sans"/>
                  <a:ea typeface="Gill Sans"/>
                  <a:cs typeface="Gill Sans"/>
                  <a:sym typeface="Gill Sans"/>
                </a:rPr>
                <a:t>Alumni Committee</a:t>
              </a:r>
              <a:endParaRPr/>
            </a:p>
            <a:p>
              <a:pPr indent="-228600" lvl="1" marL="228600" marR="0" rtl="0" algn="r">
                <a:lnSpc>
                  <a:spcPct val="90000"/>
                </a:lnSpc>
                <a:spcBef>
                  <a:spcPts val="980"/>
                </a:spcBef>
                <a:spcAft>
                  <a:spcPts val="0"/>
                </a:spcAft>
                <a:buClr>
                  <a:schemeClr val="lt1"/>
                </a:buClr>
                <a:buSzPts val="2000"/>
                <a:buFont typeface="Gill Sans"/>
                <a:buChar char="•"/>
              </a:pPr>
              <a:r>
                <a:rPr b="0" i="0" lang="en-US" sz="2000" u="none" cap="none" strike="noStrike">
                  <a:solidFill>
                    <a:schemeClr val="lt1"/>
                  </a:solidFill>
                  <a:latin typeface="Gill Sans"/>
                  <a:ea typeface="Gill Sans"/>
                  <a:cs typeface="Gill Sans"/>
                  <a:sym typeface="Gill Sans"/>
                </a:rPr>
                <a:t>Sub-committee of Cory Board</a:t>
              </a:r>
              <a:endParaRPr/>
            </a:p>
          </p:txBody>
        </p:sp>
        <p:cxnSp>
          <p:nvCxnSpPr>
            <p:cNvPr id="285" name="Google Shape;285;p37"/>
            <p:cNvCxnSpPr/>
            <p:nvPr/>
          </p:nvCxnSpPr>
          <p:spPr>
            <a:xfrm>
              <a:off x="5933234" y="574071"/>
              <a:ext cx="600075" cy="0"/>
            </a:xfrm>
            <a:prstGeom prst="straightConnector1">
              <a:avLst/>
            </a:prstGeom>
            <a:solidFill>
              <a:schemeClr val="accent4"/>
            </a:solidFill>
            <a:ln cap="flat" cmpd="sng" w="12700">
              <a:solidFill>
                <a:srgbClr val="D5D7CD"/>
              </a:solidFill>
              <a:prstDash val="solid"/>
              <a:round/>
              <a:headEnd len="sm" w="sm" type="none"/>
              <a:tailEnd len="sm" w="sm" type="none"/>
            </a:ln>
          </p:spPr>
        </p:cxnSp>
        <p:cxnSp>
          <p:nvCxnSpPr>
            <p:cNvPr id="286" name="Google Shape;286;p37"/>
            <p:cNvCxnSpPr/>
            <p:nvPr/>
          </p:nvCxnSpPr>
          <p:spPr>
            <a:xfrm rot="5400000">
              <a:off x="2916857" y="952119"/>
              <a:ext cx="3392424" cy="2640330"/>
            </a:xfrm>
            <a:prstGeom prst="straightConnector1">
              <a:avLst/>
            </a:prstGeom>
            <a:solidFill>
              <a:schemeClr val="accent4"/>
            </a:solidFill>
            <a:ln cap="flat" cmpd="sng" w="12700">
              <a:solidFill>
                <a:srgbClr val="D5D7CD"/>
              </a:solidFill>
              <a:prstDash val="solid"/>
              <a:round/>
              <a:headEnd len="sm" w="sm" type="none"/>
              <a:tailEnd len="sm" w="sm" type="none"/>
            </a:ln>
          </p:spPr>
        </p:cxnSp>
        <p:sp>
          <p:nvSpPr>
            <p:cNvPr id="287" name="Google Shape;287;p37"/>
            <p:cNvSpPr/>
            <p:nvPr/>
          </p:nvSpPr>
          <p:spPr>
            <a:xfrm>
              <a:off x="4380828" y="1322294"/>
              <a:ext cx="6705263" cy="11481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7"/>
            <p:cNvSpPr txBox="1"/>
            <p:nvPr/>
          </p:nvSpPr>
          <p:spPr>
            <a:xfrm>
              <a:off x="4380828" y="1322294"/>
              <a:ext cx="6705263" cy="1148143"/>
            </a:xfrm>
            <a:prstGeom prst="rect">
              <a:avLst/>
            </a:prstGeom>
            <a:noFill/>
            <a:ln>
              <a:noFill/>
            </a:ln>
          </p:spPr>
          <p:txBody>
            <a:bodyPr anchorCtr="0" anchor="t" bIns="35550" lIns="199125" spcFirstLastPara="1" rIns="35550" wrap="square" tIns="35550">
              <a:noAutofit/>
            </a:bodyPr>
            <a:lstStyle/>
            <a:p>
              <a:pPr indent="0" lvl="0" marL="0" marR="0" rtl="0" algn="r">
                <a:lnSpc>
                  <a:spcPct val="90000"/>
                </a:lnSpc>
                <a:spcBef>
                  <a:spcPts val="0"/>
                </a:spcBef>
                <a:spcAft>
                  <a:spcPts val="0"/>
                </a:spcAft>
                <a:buClr>
                  <a:schemeClr val="accent3"/>
                </a:buClr>
                <a:buSzPts val="2800"/>
                <a:buFont typeface="Gill Sans"/>
                <a:buNone/>
              </a:pPr>
              <a:r>
                <a:rPr lang="en-US" sz="2800">
                  <a:solidFill>
                    <a:schemeClr val="accent3"/>
                  </a:solidFill>
                  <a:latin typeface="Gill Sans"/>
                  <a:ea typeface="Gill Sans"/>
                  <a:cs typeface="Gill Sans"/>
                  <a:sym typeface="Gill Sans"/>
                </a:rPr>
                <a:t>Participants in Alumni Activities</a:t>
              </a:r>
              <a:endParaRPr/>
            </a:p>
            <a:p>
              <a:pPr indent="-228600" lvl="1" marL="228600" marR="0" rtl="0" algn="r">
                <a:lnSpc>
                  <a:spcPct val="90000"/>
                </a:lnSpc>
                <a:spcBef>
                  <a:spcPts val="980"/>
                </a:spcBef>
                <a:spcAft>
                  <a:spcPts val="0"/>
                </a:spcAft>
                <a:buClr>
                  <a:schemeClr val="lt1"/>
                </a:buClr>
                <a:buSzPts val="2000"/>
                <a:buFont typeface="Gill Sans"/>
                <a:buChar char="•"/>
              </a:pPr>
              <a:r>
                <a:rPr b="0" i="0" lang="en-US" sz="2000" u="none" cap="none" strike="noStrike">
                  <a:solidFill>
                    <a:schemeClr val="lt1"/>
                  </a:solidFill>
                  <a:latin typeface="Gill Sans"/>
                  <a:ea typeface="Gill Sans"/>
                  <a:cs typeface="Gill Sans"/>
                  <a:sym typeface="Gill Sans"/>
                </a:rPr>
                <a:t>Long-term goal of 1,000 active participants</a:t>
              </a:r>
              <a:endParaRPr/>
            </a:p>
          </p:txBody>
        </p:sp>
        <p:cxnSp>
          <p:nvCxnSpPr>
            <p:cNvPr id="289" name="Google Shape;289;p37"/>
            <p:cNvCxnSpPr/>
            <p:nvPr/>
          </p:nvCxnSpPr>
          <p:spPr>
            <a:xfrm>
              <a:off x="5933234" y="1722215"/>
              <a:ext cx="600075" cy="0"/>
            </a:xfrm>
            <a:prstGeom prst="straightConnector1">
              <a:avLst/>
            </a:prstGeom>
            <a:solidFill>
              <a:schemeClr val="accent4"/>
            </a:solidFill>
            <a:ln cap="flat" cmpd="sng" w="12700">
              <a:solidFill>
                <a:srgbClr val="D5D7CD"/>
              </a:solidFill>
              <a:prstDash val="solid"/>
              <a:round/>
              <a:headEnd len="sm" w="sm" type="none"/>
              <a:tailEnd len="sm" w="sm" type="none"/>
            </a:ln>
          </p:spPr>
        </p:cxnSp>
        <p:cxnSp>
          <p:nvCxnSpPr>
            <p:cNvPr id="290" name="Google Shape;290;p37"/>
            <p:cNvCxnSpPr/>
            <p:nvPr/>
          </p:nvCxnSpPr>
          <p:spPr>
            <a:xfrm rot="5400000">
              <a:off x="3504130" y="2081460"/>
              <a:ext cx="2785948" cy="2068258"/>
            </a:xfrm>
            <a:prstGeom prst="straightConnector1">
              <a:avLst/>
            </a:prstGeom>
            <a:solidFill>
              <a:schemeClr val="accent4"/>
            </a:solidFill>
            <a:ln cap="flat" cmpd="sng" w="12700">
              <a:solidFill>
                <a:srgbClr val="D5D7CD"/>
              </a:solidFill>
              <a:prstDash val="solid"/>
              <a:round/>
              <a:headEnd len="sm" w="sm" type="none"/>
              <a:tailEnd len="sm" w="sm" type="none"/>
            </a:ln>
          </p:spPr>
        </p:cxnSp>
        <p:sp>
          <p:nvSpPr>
            <p:cNvPr id="291" name="Google Shape;291;p37"/>
            <p:cNvSpPr/>
            <p:nvPr/>
          </p:nvSpPr>
          <p:spPr>
            <a:xfrm>
              <a:off x="5464635" y="2492206"/>
              <a:ext cx="4537647" cy="11481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txBox="1"/>
            <p:nvPr/>
          </p:nvSpPr>
          <p:spPr>
            <a:xfrm>
              <a:off x="5464635" y="2492206"/>
              <a:ext cx="4537647" cy="1148143"/>
            </a:xfrm>
            <a:prstGeom prst="rect">
              <a:avLst/>
            </a:prstGeom>
            <a:noFill/>
            <a:ln>
              <a:noFill/>
            </a:ln>
          </p:spPr>
          <p:txBody>
            <a:bodyPr anchorCtr="0" anchor="t" bIns="35550" lIns="199125" spcFirstLastPara="1" rIns="35550" wrap="square" tIns="35550">
              <a:noAutofit/>
            </a:bodyPr>
            <a:lstStyle/>
            <a:p>
              <a:pPr indent="0" lvl="0" marL="0" marR="0" rtl="0" algn="r">
                <a:lnSpc>
                  <a:spcPct val="90000"/>
                </a:lnSpc>
                <a:spcBef>
                  <a:spcPts val="0"/>
                </a:spcBef>
                <a:spcAft>
                  <a:spcPts val="0"/>
                </a:spcAft>
                <a:buClr>
                  <a:schemeClr val="accent3"/>
                </a:buClr>
                <a:buSzPts val="2800"/>
                <a:buFont typeface="Gill Sans"/>
                <a:buNone/>
              </a:pPr>
              <a:r>
                <a:rPr lang="en-US" sz="2800">
                  <a:solidFill>
                    <a:schemeClr val="accent3"/>
                  </a:solidFill>
                  <a:latin typeface="Gill Sans"/>
                  <a:ea typeface="Gill Sans"/>
                  <a:cs typeface="Gill Sans"/>
                  <a:sym typeface="Gill Sans"/>
                </a:rPr>
                <a:t>Alumni of Camp Cory</a:t>
              </a:r>
              <a:endParaRPr/>
            </a:p>
            <a:p>
              <a:pPr indent="-228600" lvl="1" marL="228600" marR="0" rtl="0" algn="r">
                <a:lnSpc>
                  <a:spcPct val="90000"/>
                </a:lnSpc>
                <a:spcBef>
                  <a:spcPts val="980"/>
                </a:spcBef>
                <a:spcAft>
                  <a:spcPts val="0"/>
                </a:spcAft>
                <a:buClr>
                  <a:schemeClr val="lt1"/>
                </a:buClr>
                <a:buSzPts val="2000"/>
                <a:buFont typeface="Gill Sans"/>
                <a:buChar char="•"/>
              </a:pPr>
              <a:r>
                <a:rPr b="0" i="0" lang="en-US" sz="2000" u="none" cap="none" strike="noStrike">
                  <a:solidFill>
                    <a:schemeClr val="lt1"/>
                  </a:solidFill>
                  <a:latin typeface="Gill Sans"/>
                  <a:ea typeface="Gill Sans"/>
                  <a:cs typeface="Gill Sans"/>
                  <a:sym typeface="Gill Sans"/>
                </a:rPr>
                <a:t>Thousands of alumni</a:t>
              </a:r>
              <a:endParaRPr/>
            </a:p>
          </p:txBody>
        </p:sp>
        <p:cxnSp>
          <p:nvCxnSpPr>
            <p:cNvPr id="293" name="Google Shape;293;p37"/>
            <p:cNvCxnSpPr/>
            <p:nvPr/>
          </p:nvCxnSpPr>
          <p:spPr>
            <a:xfrm>
              <a:off x="5933234" y="2870359"/>
              <a:ext cx="600075" cy="0"/>
            </a:xfrm>
            <a:prstGeom prst="straightConnector1">
              <a:avLst/>
            </a:prstGeom>
            <a:solidFill>
              <a:schemeClr val="accent4"/>
            </a:solidFill>
            <a:ln cap="flat" cmpd="sng" w="12700">
              <a:solidFill>
                <a:srgbClr val="D5D7CD"/>
              </a:solidFill>
              <a:prstDash val="solid"/>
              <a:round/>
              <a:headEnd len="sm" w="sm" type="none"/>
              <a:tailEnd len="sm" w="sm" type="none"/>
            </a:ln>
          </p:spPr>
        </p:cxnSp>
        <p:cxnSp>
          <p:nvCxnSpPr>
            <p:cNvPr id="294" name="Google Shape;294;p37"/>
            <p:cNvCxnSpPr/>
            <p:nvPr/>
          </p:nvCxnSpPr>
          <p:spPr>
            <a:xfrm rot="5400000">
              <a:off x="4072601" y="3133992"/>
              <a:ext cx="2125065" cy="1596199"/>
            </a:xfrm>
            <a:prstGeom prst="straightConnector1">
              <a:avLst/>
            </a:prstGeom>
            <a:solidFill>
              <a:schemeClr val="accent4"/>
            </a:solidFill>
            <a:ln cap="flat" cmpd="sng" w="12700">
              <a:solidFill>
                <a:srgbClr val="D5D7CD"/>
              </a:solidFill>
              <a:prstDash val="solid"/>
              <a:round/>
              <a:headEnd len="sm" w="sm" type="none"/>
              <a:tailEnd len="sm" w="sm" type="none"/>
            </a:ln>
          </p:spPr>
        </p:cxnSp>
        <p:sp>
          <p:nvSpPr>
            <p:cNvPr id="295" name="Google Shape;295;p37"/>
            <p:cNvSpPr/>
            <p:nvPr/>
          </p:nvSpPr>
          <p:spPr>
            <a:xfrm>
              <a:off x="5355770" y="3749194"/>
              <a:ext cx="4624754" cy="11481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7"/>
            <p:cNvSpPr txBox="1"/>
            <p:nvPr/>
          </p:nvSpPr>
          <p:spPr>
            <a:xfrm>
              <a:off x="5355770" y="3749194"/>
              <a:ext cx="4624754" cy="1148143"/>
            </a:xfrm>
            <a:prstGeom prst="rect">
              <a:avLst/>
            </a:prstGeom>
            <a:noFill/>
            <a:ln>
              <a:noFill/>
            </a:ln>
          </p:spPr>
          <p:txBody>
            <a:bodyPr anchorCtr="0" anchor="t" bIns="35550" lIns="199125" spcFirstLastPara="1" rIns="35550" wrap="square" tIns="35550">
              <a:noAutofit/>
            </a:bodyPr>
            <a:lstStyle/>
            <a:p>
              <a:pPr indent="0" lvl="0" marL="0" marR="0" rtl="0" algn="r">
                <a:lnSpc>
                  <a:spcPct val="90000"/>
                </a:lnSpc>
                <a:spcBef>
                  <a:spcPts val="0"/>
                </a:spcBef>
                <a:spcAft>
                  <a:spcPts val="0"/>
                </a:spcAft>
                <a:buClr>
                  <a:schemeClr val="accent3"/>
                </a:buClr>
                <a:buSzPts val="2800"/>
                <a:buFont typeface="Gill Sans"/>
                <a:buNone/>
              </a:pPr>
              <a:r>
                <a:rPr lang="en-US" sz="2800">
                  <a:solidFill>
                    <a:schemeClr val="accent3"/>
                  </a:solidFill>
                  <a:latin typeface="Gill Sans"/>
                  <a:ea typeface="Gill Sans"/>
                  <a:cs typeface="Gill Sans"/>
                  <a:sym typeface="Gill Sans"/>
                </a:rPr>
                <a:t>Friends of Camp Cory</a:t>
              </a:r>
              <a:endParaRPr/>
            </a:p>
            <a:p>
              <a:pPr indent="-228600" lvl="1" marL="228600" marR="0" rtl="0" algn="r">
                <a:lnSpc>
                  <a:spcPct val="90000"/>
                </a:lnSpc>
                <a:spcBef>
                  <a:spcPts val="980"/>
                </a:spcBef>
                <a:spcAft>
                  <a:spcPts val="0"/>
                </a:spcAft>
                <a:buClr>
                  <a:schemeClr val="lt1"/>
                </a:buClr>
                <a:buSzPts val="2000"/>
                <a:buFont typeface="Gill Sans"/>
                <a:buChar char="•"/>
              </a:pPr>
              <a:r>
                <a:rPr b="0" i="0" lang="en-US" sz="2000" u="none" cap="none" strike="noStrike">
                  <a:solidFill>
                    <a:schemeClr val="lt1"/>
                  </a:solidFill>
                  <a:latin typeface="Gill Sans"/>
                  <a:ea typeface="Gill Sans"/>
                  <a:cs typeface="Gill Sans"/>
                  <a:sym typeface="Gill Sans"/>
                </a:rPr>
                <a:t>Many thousands of friends</a:t>
              </a:r>
              <a:endParaRPr/>
            </a:p>
          </p:txBody>
        </p:sp>
        <p:cxnSp>
          <p:nvCxnSpPr>
            <p:cNvPr id="297" name="Google Shape;297;p37"/>
            <p:cNvCxnSpPr/>
            <p:nvPr/>
          </p:nvCxnSpPr>
          <p:spPr>
            <a:xfrm>
              <a:off x="5933234" y="4018502"/>
              <a:ext cx="600075" cy="0"/>
            </a:xfrm>
            <a:prstGeom prst="straightConnector1">
              <a:avLst/>
            </a:prstGeom>
            <a:solidFill>
              <a:schemeClr val="accent4"/>
            </a:solidFill>
            <a:ln cap="flat" cmpd="sng" w="12700">
              <a:solidFill>
                <a:srgbClr val="D5D7CD"/>
              </a:solidFill>
              <a:prstDash val="solid"/>
              <a:round/>
              <a:headEnd len="sm" w="sm" type="none"/>
              <a:tailEnd len="sm" w="sm" type="none"/>
            </a:ln>
          </p:spPr>
        </p:cxnSp>
        <p:cxnSp>
          <p:nvCxnSpPr>
            <p:cNvPr id="298" name="Google Shape;298;p37"/>
            <p:cNvCxnSpPr/>
            <p:nvPr/>
          </p:nvCxnSpPr>
          <p:spPr>
            <a:xfrm rot="5400000">
              <a:off x="4642432" y="4190684"/>
              <a:ext cx="1460662" cy="1115339"/>
            </a:xfrm>
            <a:prstGeom prst="straightConnector1">
              <a:avLst/>
            </a:prstGeom>
            <a:solidFill>
              <a:schemeClr val="accent4"/>
            </a:solidFill>
            <a:ln cap="flat" cmpd="sng" w="12700">
              <a:solidFill>
                <a:srgbClr val="D5D7CD"/>
              </a:solidFill>
              <a:prstDash val="solid"/>
              <a:round/>
              <a:headEnd len="sm" w="sm" type="none"/>
              <a:tailEnd len="sm" w="sm" type="non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8"/>
          <p:cNvPicPr preferRelativeResize="0"/>
          <p:nvPr>
            <p:ph idx="1" type="body"/>
          </p:nvPr>
        </p:nvPicPr>
        <p:blipFill rotWithShape="1">
          <a:blip r:embed="rId3">
            <a:alphaModFix/>
          </a:blip>
          <a:srcRect b="0" l="0" r="0" t="0"/>
          <a:stretch/>
        </p:blipFill>
        <p:spPr>
          <a:xfrm rot="807130">
            <a:off x="6735763" y="1513234"/>
            <a:ext cx="4816475" cy="3831532"/>
          </a:xfrm>
          <a:prstGeom prst="rect">
            <a:avLst/>
          </a:prstGeom>
          <a:noFill/>
          <a:ln>
            <a:noFill/>
          </a:ln>
        </p:spPr>
      </p:pic>
      <p:sp>
        <p:nvSpPr>
          <p:cNvPr id="304" name="Google Shape;304;p38"/>
          <p:cNvSpPr txBox="1"/>
          <p:nvPr>
            <p:ph idx="2" type="body"/>
          </p:nvPr>
        </p:nvSpPr>
        <p:spPr>
          <a:xfrm>
            <a:off x="1115568" y="1828800"/>
            <a:ext cx="3794760" cy="3915154"/>
          </a:xfrm>
          <a:prstGeom prst="rect">
            <a:avLst/>
          </a:prstGeom>
          <a:noFill/>
          <a:ln>
            <a:noFill/>
          </a:ln>
        </p:spPr>
        <p:txBody>
          <a:bodyPr anchorCtr="1" anchor="t" bIns="45700" lIns="91425" spcFirstLastPara="1" rIns="91425" wrap="square" tIns="45700">
            <a:normAutofit fontScale="92500"/>
          </a:bodyPr>
          <a:lstStyle/>
          <a:p>
            <a:pPr indent="0" lvl="0" marL="0" rtl="0" algn="ctr">
              <a:lnSpc>
                <a:spcPct val="100000"/>
              </a:lnSpc>
              <a:spcBef>
                <a:spcPts val="0"/>
              </a:spcBef>
              <a:spcAft>
                <a:spcPts val="0"/>
              </a:spcAft>
              <a:buSzPct val="100000"/>
              <a:buNone/>
            </a:pPr>
            <a:r>
              <a:rPr lang="en-US"/>
              <a:t>We identified the following activities for engaging alumni:</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Establish regular communications, including social media and an alumni newsletter 🡪</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Build and maintain a reliable database</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Establish a presence at the camp</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Host and sponsor events including an annual volunteer weekend</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Promote the alumni cabin</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Develop recognition awards</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Conduct special gear promotions</a:t>
            </a:r>
            <a:endParaRPr/>
          </a:p>
          <a:p>
            <a:pPr indent="-285750" lvl="0" marL="285750" rtl="0" algn="l">
              <a:lnSpc>
                <a:spcPct val="100000"/>
              </a:lnSpc>
              <a:spcBef>
                <a:spcPts val="1000"/>
              </a:spcBef>
              <a:spcAft>
                <a:spcPts val="0"/>
              </a:spcAft>
              <a:buClr>
                <a:schemeClr val="accent3"/>
              </a:buClr>
              <a:buSzPct val="150000"/>
              <a:buFont typeface="Noto Sans Symbols"/>
              <a:buChar char="▪"/>
            </a:pPr>
            <a:r>
              <a:rPr lang="en-US"/>
              <a:t>Protect and share the camp’s history</a:t>
            </a:r>
            <a:endParaRPr/>
          </a:p>
        </p:txBody>
      </p:sp>
      <p:sp>
        <p:nvSpPr>
          <p:cNvPr id="305" name="Google Shape;305;p3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06" name="Google Shape;306;p38"/>
          <p:cNvSpPr txBox="1"/>
          <p:nvPr>
            <p:ph type="title"/>
          </p:nvPr>
        </p:nvSpPr>
        <p:spPr>
          <a:xfrm>
            <a:off x="804672" y="543297"/>
            <a:ext cx="4486656" cy="1141497"/>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HOW DO WE BEST ENGAGE ALUMNI?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AARON PROIETTI</a:t>
            </a:r>
            <a:endParaRPr/>
          </a:p>
        </p:txBody>
      </p:sp>
      <p:sp>
        <p:nvSpPr>
          <p:cNvPr id="151" name="Google Shape;151;p21"/>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1600"/>
              <a:buNone/>
            </a:pPr>
            <a:r>
              <a:rPr lang="en-US" sz="1600"/>
              <a:t>Board member of YMCA Camp Cory</a:t>
            </a:r>
            <a:endParaRPr/>
          </a:p>
          <a:p>
            <a:pPr indent="0" lvl="0" marL="0" rtl="0" algn="ctr">
              <a:lnSpc>
                <a:spcPct val="100000"/>
              </a:lnSpc>
              <a:spcBef>
                <a:spcPts val="1000"/>
              </a:spcBef>
              <a:spcAft>
                <a:spcPts val="0"/>
              </a:spcAft>
              <a:buSzPts val="1600"/>
              <a:buNone/>
            </a:pPr>
            <a:r>
              <a:rPr lang="en-US" sz="1600"/>
              <a:t>Alumni Association Co-Chair</a:t>
            </a:r>
            <a:endParaRPr/>
          </a:p>
          <a:p>
            <a:pPr indent="0" lvl="0" marL="0" rtl="0" algn="ctr">
              <a:lnSpc>
                <a:spcPct val="100000"/>
              </a:lnSpc>
              <a:spcBef>
                <a:spcPts val="1000"/>
              </a:spcBef>
              <a:spcAft>
                <a:spcPts val="0"/>
              </a:spcAft>
              <a:buSzPts val="1600"/>
              <a:buNone/>
            </a:pPr>
            <a:r>
              <a:rPr lang="en-US" sz="1600"/>
              <a:t>100</a:t>
            </a:r>
            <a:r>
              <a:rPr baseline="30000" lang="en-US" sz="1600"/>
              <a:t>th</a:t>
            </a:r>
            <a:r>
              <a:rPr lang="en-US" sz="1600"/>
              <a:t> Anniversary Celebration Co-Chair</a:t>
            </a:r>
            <a:endParaRPr/>
          </a:p>
          <a:p>
            <a:pPr indent="0" lvl="0" marL="0" rtl="0" algn="ctr">
              <a:lnSpc>
                <a:spcPct val="100000"/>
              </a:lnSpc>
              <a:spcBef>
                <a:spcPts val="1000"/>
              </a:spcBef>
              <a:spcAft>
                <a:spcPts val="0"/>
              </a:spcAft>
              <a:buSzPts val="1600"/>
              <a:buNone/>
            </a:pPr>
            <a:r>
              <a:t/>
            </a:r>
            <a:endParaRPr sz="1600"/>
          </a:p>
          <a:p>
            <a:pPr indent="0" lvl="0" marL="0" rtl="0" algn="ctr">
              <a:lnSpc>
                <a:spcPct val="100000"/>
              </a:lnSpc>
              <a:spcBef>
                <a:spcPts val="1000"/>
              </a:spcBef>
              <a:spcAft>
                <a:spcPts val="0"/>
              </a:spcAft>
              <a:buSzPts val="1600"/>
              <a:buNone/>
            </a:pPr>
            <a:r>
              <a:rPr lang="en-US" sz="1600"/>
              <a:t>Summer Camp Consultant</a:t>
            </a:r>
            <a:endParaRPr/>
          </a:p>
          <a:p>
            <a:pPr indent="0" lvl="0" marL="0" rtl="0" algn="ctr">
              <a:lnSpc>
                <a:spcPct val="100000"/>
              </a:lnSpc>
              <a:spcBef>
                <a:spcPts val="1000"/>
              </a:spcBef>
              <a:spcAft>
                <a:spcPts val="0"/>
              </a:spcAft>
              <a:buSzPts val="1600"/>
              <a:buNone/>
            </a:pPr>
            <a:r>
              <a:rPr lang="en-US" sz="1600"/>
              <a:t>Author, Coach, Facilitator, Speaker</a:t>
            </a:r>
            <a:endParaRPr/>
          </a:p>
        </p:txBody>
      </p:sp>
      <p:sp>
        <p:nvSpPr>
          <p:cNvPr id="152" name="Google Shape;152;p21"/>
          <p:cNvSpPr txBox="1"/>
          <p:nvPr/>
        </p:nvSpPr>
        <p:spPr>
          <a:xfrm>
            <a:off x="6492704" y="5708682"/>
            <a:ext cx="14725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FFFFFF"/>
                </a:solidFill>
                <a:latin typeface="Gill Sans"/>
                <a:ea typeface="Gill Sans"/>
                <a:cs typeface="Gill Sans"/>
                <a:sym typeface="Gill Sans"/>
              </a:rPr>
              <a:t>1995, Senior Counselor</a:t>
            </a:r>
            <a:endParaRPr/>
          </a:p>
        </p:txBody>
      </p:sp>
      <p:sp>
        <p:nvSpPr>
          <p:cNvPr id="153" name="Google Shape;153;p2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54" name="Google Shape;154;p21"/>
          <p:cNvPicPr preferRelativeResize="0"/>
          <p:nvPr>
            <p:ph idx="2" type="pic"/>
          </p:nvPr>
        </p:nvPicPr>
        <p:blipFill rotWithShape="1">
          <a:blip r:embed="rId3">
            <a:alphaModFix/>
          </a:blip>
          <a:srcRect b="0" l="20340" r="20340" t="0"/>
          <a:stretch/>
        </p:blipFill>
        <p:spPr>
          <a:xfrm>
            <a:off x="6089903" y="0"/>
            <a:ext cx="6102097"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9"/>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2021</a:t>
            </a:r>
            <a:endParaRPr/>
          </a:p>
        </p:txBody>
      </p:sp>
      <p:sp>
        <p:nvSpPr>
          <p:cNvPr id="312" name="Google Shape;312;p39"/>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solidFill>
                  <a:schemeClr val="accent3"/>
                </a:solidFill>
              </a:rPr>
              <a:t>JANUARY</a:t>
            </a:r>
            <a:r>
              <a:rPr lang="en-US"/>
              <a:t>  The Alumni Committee has grown to 10 members. Work continues on building a solid alumni foundation.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APRIL </a:t>
            </a:r>
            <a:r>
              <a:rPr lang="en-US">
                <a:solidFill>
                  <a:schemeClr val="lt1"/>
                </a:solidFill>
              </a:rPr>
              <a:t>The board approves the formation and </a:t>
            </a:r>
            <a:r>
              <a:rPr lang="en-US">
                <a:solidFill>
                  <a:schemeClr val="accent3"/>
                </a:solidFill>
              </a:rPr>
              <a:t>governance model </a:t>
            </a:r>
            <a:r>
              <a:rPr lang="en-US">
                <a:solidFill>
                  <a:schemeClr val="lt1"/>
                </a:solidFill>
              </a:rPr>
              <a:t>of the Alumni Association with Randi and myself appointed as co-chairs.</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JUNE</a:t>
            </a:r>
            <a:r>
              <a:rPr lang="en-US">
                <a:solidFill>
                  <a:schemeClr val="lt1"/>
                </a:solidFill>
              </a:rPr>
              <a:t> Camp Cory re-opens post-pandemic. I am selected as keynote speaker at staff week. This is the first introduction of the Alumni Association to the current staff. Two people from that room now serve on the Alumni Committee.</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NOVEMBER</a:t>
            </a:r>
            <a:r>
              <a:rPr lang="en-US">
                <a:solidFill>
                  <a:schemeClr val="lt1"/>
                </a:solidFill>
              </a:rPr>
              <a:t> New dates are announced for the 100</a:t>
            </a:r>
            <a:r>
              <a:rPr baseline="30000" lang="en-US">
                <a:solidFill>
                  <a:schemeClr val="lt1"/>
                </a:solidFill>
              </a:rPr>
              <a:t>th</a:t>
            </a:r>
            <a:r>
              <a:rPr lang="en-US">
                <a:solidFill>
                  <a:schemeClr val="lt1"/>
                </a:solidFill>
              </a:rPr>
              <a:t> Anniversary Celebration: August 26</a:t>
            </a:r>
            <a:r>
              <a:rPr baseline="30000" lang="en-US">
                <a:solidFill>
                  <a:schemeClr val="lt1"/>
                </a:solidFill>
              </a:rPr>
              <a:t>th</a:t>
            </a:r>
            <a:r>
              <a:rPr lang="en-US">
                <a:solidFill>
                  <a:schemeClr val="lt1"/>
                </a:solidFill>
              </a:rPr>
              <a:t>-28</a:t>
            </a:r>
            <a:r>
              <a:rPr baseline="30000" lang="en-US">
                <a:solidFill>
                  <a:schemeClr val="lt1"/>
                </a:solidFill>
              </a:rPr>
              <a:t>th</a:t>
            </a:r>
            <a:r>
              <a:rPr lang="en-US">
                <a:solidFill>
                  <a:schemeClr val="lt1"/>
                </a:solidFill>
              </a:rPr>
              <a:t>, 2022</a:t>
            </a:r>
            <a:endParaRPr>
              <a:solidFill>
                <a:schemeClr val="accent3"/>
              </a:solidFill>
            </a:endParaRPr>
          </a:p>
          <a:p>
            <a:pPr indent="0" lvl="0" marL="0" rtl="0" algn="l">
              <a:lnSpc>
                <a:spcPct val="100000"/>
              </a:lnSpc>
              <a:spcBef>
                <a:spcPts val="1000"/>
              </a:spcBef>
              <a:spcAft>
                <a:spcPts val="0"/>
              </a:spcAft>
              <a:buClr>
                <a:schemeClr val="accent3"/>
              </a:buClr>
              <a:buSzPts val="2700"/>
              <a:buNone/>
            </a:pPr>
            <a:r>
              <a:t/>
            </a:r>
            <a:endParaRPr/>
          </a:p>
        </p:txBody>
      </p:sp>
      <p:sp>
        <p:nvSpPr>
          <p:cNvPr id="313" name="Google Shape;313;p3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0"/>
          <p:cNvSpPr txBox="1"/>
          <p:nvPr>
            <p:ph type="title"/>
          </p:nvPr>
        </p:nvSpPr>
        <p:spPr>
          <a:xfrm>
            <a:off x="6896501" y="295216"/>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BUILD A SOLID ALUMNI FOUNDATION</a:t>
            </a:r>
            <a:endParaRPr/>
          </a:p>
        </p:txBody>
      </p:sp>
      <p:pic>
        <p:nvPicPr>
          <p:cNvPr id="319" name="Google Shape;319;p40"/>
          <p:cNvPicPr preferRelativeResize="0"/>
          <p:nvPr>
            <p:ph idx="2" type="pic"/>
          </p:nvPr>
        </p:nvPicPr>
        <p:blipFill rotWithShape="1">
          <a:blip r:embed="rId3">
            <a:alphaModFix/>
          </a:blip>
          <a:srcRect b="0" l="18349" r="18349" t="0"/>
          <a:stretch/>
        </p:blipFill>
        <p:spPr>
          <a:xfrm>
            <a:off x="4973" y="0"/>
            <a:ext cx="6102097" cy="6858000"/>
          </a:xfrm>
          <a:prstGeom prst="rect">
            <a:avLst/>
          </a:prstGeom>
          <a:solidFill>
            <a:srgbClr val="BFBFBF"/>
          </a:solidFill>
          <a:ln>
            <a:noFill/>
          </a:ln>
        </p:spPr>
      </p:pic>
      <p:sp>
        <p:nvSpPr>
          <p:cNvPr id="320" name="Google Shape;320;p40"/>
          <p:cNvSpPr txBox="1"/>
          <p:nvPr>
            <p:ph idx="1" type="body"/>
          </p:nvPr>
        </p:nvSpPr>
        <p:spPr>
          <a:xfrm>
            <a:off x="7246620" y="1725073"/>
            <a:ext cx="3794760" cy="3888302"/>
          </a:xfrm>
          <a:prstGeom prst="rect">
            <a:avLst/>
          </a:prstGeom>
          <a:noFill/>
          <a:ln>
            <a:noFill/>
          </a:ln>
        </p:spPr>
        <p:txBody>
          <a:bodyPr anchorCtr="1" anchor="t" bIns="45700" lIns="91425" spcFirstLastPara="1" rIns="91425" wrap="square" tIns="45700">
            <a:normAutofit fontScale="92500" lnSpcReduction="10000"/>
          </a:bodyPr>
          <a:lstStyle/>
          <a:p>
            <a:pPr indent="-285797" lvl="0" marL="285750" rtl="0" algn="l">
              <a:lnSpc>
                <a:spcPct val="100000"/>
              </a:lnSpc>
              <a:spcBef>
                <a:spcPts val="0"/>
              </a:spcBef>
              <a:spcAft>
                <a:spcPts val="0"/>
              </a:spcAft>
              <a:buClr>
                <a:schemeClr val="accent3"/>
              </a:buClr>
              <a:buSzPct val="150000"/>
              <a:buFont typeface="Noto Sans Symbols"/>
              <a:buChar char="▪"/>
            </a:pPr>
            <a:r>
              <a:rPr lang="en-US"/>
              <a:t>Recruit committee members who are representative of generations/eras</a:t>
            </a:r>
            <a:endParaRPr/>
          </a:p>
          <a:p>
            <a:pPr indent="-285797" lvl="0" marL="285750" rtl="0" algn="l">
              <a:lnSpc>
                <a:spcPct val="100000"/>
              </a:lnSpc>
              <a:spcBef>
                <a:spcPts val="1000"/>
              </a:spcBef>
              <a:spcAft>
                <a:spcPts val="0"/>
              </a:spcAft>
              <a:buClr>
                <a:schemeClr val="accent3"/>
              </a:buClr>
              <a:buSzPct val="150000"/>
              <a:buFont typeface="Noto Sans Symbols"/>
              <a:buChar char="▪"/>
            </a:pPr>
            <a:r>
              <a:rPr lang="en-US"/>
              <a:t>Try not to overrepresent a given era</a:t>
            </a:r>
            <a:endParaRPr/>
          </a:p>
          <a:p>
            <a:pPr indent="-285797" lvl="0" marL="285750" rtl="0" algn="l">
              <a:lnSpc>
                <a:spcPct val="100000"/>
              </a:lnSpc>
              <a:spcBef>
                <a:spcPts val="1000"/>
              </a:spcBef>
              <a:spcAft>
                <a:spcPts val="0"/>
              </a:spcAft>
              <a:buClr>
                <a:schemeClr val="accent3"/>
              </a:buClr>
              <a:buSzPct val="150000"/>
              <a:buFont typeface="Noto Sans Symbols"/>
              <a:buChar char="▪"/>
            </a:pPr>
            <a:r>
              <a:rPr lang="en-US"/>
              <a:t>Allow members to be part of the design and definition phases</a:t>
            </a:r>
            <a:endParaRPr/>
          </a:p>
          <a:p>
            <a:pPr indent="-285797" lvl="0" marL="285750" rtl="0" algn="l">
              <a:lnSpc>
                <a:spcPct val="100000"/>
              </a:lnSpc>
              <a:spcBef>
                <a:spcPts val="1000"/>
              </a:spcBef>
              <a:spcAft>
                <a:spcPts val="0"/>
              </a:spcAft>
              <a:buClr>
                <a:schemeClr val="accent3"/>
              </a:buClr>
              <a:buSzPct val="150000"/>
              <a:buFont typeface="Noto Sans Symbols"/>
              <a:buChar char="▪"/>
            </a:pPr>
            <a:r>
              <a:rPr lang="en-US"/>
              <a:t>Try to enlist those who have shown a commitment to staying involved:</a:t>
            </a:r>
            <a:endParaRPr/>
          </a:p>
          <a:p>
            <a:pPr indent="-285750" lvl="1" marL="742950" rtl="0" algn="l">
              <a:lnSpc>
                <a:spcPct val="100000"/>
              </a:lnSpc>
              <a:spcBef>
                <a:spcPts val="1000"/>
              </a:spcBef>
              <a:spcAft>
                <a:spcPts val="0"/>
              </a:spcAft>
              <a:buClr>
                <a:schemeClr val="accent3"/>
              </a:buClr>
              <a:buSzPct val="150000"/>
              <a:buFont typeface="Noto Sans Symbols"/>
              <a:buChar char="▪"/>
            </a:pPr>
            <a:r>
              <a:rPr lang="en-US"/>
              <a:t>Generational Stewards: Those who organize informal reunions</a:t>
            </a:r>
            <a:endParaRPr/>
          </a:p>
          <a:p>
            <a:pPr indent="-285750" lvl="1" marL="742950" rtl="0" algn="l">
              <a:lnSpc>
                <a:spcPct val="100000"/>
              </a:lnSpc>
              <a:spcBef>
                <a:spcPts val="1000"/>
              </a:spcBef>
              <a:spcAft>
                <a:spcPts val="0"/>
              </a:spcAft>
              <a:buClr>
                <a:schemeClr val="accent3"/>
              </a:buClr>
              <a:buSzPct val="150000"/>
              <a:buFont typeface="Noto Sans Symbols"/>
              <a:buChar char="▪"/>
            </a:pPr>
            <a:r>
              <a:rPr lang="en-US"/>
              <a:t>Former alumni board members</a:t>
            </a:r>
            <a:endParaRPr/>
          </a:p>
          <a:p>
            <a:pPr indent="-285750" lvl="1" marL="742950" rtl="0" algn="l">
              <a:lnSpc>
                <a:spcPct val="100000"/>
              </a:lnSpc>
              <a:spcBef>
                <a:spcPts val="1000"/>
              </a:spcBef>
              <a:spcAft>
                <a:spcPts val="0"/>
              </a:spcAft>
              <a:buClr>
                <a:schemeClr val="accent3"/>
              </a:buClr>
              <a:buSzPct val="150000"/>
              <a:buFont typeface="Noto Sans Symbols"/>
              <a:buChar char="▪"/>
            </a:pPr>
            <a:r>
              <a:rPr lang="en-US"/>
              <a:t>Prospective alumni board members</a:t>
            </a:r>
            <a:endParaRPr/>
          </a:p>
          <a:p>
            <a:pPr indent="-285750" lvl="1" marL="742950" rtl="0" algn="l">
              <a:lnSpc>
                <a:spcPct val="100000"/>
              </a:lnSpc>
              <a:spcBef>
                <a:spcPts val="1000"/>
              </a:spcBef>
              <a:spcAft>
                <a:spcPts val="0"/>
              </a:spcAft>
              <a:buClr>
                <a:schemeClr val="accent3"/>
              </a:buClr>
              <a:buSzPct val="150000"/>
              <a:buFont typeface="Noto Sans Symbols"/>
              <a:buChar char="▪"/>
            </a:pPr>
            <a:r>
              <a:rPr lang="en-US"/>
              <a:t>Those who served in prominent positions</a:t>
            </a:r>
            <a:endParaRPr/>
          </a:p>
          <a:p>
            <a:pPr indent="-285750" lvl="1" marL="742950" rtl="0" algn="l">
              <a:lnSpc>
                <a:spcPct val="100000"/>
              </a:lnSpc>
              <a:spcBef>
                <a:spcPts val="1000"/>
              </a:spcBef>
              <a:spcAft>
                <a:spcPts val="0"/>
              </a:spcAft>
              <a:buClr>
                <a:schemeClr val="accent3"/>
              </a:buClr>
              <a:buSzPct val="150000"/>
              <a:buFont typeface="Noto Sans Symbols"/>
              <a:buChar char="▪"/>
            </a:pPr>
            <a:r>
              <a:rPr lang="en-US"/>
              <a:t>Other hand-raisers who have shown initiative</a:t>
            </a:r>
            <a:endParaRPr/>
          </a:p>
        </p:txBody>
      </p:sp>
      <p:sp>
        <p:nvSpPr>
          <p:cNvPr id="321" name="Google Shape;321;p4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ph type="title"/>
          </p:nvPr>
        </p:nvSpPr>
        <p:spPr>
          <a:xfrm>
            <a:off x="804672" y="543297"/>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IMPROVE UPON OR DEVELOP A DATABASE</a:t>
            </a:r>
            <a:endParaRPr/>
          </a:p>
        </p:txBody>
      </p:sp>
      <p:sp>
        <p:nvSpPr>
          <p:cNvPr id="327" name="Google Shape;327;p41"/>
          <p:cNvSpPr txBox="1"/>
          <p:nvPr>
            <p:ph idx="2" type="body"/>
          </p:nvPr>
        </p:nvSpPr>
        <p:spPr>
          <a:xfrm>
            <a:off x="1115568" y="1828800"/>
            <a:ext cx="3794760" cy="3915154"/>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400"/>
              <a:buFont typeface="Arial"/>
              <a:buChar char="•"/>
            </a:pPr>
            <a:r>
              <a:rPr lang="en-US"/>
              <a:t>Compile existing database records into a single database.</a:t>
            </a:r>
            <a:endParaRPr/>
          </a:p>
          <a:p>
            <a:pPr indent="-285750" lvl="0" marL="285750" rtl="0" algn="l">
              <a:lnSpc>
                <a:spcPct val="100000"/>
              </a:lnSpc>
              <a:spcBef>
                <a:spcPts val="1000"/>
              </a:spcBef>
              <a:spcAft>
                <a:spcPts val="0"/>
              </a:spcAft>
              <a:buClr>
                <a:schemeClr val="accent3"/>
              </a:buClr>
              <a:buSzPts val="2400"/>
              <a:buFont typeface="Arial"/>
              <a:buChar char="•"/>
            </a:pPr>
            <a:r>
              <a:rPr lang="en-US"/>
              <a:t>Some camp management software systems have alumni database capabilities. </a:t>
            </a:r>
            <a:endParaRPr/>
          </a:p>
          <a:p>
            <a:pPr indent="-285750" lvl="0" marL="285750" rtl="0" algn="l">
              <a:lnSpc>
                <a:spcPct val="100000"/>
              </a:lnSpc>
              <a:spcBef>
                <a:spcPts val="1000"/>
              </a:spcBef>
              <a:spcAft>
                <a:spcPts val="0"/>
              </a:spcAft>
              <a:buClr>
                <a:schemeClr val="accent3"/>
              </a:buClr>
              <a:buSzPts val="2400"/>
              <a:buFont typeface="Arial"/>
              <a:buChar char="•"/>
            </a:pPr>
            <a:r>
              <a:rPr lang="en-US"/>
              <a:t>Assign a single owner for data integrity.</a:t>
            </a:r>
            <a:endParaRPr/>
          </a:p>
          <a:p>
            <a:pPr indent="-285750" lvl="0" marL="285750" rtl="0" algn="l">
              <a:lnSpc>
                <a:spcPct val="100000"/>
              </a:lnSpc>
              <a:spcBef>
                <a:spcPts val="1000"/>
              </a:spcBef>
              <a:spcAft>
                <a:spcPts val="0"/>
              </a:spcAft>
              <a:buClr>
                <a:schemeClr val="accent3"/>
              </a:buClr>
              <a:buSzPts val="2400"/>
              <a:buFont typeface="Arial"/>
              <a:buChar char="•"/>
            </a:pPr>
            <a:r>
              <a:rPr lang="en-US"/>
              <a:t>Take data privacy seriously.</a:t>
            </a:r>
            <a:endParaRPr/>
          </a:p>
          <a:p>
            <a:pPr indent="-285750" lvl="0" marL="285750" rtl="0" algn="l">
              <a:lnSpc>
                <a:spcPct val="100000"/>
              </a:lnSpc>
              <a:spcBef>
                <a:spcPts val="1000"/>
              </a:spcBef>
              <a:spcAft>
                <a:spcPts val="0"/>
              </a:spcAft>
              <a:buClr>
                <a:schemeClr val="accent3"/>
              </a:buClr>
              <a:buSzPts val="2400"/>
              <a:buFont typeface="Arial"/>
              <a:buChar char="•"/>
            </a:pPr>
            <a:r>
              <a:rPr lang="en-US"/>
              <a:t>Manage communication permissions closely.</a:t>
            </a:r>
            <a:endParaRPr/>
          </a:p>
          <a:p>
            <a:pPr indent="-285750" lvl="0" marL="285750" rtl="0" algn="l">
              <a:lnSpc>
                <a:spcPct val="100000"/>
              </a:lnSpc>
              <a:spcBef>
                <a:spcPts val="1000"/>
              </a:spcBef>
              <a:spcAft>
                <a:spcPts val="0"/>
              </a:spcAft>
              <a:buClr>
                <a:schemeClr val="accent3"/>
              </a:buClr>
              <a:buSzPts val="2400"/>
              <a:buFont typeface="Arial"/>
              <a:buChar char="•"/>
            </a:pPr>
            <a:r>
              <a:rPr lang="en-US"/>
              <a:t>CampAlum.com is a website that offers alumni database management service.</a:t>
            </a:r>
            <a:endParaRPr/>
          </a:p>
          <a:p>
            <a:pPr indent="0" lvl="0" marL="0" rtl="0" algn="l">
              <a:lnSpc>
                <a:spcPct val="100000"/>
              </a:lnSpc>
              <a:spcBef>
                <a:spcPts val="1000"/>
              </a:spcBef>
              <a:spcAft>
                <a:spcPts val="0"/>
              </a:spcAft>
              <a:buSzPts val="1600"/>
              <a:buNone/>
            </a:pPr>
            <a:r>
              <a:t/>
            </a:r>
            <a:endParaRPr/>
          </a:p>
        </p:txBody>
      </p:sp>
      <p:sp>
        <p:nvSpPr>
          <p:cNvPr id="328" name="Google Shape;328;p4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graphicFrame>
        <p:nvGraphicFramePr>
          <p:cNvPr id="329" name="Google Shape;329;p41"/>
          <p:cNvGraphicFramePr/>
          <p:nvPr/>
        </p:nvGraphicFramePr>
        <p:xfrm>
          <a:off x="6096000" y="1114045"/>
          <a:ext cx="3000000" cy="3000000"/>
        </p:xfrm>
        <a:graphic>
          <a:graphicData uri="http://schemas.openxmlformats.org/drawingml/2006/table">
            <a:tbl>
              <a:tblPr>
                <a:gradFill>
                  <a:gsLst>
                    <a:gs pos="0">
                      <a:srgbClr val="D99984"/>
                    </a:gs>
                    <a:gs pos="100000">
                      <a:srgbClr val="DA967D"/>
                    </a:gs>
                  </a:gsLst>
                  <a:lin ang="5400000" scaled="0"/>
                </a:gradFill>
                <a:tableStyleId>{0E5DBF79-8863-4441-BA01-CF0C8265D3BB}</a:tableStyleId>
              </a:tblPr>
              <a:tblGrid>
                <a:gridCol w="1717525"/>
                <a:gridCol w="2237625"/>
                <a:gridCol w="2140850"/>
              </a:tblGrid>
              <a:tr h="912750">
                <a:tc gridSpan="2">
                  <a:txBody>
                    <a:bodyPr/>
                    <a:lstStyle/>
                    <a:p>
                      <a:pPr indent="0" lvl="0" marL="0" marR="0" rtl="0" algn="ctr">
                        <a:spcBef>
                          <a:spcPts val="0"/>
                        </a:spcBef>
                        <a:spcAft>
                          <a:spcPts val="0"/>
                        </a:spcAft>
                        <a:buNone/>
                      </a:pPr>
                      <a:r>
                        <a:rPr b="1" lang="en-US" sz="1500" u="none" cap="none" strike="noStrike"/>
                        <a:t>DATABASE FIELDS</a:t>
                      </a:r>
                      <a:endParaRPr/>
                    </a:p>
                  </a:txBody>
                  <a:tcPr marT="0" marB="0" marR="23775" marL="23775" anchor="ctr"/>
                </a:tc>
                <a:tc hMerge="1"/>
                <a:tc>
                  <a:txBody>
                    <a:bodyPr/>
                    <a:lstStyle/>
                    <a:p>
                      <a:pPr indent="0" lvl="0" marL="0" marR="0" rtl="0" algn="ctr">
                        <a:spcBef>
                          <a:spcPts val="0"/>
                        </a:spcBef>
                        <a:spcAft>
                          <a:spcPts val="0"/>
                        </a:spcAft>
                        <a:buNone/>
                      </a:pPr>
                      <a:r>
                        <a:rPr b="1" lang="en-US" sz="1500" u="none" cap="none" strike="noStrike"/>
                        <a:t>OTHER "INDICATOR" FIELDS TO CONSIDER</a:t>
                      </a:r>
                      <a:endParaRPr/>
                    </a:p>
                  </a:txBody>
                  <a:tcPr marT="0" marB="0" marR="23775" marL="23775" anchor="b"/>
                </a:tc>
              </a:tr>
              <a:tr h="133125">
                <a:tc>
                  <a:txBody>
                    <a:bodyPr/>
                    <a:lstStyle/>
                    <a:p>
                      <a:pPr indent="0" lvl="0" marL="0" marR="0" rtl="0" algn="l">
                        <a:spcBef>
                          <a:spcPts val="0"/>
                        </a:spcBef>
                        <a:spcAft>
                          <a:spcPts val="0"/>
                        </a:spcAft>
                        <a:buNone/>
                      </a:pPr>
                      <a:r>
                        <a:rPr lang="en-US" sz="1500" u="none" cap="none" strike="noStrike"/>
                        <a:t>Key</a:t>
                      </a:r>
                      <a:endParaRPr/>
                    </a:p>
                  </a:txBody>
                  <a:tcPr marT="0" marB="0" marR="23775" marL="23775" anchor="b"/>
                </a:tc>
                <a:tc>
                  <a:txBody>
                    <a:bodyPr/>
                    <a:lstStyle/>
                    <a:p>
                      <a:pPr indent="0" lvl="0" marL="0" marR="0" rtl="0" algn="l">
                        <a:spcBef>
                          <a:spcPts val="0"/>
                        </a:spcBef>
                        <a:spcAft>
                          <a:spcPts val="0"/>
                        </a:spcAft>
                        <a:buNone/>
                      </a:pPr>
                      <a:r>
                        <a:rPr lang="en-US" sz="1500" u="none" cap="none" strike="noStrike"/>
                        <a:t>E-mail Address</a:t>
                      </a:r>
                      <a:endParaRPr/>
                    </a:p>
                  </a:txBody>
                  <a:tcPr marT="0" marB="0" marR="23775" marL="23775" anchor="b"/>
                </a:tc>
                <a:tc>
                  <a:txBody>
                    <a:bodyPr/>
                    <a:lstStyle/>
                    <a:p>
                      <a:pPr indent="0" lvl="0" marL="0" marR="0" rtl="0" algn="l">
                        <a:spcBef>
                          <a:spcPts val="0"/>
                        </a:spcBef>
                        <a:spcAft>
                          <a:spcPts val="0"/>
                        </a:spcAft>
                        <a:buNone/>
                      </a:pPr>
                      <a:r>
                        <a:rPr lang="en-US" sz="1500" u="none" cap="none" strike="noStrike"/>
                        <a:t>Foreign Record</a:t>
                      </a:r>
                      <a:endParaRPr/>
                    </a:p>
                  </a:txBody>
                  <a:tcPr marT="0" marB="0" marR="23775" marL="23775" anchor="b"/>
                </a:tc>
              </a:tr>
              <a:tr h="309375">
                <a:tc>
                  <a:txBody>
                    <a:bodyPr/>
                    <a:lstStyle/>
                    <a:p>
                      <a:pPr indent="0" lvl="0" marL="0" marR="0" rtl="0" algn="l">
                        <a:spcBef>
                          <a:spcPts val="0"/>
                        </a:spcBef>
                        <a:spcAft>
                          <a:spcPts val="0"/>
                        </a:spcAft>
                        <a:buNone/>
                      </a:pPr>
                      <a:r>
                        <a:rPr lang="en-US" sz="1500" u="none" cap="none" strike="noStrike"/>
                        <a:t>Last name</a:t>
                      </a:r>
                      <a:endParaRPr/>
                    </a:p>
                  </a:txBody>
                  <a:tcPr marT="0" marB="0" marR="23775" marL="23775" anchor="b"/>
                </a:tc>
                <a:tc>
                  <a:txBody>
                    <a:bodyPr/>
                    <a:lstStyle/>
                    <a:p>
                      <a:pPr indent="0" lvl="0" marL="0" marR="0" rtl="0" algn="l">
                        <a:spcBef>
                          <a:spcPts val="0"/>
                        </a:spcBef>
                        <a:spcAft>
                          <a:spcPts val="0"/>
                        </a:spcAft>
                        <a:buNone/>
                      </a:pPr>
                      <a:r>
                        <a:rPr lang="en-US" sz="1500" u="none" cap="none" strike="noStrike"/>
                        <a:t>Alternate E-mail Addresses</a:t>
                      </a:r>
                      <a:endParaRPr/>
                    </a:p>
                  </a:txBody>
                  <a:tcPr marT="0" marB="0" marR="23775" marL="23775" anchor="b"/>
                </a:tc>
                <a:tc>
                  <a:txBody>
                    <a:bodyPr/>
                    <a:lstStyle/>
                    <a:p>
                      <a:pPr indent="0" lvl="0" marL="0" marR="0" rtl="0" algn="l">
                        <a:spcBef>
                          <a:spcPts val="0"/>
                        </a:spcBef>
                        <a:spcAft>
                          <a:spcPts val="0"/>
                        </a:spcAft>
                        <a:buNone/>
                      </a:pPr>
                      <a:r>
                        <a:rPr lang="en-US" sz="1500" u="none" cap="none" strike="noStrike"/>
                        <a:t>Strong Address</a:t>
                      </a:r>
                      <a:endParaRPr/>
                    </a:p>
                  </a:txBody>
                  <a:tcPr marT="0" marB="0" marR="23775" marL="23775" anchor="b"/>
                </a:tc>
              </a:tr>
              <a:tr h="228175">
                <a:tc>
                  <a:txBody>
                    <a:bodyPr/>
                    <a:lstStyle/>
                    <a:p>
                      <a:pPr indent="0" lvl="0" marL="0" marR="0" rtl="0" algn="l">
                        <a:spcBef>
                          <a:spcPts val="0"/>
                        </a:spcBef>
                        <a:spcAft>
                          <a:spcPts val="0"/>
                        </a:spcAft>
                        <a:buNone/>
                      </a:pPr>
                      <a:r>
                        <a:rPr lang="en-US" sz="1500" u="none" cap="none" strike="noStrike"/>
                        <a:t>First name</a:t>
                      </a:r>
                      <a:endParaRPr/>
                    </a:p>
                  </a:txBody>
                  <a:tcPr marT="0" marB="0" marR="23775" marL="23775" anchor="b"/>
                </a:tc>
                <a:tc>
                  <a:txBody>
                    <a:bodyPr/>
                    <a:lstStyle/>
                    <a:p>
                      <a:pPr indent="0" lvl="0" marL="0" marR="0" rtl="0" algn="l">
                        <a:spcBef>
                          <a:spcPts val="0"/>
                        </a:spcBef>
                        <a:spcAft>
                          <a:spcPts val="0"/>
                        </a:spcAft>
                        <a:buNone/>
                      </a:pPr>
                      <a:r>
                        <a:rPr lang="en-US" sz="1500" u="none" cap="none" strike="noStrike"/>
                        <a:t>E-mail Indicator</a:t>
                      </a:r>
                      <a:endParaRPr/>
                    </a:p>
                  </a:txBody>
                  <a:tcPr marT="0" marB="0" marR="23775" marL="23775" anchor="b"/>
                </a:tc>
                <a:tc>
                  <a:txBody>
                    <a:bodyPr/>
                    <a:lstStyle/>
                    <a:p>
                      <a:pPr indent="0" lvl="0" marL="0" marR="0" rtl="0" algn="l">
                        <a:spcBef>
                          <a:spcPts val="0"/>
                        </a:spcBef>
                        <a:spcAft>
                          <a:spcPts val="0"/>
                        </a:spcAft>
                        <a:buNone/>
                      </a:pPr>
                      <a:r>
                        <a:rPr lang="en-US" sz="1500" u="none" cap="none" strike="noStrike"/>
                        <a:t>Staff</a:t>
                      </a:r>
                      <a:endParaRPr/>
                    </a:p>
                  </a:txBody>
                  <a:tcPr marT="0" marB="0" marR="23775" marL="23775" anchor="b"/>
                </a:tc>
              </a:tr>
              <a:tr h="228175">
                <a:tc>
                  <a:txBody>
                    <a:bodyPr/>
                    <a:lstStyle/>
                    <a:p>
                      <a:pPr indent="0" lvl="0" marL="0" marR="0" rtl="0" algn="l">
                        <a:spcBef>
                          <a:spcPts val="0"/>
                        </a:spcBef>
                        <a:spcAft>
                          <a:spcPts val="0"/>
                        </a:spcAft>
                        <a:buNone/>
                      </a:pPr>
                      <a:r>
                        <a:rPr lang="en-US" sz="1500" u="none" cap="none" strike="noStrike"/>
                        <a:t>Nickname</a:t>
                      </a:r>
                      <a:endParaRPr/>
                    </a:p>
                  </a:txBody>
                  <a:tcPr marT="0" marB="0" marR="23775" marL="23775" anchor="b"/>
                </a:tc>
                <a:tc>
                  <a:txBody>
                    <a:bodyPr/>
                    <a:lstStyle/>
                    <a:p>
                      <a:pPr indent="0" lvl="0" marL="0" marR="0" rtl="0" algn="l">
                        <a:spcBef>
                          <a:spcPts val="0"/>
                        </a:spcBef>
                        <a:spcAft>
                          <a:spcPts val="0"/>
                        </a:spcAft>
                        <a:buNone/>
                      </a:pPr>
                      <a:r>
                        <a:rPr lang="en-US" sz="1500" u="none" cap="none" strike="noStrike"/>
                        <a:t>E-mail Permission</a:t>
                      </a:r>
                      <a:endParaRPr/>
                    </a:p>
                  </a:txBody>
                  <a:tcPr marT="0" marB="0" marR="23775" marL="23775" anchor="b"/>
                </a:tc>
                <a:tc>
                  <a:txBody>
                    <a:bodyPr/>
                    <a:lstStyle/>
                    <a:p>
                      <a:pPr indent="0" lvl="0" marL="0" marR="0" rtl="0" algn="l">
                        <a:spcBef>
                          <a:spcPts val="0"/>
                        </a:spcBef>
                        <a:spcAft>
                          <a:spcPts val="0"/>
                        </a:spcAft>
                        <a:buNone/>
                      </a:pPr>
                      <a:r>
                        <a:rPr lang="en-US" sz="1500" u="none" cap="none" strike="noStrike"/>
                        <a:t>Parent</a:t>
                      </a:r>
                      <a:endParaRPr/>
                    </a:p>
                  </a:txBody>
                  <a:tcPr marT="0" marB="0" marR="23775" marL="23775" anchor="b"/>
                </a:tc>
              </a:tr>
              <a:tr h="281350">
                <a:tc>
                  <a:txBody>
                    <a:bodyPr/>
                    <a:lstStyle/>
                    <a:p>
                      <a:pPr indent="0" lvl="0" marL="0" marR="0" rtl="0" algn="l">
                        <a:spcBef>
                          <a:spcPts val="0"/>
                        </a:spcBef>
                        <a:spcAft>
                          <a:spcPts val="0"/>
                        </a:spcAft>
                        <a:buNone/>
                      </a:pPr>
                      <a:r>
                        <a:rPr lang="en-US" sz="1500" u="none" cap="none" strike="noStrike"/>
                        <a:t>Alternate Names</a:t>
                      </a:r>
                      <a:endParaRPr/>
                    </a:p>
                  </a:txBody>
                  <a:tcPr marT="0" marB="0" marR="23775" marL="23775" anchor="b"/>
                </a:tc>
                <a:tc>
                  <a:txBody>
                    <a:bodyPr/>
                    <a:lstStyle/>
                    <a:p>
                      <a:pPr indent="0" lvl="0" marL="0" marR="0" rtl="0" algn="l">
                        <a:spcBef>
                          <a:spcPts val="0"/>
                        </a:spcBef>
                        <a:spcAft>
                          <a:spcPts val="0"/>
                        </a:spcAft>
                        <a:buNone/>
                      </a:pPr>
                      <a:r>
                        <a:rPr lang="en-US" sz="1500" u="none" cap="none" strike="noStrike"/>
                        <a:t>Do Not Solicit</a:t>
                      </a:r>
                      <a:endParaRPr/>
                    </a:p>
                  </a:txBody>
                  <a:tcPr marT="0" marB="0" marR="23775" marL="23775" anchor="b"/>
                </a:tc>
                <a:tc>
                  <a:txBody>
                    <a:bodyPr/>
                    <a:lstStyle/>
                    <a:p>
                      <a:pPr indent="0" lvl="0" marL="0" marR="0" rtl="0" algn="l">
                        <a:spcBef>
                          <a:spcPts val="0"/>
                        </a:spcBef>
                        <a:spcAft>
                          <a:spcPts val="0"/>
                        </a:spcAft>
                        <a:buNone/>
                      </a:pPr>
                      <a:r>
                        <a:rPr lang="en-US" sz="1500" u="none" cap="none" strike="noStrike"/>
                        <a:t>Sibling</a:t>
                      </a:r>
                      <a:endParaRPr/>
                    </a:p>
                  </a:txBody>
                  <a:tcPr marT="0" marB="0" marR="23775" marL="23775" anchor="b"/>
                </a:tc>
              </a:tr>
              <a:tr h="228175">
                <a:tc>
                  <a:txBody>
                    <a:bodyPr/>
                    <a:lstStyle/>
                    <a:p>
                      <a:pPr indent="0" lvl="0" marL="0" marR="0" rtl="0" algn="l">
                        <a:spcBef>
                          <a:spcPts val="0"/>
                        </a:spcBef>
                        <a:spcAft>
                          <a:spcPts val="0"/>
                        </a:spcAft>
                        <a:buNone/>
                      </a:pPr>
                      <a:r>
                        <a:rPr lang="en-US" sz="1500" u="none" cap="none" strike="noStrike"/>
                        <a:t>Address 1</a:t>
                      </a:r>
                      <a:endParaRPr/>
                    </a:p>
                  </a:txBody>
                  <a:tcPr marT="0" marB="0" marR="23775" marL="23775" anchor="b"/>
                </a:tc>
                <a:tc>
                  <a:txBody>
                    <a:bodyPr/>
                    <a:lstStyle/>
                    <a:p>
                      <a:pPr indent="0" lvl="0" marL="0" marR="0" rtl="0" algn="l">
                        <a:spcBef>
                          <a:spcPts val="0"/>
                        </a:spcBef>
                        <a:spcAft>
                          <a:spcPts val="0"/>
                        </a:spcAft>
                        <a:buNone/>
                      </a:pPr>
                      <a:r>
                        <a:rPr lang="en-US" sz="1500" u="none" cap="none" strike="noStrike"/>
                        <a:t>Poor Record Flag</a:t>
                      </a:r>
                      <a:endParaRPr/>
                    </a:p>
                  </a:txBody>
                  <a:tcPr marT="0" marB="0" marR="23775" marL="23775" anchor="b"/>
                </a:tc>
                <a:tc>
                  <a:txBody>
                    <a:bodyPr/>
                    <a:lstStyle/>
                    <a:p>
                      <a:pPr indent="0" lvl="0" marL="0" marR="0" rtl="0" algn="l">
                        <a:spcBef>
                          <a:spcPts val="0"/>
                        </a:spcBef>
                        <a:spcAft>
                          <a:spcPts val="0"/>
                        </a:spcAft>
                        <a:buNone/>
                      </a:pPr>
                      <a:r>
                        <a:rPr lang="en-US" sz="1500" u="none" cap="none" strike="noStrike"/>
                        <a:t>Camper</a:t>
                      </a:r>
                      <a:endParaRPr/>
                    </a:p>
                  </a:txBody>
                  <a:tcPr marT="0" marB="0" marR="23775" marL="23775" anchor="b"/>
                </a:tc>
              </a:tr>
              <a:tr h="298950">
                <a:tc>
                  <a:txBody>
                    <a:bodyPr/>
                    <a:lstStyle/>
                    <a:p>
                      <a:pPr indent="0" lvl="0" marL="0" marR="0" rtl="0" algn="l">
                        <a:spcBef>
                          <a:spcPts val="0"/>
                        </a:spcBef>
                        <a:spcAft>
                          <a:spcPts val="0"/>
                        </a:spcAft>
                        <a:buNone/>
                      </a:pPr>
                      <a:r>
                        <a:rPr lang="en-US" sz="1500" u="none" cap="none" strike="noStrike"/>
                        <a:t>Address 2</a:t>
                      </a:r>
                      <a:endParaRPr/>
                    </a:p>
                  </a:txBody>
                  <a:tcPr marT="0" marB="0" marR="23775" marL="23775" anchor="b"/>
                </a:tc>
                <a:tc>
                  <a:txBody>
                    <a:bodyPr/>
                    <a:lstStyle/>
                    <a:p>
                      <a:pPr indent="0" lvl="0" marL="0" marR="0" rtl="0" algn="l">
                        <a:spcBef>
                          <a:spcPts val="0"/>
                        </a:spcBef>
                        <a:spcAft>
                          <a:spcPts val="0"/>
                        </a:spcAft>
                        <a:buNone/>
                      </a:pPr>
                      <a:r>
                        <a:rPr lang="en-US" sz="1500" u="none" cap="none" strike="noStrike"/>
                        <a:t>Record Classification</a:t>
                      </a:r>
                      <a:endParaRPr/>
                    </a:p>
                  </a:txBody>
                  <a:tcPr marT="0" marB="0" marR="23775" marL="23775" anchor="b"/>
                </a:tc>
                <a:tc>
                  <a:txBody>
                    <a:bodyPr/>
                    <a:lstStyle/>
                    <a:p>
                      <a:pPr indent="0" lvl="0" marL="0" marR="0" rtl="0" algn="l">
                        <a:spcBef>
                          <a:spcPts val="0"/>
                        </a:spcBef>
                        <a:spcAft>
                          <a:spcPts val="0"/>
                        </a:spcAft>
                        <a:buNone/>
                      </a:pPr>
                      <a:r>
                        <a:rPr lang="en-US" sz="1500" u="none" cap="none" strike="noStrike"/>
                        <a:t>Donor</a:t>
                      </a:r>
                      <a:endParaRPr/>
                    </a:p>
                  </a:txBody>
                  <a:tcPr marT="0" marB="0" marR="23775" marL="23775" anchor="b"/>
                </a:tc>
              </a:tr>
              <a:tr h="228175">
                <a:tc>
                  <a:txBody>
                    <a:bodyPr/>
                    <a:lstStyle/>
                    <a:p>
                      <a:pPr indent="0" lvl="0" marL="0" marR="0" rtl="0" algn="l">
                        <a:spcBef>
                          <a:spcPts val="0"/>
                        </a:spcBef>
                        <a:spcAft>
                          <a:spcPts val="0"/>
                        </a:spcAft>
                        <a:buNone/>
                      </a:pPr>
                      <a:r>
                        <a:rPr lang="en-US" sz="1500" u="none" cap="none" strike="noStrike"/>
                        <a:t>City</a:t>
                      </a:r>
                      <a:endParaRPr/>
                    </a:p>
                  </a:txBody>
                  <a:tcPr marT="0" marB="0" marR="23775" marL="23775" anchor="b"/>
                </a:tc>
                <a:tc>
                  <a:txBody>
                    <a:bodyPr/>
                    <a:lstStyle/>
                    <a:p>
                      <a:pPr indent="0" lvl="0" marL="0" marR="0" rtl="0" algn="l">
                        <a:spcBef>
                          <a:spcPts val="0"/>
                        </a:spcBef>
                        <a:spcAft>
                          <a:spcPts val="0"/>
                        </a:spcAft>
                        <a:buNone/>
                      </a:pPr>
                      <a:r>
                        <a:rPr lang="en-US" sz="1500" u="none" cap="none" strike="noStrike"/>
                        <a:t>Affiliation Old</a:t>
                      </a:r>
                      <a:endParaRPr/>
                    </a:p>
                  </a:txBody>
                  <a:tcPr marT="0" marB="0" marR="23775" marL="23775" anchor="b"/>
                </a:tc>
                <a:tc>
                  <a:txBody>
                    <a:bodyPr/>
                    <a:lstStyle/>
                    <a:p>
                      <a:pPr indent="0" lvl="0" marL="0" marR="0" rtl="0" algn="l">
                        <a:spcBef>
                          <a:spcPts val="0"/>
                        </a:spcBef>
                        <a:spcAft>
                          <a:spcPts val="0"/>
                        </a:spcAft>
                        <a:buNone/>
                      </a:pPr>
                      <a:r>
                        <a:rPr lang="en-US" sz="1500" u="none" cap="none" strike="noStrike"/>
                        <a:t>Current Camper</a:t>
                      </a:r>
                      <a:endParaRPr/>
                    </a:p>
                  </a:txBody>
                  <a:tcPr marT="0" marB="0" marR="23775" marL="23775" anchor="b"/>
                </a:tc>
              </a:tr>
              <a:tr h="228175">
                <a:tc>
                  <a:txBody>
                    <a:bodyPr/>
                    <a:lstStyle/>
                    <a:p>
                      <a:pPr indent="0" lvl="0" marL="0" marR="0" rtl="0" algn="l">
                        <a:spcBef>
                          <a:spcPts val="0"/>
                        </a:spcBef>
                        <a:spcAft>
                          <a:spcPts val="0"/>
                        </a:spcAft>
                        <a:buNone/>
                      </a:pPr>
                      <a:r>
                        <a:rPr lang="en-US" sz="1500" u="none" cap="none" strike="noStrike"/>
                        <a:t>State</a:t>
                      </a:r>
                      <a:endParaRPr/>
                    </a:p>
                  </a:txBody>
                  <a:tcPr marT="0" marB="0" marR="23775" marL="23775" anchor="b"/>
                </a:tc>
                <a:tc>
                  <a:txBody>
                    <a:bodyPr/>
                    <a:lstStyle/>
                    <a:p>
                      <a:pPr indent="0" lvl="0" marL="0" marR="0" rtl="0" algn="l">
                        <a:spcBef>
                          <a:spcPts val="0"/>
                        </a:spcBef>
                        <a:spcAft>
                          <a:spcPts val="0"/>
                        </a:spcAft>
                        <a:buNone/>
                      </a:pPr>
                      <a:r>
                        <a:rPr lang="en-US" sz="1500" u="none" cap="none" strike="noStrike"/>
                        <a:t>Affiliation</a:t>
                      </a:r>
                      <a:endParaRPr/>
                    </a:p>
                  </a:txBody>
                  <a:tcPr marT="0" marB="0" marR="23775" marL="23775" anchor="b"/>
                </a:tc>
                <a:tc>
                  <a:txBody>
                    <a:bodyPr/>
                    <a:lstStyle/>
                    <a:p>
                      <a:pPr indent="0" lvl="0" marL="0" marR="0" rtl="0" algn="l">
                        <a:spcBef>
                          <a:spcPts val="0"/>
                        </a:spcBef>
                        <a:spcAft>
                          <a:spcPts val="0"/>
                        </a:spcAft>
                        <a:buNone/>
                      </a:pPr>
                      <a:r>
                        <a:rPr lang="en-US" sz="1500" u="none" cap="none" strike="noStrike"/>
                        <a:t>Vendor</a:t>
                      </a:r>
                      <a:endParaRPr/>
                    </a:p>
                  </a:txBody>
                  <a:tcPr marT="0" marB="0" marR="23775" marL="23775" anchor="b"/>
                </a:tc>
              </a:tr>
              <a:tr h="228600">
                <a:tc>
                  <a:txBody>
                    <a:bodyPr/>
                    <a:lstStyle/>
                    <a:p>
                      <a:pPr indent="0" lvl="0" marL="0" marR="0" rtl="0" algn="l">
                        <a:spcBef>
                          <a:spcPts val="0"/>
                        </a:spcBef>
                        <a:spcAft>
                          <a:spcPts val="0"/>
                        </a:spcAft>
                        <a:buNone/>
                      </a:pPr>
                      <a:r>
                        <a:rPr lang="en-US" sz="1500" u="none" cap="none" strike="noStrike"/>
                        <a:t>Country</a:t>
                      </a:r>
                      <a:endParaRPr/>
                    </a:p>
                  </a:txBody>
                  <a:tcPr marT="0" marB="0" marR="23775" marL="23775" anchor="b"/>
                </a:tc>
                <a:tc>
                  <a:txBody>
                    <a:bodyPr/>
                    <a:lstStyle/>
                    <a:p>
                      <a:pPr indent="0" lvl="0" marL="0" marR="0" rtl="0" algn="l">
                        <a:spcBef>
                          <a:spcPts val="0"/>
                        </a:spcBef>
                        <a:spcAft>
                          <a:spcPts val="0"/>
                        </a:spcAft>
                        <a:buNone/>
                      </a:pPr>
                      <a:r>
                        <a:rPr lang="en-US" sz="1500" u="none" cap="none" strike="noStrike"/>
                        <a:t>Date Last Update</a:t>
                      </a:r>
                      <a:endParaRPr/>
                    </a:p>
                  </a:txBody>
                  <a:tcPr marT="0" marB="0" marR="23775" marL="23775" anchor="b"/>
                </a:tc>
                <a:tc>
                  <a:txBody>
                    <a:bodyPr/>
                    <a:lstStyle/>
                    <a:p>
                      <a:pPr indent="0" lvl="0" marL="0" marR="0" rtl="0" algn="l">
                        <a:spcBef>
                          <a:spcPts val="0"/>
                        </a:spcBef>
                        <a:spcAft>
                          <a:spcPts val="0"/>
                        </a:spcAft>
                        <a:buNone/>
                      </a:pPr>
                      <a:r>
                        <a:rPr lang="en-US" sz="1500" u="none" cap="none" strike="noStrike"/>
                        <a:t>Other Program Participant</a:t>
                      </a:r>
                      <a:endParaRPr/>
                    </a:p>
                  </a:txBody>
                  <a:tcPr marT="0" marB="0" marR="23775" marL="23775" anchor="b"/>
                </a:tc>
              </a:tr>
              <a:tr h="228600">
                <a:tc>
                  <a:txBody>
                    <a:bodyPr/>
                    <a:lstStyle/>
                    <a:p>
                      <a:pPr indent="0" lvl="0" marL="0" marR="0" rtl="0" algn="l">
                        <a:spcBef>
                          <a:spcPts val="0"/>
                        </a:spcBef>
                        <a:spcAft>
                          <a:spcPts val="0"/>
                        </a:spcAft>
                        <a:buNone/>
                      </a:pPr>
                      <a:r>
                        <a:rPr lang="en-US" sz="1500" u="none" cap="none" strike="noStrike"/>
                        <a:t>Zip</a:t>
                      </a:r>
                      <a:endParaRPr/>
                    </a:p>
                  </a:txBody>
                  <a:tcPr marT="0" marB="0" marR="23775" marL="23775" anchor="b"/>
                </a:tc>
                <a:tc>
                  <a:txBody>
                    <a:bodyPr/>
                    <a:lstStyle/>
                    <a:p>
                      <a:pPr indent="0" lvl="0" marL="0" marR="0" rtl="0" algn="l">
                        <a:spcBef>
                          <a:spcPts val="0"/>
                        </a:spcBef>
                        <a:spcAft>
                          <a:spcPts val="0"/>
                        </a:spcAft>
                        <a:buNone/>
                      </a:pPr>
                      <a:r>
                        <a:rPr lang="en-US" sz="1500" u="none" cap="none" strike="noStrike"/>
                        <a:t>Description Last Update</a:t>
                      </a:r>
                      <a:endParaRPr/>
                    </a:p>
                  </a:txBody>
                  <a:tcPr marT="0" marB="0" marR="23775" marL="23775" anchor="b"/>
                </a:tc>
                <a:tc>
                  <a:txBody>
                    <a:bodyPr/>
                    <a:lstStyle/>
                    <a:p>
                      <a:pPr indent="0" lvl="0" marL="0" marR="0" rtl="0" algn="l">
                        <a:spcBef>
                          <a:spcPts val="0"/>
                        </a:spcBef>
                        <a:spcAft>
                          <a:spcPts val="0"/>
                        </a:spcAft>
                        <a:buNone/>
                      </a:pPr>
                      <a:r>
                        <a:rPr lang="en-US" sz="1500" u="none" cap="none" strike="noStrike"/>
                        <a:t>Deceased</a:t>
                      </a:r>
                      <a:endParaRPr/>
                    </a:p>
                  </a:txBody>
                  <a:tcPr marT="0" marB="0" marR="23775" marL="23775" anchor="b"/>
                </a:tc>
              </a:tr>
              <a:tr h="281350">
                <a:tc>
                  <a:txBody>
                    <a:bodyPr/>
                    <a:lstStyle/>
                    <a:p>
                      <a:pPr indent="0" lvl="0" marL="0" marR="0" rtl="0" algn="l">
                        <a:spcBef>
                          <a:spcPts val="0"/>
                        </a:spcBef>
                        <a:spcAft>
                          <a:spcPts val="0"/>
                        </a:spcAft>
                        <a:buNone/>
                      </a:pPr>
                      <a:r>
                        <a:rPr lang="en-US" sz="1500" u="none" cap="none" strike="noStrike"/>
                        <a:t>Zip+4</a:t>
                      </a:r>
                      <a:endParaRPr/>
                    </a:p>
                  </a:txBody>
                  <a:tcPr marT="0" marB="0" marR="23775" marL="23775" anchor="b"/>
                </a:tc>
                <a:tc>
                  <a:txBody>
                    <a:bodyPr/>
                    <a:lstStyle/>
                    <a:p>
                      <a:pPr indent="0" lvl="0" marL="0" marR="0" rtl="0" algn="l">
                        <a:spcBef>
                          <a:spcPts val="0"/>
                        </a:spcBef>
                        <a:spcAft>
                          <a:spcPts val="0"/>
                        </a:spcAft>
                        <a:buNone/>
                      </a:pPr>
                      <a:r>
                        <a:rPr lang="en-US" sz="1500" u="none" cap="none" strike="noStrike"/>
                        <a:t>Comment on Data Quality</a:t>
                      </a:r>
                      <a:endParaRPr/>
                    </a:p>
                  </a:txBody>
                  <a:tcPr marT="0" marB="0" marR="23775" marL="23775" anchor="b"/>
                </a:tc>
                <a:tc>
                  <a:txBody>
                    <a:bodyPr/>
                    <a:lstStyle/>
                    <a:p>
                      <a:pPr indent="0" lvl="0" marL="0" marR="0" rtl="0" algn="l">
                        <a:spcBef>
                          <a:spcPts val="0"/>
                        </a:spcBef>
                        <a:spcAft>
                          <a:spcPts val="0"/>
                        </a:spcAft>
                        <a:buNone/>
                      </a:pPr>
                      <a:r>
                        <a:rPr lang="en-US" sz="1500" u="none" cap="none" strike="noStrike"/>
                        <a:t>Friend of Cory</a:t>
                      </a:r>
                      <a:endParaRPr/>
                    </a:p>
                  </a:txBody>
                  <a:tcPr marT="0" marB="0" marR="23775" marL="23775" anchor="b"/>
                </a:tc>
              </a:tr>
              <a:tr h="228175">
                <a:tc>
                  <a:txBody>
                    <a:bodyPr/>
                    <a:lstStyle/>
                    <a:p>
                      <a:pPr indent="0" lvl="0" marL="0" marR="0" rtl="0" algn="l">
                        <a:spcBef>
                          <a:spcPts val="0"/>
                        </a:spcBef>
                        <a:spcAft>
                          <a:spcPts val="0"/>
                        </a:spcAft>
                        <a:buNone/>
                      </a:pPr>
                      <a:r>
                        <a:rPr lang="en-US" sz="1500" u="none" cap="none" strike="noStrike"/>
                        <a:t>Date of Birth</a:t>
                      </a:r>
                      <a:endParaRPr/>
                    </a:p>
                  </a:txBody>
                  <a:tcPr marT="0" marB="0" marR="23775" marL="23775" anchor="b"/>
                </a:tc>
                <a:tc>
                  <a:txBody>
                    <a:bodyPr/>
                    <a:lstStyle/>
                    <a:p>
                      <a:pPr indent="0" lvl="0" marL="0" marR="0" rtl="0" algn="l">
                        <a:spcBef>
                          <a:spcPts val="0"/>
                        </a:spcBef>
                        <a:spcAft>
                          <a:spcPts val="0"/>
                        </a:spcAft>
                        <a:buNone/>
                      </a:pPr>
                      <a:r>
                        <a:rPr lang="en-US" sz="1500" u="none" cap="none" strike="noStrike"/>
                        <a:t>Detail</a:t>
                      </a:r>
                      <a:endParaRPr/>
                    </a:p>
                  </a:txBody>
                  <a:tcPr marT="0" marB="0" marR="23775" marL="23775" anchor="b"/>
                </a:tc>
                <a:tc>
                  <a:txBody>
                    <a:bodyPr/>
                    <a:lstStyle/>
                    <a:p>
                      <a:pPr indent="0" lvl="0" marL="0" marR="0" rtl="0" algn="l">
                        <a:spcBef>
                          <a:spcPts val="0"/>
                        </a:spcBef>
                        <a:spcAft>
                          <a:spcPts val="0"/>
                        </a:spcAft>
                        <a:buNone/>
                      </a:pPr>
                      <a:r>
                        <a:t/>
                      </a:r>
                      <a:endParaRPr sz="1500" u="none" cap="none" strike="noStrike"/>
                    </a:p>
                  </a:txBody>
                  <a:tcPr marT="0" marB="0" marR="23775" marL="23775" anchor="b"/>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2"/>
          <p:cNvSpPr txBox="1"/>
          <p:nvPr>
            <p:ph type="title"/>
          </p:nvPr>
        </p:nvSpPr>
        <p:spPr>
          <a:xfrm>
            <a:off x="804672" y="719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fontScale="90000"/>
          </a:bodyPr>
          <a:lstStyle/>
          <a:p>
            <a:pPr indent="0" lvl="0" marL="0" rtl="0" algn="ctr">
              <a:lnSpc>
                <a:spcPct val="90000"/>
              </a:lnSpc>
              <a:spcBef>
                <a:spcPts val="0"/>
              </a:spcBef>
              <a:spcAft>
                <a:spcPts val="0"/>
              </a:spcAft>
              <a:buClr>
                <a:srgbClr val="262626"/>
              </a:buClr>
              <a:buSzPct val="100000"/>
              <a:buFont typeface="Gill Sans"/>
              <a:buNone/>
            </a:pPr>
            <a:r>
              <a:rPr lang="en-US"/>
              <a:t>FORMALIZE THE STRUCTURE OF THE ALUMNI ASSOCIATION</a:t>
            </a:r>
            <a:endParaRPr/>
          </a:p>
        </p:txBody>
      </p:sp>
      <p:sp>
        <p:nvSpPr>
          <p:cNvPr id="335" name="Google Shape;335;p4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336" name="Google Shape;336;p42"/>
          <p:cNvPicPr preferRelativeResize="0"/>
          <p:nvPr/>
        </p:nvPicPr>
        <p:blipFill rotWithShape="1">
          <a:blip r:embed="rId3">
            <a:alphaModFix/>
          </a:blip>
          <a:srcRect b="0" l="0" r="0" t="0"/>
          <a:stretch/>
        </p:blipFill>
        <p:spPr>
          <a:xfrm rot="777622">
            <a:off x="5607188" y="249434"/>
            <a:ext cx="5914891" cy="7335557"/>
          </a:xfrm>
          <a:prstGeom prst="rect">
            <a:avLst/>
          </a:prstGeom>
          <a:noFill/>
          <a:ln>
            <a:noFill/>
          </a:ln>
        </p:spPr>
      </p:pic>
      <p:sp>
        <p:nvSpPr>
          <p:cNvPr id="337" name="Google Shape;337;p42"/>
          <p:cNvSpPr txBox="1"/>
          <p:nvPr/>
        </p:nvSpPr>
        <p:spPr>
          <a:xfrm>
            <a:off x="1150620" y="2365153"/>
            <a:ext cx="3794760" cy="4492847"/>
          </a:xfrm>
          <a:prstGeom prst="rect">
            <a:avLst/>
          </a:prstGeom>
          <a:noFill/>
          <a:ln>
            <a:noFill/>
          </a:ln>
        </p:spPr>
        <p:txBody>
          <a:bodyPr anchorCtr="1" anchor="t" bIns="45700" lIns="91425" spcFirstLastPara="1" rIns="91425" wrap="square" tIns="45700">
            <a:normAutofit/>
          </a:bodyPr>
          <a:lstStyle/>
          <a:p>
            <a:pPr indent="0" lvl="0" marL="0" marR="0" rtl="0" algn="l">
              <a:lnSpc>
                <a:spcPct val="100000"/>
              </a:lnSpc>
              <a:spcBef>
                <a:spcPts val="0"/>
              </a:spcBef>
              <a:spcAft>
                <a:spcPts val="0"/>
              </a:spcAft>
              <a:buClr>
                <a:schemeClr val="accent2"/>
              </a:buClr>
              <a:buSzPts val="1600"/>
              <a:buFont typeface="Arial"/>
              <a:buNone/>
            </a:pPr>
            <a:r>
              <a:rPr lang="en-US" sz="1600">
                <a:solidFill>
                  <a:srgbClr val="FFFFFF"/>
                </a:solidFill>
                <a:latin typeface="Gill Sans"/>
                <a:ea typeface="Gill Sans"/>
                <a:cs typeface="Gill Sans"/>
                <a:sym typeface="Gill Sans"/>
              </a:rPr>
              <a:t>Create a charter document which describes the </a:t>
            </a:r>
            <a:r>
              <a:rPr lang="en-US" sz="1600">
                <a:solidFill>
                  <a:schemeClr val="accent3"/>
                </a:solidFill>
                <a:latin typeface="Gill Sans"/>
                <a:ea typeface="Gill Sans"/>
                <a:cs typeface="Gill Sans"/>
                <a:sym typeface="Gill Sans"/>
              </a:rPr>
              <a:t>Governance Model</a:t>
            </a:r>
            <a:r>
              <a:rPr lang="en-US" sz="1600">
                <a:solidFill>
                  <a:srgbClr val="FFFFFF"/>
                </a:solidFill>
                <a:latin typeface="Gill Sans"/>
                <a:ea typeface="Gill Sans"/>
                <a:cs typeface="Gill Sans"/>
                <a:sym typeface="Gill Sans"/>
              </a:rPr>
              <a:t>, including:</a:t>
            </a:r>
            <a:endParaRPr/>
          </a:p>
          <a:p>
            <a:pPr indent="-342900" lvl="0" marL="34290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How it is defined and structured</a:t>
            </a:r>
            <a:endParaRPr/>
          </a:p>
          <a:p>
            <a:pPr indent="-342900" lvl="0" marL="34290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How it is led, staffed, and managed</a:t>
            </a:r>
            <a:endParaRPr/>
          </a:p>
          <a:p>
            <a:pPr indent="-342900" lvl="0" marL="34290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When it will be reviewed for effectiveness</a:t>
            </a:r>
            <a:endParaRPr/>
          </a:p>
          <a:p>
            <a:pPr indent="0" lvl="0" marL="0" marR="0" rtl="0" algn="l">
              <a:lnSpc>
                <a:spcPct val="100000"/>
              </a:lnSpc>
              <a:spcBef>
                <a:spcPts val="1000"/>
              </a:spcBef>
              <a:spcAft>
                <a:spcPts val="0"/>
              </a:spcAft>
              <a:buClr>
                <a:schemeClr val="accent3"/>
              </a:buClr>
              <a:buSzPts val="2400"/>
              <a:buFont typeface="Arial"/>
              <a:buNone/>
            </a:pPr>
            <a:r>
              <a:rPr lang="en-US" sz="1600">
                <a:solidFill>
                  <a:srgbClr val="FFFFFF"/>
                </a:solidFill>
                <a:latin typeface="Gill Sans"/>
                <a:ea typeface="Gill Sans"/>
                <a:cs typeface="Gill Sans"/>
                <a:sym typeface="Gill Sans"/>
              </a:rPr>
              <a:t>Present the document to the board or equivalent for approval.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3"/>
          <p:cNvSpPr/>
          <p:nvPr/>
        </p:nvSpPr>
        <p:spPr>
          <a:xfrm>
            <a:off x="4182533" y="1998133"/>
            <a:ext cx="3826936" cy="4585546"/>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44" name="Google Shape;344;p4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45" name="Google Shape;345;p43"/>
          <p:cNvSpPr txBox="1"/>
          <p:nvPr>
            <p:ph type="title"/>
          </p:nvPr>
        </p:nvSpPr>
        <p:spPr>
          <a:xfrm>
            <a:off x="804672" y="543297"/>
            <a:ext cx="10320010" cy="1141497"/>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ALUMNI ASSOCIATION GOVERNANCE MODEL</a:t>
            </a:r>
            <a:endParaRPr/>
          </a:p>
        </p:txBody>
      </p:sp>
      <p:cxnSp>
        <p:nvCxnSpPr>
          <p:cNvPr id="346" name="Google Shape;346;p43"/>
          <p:cNvCxnSpPr/>
          <p:nvPr/>
        </p:nvCxnSpPr>
        <p:spPr>
          <a:xfrm>
            <a:off x="804672" y="2675467"/>
            <a:ext cx="10320010" cy="0"/>
          </a:xfrm>
          <a:prstGeom prst="straightConnector1">
            <a:avLst/>
          </a:prstGeom>
          <a:noFill/>
          <a:ln cap="flat" cmpd="sng" w="63500">
            <a:solidFill>
              <a:schemeClr val="accent3"/>
            </a:solidFill>
            <a:prstDash val="solid"/>
            <a:round/>
            <a:headEnd len="med" w="med" type="triangle"/>
            <a:tailEnd len="med" w="med" type="triangle"/>
          </a:ln>
        </p:spPr>
      </p:cxnSp>
      <p:sp>
        <p:nvSpPr>
          <p:cNvPr id="347" name="Google Shape;347;p43"/>
          <p:cNvSpPr txBox="1"/>
          <p:nvPr/>
        </p:nvSpPr>
        <p:spPr>
          <a:xfrm>
            <a:off x="1032933" y="2167467"/>
            <a:ext cx="20489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DEPENDENT</a:t>
            </a:r>
            <a:endParaRPr/>
          </a:p>
        </p:txBody>
      </p:sp>
      <p:sp>
        <p:nvSpPr>
          <p:cNvPr id="348" name="Google Shape;348;p43"/>
          <p:cNvSpPr txBox="1"/>
          <p:nvPr/>
        </p:nvSpPr>
        <p:spPr>
          <a:xfrm>
            <a:off x="9110135" y="2167467"/>
            <a:ext cx="23537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INDEPENDENT</a:t>
            </a:r>
            <a:endParaRPr/>
          </a:p>
        </p:txBody>
      </p:sp>
      <p:sp>
        <p:nvSpPr>
          <p:cNvPr id="349" name="Google Shape;349;p43"/>
          <p:cNvSpPr txBox="1"/>
          <p:nvPr/>
        </p:nvSpPr>
        <p:spPr>
          <a:xfrm>
            <a:off x="4919135" y="2184401"/>
            <a:ext cx="235373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Gill Sans"/>
                <a:ea typeface="Gill Sans"/>
                <a:cs typeface="Gill Sans"/>
                <a:sym typeface="Gill Sans"/>
              </a:rPr>
              <a:t>HYBRID</a:t>
            </a:r>
            <a:endParaRPr/>
          </a:p>
        </p:txBody>
      </p:sp>
      <p:sp>
        <p:nvSpPr>
          <p:cNvPr id="350" name="Google Shape;350;p43"/>
          <p:cNvSpPr txBox="1"/>
          <p:nvPr/>
        </p:nvSpPr>
        <p:spPr>
          <a:xfrm>
            <a:off x="804672" y="3153727"/>
            <a:ext cx="3377861"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Governed entirely by the organization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Budget is part of organization’s operating budget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Activities are decided upon and led by organization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Exists largely for fundraising</a:t>
            </a:r>
            <a:endParaRPr/>
          </a:p>
        </p:txBody>
      </p:sp>
      <p:sp>
        <p:nvSpPr>
          <p:cNvPr id="351" name="Google Shape;351;p43"/>
          <p:cNvSpPr txBox="1"/>
          <p:nvPr/>
        </p:nvSpPr>
        <p:spPr>
          <a:xfrm>
            <a:off x="4407069" y="3159066"/>
            <a:ext cx="3377861" cy="313932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Governed by the alumni with organizational representation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Budget is part of organization’s operating budget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Targeted campaigns can increase the budget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Activities are mutually agreed upon to balance the needs of the organization (fundraising) and the alumni association (community)</a:t>
            </a:r>
            <a:endParaRPr/>
          </a:p>
        </p:txBody>
      </p:sp>
      <p:sp>
        <p:nvSpPr>
          <p:cNvPr id="352" name="Google Shape;352;p43"/>
          <p:cNvSpPr txBox="1"/>
          <p:nvPr/>
        </p:nvSpPr>
        <p:spPr>
          <a:xfrm>
            <a:off x="8318669" y="3153727"/>
            <a:ext cx="3377861" cy="28623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Governed by alumni</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Can be a 501c3 nonprofit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Budget is funded by events, membership fees, and donations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Activities are decided upon and led by alumni</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Exists largely as a community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Risk that the association can “go rogue”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58" name="Google Shape;358;p44"/>
          <p:cNvSpPr txBox="1"/>
          <p:nvPr>
            <p:ph type="title"/>
          </p:nvPr>
        </p:nvSpPr>
        <p:spPr>
          <a:xfrm>
            <a:off x="804672" y="303815"/>
            <a:ext cx="10320010" cy="1141497"/>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ALUMNI ASSOCIATION GOVERNANCE MODEL</a:t>
            </a:r>
            <a:endParaRPr/>
          </a:p>
        </p:txBody>
      </p:sp>
      <p:sp>
        <p:nvSpPr>
          <p:cNvPr id="359" name="Google Shape;359;p44"/>
          <p:cNvSpPr txBox="1"/>
          <p:nvPr/>
        </p:nvSpPr>
        <p:spPr>
          <a:xfrm>
            <a:off x="804672" y="1526745"/>
            <a:ext cx="10320010" cy="440120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accent3"/>
              </a:buClr>
              <a:buSzPts val="3000"/>
              <a:buFont typeface="Noto Sans Symbols"/>
              <a:buChar char="▪"/>
            </a:pPr>
            <a:r>
              <a:rPr b="0" i="0" lang="en-US" sz="2000" u="none" strike="noStrike">
                <a:solidFill>
                  <a:schemeClr val="lt1"/>
                </a:solidFill>
                <a:latin typeface="Gill Sans"/>
                <a:ea typeface="Gill Sans"/>
                <a:cs typeface="Gill Sans"/>
                <a:sym typeface="Gill Sans"/>
              </a:rPr>
              <a:t>The committee shall remain a </a:t>
            </a:r>
            <a:r>
              <a:rPr b="0" i="0" lang="en-US" sz="2000" u="none" strike="noStrike">
                <a:solidFill>
                  <a:schemeClr val="accent3"/>
                </a:solidFill>
                <a:latin typeface="Gill Sans"/>
                <a:ea typeface="Gill Sans"/>
                <a:cs typeface="Gill Sans"/>
                <a:sym typeface="Gill Sans"/>
              </a:rPr>
              <a:t>standing committee </a:t>
            </a:r>
            <a:r>
              <a:rPr b="0" i="0" lang="en-US" sz="2000" u="none" strike="noStrike">
                <a:solidFill>
                  <a:schemeClr val="lt1"/>
                </a:solidFill>
                <a:latin typeface="Gill Sans"/>
                <a:ea typeface="Gill Sans"/>
                <a:cs typeface="Gill Sans"/>
                <a:sym typeface="Gill Sans"/>
              </a:rPr>
              <a:t>of the Board for five years, at which point the Board shall evaluate the efficacy and appropriateness of the committee</a:t>
            </a:r>
            <a:endParaRPr/>
          </a:p>
          <a:p>
            <a:pPr indent="-95250" lvl="0" marL="285750" marR="0" rtl="0" algn="l">
              <a:spcBef>
                <a:spcPts val="0"/>
              </a:spcBef>
              <a:spcAft>
                <a:spcPts val="0"/>
              </a:spcAft>
              <a:buClr>
                <a:schemeClr val="accent3"/>
              </a:buClr>
              <a:buSzPts val="3000"/>
              <a:buFont typeface="Noto Sans Symbols"/>
              <a:buNone/>
            </a:pPr>
            <a:r>
              <a:t/>
            </a:r>
            <a:endParaRPr b="0" i="0" sz="2000" u="none" strike="noStrike">
              <a:solidFill>
                <a:schemeClr val="lt1"/>
              </a:solidFill>
              <a:latin typeface="Gill Sans"/>
              <a:ea typeface="Gill Sans"/>
              <a:cs typeface="Gill Sans"/>
              <a:sym typeface="Gill Sans"/>
            </a:endParaRPr>
          </a:p>
          <a:p>
            <a:pPr indent="-285750" lvl="0" marL="285750" marR="0" rtl="0" algn="l">
              <a:spcBef>
                <a:spcPts val="0"/>
              </a:spcBef>
              <a:spcAft>
                <a:spcPts val="0"/>
              </a:spcAft>
              <a:buClr>
                <a:schemeClr val="accent3"/>
              </a:buClr>
              <a:buSzPts val="3000"/>
              <a:buFont typeface="Noto Sans Symbols"/>
              <a:buChar char="▪"/>
            </a:pPr>
            <a:r>
              <a:rPr b="0" i="0" lang="en-US" sz="2000" u="none" strike="noStrike">
                <a:solidFill>
                  <a:schemeClr val="lt1"/>
                </a:solidFill>
                <a:latin typeface="Gill Sans"/>
                <a:ea typeface="Gill Sans"/>
                <a:cs typeface="Gill Sans"/>
                <a:sym typeface="Gill Sans"/>
              </a:rPr>
              <a:t>To fund our activities, we will look to the Executive Director to </a:t>
            </a:r>
            <a:r>
              <a:rPr b="0" i="0" lang="en-US" sz="2000" u="none" strike="noStrike">
                <a:solidFill>
                  <a:schemeClr val="accent3"/>
                </a:solidFill>
                <a:latin typeface="Gill Sans"/>
                <a:ea typeface="Gill Sans"/>
                <a:cs typeface="Gill Sans"/>
                <a:sym typeface="Gill Sans"/>
              </a:rPr>
              <a:t>budget</a:t>
            </a:r>
            <a:r>
              <a:rPr b="0" i="0" lang="en-US" sz="2000" u="none" strike="noStrike">
                <a:solidFill>
                  <a:schemeClr val="lt1"/>
                </a:solidFill>
                <a:latin typeface="Gill Sans"/>
                <a:ea typeface="Gill Sans"/>
                <a:cs typeface="Gill Sans"/>
                <a:sym typeface="Gill Sans"/>
              </a:rPr>
              <a:t> and approve spending, with reviews of budget by the Cory Board upon request. This spending will include support of planning the 100th Anniversary Celebration</a:t>
            </a:r>
            <a:endParaRPr/>
          </a:p>
          <a:p>
            <a:pPr indent="-95250" lvl="0" marL="285750" marR="0" rtl="0" algn="l">
              <a:spcBef>
                <a:spcPts val="0"/>
              </a:spcBef>
              <a:spcAft>
                <a:spcPts val="0"/>
              </a:spcAft>
              <a:buClr>
                <a:schemeClr val="accent3"/>
              </a:buClr>
              <a:buSzPts val="3000"/>
              <a:buFont typeface="Noto Sans Symbols"/>
              <a:buNone/>
            </a:pPr>
            <a:r>
              <a:t/>
            </a:r>
            <a:endParaRPr b="0" i="0" sz="2000" u="none" strike="noStrike">
              <a:solidFill>
                <a:schemeClr val="lt1"/>
              </a:solidFill>
              <a:latin typeface="Gill Sans"/>
              <a:ea typeface="Gill Sans"/>
              <a:cs typeface="Gill Sans"/>
              <a:sym typeface="Gill Sans"/>
            </a:endParaRPr>
          </a:p>
          <a:p>
            <a:pPr indent="-285750" lvl="0" marL="285750" marR="0" rtl="0" algn="l">
              <a:spcBef>
                <a:spcPts val="0"/>
              </a:spcBef>
              <a:spcAft>
                <a:spcPts val="0"/>
              </a:spcAft>
              <a:buClr>
                <a:schemeClr val="accent3"/>
              </a:buClr>
              <a:buSzPts val="3000"/>
              <a:buFont typeface="Noto Sans Symbols"/>
              <a:buChar char="▪"/>
            </a:pPr>
            <a:r>
              <a:rPr b="0" i="0" lang="en-US" sz="2000" u="none" strike="noStrike">
                <a:solidFill>
                  <a:schemeClr val="lt1"/>
                </a:solidFill>
                <a:latin typeface="Gill Sans"/>
                <a:ea typeface="Gill Sans"/>
                <a:cs typeface="Gill Sans"/>
                <a:sym typeface="Gill Sans"/>
              </a:rPr>
              <a:t>The Alumni Committee will be </a:t>
            </a:r>
            <a:r>
              <a:rPr b="0" i="0" lang="en-US" sz="2000" u="none" strike="noStrike">
                <a:solidFill>
                  <a:schemeClr val="accent3"/>
                </a:solidFill>
                <a:latin typeface="Gill Sans"/>
                <a:ea typeface="Gill Sans"/>
                <a:cs typeface="Gill Sans"/>
                <a:sym typeface="Gill Sans"/>
              </a:rPr>
              <a:t>composed of 6-15 members</a:t>
            </a:r>
            <a:r>
              <a:rPr b="0" i="0" lang="en-US" sz="2000" u="none" strike="noStrike">
                <a:solidFill>
                  <a:schemeClr val="lt1"/>
                </a:solidFill>
                <a:latin typeface="Gill Sans"/>
                <a:ea typeface="Gill Sans"/>
                <a:cs typeface="Gill Sans"/>
                <a:sym typeface="Gill Sans"/>
              </a:rPr>
              <a:t>, with two co-chairs serving two year terms with no term limits. The committee will contain at least one member of Cory Board, plus high-ranking </a:t>
            </a:r>
            <a:r>
              <a:rPr b="0" i="1" lang="en-US" sz="2000" u="none" strike="noStrike">
                <a:solidFill>
                  <a:schemeClr val="lt1"/>
                </a:solidFill>
                <a:latin typeface="Gill Sans"/>
                <a:ea typeface="Gill Sans"/>
                <a:cs typeface="Gill Sans"/>
                <a:sym typeface="Gill Sans"/>
              </a:rPr>
              <a:t>ex-officio </a:t>
            </a:r>
            <a:r>
              <a:rPr b="0" i="0" lang="en-US" sz="2000" u="none" strike="noStrike">
                <a:solidFill>
                  <a:schemeClr val="lt1"/>
                </a:solidFill>
                <a:latin typeface="Gill Sans"/>
                <a:ea typeface="Gill Sans"/>
                <a:cs typeface="Gill Sans"/>
                <a:sym typeface="Gill Sans"/>
              </a:rPr>
              <a:t>staff member appointed by Executive Director</a:t>
            </a:r>
            <a:endParaRPr/>
          </a:p>
          <a:p>
            <a:pPr indent="-95250" lvl="0" marL="285750" marR="0" rtl="0" algn="l">
              <a:spcBef>
                <a:spcPts val="0"/>
              </a:spcBef>
              <a:spcAft>
                <a:spcPts val="0"/>
              </a:spcAft>
              <a:buClr>
                <a:schemeClr val="accent3"/>
              </a:buClr>
              <a:buSzPts val="3000"/>
              <a:buFont typeface="Noto Sans Symbols"/>
              <a:buNone/>
            </a:pPr>
            <a:r>
              <a:t/>
            </a:r>
            <a:endParaRPr b="0" i="0" sz="2000" u="none" strike="noStrike">
              <a:solidFill>
                <a:schemeClr val="lt1"/>
              </a:solidFill>
              <a:latin typeface="Gill Sans"/>
              <a:ea typeface="Gill Sans"/>
              <a:cs typeface="Gill Sans"/>
              <a:sym typeface="Gill Sans"/>
            </a:endParaRPr>
          </a:p>
          <a:p>
            <a:pPr indent="-285750" lvl="0" marL="285750" marR="0" rtl="0" algn="l">
              <a:spcBef>
                <a:spcPts val="0"/>
              </a:spcBef>
              <a:spcAft>
                <a:spcPts val="0"/>
              </a:spcAft>
              <a:buClr>
                <a:schemeClr val="accent3"/>
              </a:buClr>
              <a:buSzPts val="3000"/>
              <a:buFont typeface="Noto Sans Symbols"/>
              <a:buChar char="▪"/>
            </a:pPr>
            <a:r>
              <a:rPr b="0" i="0" lang="en-US" sz="2000" u="none" strike="noStrike">
                <a:solidFill>
                  <a:schemeClr val="lt1"/>
                </a:solidFill>
                <a:latin typeface="Gill Sans"/>
                <a:ea typeface="Gill Sans"/>
                <a:cs typeface="Gill Sans"/>
                <a:sym typeface="Gill Sans"/>
              </a:rPr>
              <a:t>The Alumni Committee will </a:t>
            </a:r>
            <a:r>
              <a:rPr b="0" i="0" lang="en-US" sz="2000" u="none" strike="noStrike">
                <a:solidFill>
                  <a:schemeClr val="accent3"/>
                </a:solidFill>
                <a:latin typeface="Gill Sans"/>
                <a:ea typeface="Gill Sans"/>
                <a:cs typeface="Gill Sans"/>
                <a:sym typeface="Gill Sans"/>
              </a:rPr>
              <a:t>meet monthly </a:t>
            </a:r>
            <a:r>
              <a:rPr b="0" i="0" lang="en-US" sz="2000" u="none" strike="noStrike">
                <a:solidFill>
                  <a:schemeClr val="lt1"/>
                </a:solidFill>
                <a:latin typeface="Gill Sans"/>
                <a:ea typeface="Gill Sans"/>
                <a:cs typeface="Gill Sans"/>
                <a:sym typeface="Gill Sans"/>
              </a:rPr>
              <a:t>to fulfill the purpose of association.</a:t>
            </a:r>
            <a:r>
              <a:rPr lang="en-US" sz="2000">
                <a:solidFill>
                  <a:schemeClr val="lt1"/>
                </a:solidFill>
                <a:latin typeface="Gill Sans"/>
                <a:ea typeface="Gill Sans"/>
                <a:cs typeface="Gill Sans"/>
                <a:sym typeface="Gill Sans"/>
              </a:rPr>
              <a:t> </a:t>
            </a:r>
            <a:r>
              <a:rPr b="0" i="0" lang="en-US" sz="2000" u="none" strike="noStrike">
                <a:solidFill>
                  <a:schemeClr val="lt1"/>
                </a:solidFill>
                <a:latin typeface="Gill Sans"/>
                <a:ea typeface="Gill Sans"/>
                <a:cs typeface="Gill Sans"/>
                <a:sym typeface="Gill Sans"/>
              </a:rPr>
              <a:t>Occasional open meetings would allow any alum to learn more abou</a:t>
            </a:r>
            <a:r>
              <a:rPr lang="en-US" sz="2000">
                <a:solidFill>
                  <a:schemeClr val="lt1"/>
                </a:solidFill>
                <a:latin typeface="Gill Sans"/>
                <a:ea typeface="Gill Sans"/>
                <a:cs typeface="Gill Sans"/>
                <a:sym typeface="Gill Sans"/>
              </a:rPr>
              <a:t>t the association and to </a:t>
            </a:r>
            <a:r>
              <a:rPr b="0" i="0" lang="en-US" sz="2000" u="none" strike="noStrike">
                <a:solidFill>
                  <a:schemeClr val="lt1"/>
                </a:solidFill>
                <a:latin typeface="Gill Sans"/>
                <a:ea typeface="Gill Sans"/>
                <a:cs typeface="Gill Sans"/>
                <a:sym typeface="Gill Sans"/>
              </a:rPr>
              <a:t>participate in Alumni Association planning activities.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5"/>
          <p:cNvSpPr txBox="1"/>
          <p:nvPr>
            <p:ph type="title"/>
          </p:nvPr>
        </p:nvSpPr>
        <p:spPr>
          <a:xfrm>
            <a:off x="6896501" y="295216"/>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ENGAGE ALUMNI COMMUNITY</a:t>
            </a:r>
            <a:endParaRPr/>
          </a:p>
        </p:txBody>
      </p:sp>
      <p:pic>
        <p:nvPicPr>
          <p:cNvPr id="365" name="Google Shape;365;p45"/>
          <p:cNvPicPr preferRelativeResize="0"/>
          <p:nvPr>
            <p:ph idx="2" type="pic"/>
          </p:nvPr>
        </p:nvPicPr>
        <p:blipFill rotWithShape="1">
          <a:blip r:embed="rId3">
            <a:alphaModFix/>
          </a:blip>
          <a:srcRect b="0" l="13542" r="13541" t="0"/>
          <a:stretch/>
        </p:blipFill>
        <p:spPr>
          <a:xfrm rot="475828">
            <a:off x="4973" y="0"/>
            <a:ext cx="6102097" cy="6858000"/>
          </a:xfrm>
          <a:prstGeom prst="rect">
            <a:avLst/>
          </a:prstGeom>
          <a:solidFill>
            <a:srgbClr val="BFBFBF"/>
          </a:solidFill>
          <a:ln>
            <a:noFill/>
          </a:ln>
        </p:spPr>
      </p:pic>
      <p:sp>
        <p:nvSpPr>
          <p:cNvPr id="366" name="Google Shape;366;p45"/>
          <p:cNvSpPr txBox="1"/>
          <p:nvPr>
            <p:ph idx="1" type="body"/>
          </p:nvPr>
        </p:nvSpPr>
        <p:spPr>
          <a:xfrm>
            <a:off x="7246620" y="1725073"/>
            <a:ext cx="3794760" cy="3888302"/>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250"/>
              <a:buFont typeface="Noto Sans Symbols"/>
              <a:buChar char="▪"/>
            </a:pPr>
            <a:r>
              <a:rPr lang="en-US"/>
              <a:t>Develop a communication strategy for engaging alumni.</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Utilize email, web, social media, videoconferencing, and in-person communications.</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Consider hosting events that bring alumni together who have a shared experience:</a:t>
            </a:r>
            <a:endParaRPr/>
          </a:p>
          <a:p>
            <a:pPr indent="-285750" lvl="1" marL="742950" rtl="0" algn="l">
              <a:lnSpc>
                <a:spcPct val="100000"/>
              </a:lnSpc>
              <a:spcBef>
                <a:spcPts val="1000"/>
              </a:spcBef>
              <a:spcAft>
                <a:spcPts val="0"/>
              </a:spcAft>
              <a:buClr>
                <a:schemeClr val="accent3"/>
              </a:buClr>
              <a:buSzPts val="2100"/>
              <a:buFont typeface="Noto Sans Symbols"/>
              <a:buChar char="▪"/>
            </a:pPr>
            <a:r>
              <a:rPr lang="en-US"/>
              <a:t>CIT Reunions</a:t>
            </a:r>
            <a:endParaRPr/>
          </a:p>
          <a:p>
            <a:pPr indent="-285750" lvl="1" marL="742950" rtl="0" algn="l">
              <a:lnSpc>
                <a:spcPct val="100000"/>
              </a:lnSpc>
              <a:spcBef>
                <a:spcPts val="1000"/>
              </a:spcBef>
              <a:spcAft>
                <a:spcPts val="0"/>
              </a:spcAft>
              <a:buClr>
                <a:schemeClr val="accent3"/>
              </a:buClr>
              <a:buSzPts val="2100"/>
              <a:buFont typeface="Noto Sans Symbols"/>
              <a:buChar char="▪"/>
            </a:pPr>
            <a:r>
              <a:rPr lang="en-US"/>
              <a:t>Storytelling events</a:t>
            </a:r>
            <a:endParaRPr/>
          </a:p>
          <a:p>
            <a:pPr indent="-285750" lvl="1" marL="742950" rtl="0" algn="l">
              <a:lnSpc>
                <a:spcPct val="100000"/>
              </a:lnSpc>
              <a:spcBef>
                <a:spcPts val="1000"/>
              </a:spcBef>
              <a:spcAft>
                <a:spcPts val="0"/>
              </a:spcAft>
              <a:buClr>
                <a:schemeClr val="accent3"/>
              </a:buClr>
              <a:buSzPts val="2100"/>
              <a:buFont typeface="Noto Sans Symbols"/>
              <a:buChar char="▪"/>
            </a:pPr>
            <a:r>
              <a:rPr lang="en-US"/>
              <a:t>Decade Reunions</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Design events for the first-time attendee. Use fun questions like “What’s your favorite camp meal?”</a:t>
            </a:r>
            <a:endParaRPr/>
          </a:p>
          <a:p>
            <a:pPr indent="-142875" lvl="0" marL="285750" rtl="0" algn="l">
              <a:lnSpc>
                <a:spcPct val="100000"/>
              </a:lnSpc>
              <a:spcBef>
                <a:spcPts val="1000"/>
              </a:spcBef>
              <a:spcAft>
                <a:spcPts val="0"/>
              </a:spcAft>
              <a:buClr>
                <a:schemeClr val="accent3"/>
              </a:buClr>
              <a:buSzPts val="2250"/>
              <a:buFont typeface="Noto Sans Symbols"/>
              <a:buNone/>
            </a:pPr>
            <a:r>
              <a:t/>
            </a:r>
            <a:endParaRPr/>
          </a:p>
        </p:txBody>
      </p:sp>
      <p:sp>
        <p:nvSpPr>
          <p:cNvPr id="367" name="Google Shape;367;p4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6"/>
          <p:cNvSpPr txBox="1"/>
          <p:nvPr>
            <p:ph type="title"/>
          </p:nvPr>
        </p:nvSpPr>
        <p:spPr>
          <a:xfrm>
            <a:off x="689770" y="546725"/>
            <a:ext cx="3794760"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ENGAGE CURRENT STAFF AS ALUMNI</a:t>
            </a:r>
            <a:endParaRPr/>
          </a:p>
        </p:txBody>
      </p:sp>
      <p:sp>
        <p:nvSpPr>
          <p:cNvPr id="373" name="Google Shape;373;p4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374" name="Google Shape;374;p46"/>
          <p:cNvPicPr preferRelativeResize="0"/>
          <p:nvPr>
            <p:ph idx="2" type="pic"/>
          </p:nvPr>
        </p:nvPicPr>
        <p:blipFill rotWithShape="1">
          <a:blip r:embed="rId3">
            <a:alphaModFix/>
          </a:blip>
          <a:srcRect b="0" l="20340" r="20340" t="0"/>
          <a:stretch/>
        </p:blipFill>
        <p:spPr>
          <a:xfrm>
            <a:off x="6095999" y="0"/>
            <a:ext cx="6102097" cy="6858000"/>
          </a:xfrm>
          <a:prstGeom prst="rect">
            <a:avLst/>
          </a:prstGeom>
          <a:solidFill>
            <a:srgbClr val="BFBFBF"/>
          </a:solidFill>
          <a:ln>
            <a:noFill/>
          </a:ln>
        </p:spPr>
      </p:pic>
      <p:sp>
        <p:nvSpPr>
          <p:cNvPr id="375" name="Google Shape;375;p46"/>
          <p:cNvSpPr txBox="1"/>
          <p:nvPr/>
        </p:nvSpPr>
        <p:spPr>
          <a:xfrm>
            <a:off x="689770" y="1998958"/>
            <a:ext cx="3794760" cy="3915154"/>
          </a:xfrm>
          <a:prstGeom prst="rect">
            <a:avLst/>
          </a:prstGeom>
          <a:noFill/>
          <a:ln>
            <a:noFill/>
          </a:ln>
        </p:spPr>
        <p:txBody>
          <a:bodyPr anchorCtr="1" anchor="t" bIns="45700" lIns="91425" spcFirstLastPara="1" rIns="91425" wrap="square" tIns="45700">
            <a:normAutofit/>
          </a:bodyPr>
          <a:lstStyle/>
          <a:p>
            <a:pPr indent="-285750" lvl="0" marL="285750" marR="0" rtl="0" algn="l">
              <a:lnSpc>
                <a:spcPct val="100000"/>
              </a:lnSpc>
              <a:spcBef>
                <a:spcPts val="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In the summer of 2021, Camp Cory staff recreated the photo from 100 years earlier</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The entire camp participated in an overhead “100” drone photo </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Alumni Association representatives were on site for staff training, the staff banquet, and check-out days</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We continued the tradition of sending each staff member a Thank You from the Alumni Association after the summer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7"/>
          <p:cNvSpPr txBox="1"/>
          <p:nvPr>
            <p:ph type="title"/>
          </p:nvPr>
        </p:nvSpPr>
        <p:spPr>
          <a:xfrm>
            <a:off x="689770" y="546725"/>
            <a:ext cx="3794760"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SUMMER 2021</a:t>
            </a:r>
            <a:endParaRPr/>
          </a:p>
        </p:txBody>
      </p:sp>
      <p:sp>
        <p:nvSpPr>
          <p:cNvPr id="381" name="Google Shape;381;p4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382" name="Google Shape;382;p47"/>
          <p:cNvPicPr preferRelativeResize="0"/>
          <p:nvPr>
            <p:ph idx="2" type="pic"/>
          </p:nvPr>
        </p:nvPicPr>
        <p:blipFill rotWithShape="1">
          <a:blip r:embed="rId3">
            <a:alphaModFix/>
          </a:blip>
          <a:srcRect b="0" l="20340" r="20340" t="0"/>
          <a:stretch/>
        </p:blipFill>
        <p:spPr>
          <a:xfrm>
            <a:off x="6095999" y="0"/>
            <a:ext cx="6102097" cy="6858000"/>
          </a:xfrm>
          <a:prstGeom prst="rect">
            <a:avLst/>
          </a:prstGeom>
          <a:solidFill>
            <a:srgbClr val="BFBFBF"/>
          </a:solidFill>
          <a:ln>
            <a:noFill/>
          </a:ln>
        </p:spPr>
      </p:pic>
      <p:sp>
        <p:nvSpPr>
          <p:cNvPr id="383" name="Google Shape;383;p47"/>
          <p:cNvSpPr txBox="1"/>
          <p:nvPr/>
        </p:nvSpPr>
        <p:spPr>
          <a:xfrm>
            <a:off x="689770" y="1998958"/>
            <a:ext cx="3794760" cy="3915154"/>
          </a:xfrm>
          <a:prstGeom prst="rect">
            <a:avLst/>
          </a:prstGeom>
          <a:noFill/>
          <a:ln>
            <a:noFill/>
          </a:ln>
        </p:spPr>
        <p:txBody>
          <a:bodyPr anchorCtr="1" anchor="t" bIns="45700" lIns="91425" spcFirstLastPara="1" rIns="91425" wrap="square" tIns="45700">
            <a:normAutofit/>
          </a:bodyPr>
          <a:lstStyle/>
          <a:p>
            <a:pPr indent="-285750" lvl="0" marL="285750" marR="0" rtl="0" algn="l">
              <a:lnSpc>
                <a:spcPct val="100000"/>
              </a:lnSpc>
              <a:spcBef>
                <a:spcPts val="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Camp staff recreated the photo from 100 years earlier</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The entire camp participated in an overhead “100” drone photo </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Alumni Association representatives were on site for staff training, the staff banquet, and check-out days</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We continued the tradition of sending each staff member a Thank You from the Alumni Association after the summer</a:t>
            </a:r>
            <a:endParaRPr/>
          </a:p>
        </p:txBody>
      </p:sp>
      <p:pic>
        <p:nvPicPr>
          <p:cNvPr id="384" name="Google Shape;384;p47"/>
          <p:cNvPicPr preferRelativeResize="0"/>
          <p:nvPr/>
        </p:nvPicPr>
        <p:blipFill rotWithShape="1">
          <a:blip r:embed="rId4">
            <a:alphaModFix/>
          </a:blip>
          <a:srcRect b="0" l="0" r="0" t="0"/>
          <a:stretch/>
        </p:blipFill>
        <p:spPr>
          <a:xfrm>
            <a:off x="0" y="0"/>
            <a:ext cx="6096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8"/>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2022</a:t>
            </a:r>
            <a:endParaRPr/>
          </a:p>
        </p:txBody>
      </p:sp>
      <p:sp>
        <p:nvSpPr>
          <p:cNvPr id="390" name="Google Shape;390;p48"/>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solidFill>
                  <a:schemeClr val="accent3"/>
                </a:solidFill>
              </a:rPr>
              <a:t>JANUARY</a:t>
            </a:r>
            <a:r>
              <a:rPr lang="en-US"/>
              <a:t>  Traditions are born. The second annual Virtual Alumni Holiday Party takes place. Additional Alumni Committee members added.</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MAY </a:t>
            </a:r>
            <a:r>
              <a:rPr lang="en-US">
                <a:solidFill>
                  <a:schemeClr val="lt1"/>
                </a:solidFill>
              </a:rPr>
              <a:t>100 day countdown to the 100</a:t>
            </a:r>
            <a:r>
              <a:rPr baseline="30000" lang="en-US">
                <a:solidFill>
                  <a:schemeClr val="lt1"/>
                </a:solidFill>
              </a:rPr>
              <a:t>th</a:t>
            </a:r>
            <a:r>
              <a:rPr lang="en-US">
                <a:solidFill>
                  <a:schemeClr val="lt1"/>
                </a:solidFill>
              </a:rPr>
              <a:t> anniversary. Alumni Association focuses on history exhibits, enlisting volunteers, and developing the event program.</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AUGUST</a:t>
            </a:r>
            <a:r>
              <a:rPr lang="en-US">
                <a:solidFill>
                  <a:schemeClr val="lt1"/>
                </a:solidFill>
              </a:rPr>
              <a:t> The 100</a:t>
            </a:r>
            <a:r>
              <a:rPr baseline="30000" lang="en-US">
                <a:solidFill>
                  <a:schemeClr val="lt1"/>
                </a:solidFill>
              </a:rPr>
              <a:t>th</a:t>
            </a:r>
            <a:r>
              <a:rPr lang="en-US">
                <a:solidFill>
                  <a:schemeClr val="lt1"/>
                </a:solidFill>
              </a:rPr>
              <a:t> Anniversary Celebration is here. The weather is perfect. An army of volunteers made it all possible.</a:t>
            </a:r>
            <a:endParaRPr/>
          </a:p>
        </p:txBody>
      </p:sp>
      <p:sp>
        <p:nvSpPr>
          <p:cNvPr id="391" name="Google Shape;391;p4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AARON PROIETTI</a:t>
            </a:r>
            <a:endParaRPr/>
          </a:p>
        </p:txBody>
      </p:sp>
      <p:sp>
        <p:nvSpPr>
          <p:cNvPr id="160" name="Google Shape;160;p22"/>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1600"/>
              <a:buNone/>
            </a:pPr>
            <a:r>
              <a:rPr lang="en-US" sz="1600"/>
              <a:t>Board member of YMCA Camp Cory</a:t>
            </a:r>
            <a:endParaRPr/>
          </a:p>
          <a:p>
            <a:pPr indent="0" lvl="0" marL="0" rtl="0" algn="ctr">
              <a:lnSpc>
                <a:spcPct val="100000"/>
              </a:lnSpc>
              <a:spcBef>
                <a:spcPts val="1000"/>
              </a:spcBef>
              <a:spcAft>
                <a:spcPts val="0"/>
              </a:spcAft>
              <a:buSzPts val="1600"/>
              <a:buNone/>
            </a:pPr>
            <a:r>
              <a:rPr lang="en-US" sz="1600"/>
              <a:t>Alumni Association Co-Chair</a:t>
            </a:r>
            <a:endParaRPr/>
          </a:p>
          <a:p>
            <a:pPr indent="0" lvl="0" marL="0" rtl="0" algn="ctr">
              <a:lnSpc>
                <a:spcPct val="100000"/>
              </a:lnSpc>
              <a:spcBef>
                <a:spcPts val="1000"/>
              </a:spcBef>
              <a:spcAft>
                <a:spcPts val="0"/>
              </a:spcAft>
              <a:buSzPts val="1600"/>
              <a:buNone/>
            </a:pPr>
            <a:r>
              <a:rPr lang="en-US" sz="1600"/>
              <a:t>100</a:t>
            </a:r>
            <a:r>
              <a:rPr baseline="30000" lang="en-US" sz="1600"/>
              <a:t>th</a:t>
            </a:r>
            <a:r>
              <a:rPr lang="en-US" sz="1600"/>
              <a:t> Anniversary Celebration Co-Chair</a:t>
            </a:r>
            <a:endParaRPr/>
          </a:p>
          <a:p>
            <a:pPr indent="0" lvl="0" marL="0" rtl="0" algn="ctr">
              <a:lnSpc>
                <a:spcPct val="100000"/>
              </a:lnSpc>
              <a:spcBef>
                <a:spcPts val="1000"/>
              </a:spcBef>
              <a:spcAft>
                <a:spcPts val="0"/>
              </a:spcAft>
              <a:buSzPts val="1600"/>
              <a:buNone/>
            </a:pPr>
            <a:r>
              <a:t/>
            </a:r>
            <a:endParaRPr sz="1600"/>
          </a:p>
          <a:p>
            <a:pPr indent="0" lvl="0" marL="0" rtl="0" algn="ctr">
              <a:lnSpc>
                <a:spcPct val="100000"/>
              </a:lnSpc>
              <a:spcBef>
                <a:spcPts val="1000"/>
              </a:spcBef>
              <a:spcAft>
                <a:spcPts val="0"/>
              </a:spcAft>
              <a:buSzPts val="1600"/>
              <a:buNone/>
            </a:pPr>
            <a:r>
              <a:rPr lang="en-US" sz="1600"/>
              <a:t>Summer Camp Consultant</a:t>
            </a:r>
            <a:endParaRPr/>
          </a:p>
          <a:p>
            <a:pPr indent="0" lvl="0" marL="0" rtl="0" algn="ctr">
              <a:lnSpc>
                <a:spcPct val="100000"/>
              </a:lnSpc>
              <a:spcBef>
                <a:spcPts val="1000"/>
              </a:spcBef>
              <a:spcAft>
                <a:spcPts val="0"/>
              </a:spcAft>
              <a:buSzPts val="1600"/>
              <a:buNone/>
            </a:pPr>
            <a:r>
              <a:rPr lang="en-US" sz="1600"/>
              <a:t>Author, Coach, Facilitator, Speaker</a:t>
            </a:r>
            <a:endParaRPr/>
          </a:p>
        </p:txBody>
      </p:sp>
      <p:sp>
        <p:nvSpPr>
          <p:cNvPr id="161" name="Google Shape;161;p22"/>
          <p:cNvSpPr txBox="1"/>
          <p:nvPr/>
        </p:nvSpPr>
        <p:spPr>
          <a:xfrm>
            <a:off x="6492704" y="5708682"/>
            <a:ext cx="14725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FFFF"/>
                </a:solidFill>
                <a:latin typeface="Gill Sans"/>
                <a:ea typeface="Gill Sans"/>
                <a:cs typeface="Gill Sans"/>
                <a:sym typeface="Gill Sans"/>
              </a:rPr>
              <a:t>1995, Senior Counselor</a:t>
            </a:r>
            <a:endParaRPr/>
          </a:p>
        </p:txBody>
      </p:sp>
      <p:sp>
        <p:nvSpPr>
          <p:cNvPr id="162" name="Google Shape;162;p2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63" name="Google Shape;163;p22"/>
          <p:cNvPicPr preferRelativeResize="0"/>
          <p:nvPr>
            <p:ph idx="2" type="pic"/>
          </p:nvPr>
        </p:nvPicPr>
        <p:blipFill rotWithShape="1">
          <a:blip r:embed="rId3">
            <a:alphaModFix/>
          </a:blip>
          <a:srcRect b="0" l="21886" r="21887" t="0"/>
          <a:stretch/>
        </p:blipFill>
        <p:spPr>
          <a:xfrm>
            <a:off x="6095999" y="0"/>
            <a:ext cx="6102097" cy="6858000"/>
          </a:xfrm>
          <a:prstGeom prst="rect">
            <a:avLst/>
          </a:prstGeom>
          <a:solidFill>
            <a:srgbClr val="BFBFBF"/>
          </a:solidFill>
          <a:ln>
            <a:noFill/>
          </a:ln>
        </p:spPr>
      </p:pic>
      <p:sp>
        <p:nvSpPr>
          <p:cNvPr id="164" name="Google Shape;164;p22"/>
          <p:cNvSpPr/>
          <p:nvPr/>
        </p:nvSpPr>
        <p:spPr>
          <a:xfrm>
            <a:off x="8873067" y="3378468"/>
            <a:ext cx="1032933" cy="1032933"/>
          </a:xfrm>
          <a:prstGeom prst="ellipse">
            <a:avLst/>
          </a:prstGeom>
          <a:noFill/>
          <a:ln cap="flat" cmpd="sng" w="635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9"/>
          <p:cNvSpPr txBox="1"/>
          <p:nvPr>
            <p:ph type="title"/>
          </p:nvPr>
        </p:nvSpPr>
        <p:spPr>
          <a:xfrm>
            <a:off x="804672" y="719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200"/>
              <a:buFont typeface="Gill Sans"/>
              <a:buNone/>
            </a:pPr>
            <a:r>
              <a:rPr lang="en-US"/>
              <a:t>PROMOTE ALUMNI VOLUNTEERISM</a:t>
            </a:r>
            <a:endParaRPr/>
          </a:p>
        </p:txBody>
      </p:sp>
      <p:sp>
        <p:nvSpPr>
          <p:cNvPr id="397" name="Google Shape;397;p4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98" name="Google Shape;398;p49"/>
          <p:cNvSpPr txBox="1"/>
          <p:nvPr/>
        </p:nvSpPr>
        <p:spPr>
          <a:xfrm>
            <a:off x="1150620" y="2365153"/>
            <a:ext cx="3794760" cy="4492847"/>
          </a:xfrm>
          <a:prstGeom prst="rect">
            <a:avLst/>
          </a:prstGeom>
          <a:noFill/>
          <a:ln>
            <a:noFill/>
          </a:ln>
        </p:spPr>
        <p:txBody>
          <a:bodyPr anchorCtr="1" anchor="t" bIns="45700" lIns="91425" spcFirstLastPara="1" rIns="91425" wrap="square" tIns="45700">
            <a:normAutofit/>
          </a:bodyPr>
          <a:lstStyle/>
          <a:p>
            <a:pPr indent="-285750" lvl="0" marL="285750" marR="0" rtl="0" algn="l">
              <a:lnSpc>
                <a:spcPct val="100000"/>
              </a:lnSpc>
              <a:spcBef>
                <a:spcPts val="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Utilize alumni with unique professional skills or hobbies to contribute to events and projects.</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Not all alumni are in a position to give back.</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However small one’s contribution, their influence on the volunteerism culture could be substantial.</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lang="en-US" sz="1600">
                <a:solidFill>
                  <a:srgbClr val="FFFFFF"/>
                </a:solidFill>
                <a:latin typeface="Gill Sans"/>
                <a:ea typeface="Gill Sans"/>
                <a:cs typeface="Gill Sans"/>
                <a:sym typeface="Gill Sans"/>
              </a:rPr>
              <a:t>For our 100</a:t>
            </a:r>
            <a:r>
              <a:rPr baseline="30000" lang="en-US" sz="1600">
                <a:solidFill>
                  <a:srgbClr val="FFFFFF"/>
                </a:solidFill>
                <a:latin typeface="Gill Sans"/>
                <a:ea typeface="Gill Sans"/>
                <a:cs typeface="Gill Sans"/>
                <a:sym typeface="Gill Sans"/>
              </a:rPr>
              <a:t>th</a:t>
            </a:r>
            <a:r>
              <a:rPr lang="en-US" sz="1600">
                <a:solidFill>
                  <a:srgbClr val="FFFFFF"/>
                </a:solidFill>
                <a:latin typeface="Gill Sans"/>
                <a:ea typeface="Gill Sans"/>
                <a:cs typeface="Gill Sans"/>
                <a:sym typeface="Gill Sans"/>
              </a:rPr>
              <a:t> Anniversary, we had over 50 volunteers contribute something. A couple dozen contributed significant time.</a:t>
            </a:r>
            <a:endParaRPr/>
          </a:p>
          <a:p>
            <a:pPr indent="0" lvl="0" marL="0" marR="0" rtl="0" algn="l">
              <a:lnSpc>
                <a:spcPct val="100000"/>
              </a:lnSpc>
              <a:spcBef>
                <a:spcPts val="1000"/>
              </a:spcBef>
              <a:spcAft>
                <a:spcPts val="0"/>
              </a:spcAft>
              <a:buClr>
                <a:schemeClr val="accent2"/>
              </a:buClr>
              <a:buSzPts val="1600"/>
              <a:buFont typeface="Arial"/>
              <a:buNone/>
            </a:pPr>
            <a:r>
              <a:t/>
            </a:r>
            <a:endParaRPr sz="1600">
              <a:solidFill>
                <a:srgbClr val="FFFFFF"/>
              </a:solidFill>
              <a:latin typeface="Gill Sans"/>
              <a:ea typeface="Gill Sans"/>
              <a:cs typeface="Gill Sans"/>
              <a:sym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0"/>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EVENT VOLUNTEER WORKSTREAMS</a:t>
            </a:r>
            <a:endParaRPr/>
          </a:p>
        </p:txBody>
      </p:sp>
      <p:sp>
        <p:nvSpPr>
          <p:cNvPr id="404" name="Google Shape;404;p5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05" name="Google Shape;405;p50"/>
          <p:cNvSpPr/>
          <p:nvPr/>
        </p:nvSpPr>
        <p:spPr>
          <a:xfrm>
            <a:off x="1456267" y="2370667"/>
            <a:ext cx="3098800" cy="474133"/>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Planning &amp; Logistics</a:t>
            </a:r>
            <a:endParaRPr/>
          </a:p>
        </p:txBody>
      </p:sp>
      <p:sp>
        <p:nvSpPr>
          <p:cNvPr id="406" name="Google Shape;406;p50"/>
          <p:cNvSpPr/>
          <p:nvPr/>
        </p:nvSpPr>
        <p:spPr>
          <a:xfrm>
            <a:off x="1456267" y="2870202"/>
            <a:ext cx="3098800" cy="3023106"/>
          </a:xfrm>
          <a:prstGeom prst="rect">
            <a:avLst/>
          </a:prstGeom>
          <a:solidFill>
            <a:srgbClr val="FDECD0"/>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Resource Coordination</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	Project Planning	</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Status Updates</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Budgeting</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Vendors/Partners</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Lodging &amp; Ticketing Strategy</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Gear Strategy</a:t>
            </a:r>
            <a:endParaRPr/>
          </a:p>
        </p:txBody>
      </p:sp>
      <p:sp>
        <p:nvSpPr>
          <p:cNvPr id="407" name="Google Shape;407;p50"/>
          <p:cNvSpPr/>
          <p:nvPr/>
        </p:nvSpPr>
        <p:spPr>
          <a:xfrm>
            <a:off x="4673601" y="2370667"/>
            <a:ext cx="3098800" cy="474133"/>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History</a:t>
            </a:r>
            <a:endParaRPr/>
          </a:p>
        </p:txBody>
      </p:sp>
      <p:sp>
        <p:nvSpPr>
          <p:cNvPr id="408" name="Google Shape;408;p50"/>
          <p:cNvSpPr/>
          <p:nvPr/>
        </p:nvSpPr>
        <p:spPr>
          <a:xfrm>
            <a:off x="4673601" y="2870202"/>
            <a:ext cx="3098800" cy="3023106"/>
          </a:xfrm>
          <a:prstGeom prst="rect">
            <a:avLst/>
          </a:prstGeom>
          <a:solidFill>
            <a:srgbClr val="FDECD0"/>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Artifact Collection</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History Content/Lists</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Onsite Exhibit Design</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Onsite Exhibit Build</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Lectures/Storytelling</a:t>
            </a:r>
            <a:endParaRPr/>
          </a:p>
        </p:txBody>
      </p:sp>
      <p:sp>
        <p:nvSpPr>
          <p:cNvPr id="409" name="Google Shape;409;p50"/>
          <p:cNvSpPr/>
          <p:nvPr/>
        </p:nvSpPr>
        <p:spPr>
          <a:xfrm>
            <a:off x="7890935" y="2370667"/>
            <a:ext cx="3098800" cy="474133"/>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Marketing &amp; Communications</a:t>
            </a:r>
            <a:endParaRPr/>
          </a:p>
        </p:txBody>
      </p:sp>
      <p:sp>
        <p:nvSpPr>
          <p:cNvPr id="410" name="Google Shape;410;p50"/>
          <p:cNvSpPr/>
          <p:nvPr/>
        </p:nvSpPr>
        <p:spPr>
          <a:xfrm>
            <a:off x="7890935" y="2870202"/>
            <a:ext cx="3098800" cy="3023106"/>
          </a:xfrm>
          <a:prstGeom prst="rect">
            <a:avLst/>
          </a:prstGeom>
          <a:solidFill>
            <a:srgbClr val="FDECD0"/>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Signage</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Web and Newsletter Content</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Branding/Logo</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Grass Roots Promotion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EVENT VOLUNTEER WORKSTREAMS</a:t>
            </a:r>
            <a:endParaRPr/>
          </a:p>
        </p:txBody>
      </p:sp>
      <p:sp>
        <p:nvSpPr>
          <p:cNvPr id="416" name="Google Shape;416;p5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17" name="Google Shape;417;p51"/>
          <p:cNvSpPr/>
          <p:nvPr/>
        </p:nvSpPr>
        <p:spPr>
          <a:xfrm>
            <a:off x="1456267" y="2370667"/>
            <a:ext cx="3098800" cy="474133"/>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Experience &amp; Activities</a:t>
            </a:r>
            <a:endParaRPr/>
          </a:p>
        </p:txBody>
      </p:sp>
      <p:sp>
        <p:nvSpPr>
          <p:cNvPr id="418" name="Google Shape;418;p51"/>
          <p:cNvSpPr/>
          <p:nvPr/>
        </p:nvSpPr>
        <p:spPr>
          <a:xfrm>
            <a:off x="1456267" y="2870202"/>
            <a:ext cx="3098800" cy="3023106"/>
          </a:xfrm>
          <a:prstGeom prst="rect">
            <a:avLst/>
          </a:prstGeom>
          <a:solidFill>
            <a:srgbClr val="FDECD0"/>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Tours</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Virtual Events</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Plan the Celebration</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Arrival Check-in/Check Out</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Experience Brainstorming</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Physical Space Usage Plan</a:t>
            </a:r>
            <a:endParaRPr/>
          </a:p>
        </p:txBody>
      </p:sp>
      <p:sp>
        <p:nvSpPr>
          <p:cNvPr id="419" name="Google Shape;419;p51"/>
          <p:cNvSpPr/>
          <p:nvPr/>
        </p:nvSpPr>
        <p:spPr>
          <a:xfrm>
            <a:off x="4673601" y="2370667"/>
            <a:ext cx="3098800" cy="474133"/>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Media and Video Production</a:t>
            </a:r>
            <a:endParaRPr/>
          </a:p>
        </p:txBody>
      </p:sp>
      <p:sp>
        <p:nvSpPr>
          <p:cNvPr id="420" name="Google Shape;420;p51"/>
          <p:cNvSpPr/>
          <p:nvPr/>
        </p:nvSpPr>
        <p:spPr>
          <a:xfrm>
            <a:off x="4673601" y="2870202"/>
            <a:ext cx="3098800" cy="3023106"/>
          </a:xfrm>
          <a:prstGeom prst="rect">
            <a:avLst/>
          </a:prstGeom>
          <a:solidFill>
            <a:srgbClr val="FDECD0"/>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Social Media</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Video Production</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News Media</a:t>
            </a:r>
            <a:endParaRPr/>
          </a:p>
        </p:txBody>
      </p:sp>
      <p:sp>
        <p:nvSpPr>
          <p:cNvPr id="421" name="Google Shape;421;p51"/>
          <p:cNvSpPr/>
          <p:nvPr/>
        </p:nvSpPr>
        <p:spPr>
          <a:xfrm>
            <a:off x="7890935" y="2370667"/>
            <a:ext cx="3098800" cy="474133"/>
          </a:xfrm>
          <a:prstGeom prst="rect">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Other</a:t>
            </a:r>
            <a:endParaRPr/>
          </a:p>
        </p:txBody>
      </p:sp>
      <p:sp>
        <p:nvSpPr>
          <p:cNvPr id="422" name="Google Shape;422;p51"/>
          <p:cNvSpPr/>
          <p:nvPr/>
        </p:nvSpPr>
        <p:spPr>
          <a:xfrm>
            <a:off x="7890935" y="2870202"/>
            <a:ext cx="3098800" cy="3023106"/>
          </a:xfrm>
          <a:prstGeom prst="rect">
            <a:avLst/>
          </a:prstGeom>
          <a:solidFill>
            <a:srgbClr val="FDECD0"/>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Alumni outreach</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Community outreach</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Sponsorships</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Dedications</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Food &amp; Catering</a:t>
            </a:r>
            <a:br>
              <a:rPr lang="en-US" sz="1800">
                <a:solidFill>
                  <a:schemeClr val="accent3"/>
                </a:solidFill>
                <a:latin typeface="Gill Sans"/>
                <a:ea typeface="Gill Sans"/>
                <a:cs typeface="Gill Sans"/>
                <a:sym typeface="Gill Sans"/>
              </a:rPr>
            </a:br>
            <a:r>
              <a:rPr lang="en-US" sz="1800">
                <a:solidFill>
                  <a:schemeClr val="accent3"/>
                </a:solidFill>
                <a:latin typeface="Gill Sans"/>
                <a:ea typeface="Gill Sans"/>
                <a:cs typeface="Gill Sans"/>
                <a:sym typeface="Gill Sans"/>
              </a:rPr>
              <a:t>Crowd management</a:t>
            </a:r>
            <a:endParaRPr/>
          </a:p>
          <a:p>
            <a:pPr indent="0" lvl="0" marL="0" marR="0" rtl="0" algn="ctr">
              <a:spcBef>
                <a:spcPts val="0"/>
              </a:spcBef>
              <a:spcAft>
                <a:spcPts val="0"/>
              </a:spcAft>
              <a:buNone/>
            </a:pPr>
            <a:r>
              <a:rPr lang="en-US" sz="1800">
                <a:solidFill>
                  <a:schemeClr val="accent3"/>
                </a:solidFill>
                <a:latin typeface="Gill Sans"/>
                <a:ea typeface="Gill Sans"/>
                <a:cs typeface="Gill Sans"/>
                <a:sym typeface="Gill Sans"/>
              </a:rPr>
              <a:t>Accessibility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2"/>
          <p:cNvSpPr txBox="1"/>
          <p:nvPr>
            <p:ph idx="1" type="body"/>
          </p:nvPr>
        </p:nvSpPr>
        <p:spPr>
          <a:xfrm>
            <a:off x="8022907" y="3148020"/>
            <a:ext cx="3794760" cy="2194037"/>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2000"/>
              <a:buNone/>
            </a:pPr>
            <a:r>
              <a:rPr lang="en-US" sz="2000"/>
              <a:t>AUGUST 26-28, 2022</a:t>
            </a:r>
            <a:endParaRPr/>
          </a:p>
        </p:txBody>
      </p:sp>
      <p:sp>
        <p:nvSpPr>
          <p:cNvPr id="428" name="Google Shape;428;p5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29" name="Google Shape;429;p52"/>
          <p:cNvPicPr preferRelativeResize="0"/>
          <p:nvPr>
            <p:ph idx="2" type="pic"/>
          </p:nvPr>
        </p:nvPicPr>
        <p:blipFill rotWithShape="1">
          <a:blip r:embed="rId3">
            <a:alphaModFix/>
          </a:blip>
          <a:srcRect b="0" l="8222" r="8221" t="0"/>
          <a:stretch/>
        </p:blipFill>
        <p:spPr>
          <a:xfrm>
            <a:off x="34290" y="-9663"/>
            <a:ext cx="7648575" cy="6858000"/>
          </a:xfrm>
          <a:prstGeom prst="rect">
            <a:avLst/>
          </a:prstGeom>
          <a:solidFill>
            <a:srgbClr val="BFBFBF"/>
          </a:solidFill>
          <a:ln>
            <a:noFill/>
          </a:ln>
        </p:spPr>
      </p:pic>
      <p:sp>
        <p:nvSpPr>
          <p:cNvPr id="430" name="Google Shape;430;p52"/>
          <p:cNvSpPr txBox="1"/>
          <p:nvPr>
            <p:ph type="title"/>
          </p:nvPr>
        </p:nvSpPr>
        <p:spPr>
          <a:xfrm>
            <a:off x="7662712" y="1137517"/>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CAMP CORY’S 100</a:t>
            </a:r>
            <a:r>
              <a:rPr baseline="30000" lang="en-US"/>
              <a:t>TH</a:t>
            </a:r>
            <a:r>
              <a:rPr lang="en-US"/>
              <a:t> ANNIVERSARY CELEBRATION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3"/>
          <p:cNvSpPr txBox="1"/>
          <p:nvPr>
            <p:ph type="title"/>
          </p:nvPr>
        </p:nvSpPr>
        <p:spPr>
          <a:xfrm>
            <a:off x="800501" y="546725"/>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100</a:t>
            </a:r>
            <a:r>
              <a:rPr baseline="30000" lang="en-US"/>
              <a:t>TH</a:t>
            </a:r>
            <a:r>
              <a:rPr lang="en-US"/>
              <a:t> ANNIVERSARY CELEBRATION HIGHLIGHTS</a:t>
            </a:r>
            <a:endParaRPr/>
          </a:p>
        </p:txBody>
      </p:sp>
      <p:sp>
        <p:nvSpPr>
          <p:cNvPr id="436" name="Google Shape;436;p5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37" name="Google Shape;437;p53"/>
          <p:cNvSpPr txBox="1"/>
          <p:nvPr>
            <p:ph idx="1" type="body"/>
          </p:nvPr>
        </p:nvSpPr>
        <p:spPr>
          <a:xfrm>
            <a:off x="800501" y="1828799"/>
            <a:ext cx="4494998" cy="4482475"/>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400"/>
              <a:buFont typeface="Noto Sans Symbols"/>
              <a:buChar char="▪"/>
            </a:pPr>
            <a:r>
              <a:rPr lang="en-US"/>
              <a:t>Three-day event with Saturday as the main event</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Designed as a celebration, not an alumni reunion</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Lodging was made available, but limited</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Saturday evening happy hour with band</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Saturday evening banquet featuring videos, awards, and camp-style fun</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Saturday night fireworks over Keuka Lake</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Self-guided interactive tours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Full suite of camp programming, including several blocks of Kid Care</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~$35K in donations to the camp directly from the weekend, without an ask. Thousands more in gear sales.</a:t>
            </a:r>
            <a:endParaRPr/>
          </a:p>
        </p:txBody>
      </p:sp>
      <p:pic>
        <p:nvPicPr>
          <p:cNvPr id="438" name="Google Shape;438;p53"/>
          <p:cNvPicPr preferRelativeResize="0"/>
          <p:nvPr>
            <p:ph idx="2" type="pic"/>
          </p:nvPr>
        </p:nvPicPr>
        <p:blipFill rotWithShape="1">
          <a:blip r:embed="rId3">
            <a:alphaModFix/>
          </a:blip>
          <a:srcRect b="0" l="4544" r="4544" t="0"/>
          <a:stretch/>
        </p:blipFill>
        <p:spPr>
          <a:xfrm>
            <a:off x="6095999" y="0"/>
            <a:ext cx="6102097" cy="6858000"/>
          </a:xfrm>
          <a:prstGeom prst="rect">
            <a:avLst/>
          </a:prstGeom>
          <a:solidFill>
            <a:srgbClr val="BFBFBF"/>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4"/>
          <p:cNvSpPr txBox="1"/>
          <p:nvPr>
            <p:ph type="title"/>
          </p:nvPr>
        </p:nvSpPr>
        <p:spPr>
          <a:xfrm>
            <a:off x="6896501" y="295216"/>
            <a:ext cx="4494998" cy="1134640"/>
          </a:xfrm>
          <a:prstGeom prst="rect">
            <a:avLst/>
          </a:prstGeom>
          <a:gradFill>
            <a:gsLst>
              <a:gs pos="0">
                <a:srgbClr val="FFC681"/>
              </a:gs>
              <a:gs pos="50000">
                <a:srgbClr val="FFD8B3"/>
              </a:gs>
              <a:gs pos="100000">
                <a:srgbClr val="FFEBD9"/>
              </a:gs>
            </a:gsLst>
            <a:lin ang="2700000" scaled="0"/>
          </a:gra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000000"/>
              </a:buClr>
              <a:buSzPts val="2400"/>
              <a:buFont typeface="Gill Sans"/>
              <a:buNone/>
            </a:pPr>
            <a:r>
              <a:rPr b="0" i="0" lang="en-US" sz="2400" u="none" strike="noStrike">
                <a:solidFill>
                  <a:srgbClr val="000000"/>
                </a:solidFill>
              </a:rPr>
              <a:t>BRING CAMP CORY ALUMNI TOGETHER</a:t>
            </a:r>
            <a:endParaRPr/>
          </a:p>
        </p:txBody>
      </p:sp>
      <p:sp>
        <p:nvSpPr>
          <p:cNvPr id="444" name="Google Shape;444;p5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45" name="Google Shape;445;p54"/>
          <p:cNvPicPr preferRelativeResize="0"/>
          <p:nvPr>
            <p:ph idx="2" type="pic"/>
          </p:nvPr>
        </p:nvPicPr>
        <p:blipFill rotWithShape="1">
          <a:blip r:embed="rId3">
            <a:alphaModFix/>
          </a:blip>
          <a:srcRect b="0" l="20414" r="20414" t="0"/>
          <a:stretch/>
        </p:blipFill>
        <p:spPr>
          <a:xfrm>
            <a:off x="4973" y="0"/>
            <a:ext cx="6102097" cy="6858000"/>
          </a:xfrm>
          <a:prstGeom prst="rect">
            <a:avLst/>
          </a:prstGeom>
          <a:noFill/>
          <a:ln>
            <a:noFill/>
          </a:ln>
        </p:spPr>
      </p:pic>
      <p:sp>
        <p:nvSpPr>
          <p:cNvPr id="446" name="Google Shape;446;p54"/>
          <p:cNvSpPr txBox="1"/>
          <p:nvPr>
            <p:ph idx="1" type="body"/>
          </p:nvPr>
        </p:nvSpPr>
        <p:spPr>
          <a:xfrm>
            <a:off x="6896501" y="1735445"/>
            <a:ext cx="4494998" cy="4482475"/>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250"/>
              <a:buFont typeface="Noto Sans Symbols"/>
              <a:buChar char="▪"/>
            </a:pPr>
            <a:r>
              <a:rPr lang="en-US"/>
              <a:t>Alumni attended from as far away as Alaska, California, and The Netherlands</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90-year old Paul K. was recognized as the oldest</a:t>
            </a:r>
            <a:br>
              <a:rPr lang="en-US"/>
            </a:br>
            <a:r>
              <a:rPr lang="en-US"/>
              <a:t>alum in attendance. 10 of Paul’s grandchildren have attended the camp.</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Over 400 people were on camp grounds. Many more followed along on Instagram and live streams.</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Disney-style lanyards and pins were given out, Disney-style.</a:t>
            </a:r>
            <a:endParaRPr/>
          </a:p>
          <a:p>
            <a:pPr indent="-285750" lvl="0" marL="285750" rtl="0" algn="l">
              <a:lnSpc>
                <a:spcPct val="100000"/>
              </a:lnSpc>
              <a:spcBef>
                <a:spcPts val="1000"/>
              </a:spcBef>
              <a:spcAft>
                <a:spcPts val="0"/>
              </a:spcAft>
              <a:buClr>
                <a:schemeClr val="accent3"/>
              </a:buClr>
              <a:buSzPts val="2250"/>
              <a:buFont typeface="Noto Sans Symbols"/>
              <a:buChar char="▪"/>
            </a:pPr>
            <a:r>
              <a:rPr lang="en-US"/>
              <a:t>Featured alumni-led sailing regatta and alumni pop-up art show</a:t>
            </a:r>
            <a:endParaRPr/>
          </a:p>
          <a:p>
            <a:pPr indent="-142875" lvl="0" marL="285750" rtl="0" algn="l">
              <a:lnSpc>
                <a:spcPct val="100000"/>
              </a:lnSpc>
              <a:spcBef>
                <a:spcPts val="1000"/>
              </a:spcBef>
              <a:spcAft>
                <a:spcPts val="0"/>
              </a:spcAft>
              <a:buClr>
                <a:schemeClr val="accent3"/>
              </a:buClr>
              <a:buSzPts val="2250"/>
              <a:buFont typeface="Noto Sans Symbols"/>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5"/>
          <p:cNvSpPr txBox="1"/>
          <p:nvPr>
            <p:ph type="title"/>
          </p:nvPr>
        </p:nvSpPr>
        <p:spPr>
          <a:xfrm>
            <a:off x="800501" y="546725"/>
            <a:ext cx="4494998" cy="1134640"/>
          </a:xfrm>
          <a:prstGeom prst="rect">
            <a:avLst/>
          </a:prstGeom>
          <a:gradFill>
            <a:gsLst>
              <a:gs pos="0">
                <a:srgbClr val="FFC681"/>
              </a:gs>
              <a:gs pos="50000">
                <a:srgbClr val="FFD8B3"/>
              </a:gs>
              <a:gs pos="100000">
                <a:srgbClr val="FFEBD9"/>
              </a:gs>
            </a:gsLst>
            <a:lin ang="2700000" scaled="0"/>
          </a:gradFill>
          <a:ln cap="sq" cmpd="sng" w="31750">
            <a:solidFill>
              <a:srgbClr val="404040"/>
            </a:solidFill>
            <a:prstDash val="solid"/>
            <a:miter lim="800000"/>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SERVE AS AMBASSADORS OF CAMP CORY</a:t>
            </a:r>
            <a:endParaRPr/>
          </a:p>
        </p:txBody>
      </p:sp>
      <p:sp>
        <p:nvSpPr>
          <p:cNvPr id="452" name="Google Shape;452;p5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53" name="Google Shape;453;p55"/>
          <p:cNvPicPr preferRelativeResize="0"/>
          <p:nvPr>
            <p:ph idx="2" type="pic"/>
          </p:nvPr>
        </p:nvPicPr>
        <p:blipFill rotWithShape="1">
          <a:blip r:embed="rId3">
            <a:alphaModFix/>
          </a:blip>
          <a:srcRect b="0" l="20414" r="20414" t="0"/>
          <a:stretch/>
        </p:blipFill>
        <p:spPr>
          <a:xfrm>
            <a:off x="6095999" y="0"/>
            <a:ext cx="6102097" cy="6858000"/>
          </a:xfrm>
          <a:prstGeom prst="rect">
            <a:avLst/>
          </a:prstGeom>
          <a:noFill/>
          <a:ln>
            <a:noFill/>
          </a:ln>
        </p:spPr>
      </p:pic>
      <p:sp>
        <p:nvSpPr>
          <p:cNvPr id="454" name="Google Shape;454;p55"/>
          <p:cNvSpPr txBox="1"/>
          <p:nvPr>
            <p:ph idx="1" type="body"/>
          </p:nvPr>
        </p:nvSpPr>
        <p:spPr>
          <a:xfrm>
            <a:off x="800501" y="1828800"/>
            <a:ext cx="4494998" cy="4482475"/>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400"/>
              <a:buFont typeface="Noto Sans Symbols"/>
              <a:buChar char="▪"/>
            </a:pPr>
            <a:r>
              <a:rPr lang="en-US"/>
              <a:t>Over 75 volunteers made the event possible</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Kids of all ages experienced the magic of Camp Cory</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Special edition gear promotions featured YMCA-approved off-brand and historically-inspired logos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Attended by Alumni, community leaders, YMCA leaders, donors, current staff, and current campers.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Attendees could write on a dedications wall called to remember their time spent at Camp Cory.</a:t>
            </a:r>
            <a:endParaRPr/>
          </a:p>
          <a:p>
            <a:pPr indent="-133350" lvl="0" marL="285750" rtl="0" algn="l">
              <a:lnSpc>
                <a:spcPct val="100000"/>
              </a:lnSpc>
              <a:spcBef>
                <a:spcPts val="1000"/>
              </a:spcBef>
              <a:spcAft>
                <a:spcPts val="0"/>
              </a:spcAft>
              <a:buClr>
                <a:schemeClr val="accent3"/>
              </a:buClr>
              <a:buSzPts val="2400"/>
              <a:buFont typeface="Noto Sans Symbols"/>
              <a:buNone/>
            </a:pPr>
            <a:r>
              <a:t/>
            </a:r>
            <a:endParaRPr/>
          </a:p>
          <a:p>
            <a:pPr indent="-133350" lvl="0" marL="285750" rtl="0" algn="l">
              <a:lnSpc>
                <a:spcPct val="100000"/>
              </a:lnSpc>
              <a:spcBef>
                <a:spcPts val="1000"/>
              </a:spcBef>
              <a:spcAft>
                <a:spcPts val="0"/>
              </a:spcAft>
              <a:buClr>
                <a:schemeClr val="accent3"/>
              </a:buClr>
              <a:buSzPts val="2400"/>
              <a:buFont typeface="Noto Sans Symbols"/>
              <a:buNone/>
            </a:pPr>
            <a:r>
              <a:t/>
            </a:r>
            <a:endParaRPr/>
          </a:p>
          <a:p>
            <a:pPr indent="-133350" lvl="0" marL="285750" rtl="0" algn="l">
              <a:lnSpc>
                <a:spcPct val="100000"/>
              </a:lnSpc>
              <a:spcBef>
                <a:spcPts val="1000"/>
              </a:spcBef>
              <a:spcAft>
                <a:spcPts val="0"/>
              </a:spcAft>
              <a:buClr>
                <a:schemeClr val="accent3"/>
              </a:buClr>
              <a:buSzPts val="2400"/>
              <a:buFont typeface="Noto Sans Symbols"/>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6"/>
          <p:cNvSpPr txBox="1"/>
          <p:nvPr>
            <p:ph type="title"/>
          </p:nvPr>
        </p:nvSpPr>
        <p:spPr>
          <a:xfrm>
            <a:off x="6896501" y="295216"/>
            <a:ext cx="4494998" cy="1134640"/>
          </a:xfrm>
          <a:prstGeom prst="rect">
            <a:avLst/>
          </a:prstGeom>
          <a:gradFill>
            <a:gsLst>
              <a:gs pos="0">
                <a:srgbClr val="FFC681"/>
              </a:gs>
              <a:gs pos="50000">
                <a:srgbClr val="FFD8B3"/>
              </a:gs>
              <a:gs pos="100000">
                <a:srgbClr val="FFEBD9"/>
              </a:gs>
            </a:gsLst>
            <a:lin ang="2700000" scaled="0"/>
          </a:gradFill>
          <a:ln cap="sq" cmpd="sng" w="31750">
            <a:solidFill>
              <a:srgbClr val="404040"/>
            </a:solidFill>
            <a:prstDash val="solid"/>
            <a:miter lim="800000"/>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000000"/>
              </a:buClr>
              <a:buSzPts val="2400"/>
              <a:buFont typeface="Gill Sans"/>
              <a:buNone/>
            </a:pPr>
            <a:r>
              <a:rPr lang="en-US" sz="2400">
                <a:solidFill>
                  <a:srgbClr val="000000"/>
                </a:solidFill>
              </a:rPr>
              <a:t>PRESERVE CAMP CORY’S LEGACY</a:t>
            </a:r>
            <a:endParaRPr/>
          </a:p>
        </p:txBody>
      </p:sp>
      <p:sp>
        <p:nvSpPr>
          <p:cNvPr id="460" name="Google Shape;460;p5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61" name="Google Shape;461;p56"/>
          <p:cNvPicPr preferRelativeResize="0"/>
          <p:nvPr>
            <p:ph idx="2" type="pic"/>
          </p:nvPr>
        </p:nvPicPr>
        <p:blipFill rotWithShape="1">
          <a:blip r:embed="rId3">
            <a:alphaModFix/>
          </a:blip>
          <a:srcRect b="0" l="20340" r="20340" t="0"/>
          <a:stretch/>
        </p:blipFill>
        <p:spPr>
          <a:xfrm>
            <a:off x="4973" y="0"/>
            <a:ext cx="6102097" cy="6858000"/>
          </a:xfrm>
          <a:prstGeom prst="rect">
            <a:avLst/>
          </a:prstGeom>
          <a:noFill/>
          <a:ln>
            <a:noFill/>
          </a:ln>
        </p:spPr>
      </p:pic>
      <p:sp>
        <p:nvSpPr>
          <p:cNvPr id="462" name="Google Shape;462;p56"/>
          <p:cNvSpPr txBox="1"/>
          <p:nvPr/>
        </p:nvSpPr>
        <p:spPr>
          <a:xfrm>
            <a:off x="6896501" y="1735445"/>
            <a:ext cx="4494998" cy="4482475"/>
          </a:xfrm>
          <a:prstGeom prst="rect">
            <a:avLst/>
          </a:prstGeom>
          <a:noFill/>
          <a:ln>
            <a:noFill/>
          </a:ln>
        </p:spPr>
        <p:txBody>
          <a:bodyPr anchorCtr="1" anchor="t" bIns="45700" lIns="91425" spcFirstLastPara="1" rIns="91425" wrap="square" tIns="45700">
            <a:normAutofit/>
          </a:bodyPr>
          <a:lstStyle/>
          <a:p>
            <a:pPr indent="-285750" lvl="0" marL="285750" marR="0" rtl="0" algn="l">
              <a:lnSpc>
                <a:spcPct val="100000"/>
              </a:lnSpc>
              <a:spcBef>
                <a:spcPts val="0"/>
              </a:spcBef>
              <a:spcAft>
                <a:spcPts val="0"/>
              </a:spcAft>
              <a:buClr>
                <a:schemeClr val="accent3"/>
              </a:buClr>
              <a:buSzPts val="2250"/>
              <a:buFont typeface="Noto Sans Symbols"/>
              <a:buChar char="▪"/>
            </a:pPr>
            <a:r>
              <a:rPr lang="en-US" sz="1500">
                <a:solidFill>
                  <a:srgbClr val="FFFFFF"/>
                </a:solidFill>
                <a:latin typeface="Gill Sans"/>
                <a:ea typeface="Gill Sans"/>
                <a:cs typeface="Gill Sans"/>
                <a:sym typeface="Gill Sans"/>
              </a:rPr>
              <a:t>The dining hall was converted into a history exhibit and lecture hall, including 14 permanent history panels and a permanent Camp Cory timeline</a:t>
            </a:r>
            <a:endParaRPr/>
          </a:p>
          <a:p>
            <a:pPr indent="-285750" lvl="0" marL="285750" marR="0" rtl="0" algn="l">
              <a:lnSpc>
                <a:spcPct val="100000"/>
              </a:lnSpc>
              <a:spcBef>
                <a:spcPts val="1000"/>
              </a:spcBef>
              <a:spcAft>
                <a:spcPts val="0"/>
              </a:spcAft>
              <a:buClr>
                <a:schemeClr val="accent3"/>
              </a:buClr>
              <a:buSzPts val="2250"/>
              <a:buFont typeface="Noto Sans Symbols"/>
              <a:buChar char="▪"/>
            </a:pPr>
            <a:r>
              <a:rPr lang="en-US" sz="1500">
                <a:solidFill>
                  <a:srgbClr val="FFFFFF"/>
                </a:solidFill>
                <a:latin typeface="Gill Sans"/>
                <a:ea typeface="Gill Sans"/>
                <a:cs typeface="Gill Sans"/>
                <a:sym typeface="Gill Sans"/>
              </a:rPr>
              <a:t>We collected attendees favorite memories through interactive exhibits.</a:t>
            </a:r>
            <a:endParaRPr/>
          </a:p>
          <a:p>
            <a:pPr indent="-285750" lvl="0" marL="285750" marR="0" rtl="0" algn="l">
              <a:lnSpc>
                <a:spcPct val="100000"/>
              </a:lnSpc>
              <a:spcBef>
                <a:spcPts val="1000"/>
              </a:spcBef>
              <a:spcAft>
                <a:spcPts val="0"/>
              </a:spcAft>
              <a:buClr>
                <a:schemeClr val="accent3"/>
              </a:buClr>
              <a:buSzPts val="2250"/>
              <a:buFont typeface="Noto Sans Symbols"/>
              <a:buChar char="▪"/>
            </a:pPr>
            <a:r>
              <a:rPr lang="en-US" sz="1500">
                <a:solidFill>
                  <a:srgbClr val="FFFFFF"/>
                </a:solidFill>
                <a:latin typeface="Gill Sans"/>
                <a:ea typeface="Gill Sans"/>
                <a:cs typeface="Gill Sans"/>
                <a:sym typeface="Gill Sans"/>
              </a:rPr>
              <a:t>The Alumni Association designed a new Spirit of Cory Award for recognizing alumni who embodied the principles of HELP THE OTHER FELLOW, SERVICE, and DEDICATION</a:t>
            </a:r>
            <a:endParaRPr/>
          </a:p>
          <a:p>
            <a:pPr indent="-285750" lvl="0" marL="285750" marR="0" rtl="0" algn="l">
              <a:lnSpc>
                <a:spcPct val="100000"/>
              </a:lnSpc>
              <a:spcBef>
                <a:spcPts val="1000"/>
              </a:spcBef>
              <a:spcAft>
                <a:spcPts val="0"/>
              </a:spcAft>
              <a:buClr>
                <a:schemeClr val="accent3"/>
              </a:buClr>
              <a:buSzPts val="2250"/>
              <a:buFont typeface="Noto Sans Symbols"/>
              <a:buChar char="▪"/>
            </a:pPr>
            <a:r>
              <a:rPr lang="en-US" sz="1500">
                <a:solidFill>
                  <a:srgbClr val="FFFFFF"/>
                </a:solidFill>
                <a:latin typeface="Gill Sans"/>
                <a:ea typeface="Gill Sans"/>
                <a:cs typeface="Gill Sans"/>
                <a:sym typeface="Gill Sans"/>
              </a:rPr>
              <a:t>4 recipients were honored with the award, each presented by Camp Cory alumni.</a:t>
            </a:r>
            <a:endParaRPr/>
          </a:p>
          <a:p>
            <a:pPr indent="-142875" lvl="0" marL="285750" marR="0" rtl="0" algn="l">
              <a:lnSpc>
                <a:spcPct val="100000"/>
              </a:lnSpc>
              <a:spcBef>
                <a:spcPts val="1000"/>
              </a:spcBef>
              <a:spcAft>
                <a:spcPts val="0"/>
              </a:spcAft>
              <a:buClr>
                <a:schemeClr val="accent3"/>
              </a:buClr>
              <a:buSzPts val="2250"/>
              <a:buFont typeface="Noto Sans Symbols"/>
              <a:buNone/>
            </a:pPr>
            <a:r>
              <a:t/>
            </a:r>
            <a:endParaRPr sz="1500">
              <a:solidFill>
                <a:srgbClr val="FFFFFF"/>
              </a:solidFill>
              <a:latin typeface="Gill Sans"/>
              <a:ea typeface="Gill Sans"/>
              <a:cs typeface="Gill Sans"/>
              <a:sym typeface="Gill Sans"/>
            </a:endParaRPr>
          </a:p>
          <a:p>
            <a:pPr indent="-142875" lvl="0" marL="285750" marR="0" rtl="0" algn="l">
              <a:lnSpc>
                <a:spcPct val="100000"/>
              </a:lnSpc>
              <a:spcBef>
                <a:spcPts val="1000"/>
              </a:spcBef>
              <a:spcAft>
                <a:spcPts val="0"/>
              </a:spcAft>
              <a:buClr>
                <a:schemeClr val="accent3"/>
              </a:buClr>
              <a:buSzPts val="2250"/>
              <a:buFont typeface="Noto Sans Symbols"/>
              <a:buNone/>
            </a:pPr>
            <a:r>
              <a:t/>
            </a:r>
            <a:endParaRPr sz="1500">
              <a:solidFill>
                <a:srgbClr val="FFFFFF"/>
              </a:solidFill>
              <a:latin typeface="Gill Sans"/>
              <a:ea typeface="Gill Sans"/>
              <a:cs typeface="Gill Sans"/>
              <a:sym typeface="Gill Sans"/>
            </a:endParaRPr>
          </a:p>
          <a:p>
            <a:pPr indent="-142875" lvl="0" marL="285750" marR="0" rtl="0" algn="l">
              <a:lnSpc>
                <a:spcPct val="100000"/>
              </a:lnSpc>
              <a:spcBef>
                <a:spcPts val="1000"/>
              </a:spcBef>
              <a:spcAft>
                <a:spcPts val="0"/>
              </a:spcAft>
              <a:buClr>
                <a:schemeClr val="accent3"/>
              </a:buClr>
              <a:buSzPts val="2250"/>
              <a:buFont typeface="Noto Sans Symbols"/>
              <a:buNone/>
            </a:pPr>
            <a:r>
              <a:t/>
            </a:r>
            <a:endParaRPr sz="1500">
              <a:solidFill>
                <a:srgbClr val="FFFFFF"/>
              </a:solidFill>
              <a:latin typeface="Gill Sans"/>
              <a:ea typeface="Gill Sans"/>
              <a:cs typeface="Gill Sans"/>
              <a:sym typeface="Gill Sans"/>
            </a:endParaRPr>
          </a:p>
          <a:p>
            <a:pPr indent="-142875" lvl="0" marL="285750" marR="0" rtl="0" algn="l">
              <a:lnSpc>
                <a:spcPct val="100000"/>
              </a:lnSpc>
              <a:spcBef>
                <a:spcPts val="1000"/>
              </a:spcBef>
              <a:spcAft>
                <a:spcPts val="0"/>
              </a:spcAft>
              <a:buClr>
                <a:schemeClr val="accent3"/>
              </a:buClr>
              <a:buSzPts val="2250"/>
              <a:buFont typeface="Noto Sans Symbols"/>
              <a:buNone/>
            </a:pPr>
            <a:r>
              <a:t/>
            </a:r>
            <a:endParaRPr sz="1500">
              <a:solidFill>
                <a:srgbClr val="FFFFFF"/>
              </a:solidFill>
              <a:latin typeface="Gill Sans"/>
              <a:ea typeface="Gill Sans"/>
              <a:cs typeface="Gill Sans"/>
              <a:sym typeface="Gill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7"/>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CAMP CORY ALUMNI ASSOCIATION</a:t>
            </a:r>
            <a:br>
              <a:rPr lang="en-US"/>
            </a:br>
            <a:r>
              <a:rPr lang="en-US"/>
              <a:t>TODAY</a:t>
            </a:r>
            <a:endParaRPr/>
          </a:p>
        </p:txBody>
      </p:sp>
      <p:sp>
        <p:nvSpPr>
          <p:cNvPr id="468" name="Google Shape;468;p57"/>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solidFill>
                  <a:schemeClr val="accent3"/>
                </a:solidFill>
              </a:rPr>
              <a:t>SINCE THE 100th</a:t>
            </a:r>
            <a:r>
              <a:rPr lang="en-US"/>
              <a:t> </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t>Hosted the Third annual Virtual Alumni Holiday Party. </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t>Three new Alumni Committee members added.</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t>Operations Manual developed.</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t>Developed and launched the Camp Cory Hall of Fame for recognizing elements of Cory Life that should be remembered forever</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UPCOMING </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solidFill>
                  <a:schemeClr val="lt1"/>
                </a:solidFill>
              </a:rPr>
              <a:t>We are revisiting the purpose statement, possibly to include fundraising goals.</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solidFill>
                  <a:schemeClr val="lt1"/>
                </a:solidFill>
              </a:rPr>
              <a:t>Database overhaul</a:t>
            </a:r>
            <a:endParaRPr/>
          </a:p>
          <a:p>
            <a:pPr indent="-228600" lvl="1" marL="457200" rtl="0" algn="l">
              <a:lnSpc>
                <a:spcPct val="100000"/>
              </a:lnSpc>
              <a:spcBef>
                <a:spcPts val="1000"/>
              </a:spcBef>
              <a:spcAft>
                <a:spcPts val="0"/>
              </a:spcAft>
              <a:buClr>
                <a:schemeClr val="accent3"/>
              </a:buClr>
              <a:buSzPts val="2400"/>
              <a:buFont typeface="Noto Sans Symbols"/>
              <a:buChar char="▪"/>
            </a:pPr>
            <a:r>
              <a:rPr lang="en-US">
                <a:solidFill>
                  <a:schemeClr val="lt1"/>
                </a:solidFill>
              </a:rPr>
              <a:t>Improvements to our unofficial website: Cory.Camp</a:t>
            </a:r>
            <a:endParaRPr>
              <a:solidFill>
                <a:schemeClr val="lt1"/>
              </a:solidFill>
            </a:endParaRPr>
          </a:p>
          <a:p>
            <a:pPr indent="-76200" lvl="1" marL="457200" rtl="0" algn="l">
              <a:lnSpc>
                <a:spcPct val="100000"/>
              </a:lnSpc>
              <a:spcBef>
                <a:spcPts val="1000"/>
              </a:spcBef>
              <a:spcAft>
                <a:spcPts val="0"/>
              </a:spcAft>
              <a:buClr>
                <a:schemeClr val="accent3"/>
              </a:buClr>
              <a:buSzPts val="2400"/>
              <a:buFont typeface="Noto Sans Symbols"/>
              <a:buNone/>
            </a:pPr>
            <a:r>
              <a:t/>
            </a:r>
            <a:endParaRPr>
              <a:solidFill>
                <a:schemeClr val="lt1"/>
              </a:solidFill>
            </a:endParaRPr>
          </a:p>
          <a:p>
            <a:pPr indent="-57150" lvl="0" marL="228600" rtl="0" algn="l">
              <a:lnSpc>
                <a:spcPct val="100000"/>
              </a:lnSpc>
              <a:spcBef>
                <a:spcPts val="1000"/>
              </a:spcBef>
              <a:spcAft>
                <a:spcPts val="0"/>
              </a:spcAft>
              <a:buClr>
                <a:schemeClr val="accent3"/>
              </a:buClr>
              <a:buSzPts val="2700"/>
              <a:buFont typeface="Noto Sans Symbols"/>
              <a:buNone/>
            </a:pPr>
            <a:r>
              <a:t/>
            </a:r>
            <a:endParaRPr>
              <a:solidFill>
                <a:schemeClr val="lt1"/>
              </a:solidFill>
            </a:endParaRPr>
          </a:p>
        </p:txBody>
      </p:sp>
      <p:sp>
        <p:nvSpPr>
          <p:cNvPr id="469" name="Google Shape;469;p5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8"/>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LESSONS LEARNED</a:t>
            </a:r>
            <a:endParaRPr/>
          </a:p>
        </p:txBody>
      </p:sp>
      <p:sp>
        <p:nvSpPr>
          <p:cNvPr id="475" name="Google Shape;475;p5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76" name="Google Shape;476;p58"/>
          <p:cNvSpPr/>
          <p:nvPr/>
        </p:nvSpPr>
        <p:spPr>
          <a:xfrm>
            <a:off x="287870" y="2387600"/>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THE DATABASE WILL BE A PERSISTENT CHALLENGE. PLAY TO SURVIVE.</a:t>
            </a:r>
            <a:endParaRPr/>
          </a:p>
        </p:txBody>
      </p:sp>
      <p:sp>
        <p:nvSpPr>
          <p:cNvPr id="477" name="Google Shape;477;p58"/>
          <p:cNvSpPr/>
          <p:nvPr/>
        </p:nvSpPr>
        <p:spPr>
          <a:xfrm>
            <a:off x="2692404" y="2387600"/>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MAINTAIN CONTINUOUS</a:t>
            </a:r>
            <a:br>
              <a:rPr lang="en-US" sz="1800">
                <a:solidFill>
                  <a:schemeClr val="lt1"/>
                </a:solidFill>
                <a:latin typeface="Gill Sans"/>
                <a:ea typeface="Gill Sans"/>
                <a:cs typeface="Gill Sans"/>
                <a:sym typeface="Gill Sans"/>
              </a:rPr>
            </a:br>
            <a:r>
              <a:rPr lang="en-US" sz="1800">
                <a:solidFill>
                  <a:schemeClr val="lt1"/>
                </a:solidFill>
                <a:latin typeface="Gill Sans"/>
                <a:ea typeface="Gill Sans"/>
                <a:cs typeface="Gill Sans"/>
                <a:sym typeface="Gill Sans"/>
              </a:rPr>
              <a:t>IMPROVEMENT MINDSET</a:t>
            </a:r>
            <a:br>
              <a:rPr lang="en-US" sz="1800">
                <a:solidFill>
                  <a:schemeClr val="lt1"/>
                </a:solidFill>
                <a:latin typeface="Gill Sans"/>
                <a:ea typeface="Gill Sans"/>
                <a:cs typeface="Gill Sans"/>
                <a:sym typeface="Gill Sans"/>
              </a:rPr>
            </a:br>
            <a:br>
              <a:rPr lang="en-US" sz="1800">
                <a:solidFill>
                  <a:schemeClr val="lt1"/>
                </a:solidFill>
                <a:latin typeface="Gill Sans"/>
                <a:ea typeface="Gill Sans"/>
                <a:cs typeface="Gill Sans"/>
                <a:sym typeface="Gill Sans"/>
              </a:rPr>
            </a:br>
            <a:r>
              <a:rPr lang="en-US" sz="1800">
                <a:solidFill>
                  <a:schemeClr val="lt1"/>
                </a:solidFill>
                <a:latin typeface="Gill Sans"/>
                <a:ea typeface="Gill Sans"/>
                <a:cs typeface="Gill Sans"/>
                <a:sym typeface="Gill Sans"/>
              </a:rPr>
              <a:t>OK TO FAIL</a:t>
            </a:r>
            <a:endParaRPr/>
          </a:p>
        </p:txBody>
      </p:sp>
      <p:sp>
        <p:nvSpPr>
          <p:cNvPr id="478" name="Google Shape;478;p58"/>
          <p:cNvSpPr/>
          <p:nvPr/>
        </p:nvSpPr>
        <p:spPr>
          <a:xfrm>
            <a:off x="7501472" y="2387600"/>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ENGAGE SEASONAL STAFF AS ALUMNI</a:t>
            </a:r>
            <a:endParaRPr/>
          </a:p>
        </p:txBody>
      </p:sp>
      <p:sp>
        <p:nvSpPr>
          <p:cNvPr id="479" name="Google Shape;479;p58"/>
          <p:cNvSpPr/>
          <p:nvPr/>
        </p:nvSpPr>
        <p:spPr>
          <a:xfrm>
            <a:off x="5181609" y="2387600"/>
            <a:ext cx="1998124"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DEVELOP RELATIONSHIPS ACROSS GENERATIONS</a:t>
            </a:r>
            <a:endParaRPr/>
          </a:p>
        </p:txBody>
      </p:sp>
      <p:sp>
        <p:nvSpPr>
          <p:cNvPr id="480" name="Google Shape;480;p58"/>
          <p:cNvSpPr/>
          <p:nvPr/>
        </p:nvSpPr>
        <p:spPr>
          <a:xfrm>
            <a:off x="287870" y="4679189"/>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ALIGN WITH THE BOARD AND CAMP PRIORITIES</a:t>
            </a:r>
            <a:endParaRPr/>
          </a:p>
        </p:txBody>
      </p:sp>
      <p:sp>
        <p:nvSpPr>
          <p:cNvPr id="481" name="Google Shape;481;p58"/>
          <p:cNvSpPr/>
          <p:nvPr/>
        </p:nvSpPr>
        <p:spPr>
          <a:xfrm>
            <a:off x="2692404" y="4679189"/>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ALUMNI HAVE OPINIONS! </a:t>
            </a:r>
            <a:br>
              <a:rPr lang="en-US" sz="1800">
                <a:solidFill>
                  <a:schemeClr val="lt1"/>
                </a:solidFill>
                <a:latin typeface="Gill Sans"/>
                <a:ea typeface="Gill Sans"/>
                <a:cs typeface="Gill Sans"/>
                <a:sym typeface="Gill Sans"/>
              </a:rPr>
            </a:br>
            <a:br>
              <a:rPr lang="en-US" sz="1800">
                <a:solidFill>
                  <a:schemeClr val="lt1"/>
                </a:solidFill>
                <a:latin typeface="Gill Sans"/>
                <a:ea typeface="Gill Sans"/>
                <a:cs typeface="Gill Sans"/>
                <a:sym typeface="Gill Sans"/>
              </a:rPr>
            </a:br>
            <a:r>
              <a:rPr lang="en-US" sz="1800">
                <a:solidFill>
                  <a:schemeClr val="lt1"/>
                </a:solidFill>
                <a:latin typeface="Gill Sans"/>
                <a:ea typeface="Gill Sans"/>
                <a:cs typeface="Gill Sans"/>
                <a:sym typeface="Gill Sans"/>
              </a:rPr>
              <a:t>SOLICIT INPUT TO CO-CREATE EXPERIENCES</a:t>
            </a:r>
            <a:endParaRPr/>
          </a:p>
        </p:txBody>
      </p:sp>
      <p:sp>
        <p:nvSpPr>
          <p:cNvPr id="482" name="Google Shape;482;p58"/>
          <p:cNvSpPr/>
          <p:nvPr/>
        </p:nvSpPr>
        <p:spPr>
          <a:xfrm>
            <a:off x="5096937" y="4679189"/>
            <a:ext cx="2133595"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HAVE 1-2 EXTREMELY DEDICATED PEOPLE TO GAIN GROUND OUTSIDE OF MEETINGS</a:t>
            </a:r>
            <a:endParaRPr/>
          </a:p>
        </p:txBody>
      </p:sp>
      <p:sp>
        <p:nvSpPr>
          <p:cNvPr id="483" name="Google Shape;483;p58"/>
          <p:cNvSpPr/>
          <p:nvPr/>
        </p:nvSpPr>
        <p:spPr>
          <a:xfrm>
            <a:off x="7501472" y="4679189"/>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HELP THE CAMP HANDLE DIFFICULT ALUMNI</a:t>
            </a:r>
            <a:endParaRPr/>
          </a:p>
        </p:txBody>
      </p:sp>
      <p:sp>
        <p:nvSpPr>
          <p:cNvPr id="484" name="Google Shape;484;p58"/>
          <p:cNvSpPr/>
          <p:nvPr/>
        </p:nvSpPr>
        <p:spPr>
          <a:xfrm>
            <a:off x="9906006" y="4679189"/>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ALUMNI PRIORITIES ARE NOT ALWAYS CAMP PRIORITIES</a:t>
            </a:r>
            <a:endParaRPr/>
          </a:p>
        </p:txBody>
      </p:sp>
      <p:sp>
        <p:nvSpPr>
          <p:cNvPr id="485" name="Google Shape;485;p58"/>
          <p:cNvSpPr/>
          <p:nvPr/>
        </p:nvSpPr>
        <p:spPr>
          <a:xfrm>
            <a:off x="9906006" y="2387600"/>
            <a:ext cx="1981200" cy="1981200"/>
          </a:xfrm>
          <a:prstGeom prst="round2DiagRect">
            <a:avLst>
              <a:gd fmla="val 16667" name="adj1"/>
              <a:gd fmla="val 0" name="adj2"/>
            </a:avLst>
          </a:prstGeom>
          <a:solidFill>
            <a:schemeClr val="accent1"/>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RESPECT THE “ALUMNI ORBITS”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3"/>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AARON PROIETTI</a:t>
            </a:r>
            <a:endParaRPr/>
          </a:p>
        </p:txBody>
      </p:sp>
      <p:pic>
        <p:nvPicPr>
          <p:cNvPr id="170" name="Google Shape;170;p23"/>
          <p:cNvPicPr preferRelativeResize="0"/>
          <p:nvPr>
            <p:ph idx="2" type="pic"/>
          </p:nvPr>
        </p:nvPicPr>
        <p:blipFill rotWithShape="1">
          <a:blip r:embed="rId3">
            <a:alphaModFix/>
          </a:blip>
          <a:srcRect b="0" l="21080" r="21081" t="0"/>
          <a:stretch/>
        </p:blipFill>
        <p:spPr>
          <a:xfrm>
            <a:off x="6095999" y="0"/>
            <a:ext cx="6102097" cy="6858000"/>
          </a:xfrm>
          <a:prstGeom prst="rect">
            <a:avLst/>
          </a:prstGeom>
          <a:solidFill>
            <a:srgbClr val="BFBFBF"/>
          </a:solidFill>
          <a:ln>
            <a:noFill/>
          </a:ln>
        </p:spPr>
      </p:pic>
      <p:sp>
        <p:nvSpPr>
          <p:cNvPr id="171" name="Google Shape;171;p23"/>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p>
            <a:pPr indent="0" lvl="0" marL="0" rtl="0" algn="ctr">
              <a:lnSpc>
                <a:spcPct val="100000"/>
              </a:lnSpc>
              <a:spcBef>
                <a:spcPts val="0"/>
              </a:spcBef>
              <a:spcAft>
                <a:spcPts val="0"/>
              </a:spcAft>
              <a:buSzPts val="1600"/>
              <a:buNone/>
            </a:pPr>
            <a:r>
              <a:rPr lang="en-US" sz="1600"/>
              <a:t>Board member of YMCA Camp Cory</a:t>
            </a:r>
            <a:endParaRPr/>
          </a:p>
          <a:p>
            <a:pPr indent="0" lvl="0" marL="0" rtl="0" algn="ctr">
              <a:lnSpc>
                <a:spcPct val="100000"/>
              </a:lnSpc>
              <a:spcBef>
                <a:spcPts val="1000"/>
              </a:spcBef>
              <a:spcAft>
                <a:spcPts val="0"/>
              </a:spcAft>
              <a:buSzPts val="1600"/>
              <a:buNone/>
            </a:pPr>
            <a:r>
              <a:rPr lang="en-US" sz="1600"/>
              <a:t>Alumni Association Co-Chair</a:t>
            </a:r>
            <a:endParaRPr/>
          </a:p>
          <a:p>
            <a:pPr indent="0" lvl="0" marL="0" rtl="0" algn="ctr">
              <a:lnSpc>
                <a:spcPct val="100000"/>
              </a:lnSpc>
              <a:spcBef>
                <a:spcPts val="1000"/>
              </a:spcBef>
              <a:spcAft>
                <a:spcPts val="0"/>
              </a:spcAft>
              <a:buSzPts val="1600"/>
              <a:buNone/>
            </a:pPr>
            <a:r>
              <a:rPr lang="en-US" sz="1600"/>
              <a:t>100</a:t>
            </a:r>
            <a:r>
              <a:rPr baseline="30000" lang="en-US" sz="1600"/>
              <a:t>th</a:t>
            </a:r>
            <a:r>
              <a:rPr lang="en-US" sz="1600"/>
              <a:t> Anniversary Celebration Co-Chair</a:t>
            </a:r>
            <a:endParaRPr/>
          </a:p>
          <a:p>
            <a:pPr indent="0" lvl="0" marL="0" rtl="0" algn="ctr">
              <a:lnSpc>
                <a:spcPct val="100000"/>
              </a:lnSpc>
              <a:spcBef>
                <a:spcPts val="1000"/>
              </a:spcBef>
              <a:spcAft>
                <a:spcPts val="0"/>
              </a:spcAft>
              <a:buSzPts val="1600"/>
              <a:buNone/>
            </a:pPr>
            <a:r>
              <a:t/>
            </a:r>
            <a:endParaRPr sz="1600"/>
          </a:p>
          <a:p>
            <a:pPr indent="0" lvl="0" marL="0" rtl="0" algn="ctr">
              <a:lnSpc>
                <a:spcPct val="100000"/>
              </a:lnSpc>
              <a:spcBef>
                <a:spcPts val="1000"/>
              </a:spcBef>
              <a:spcAft>
                <a:spcPts val="0"/>
              </a:spcAft>
              <a:buSzPts val="1600"/>
              <a:buNone/>
            </a:pPr>
            <a:r>
              <a:rPr lang="en-US" sz="1600"/>
              <a:t>Summer Camp Consultant</a:t>
            </a:r>
            <a:endParaRPr/>
          </a:p>
          <a:p>
            <a:pPr indent="0" lvl="0" marL="0" rtl="0" algn="ctr">
              <a:lnSpc>
                <a:spcPct val="100000"/>
              </a:lnSpc>
              <a:spcBef>
                <a:spcPts val="1000"/>
              </a:spcBef>
              <a:spcAft>
                <a:spcPts val="0"/>
              </a:spcAft>
              <a:buSzPts val="1600"/>
              <a:buNone/>
            </a:pPr>
            <a:r>
              <a:rPr lang="en-US" sz="1600"/>
              <a:t>Author, Coach, Facilitator, Speaker</a:t>
            </a:r>
            <a:endParaRPr/>
          </a:p>
        </p:txBody>
      </p:sp>
      <p:sp>
        <p:nvSpPr>
          <p:cNvPr id="172" name="Google Shape;172;p23"/>
          <p:cNvSpPr txBox="1"/>
          <p:nvPr/>
        </p:nvSpPr>
        <p:spPr>
          <a:xfrm>
            <a:off x="6492704" y="5708682"/>
            <a:ext cx="14725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FFFF"/>
                </a:solidFill>
                <a:latin typeface="Gill Sans"/>
                <a:ea typeface="Gill Sans"/>
                <a:cs typeface="Gill Sans"/>
                <a:sym typeface="Gill Sans"/>
              </a:rPr>
              <a:t>1995, Senior Counselor</a:t>
            </a:r>
            <a:endParaRPr/>
          </a:p>
        </p:txBody>
      </p:sp>
      <p:sp>
        <p:nvSpPr>
          <p:cNvPr id="173" name="Google Shape;173;p2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9"/>
          <p:cNvSpPr txBox="1"/>
          <p:nvPr>
            <p:ph type="title"/>
          </p:nvPr>
        </p:nvSpPr>
        <p:spPr>
          <a:xfrm>
            <a:off x="689770" y="546725"/>
            <a:ext cx="3794760"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DISCUSSION: MODERN CHALLENGES</a:t>
            </a:r>
            <a:endParaRPr/>
          </a:p>
        </p:txBody>
      </p:sp>
      <p:pic>
        <p:nvPicPr>
          <p:cNvPr id="491" name="Google Shape;491;p59"/>
          <p:cNvPicPr preferRelativeResize="0"/>
          <p:nvPr>
            <p:ph idx="2" type="pic"/>
          </p:nvPr>
        </p:nvPicPr>
        <p:blipFill rotWithShape="1">
          <a:blip r:embed="rId3">
            <a:alphaModFix/>
          </a:blip>
          <a:srcRect b="0" l="16489" r="16488" t="0"/>
          <a:stretch/>
        </p:blipFill>
        <p:spPr>
          <a:xfrm>
            <a:off x="5303838" y="0"/>
            <a:ext cx="6894512" cy="6858000"/>
          </a:xfrm>
          <a:prstGeom prst="rect">
            <a:avLst/>
          </a:prstGeom>
          <a:solidFill>
            <a:srgbClr val="BFBFBF"/>
          </a:solidFill>
          <a:ln>
            <a:noFill/>
          </a:ln>
        </p:spPr>
      </p:pic>
      <p:sp>
        <p:nvSpPr>
          <p:cNvPr id="492" name="Google Shape;492;p5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93" name="Google Shape;493;p59"/>
          <p:cNvSpPr txBox="1"/>
          <p:nvPr>
            <p:ph idx="1" type="body"/>
          </p:nvPr>
        </p:nvSpPr>
        <p:spPr>
          <a:xfrm>
            <a:off x="421488" y="1898236"/>
            <a:ext cx="4373217" cy="4174500"/>
          </a:xfrm>
          <a:prstGeom prst="rect">
            <a:avLst/>
          </a:prstGeom>
          <a:noFill/>
          <a:ln>
            <a:noFill/>
          </a:ln>
        </p:spPr>
        <p:txBody>
          <a:bodyPr anchorCtr="1" anchor="t" bIns="45700" lIns="91425" spcFirstLastPara="1" rIns="91425" wrap="square" tIns="45700">
            <a:noAutofit/>
          </a:bodyPr>
          <a:lstStyle/>
          <a:p>
            <a:pPr indent="-285750" lvl="0" marL="285750" marR="0" rtl="0" algn="l">
              <a:lnSpc>
                <a:spcPct val="100000"/>
              </a:lnSpc>
              <a:spcBef>
                <a:spcPts val="0"/>
              </a:spcBef>
              <a:spcAft>
                <a:spcPts val="0"/>
              </a:spcAft>
              <a:buClr>
                <a:schemeClr val="accent3"/>
              </a:buClr>
              <a:buSzPts val="2400"/>
              <a:buFont typeface="Noto Sans Symbols"/>
              <a:buChar char="▪"/>
            </a:pPr>
            <a:r>
              <a:rPr b="0" i="0" lang="en-US" sz="1600" u="none" cap="none" strike="noStrike">
                <a:solidFill>
                  <a:srgbClr val="FFFFFF"/>
                </a:solidFill>
                <a:latin typeface="Gill Sans"/>
                <a:ea typeface="Gill Sans"/>
                <a:cs typeface="Gill Sans"/>
                <a:sym typeface="Gill Sans"/>
              </a:rPr>
              <a:t>What is the Alumni Association’s role in Diversity, Equity, and Inclusion work?</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b="0" i="0" lang="en-US" sz="1600" u="none" cap="none" strike="noStrike">
                <a:solidFill>
                  <a:srgbClr val="FFFFFF"/>
                </a:solidFill>
                <a:latin typeface="Gill Sans"/>
                <a:ea typeface="Gill Sans"/>
                <a:cs typeface="Gill Sans"/>
                <a:sym typeface="Gill Sans"/>
              </a:rPr>
              <a:t>The camp of today doesn’t match the camp of one’s childhood. What’s the best messaging?</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b="0" i="0" lang="en-US" sz="1600" u="none" cap="none" strike="noStrike">
                <a:solidFill>
                  <a:srgbClr val="FFFFFF"/>
                </a:solidFill>
                <a:latin typeface="Gill Sans"/>
                <a:ea typeface="Gill Sans"/>
                <a:cs typeface="Gill Sans"/>
                <a:sym typeface="Gill Sans"/>
              </a:rPr>
              <a:t>How do you sell to alumni the balance of tradition vs. progress?</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b="0" i="0" lang="en-US" sz="1600" u="none" cap="none" strike="noStrike">
                <a:solidFill>
                  <a:srgbClr val="FFFFFF"/>
                </a:solidFill>
                <a:latin typeface="Gill Sans"/>
                <a:ea typeface="Gill Sans"/>
                <a:cs typeface="Gill Sans"/>
                <a:sym typeface="Gill Sans"/>
              </a:rPr>
              <a:t>What’s the best way to manage communications preferences?</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b="0" i="0" lang="en-US" sz="1600" u="none" cap="none" strike="noStrike">
                <a:solidFill>
                  <a:srgbClr val="FFFFFF"/>
                </a:solidFill>
                <a:latin typeface="Gill Sans"/>
                <a:ea typeface="Gill Sans"/>
                <a:cs typeface="Gill Sans"/>
                <a:sym typeface="Gill Sans"/>
              </a:rPr>
              <a:t>How to resolve/ embrace generational differences?</a:t>
            </a:r>
            <a:endParaRPr/>
          </a:p>
          <a:p>
            <a:pPr indent="-285750" lvl="0" marL="285750" marR="0" rtl="0" algn="l">
              <a:lnSpc>
                <a:spcPct val="100000"/>
              </a:lnSpc>
              <a:spcBef>
                <a:spcPts val="1000"/>
              </a:spcBef>
              <a:spcAft>
                <a:spcPts val="0"/>
              </a:spcAft>
              <a:buClr>
                <a:schemeClr val="accent3"/>
              </a:buClr>
              <a:buSzPts val="2400"/>
              <a:buFont typeface="Noto Sans Symbols"/>
              <a:buChar char="▪"/>
            </a:pPr>
            <a:r>
              <a:rPr b="0" i="0" lang="en-US" sz="1600" u="none" cap="none" strike="noStrike">
                <a:solidFill>
                  <a:srgbClr val="FFFFFF"/>
                </a:solidFill>
                <a:latin typeface="Gill Sans"/>
                <a:ea typeface="Gill Sans"/>
                <a:cs typeface="Gill Sans"/>
                <a:sym typeface="Gill Sans"/>
              </a:rPr>
              <a:t>How to maintain reliable database integrating disparate data sources, with data quality challenges, and varying communications preferences</a:t>
            </a:r>
            <a:endParaRPr/>
          </a:p>
          <a:p>
            <a:pPr indent="-133350" lvl="0" marL="285750" marR="0" rtl="0" algn="l">
              <a:lnSpc>
                <a:spcPct val="100000"/>
              </a:lnSpc>
              <a:spcBef>
                <a:spcPts val="1000"/>
              </a:spcBef>
              <a:spcAft>
                <a:spcPts val="0"/>
              </a:spcAft>
              <a:buClr>
                <a:schemeClr val="accent3"/>
              </a:buClr>
              <a:buSzPts val="2400"/>
              <a:buFont typeface="Noto Sans Symbols"/>
              <a:buNone/>
            </a:pPr>
            <a:r>
              <a:t/>
            </a:r>
            <a:endParaRPr b="0" i="0" sz="1600" u="none" cap="none" strike="noStrike">
              <a:solidFill>
                <a:srgbClr val="FFFFFF"/>
              </a:solidFill>
              <a:latin typeface="Gill Sans"/>
              <a:ea typeface="Gill Sans"/>
              <a:cs typeface="Gill Sans"/>
              <a:sym typeface="Gill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0"/>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THANK YOU</a:t>
            </a:r>
            <a:endParaRPr/>
          </a:p>
        </p:txBody>
      </p:sp>
      <p:sp>
        <p:nvSpPr>
          <p:cNvPr id="499" name="Google Shape;499;p6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500" name="Google Shape;500;p60"/>
          <p:cNvSpPr txBox="1"/>
          <p:nvPr/>
        </p:nvSpPr>
        <p:spPr>
          <a:xfrm>
            <a:off x="5565912" y="2398816"/>
            <a:ext cx="4394951" cy="3728851"/>
          </a:xfrm>
          <a:prstGeom prst="rect">
            <a:avLst/>
          </a:prstGeom>
          <a:solidFill>
            <a:schemeClr val="accent2"/>
          </a:solid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accent3"/>
              </a:buClr>
              <a:buSzPts val="2700"/>
              <a:buFont typeface="Arial"/>
              <a:buNone/>
            </a:pPr>
            <a:r>
              <a:rPr lang="en-US" sz="1800">
                <a:solidFill>
                  <a:schemeClr val="accent3"/>
                </a:solidFill>
                <a:latin typeface="Gill Sans"/>
                <a:ea typeface="Gill Sans"/>
                <a:cs typeface="Gill Sans"/>
                <a:sym typeface="Gill Sans"/>
              </a:rPr>
              <a:t>This presentation is available</a:t>
            </a:r>
            <a:endParaRPr sz="1800">
              <a:solidFill>
                <a:schemeClr val="lt1"/>
              </a:solidFill>
              <a:latin typeface="Gill Sans"/>
              <a:ea typeface="Gill Sans"/>
              <a:cs typeface="Gill Sans"/>
              <a:sym typeface="Gill Sans"/>
            </a:endParaRPr>
          </a:p>
          <a:p>
            <a:pPr indent="-76200" lvl="1" marL="457200" marR="0" rtl="0" algn="l">
              <a:lnSpc>
                <a:spcPct val="100000"/>
              </a:lnSpc>
              <a:spcBef>
                <a:spcPts val="1000"/>
              </a:spcBef>
              <a:spcAft>
                <a:spcPts val="0"/>
              </a:spcAft>
              <a:buClr>
                <a:schemeClr val="accent3"/>
              </a:buClr>
              <a:buSzPts val="2400"/>
              <a:buFont typeface="Noto Sans Symbols"/>
              <a:buNone/>
            </a:pPr>
            <a:r>
              <a:t/>
            </a:r>
            <a:endParaRPr b="0" i="0" sz="1600" u="none" cap="none" strike="noStrike">
              <a:solidFill>
                <a:schemeClr val="lt1"/>
              </a:solidFill>
              <a:latin typeface="Gill Sans"/>
              <a:ea typeface="Gill Sans"/>
              <a:cs typeface="Gill Sans"/>
              <a:sym typeface="Gill Sans"/>
            </a:endParaRPr>
          </a:p>
          <a:p>
            <a:pPr indent="-57150" lvl="0" marL="228600" marR="0" rtl="0" algn="l">
              <a:lnSpc>
                <a:spcPct val="100000"/>
              </a:lnSpc>
              <a:spcBef>
                <a:spcPts val="1000"/>
              </a:spcBef>
              <a:spcAft>
                <a:spcPts val="0"/>
              </a:spcAft>
              <a:buClr>
                <a:schemeClr val="accent3"/>
              </a:buClr>
              <a:buSzPts val="2700"/>
              <a:buFont typeface="Noto Sans Symbols"/>
              <a:buNone/>
            </a:pPr>
            <a:r>
              <a:t/>
            </a:r>
            <a:endParaRPr sz="1800">
              <a:solidFill>
                <a:schemeClr val="lt1"/>
              </a:solidFill>
              <a:latin typeface="Gill Sans"/>
              <a:ea typeface="Gill Sans"/>
              <a:cs typeface="Gill Sans"/>
              <a:sym typeface="Gill Sans"/>
            </a:endParaRPr>
          </a:p>
        </p:txBody>
      </p:sp>
      <p:sp>
        <p:nvSpPr>
          <p:cNvPr id="501" name="Google Shape;501;p60"/>
          <p:cNvSpPr txBox="1"/>
          <p:nvPr>
            <p:ph idx="1" type="body"/>
          </p:nvPr>
        </p:nvSpPr>
        <p:spPr>
          <a:xfrm>
            <a:off x="5740316" y="2791325"/>
            <a:ext cx="4046142" cy="3101983"/>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800"/>
              <a:buChar char="•"/>
            </a:pPr>
            <a:r>
              <a:rPr lang="en-US"/>
              <a:t>QR Code to presentation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title"/>
          </p:nvPr>
        </p:nvSpPr>
        <p:spPr>
          <a:xfrm>
            <a:off x="6896501" y="295216"/>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ABOUT CAMP CORY</a:t>
            </a:r>
            <a:endParaRPr/>
          </a:p>
        </p:txBody>
      </p:sp>
      <p:pic>
        <p:nvPicPr>
          <p:cNvPr id="179" name="Google Shape;179;p24"/>
          <p:cNvPicPr preferRelativeResize="0"/>
          <p:nvPr>
            <p:ph idx="2" type="pic"/>
          </p:nvPr>
        </p:nvPicPr>
        <p:blipFill rotWithShape="1">
          <a:blip r:embed="rId3">
            <a:alphaModFix/>
          </a:blip>
          <a:srcRect b="0" l="12642" r="12642" t="0"/>
          <a:stretch/>
        </p:blipFill>
        <p:spPr>
          <a:xfrm>
            <a:off x="4973" y="0"/>
            <a:ext cx="6102097" cy="6858000"/>
          </a:xfrm>
          <a:prstGeom prst="rect">
            <a:avLst/>
          </a:prstGeom>
          <a:solidFill>
            <a:srgbClr val="BFBFBF"/>
          </a:solidFill>
          <a:ln>
            <a:noFill/>
          </a:ln>
        </p:spPr>
      </p:pic>
      <p:sp>
        <p:nvSpPr>
          <p:cNvPr id="180" name="Google Shape;180;p24"/>
          <p:cNvSpPr txBox="1"/>
          <p:nvPr>
            <p:ph idx="1" type="body"/>
          </p:nvPr>
        </p:nvSpPr>
        <p:spPr>
          <a:xfrm>
            <a:off x="6546381" y="1725072"/>
            <a:ext cx="5142035" cy="4492847"/>
          </a:xfrm>
          <a:prstGeom prst="rect">
            <a:avLst/>
          </a:prstGeom>
          <a:noFill/>
          <a:ln>
            <a:noFill/>
          </a:ln>
        </p:spPr>
        <p:txBody>
          <a:bodyPr anchorCtr="1" anchor="t" bIns="45700" lIns="91425" spcFirstLastPara="1" rIns="91425" wrap="square" tIns="45700">
            <a:normAutofit lnSpcReduction="10000"/>
          </a:bodyPr>
          <a:lstStyle/>
          <a:p>
            <a:pPr indent="-285750" lvl="0" marL="285750" rtl="0" algn="l">
              <a:lnSpc>
                <a:spcPct val="100000"/>
              </a:lnSpc>
              <a:spcBef>
                <a:spcPts val="0"/>
              </a:spcBef>
              <a:spcAft>
                <a:spcPts val="0"/>
              </a:spcAft>
              <a:buClr>
                <a:schemeClr val="accent3"/>
              </a:buClr>
              <a:buSzPts val="2400"/>
              <a:buFont typeface="Noto Sans Symbols"/>
              <a:buChar char="▪"/>
            </a:pPr>
            <a:r>
              <a:rPr lang="en-US" sz="1600"/>
              <a:t>Began operating in late 19</a:t>
            </a:r>
            <a:r>
              <a:rPr baseline="30000" lang="en-US" sz="1600"/>
              <a:t>th</a:t>
            </a:r>
            <a:r>
              <a:rPr lang="en-US" sz="1600"/>
              <a:t> century on various sites under the name Camp Iola.</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Settled into it’s current location on Keuka Lake near Penn Yan, NY, in the summer of 1920, originally ~14 acres.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Named after Lieutenant H. Lawrence Cory, Machine Gun Company, 310</a:t>
            </a:r>
            <a:r>
              <a:rPr baseline="30000" lang="en-US" sz="1600"/>
              <a:t>th</a:t>
            </a:r>
            <a:r>
              <a:rPr lang="en-US" sz="1600"/>
              <a:t> Infantry, US Army who was killed September 22, 1918 along the French-German battle line in WWI.</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Dedicated YMCA Camp Cory in 1921.</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Became co-ed in 1976. </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The camp now sits on 36 acres and serves ~2,000 campers per summer with 100 to 130 staff.</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sz="1600"/>
              <a:t>Programs include resident camp, day camp, specialized sailing camp, and robust CIT program.</a:t>
            </a:r>
            <a:endParaRPr/>
          </a:p>
        </p:txBody>
      </p:sp>
      <p:sp>
        <p:nvSpPr>
          <p:cNvPr id="181" name="Google Shape;181;p2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800501" y="546725"/>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200"/>
              <a:buFont typeface="Gill Sans"/>
              <a:buNone/>
            </a:pPr>
            <a:r>
              <a:rPr lang="en-US"/>
              <a:t>ALUMNI OF CAMP CORY</a:t>
            </a:r>
            <a:endParaRPr/>
          </a:p>
        </p:txBody>
      </p:sp>
      <p:sp>
        <p:nvSpPr>
          <p:cNvPr id="187" name="Google Shape;187;p2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188" name="Google Shape;188;p25"/>
          <p:cNvSpPr txBox="1"/>
          <p:nvPr>
            <p:ph idx="1" type="body"/>
          </p:nvPr>
        </p:nvSpPr>
        <p:spPr>
          <a:xfrm>
            <a:off x="596347" y="1875692"/>
            <a:ext cx="4699151" cy="3868263"/>
          </a:xfrm>
          <a:prstGeom prst="rect">
            <a:avLst/>
          </a:prstGeom>
          <a:noFill/>
          <a:ln>
            <a:noFill/>
          </a:ln>
        </p:spPr>
        <p:txBody>
          <a:bodyPr anchorCtr="1" anchor="t" bIns="45700" lIns="91425" spcFirstLastPara="1" rIns="91425" wrap="square" tIns="45700">
            <a:normAutofit/>
          </a:bodyPr>
          <a:lstStyle/>
          <a:p>
            <a:pPr indent="-285750" lvl="0" marL="285750" rtl="0" algn="l">
              <a:lnSpc>
                <a:spcPct val="100000"/>
              </a:lnSpc>
              <a:spcBef>
                <a:spcPts val="0"/>
              </a:spcBef>
              <a:spcAft>
                <a:spcPts val="0"/>
              </a:spcAft>
              <a:buClr>
                <a:schemeClr val="accent3"/>
              </a:buClr>
              <a:buSzPts val="2400"/>
              <a:buFont typeface="Noto Sans Symbols"/>
              <a:buChar char="▪"/>
            </a:pPr>
            <a:r>
              <a:rPr lang="en-US" sz="1600"/>
              <a:t>Prior to present day, the common notion of Camp Cory Alumni was of staff members.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An Alumni Association was spun up by YMCA staff in early 2000s.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The YMCA staffed an Alumni Engagement position for many years to run the Alumni Association.</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Volunteer committees assisted in the development of the camp’s 80</a:t>
            </a:r>
            <a:r>
              <a:rPr baseline="30000" lang="en-US"/>
              <a:t>th</a:t>
            </a:r>
            <a:r>
              <a:rPr lang="en-US"/>
              <a:t>, 90</a:t>
            </a:r>
            <a:r>
              <a:rPr baseline="30000" lang="en-US"/>
              <a:t>th</a:t>
            </a:r>
            <a:r>
              <a:rPr lang="en-US"/>
              <a:t>, and 95</a:t>
            </a:r>
            <a:r>
              <a:rPr baseline="30000" lang="en-US"/>
              <a:t>th</a:t>
            </a:r>
            <a:r>
              <a:rPr lang="en-US"/>
              <a:t> reunions.</a:t>
            </a:r>
            <a:endParaRPr/>
          </a:p>
          <a:p>
            <a:pPr indent="-285750" lvl="0" marL="285750" rtl="0" algn="l">
              <a:lnSpc>
                <a:spcPct val="100000"/>
              </a:lnSpc>
              <a:spcBef>
                <a:spcPts val="1000"/>
              </a:spcBef>
              <a:spcAft>
                <a:spcPts val="0"/>
              </a:spcAft>
              <a:buClr>
                <a:schemeClr val="accent3"/>
              </a:buClr>
              <a:buSzPts val="2400"/>
              <a:buFont typeface="Noto Sans Symbols"/>
              <a:buChar char="▪"/>
            </a:pPr>
            <a:r>
              <a:rPr lang="en-US"/>
              <a:t>These committees were informal and no specific charge or authority.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6"/>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WHAT WE’LL COVER:</a:t>
            </a:r>
            <a:endParaRPr/>
          </a:p>
        </p:txBody>
      </p:sp>
      <p:sp>
        <p:nvSpPr>
          <p:cNvPr id="194" name="Google Shape;194;p26"/>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t>Benefits of an Alumni Association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Steps to building an Alumni Association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Designing and defining an alumni association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Building a solid alumni foundation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Formalizing an alumni association</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Promoting alumni volunteerism</a:t>
            </a:r>
            <a:br>
              <a:rPr lang="en-US"/>
            </a:br>
            <a:br>
              <a:rPr lang="en-US"/>
            </a:br>
            <a:r>
              <a:rPr i="1" lang="en-US">
                <a:solidFill>
                  <a:schemeClr val="accent3"/>
                </a:solidFill>
              </a:rPr>
              <a:t>But first,</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Utilizing your alumni association to design and lead camp events and activities: </a:t>
            </a:r>
            <a:r>
              <a:rPr i="1" lang="en-US">
                <a:solidFill>
                  <a:schemeClr val="accent3"/>
                </a:solidFill>
              </a:rPr>
              <a:t>Told through the story of a certain speaker being asked to chair Camp Cory’s 100</a:t>
            </a:r>
            <a:r>
              <a:rPr baseline="30000" i="1" lang="en-US">
                <a:solidFill>
                  <a:schemeClr val="accent3"/>
                </a:solidFill>
              </a:rPr>
              <a:t>th</a:t>
            </a:r>
            <a:r>
              <a:rPr i="1" lang="en-US">
                <a:solidFill>
                  <a:schemeClr val="accent3"/>
                </a:solidFill>
              </a:rPr>
              <a:t> Anniversary Celebration.</a:t>
            </a:r>
            <a:endParaRPr/>
          </a:p>
        </p:txBody>
      </p:sp>
      <p:sp>
        <p:nvSpPr>
          <p:cNvPr id="195" name="Google Shape;195;p2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2019</a:t>
            </a:r>
            <a:endParaRPr/>
          </a:p>
        </p:txBody>
      </p:sp>
      <p:sp>
        <p:nvSpPr>
          <p:cNvPr id="201" name="Google Shape;201;p27"/>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solidFill>
                  <a:schemeClr val="accent3"/>
                </a:solidFill>
              </a:rPr>
              <a:t>AUGUST</a:t>
            </a:r>
            <a:r>
              <a:rPr lang="en-US"/>
              <a:t> During a summer visit, I recall sitting on the dining hall porch with the Director of Alumni and Donor Engagement. I recall making an offer to spin up another volunteer committee to help plan the 100</a:t>
            </a:r>
            <a:r>
              <a:rPr baseline="30000" lang="en-US"/>
              <a:t>th</a:t>
            </a:r>
            <a:r>
              <a:rPr lang="en-US"/>
              <a:t> Anniversary Celebration. I began work right away getting a handful of alumni signed up.</a:t>
            </a:r>
            <a:endParaRPr/>
          </a:p>
          <a:p>
            <a:pPr indent="-57150" lvl="0" marL="228600" rtl="0" algn="l">
              <a:lnSpc>
                <a:spcPct val="100000"/>
              </a:lnSpc>
              <a:spcBef>
                <a:spcPts val="1000"/>
              </a:spcBef>
              <a:spcAft>
                <a:spcPts val="0"/>
              </a:spcAft>
              <a:buClr>
                <a:schemeClr val="accent3"/>
              </a:buClr>
              <a:buSzPts val="2700"/>
              <a:buFont typeface="Noto Sans Symbols"/>
              <a:buNone/>
            </a:pPr>
            <a:r>
              <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solidFill>
                  <a:schemeClr val="accent3"/>
                </a:solidFill>
              </a:rPr>
              <a:t>DECEMBER</a:t>
            </a:r>
            <a:r>
              <a:rPr lang="en-US"/>
              <a:t> The Director of Alumni and Donor Engagement and I apparently had different recollections of that conversation… </a:t>
            </a:r>
            <a:endParaRPr/>
          </a:p>
          <a:p>
            <a:pPr indent="0" lvl="0" marL="0" rtl="0" algn="l">
              <a:lnSpc>
                <a:spcPct val="100000"/>
              </a:lnSpc>
              <a:spcBef>
                <a:spcPts val="1000"/>
              </a:spcBef>
              <a:spcAft>
                <a:spcPts val="0"/>
              </a:spcAft>
              <a:buClr>
                <a:schemeClr val="accent3"/>
              </a:buClr>
              <a:buSzPts val="2700"/>
              <a:buNone/>
            </a:pPr>
            <a:r>
              <a:t/>
            </a:r>
            <a:endParaRPr/>
          </a:p>
        </p:txBody>
      </p:sp>
      <p:sp>
        <p:nvSpPr>
          <p:cNvPr id="202" name="Google Shape;202;p2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8"/>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2019</a:t>
            </a:r>
            <a:endParaRPr/>
          </a:p>
        </p:txBody>
      </p:sp>
      <p:sp>
        <p:nvSpPr>
          <p:cNvPr id="208" name="Google Shape;208;p28"/>
          <p:cNvSpPr txBox="1"/>
          <p:nvPr>
            <p:ph idx="1" type="body"/>
          </p:nvPr>
        </p:nvSpPr>
        <p:spPr>
          <a:xfrm>
            <a:off x="2231136" y="2398816"/>
            <a:ext cx="7729728" cy="3728851"/>
          </a:xfrm>
          <a:prstGeom prst="rect">
            <a:avLst/>
          </a:prstGeom>
          <a:solidFill>
            <a:schemeClr val="accent2"/>
          </a:solid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accent3"/>
              </a:buClr>
              <a:buSzPts val="2700"/>
              <a:buFont typeface="Noto Sans Symbols"/>
              <a:buChar char="▪"/>
            </a:pPr>
            <a:r>
              <a:rPr lang="en-US"/>
              <a:t>During a summer visit, I sat on the dining hall porch with the Director of Alumni and Donor Engagement and made an offer to spin up another volunteer committee to help plan the 100</a:t>
            </a:r>
            <a:r>
              <a:rPr baseline="30000" lang="en-US"/>
              <a:t>th</a:t>
            </a:r>
            <a:r>
              <a:rPr lang="en-US"/>
              <a:t> Anniversary Celebration.</a:t>
            </a:r>
            <a:endParaRPr/>
          </a:p>
          <a:p>
            <a:pPr indent="-57150" lvl="0" marL="228600" rtl="0" algn="l">
              <a:lnSpc>
                <a:spcPct val="100000"/>
              </a:lnSpc>
              <a:spcBef>
                <a:spcPts val="1000"/>
              </a:spcBef>
              <a:spcAft>
                <a:spcPts val="0"/>
              </a:spcAft>
              <a:buClr>
                <a:schemeClr val="accent3"/>
              </a:buClr>
              <a:buSzPts val="2700"/>
              <a:buFont typeface="Noto Sans Symbols"/>
              <a:buNone/>
            </a:pPr>
            <a:r>
              <a:t/>
            </a:r>
            <a:endParaRPr/>
          </a:p>
          <a:p>
            <a:pPr indent="-228600" lvl="0" marL="228600" rtl="0" algn="l">
              <a:lnSpc>
                <a:spcPct val="100000"/>
              </a:lnSpc>
              <a:spcBef>
                <a:spcPts val="1000"/>
              </a:spcBef>
              <a:spcAft>
                <a:spcPts val="0"/>
              </a:spcAft>
              <a:buClr>
                <a:schemeClr val="accent3"/>
              </a:buClr>
              <a:buSzPts val="2700"/>
              <a:buFont typeface="Noto Sans Symbols"/>
              <a:buChar char="▪"/>
            </a:pPr>
            <a:r>
              <a:rPr lang="en-US"/>
              <a:t>The Director of Alumni and Donor Engagement and I had different recollections of that conversation.</a:t>
            </a:r>
            <a:endParaRPr/>
          </a:p>
        </p:txBody>
      </p:sp>
      <p:sp>
        <p:nvSpPr>
          <p:cNvPr id="209" name="Google Shape;209;p2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10" name="Google Shape;210;p28"/>
          <p:cNvPicPr preferRelativeResize="0"/>
          <p:nvPr/>
        </p:nvPicPr>
        <p:blipFill rotWithShape="1">
          <a:blip r:embed="rId3">
            <a:alphaModFix/>
          </a:blip>
          <a:srcRect b="0" l="0" r="0" t="0"/>
          <a:stretch/>
        </p:blipFill>
        <p:spPr>
          <a:xfrm>
            <a:off x="-398319" y="0"/>
            <a:ext cx="12988637"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