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66" r:id="rId4"/>
    <p:sldMasterId id="2147483667" r:id="rId5"/>
    <p:sldMasterId id="2147483668" r:id="rId6"/>
    <p:sldMasterId id="2147483669" r:id="rId7"/>
    <p:sldMasterId id="2147483670"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Lst>
  <p:sldSz cy="5143500" cx="9144000"/>
  <p:notesSz cx="6808775" cy="994092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orient="horz" pos="2641">
          <p15:clr>
            <a:srgbClr val="A4A3A4"/>
          </p15:clr>
        </p15:guide>
        <p15:guide id="4" pos="567">
          <p15:clr>
            <a:srgbClr val="A4A3A4"/>
          </p15:clr>
        </p15:guide>
      </p15:sldGuideLst>
    </p:ext>
    <p:ext uri="{2D200454-40CA-4A62-9FC3-DE9A4176ACB9}">
      <p15:notesGuideLst>
        <p15:guide id="1" orient="horz" pos="3131">
          <p15:clr>
            <a:srgbClr val="A4A3A4"/>
          </p15:clr>
        </p15:guide>
        <p15:guide id="2"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2641" orient="horz"/>
        <p:guide pos="567"/>
      </p:guideLst>
    </p:cSldViewPr>
  </p:slideViewPr>
  <p:notesViewPr>
    <p:cSldViewPr snapToGrid="0">
      <p:cViewPr varScale="1">
        <p:scale>
          <a:sx n="100" d="100"/>
          <a:sy n="100" d="100"/>
        </p:scale>
        <p:origin x="0" y="0"/>
      </p:cViewPr>
      <p:guideLst>
        <p:guide pos="3131" orient="horz"/>
        <p:guide pos="2145"/>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84" Type="http://schemas.openxmlformats.org/officeDocument/2006/relationships/slide" Target="slides/slide75.xml"/><Relationship Id="rId83" Type="http://schemas.openxmlformats.org/officeDocument/2006/relationships/slide" Target="slides/slide74.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4.xml"/><Relationship Id="rId72" Type="http://schemas.openxmlformats.org/officeDocument/2006/relationships/slide" Target="slides/slide63.xml"/><Relationship Id="rId31" Type="http://schemas.openxmlformats.org/officeDocument/2006/relationships/slide" Target="slides/slide22.xml"/><Relationship Id="rId75" Type="http://schemas.openxmlformats.org/officeDocument/2006/relationships/slide" Target="slides/slide66.xml"/><Relationship Id="rId30" Type="http://schemas.openxmlformats.org/officeDocument/2006/relationships/slide" Target="slides/slide21.xml"/><Relationship Id="rId74" Type="http://schemas.openxmlformats.org/officeDocument/2006/relationships/slide" Target="slides/slide65.xml"/><Relationship Id="rId33" Type="http://schemas.openxmlformats.org/officeDocument/2006/relationships/slide" Target="slides/slide24.xml"/><Relationship Id="rId77" Type="http://schemas.openxmlformats.org/officeDocument/2006/relationships/slide" Target="slides/slide68.xml"/><Relationship Id="rId32" Type="http://schemas.openxmlformats.org/officeDocument/2006/relationships/slide" Target="slides/slide23.xml"/><Relationship Id="rId76" Type="http://schemas.openxmlformats.org/officeDocument/2006/relationships/slide" Target="slides/slide67.xml"/><Relationship Id="rId35" Type="http://schemas.openxmlformats.org/officeDocument/2006/relationships/slide" Target="slides/slide26.xml"/><Relationship Id="rId79" Type="http://schemas.openxmlformats.org/officeDocument/2006/relationships/slide" Target="slides/slide70.xml"/><Relationship Id="rId34" Type="http://schemas.openxmlformats.org/officeDocument/2006/relationships/slide" Target="slides/slide25.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slide" Target="slides/slide53.xml"/><Relationship Id="rId61" Type="http://schemas.openxmlformats.org/officeDocument/2006/relationships/slide" Target="slides/slide52.xml"/><Relationship Id="rId20" Type="http://schemas.openxmlformats.org/officeDocument/2006/relationships/slide" Target="slides/slide11.xml"/><Relationship Id="rId64" Type="http://schemas.openxmlformats.org/officeDocument/2006/relationships/slide" Target="slides/slide55.xml"/><Relationship Id="rId63" Type="http://schemas.openxmlformats.org/officeDocument/2006/relationships/slide" Target="slides/slide54.xml"/><Relationship Id="rId22" Type="http://schemas.openxmlformats.org/officeDocument/2006/relationships/slide" Target="slides/slide13.xml"/><Relationship Id="rId66" Type="http://schemas.openxmlformats.org/officeDocument/2006/relationships/slide" Target="slides/slide57.xml"/><Relationship Id="rId21" Type="http://schemas.openxmlformats.org/officeDocument/2006/relationships/slide" Target="slides/slide12.xml"/><Relationship Id="rId65" Type="http://schemas.openxmlformats.org/officeDocument/2006/relationships/slide" Target="slides/slide56.xml"/><Relationship Id="rId24" Type="http://schemas.openxmlformats.org/officeDocument/2006/relationships/slide" Target="slides/slide15.xml"/><Relationship Id="rId68" Type="http://schemas.openxmlformats.org/officeDocument/2006/relationships/slide" Target="slides/slide59.xml"/><Relationship Id="rId23" Type="http://schemas.openxmlformats.org/officeDocument/2006/relationships/slide" Target="slides/slide14.xml"/><Relationship Id="rId67" Type="http://schemas.openxmlformats.org/officeDocument/2006/relationships/slide" Target="slides/slide58.xml"/><Relationship Id="rId60" Type="http://schemas.openxmlformats.org/officeDocument/2006/relationships/slide" Target="slides/slide51.xml"/><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slide" Target="slides/slide60.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slide" Target="slides/slide46.xml"/><Relationship Id="rId10" Type="http://schemas.openxmlformats.org/officeDocument/2006/relationships/slide" Target="slides/slide1.xml"/><Relationship Id="rId54" Type="http://schemas.openxmlformats.org/officeDocument/2006/relationships/slide" Target="slides/slide45.xml"/><Relationship Id="rId13" Type="http://schemas.openxmlformats.org/officeDocument/2006/relationships/slide" Target="slides/slide4.xml"/><Relationship Id="rId57" Type="http://schemas.openxmlformats.org/officeDocument/2006/relationships/slide" Target="slides/slide48.xml"/><Relationship Id="rId12" Type="http://schemas.openxmlformats.org/officeDocument/2006/relationships/slide" Target="slides/slide3.xml"/><Relationship Id="rId56" Type="http://schemas.openxmlformats.org/officeDocument/2006/relationships/slide" Target="slides/slide47.xml"/><Relationship Id="rId15" Type="http://schemas.openxmlformats.org/officeDocument/2006/relationships/slide" Target="slides/slide6.xml"/><Relationship Id="rId59" Type="http://schemas.openxmlformats.org/officeDocument/2006/relationships/slide" Target="slides/slide50.xml"/><Relationship Id="rId14" Type="http://schemas.openxmlformats.org/officeDocument/2006/relationships/slide" Target="slides/slide5.xml"/><Relationship Id="rId58" Type="http://schemas.openxmlformats.org/officeDocument/2006/relationships/slide" Target="slides/slide49.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2950678" cy="498049"/>
          </a:xfrm>
          <a:prstGeom prst="rect">
            <a:avLst/>
          </a:prstGeom>
          <a:noFill/>
          <a:ln>
            <a:noFill/>
          </a:ln>
        </p:spPr>
        <p:txBody>
          <a:bodyPr anchorCtr="0" anchor="t" bIns="45775" lIns="91550" spcFirstLastPara="1" rIns="91550" wrap="square" tIns="457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56588" y="1"/>
            <a:ext cx="2950678" cy="498049"/>
          </a:xfrm>
          <a:prstGeom prst="rect">
            <a:avLst/>
          </a:prstGeom>
          <a:noFill/>
          <a:ln>
            <a:noFill/>
          </a:ln>
        </p:spPr>
        <p:txBody>
          <a:bodyPr anchorCtr="0" anchor="t" bIns="45775" lIns="91550" spcFirstLastPara="1" rIns="91550" wrap="square" tIns="4577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41335"/>
            <a:ext cx="2950678" cy="498048"/>
          </a:xfrm>
          <a:prstGeom prst="rect">
            <a:avLst/>
          </a:prstGeom>
          <a:noFill/>
          <a:ln>
            <a:noFill/>
          </a:ln>
        </p:spPr>
        <p:txBody>
          <a:bodyPr anchorCtr="0" anchor="b" bIns="45775" lIns="91550" spcFirstLastPara="1" rIns="91550" wrap="square" tIns="457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illustrations/cog-wheels-gear-wheel-machine-2125178/"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illustrations/cog-wheels-gear-wheel-machine-2125178/"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government/publications/modern-methods-of-construction-working-group-developing-a-definition-framework"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1: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8" name="Google Shape;98;p1: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99" name="Google Shape;99;p1: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0: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163" name="Google Shape;163;p10: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1: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169" name="Google Shape;169;p11: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2: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175" name="Google Shape;175;p1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0" name="Google Shape;180;p13: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rPr lang="en-US"/>
              <a:t>1.1.</a:t>
            </a:r>
            <a:endParaRPr/>
          </a:p>
        </p:txBody>
      </p:sp>
      <p:sp>
        <p:nvSpPr>
          <p:cNvPr id="181" name="Google Shape;181;p13: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4: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195" name="Google Shape;195;p1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5: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1" name="Google Shape;201;p15: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02" name="Google Shape;202;p15: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6: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210" name="Google Shape;210;p16: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7: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217" name="Google Shape;217;p17: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8: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224" name="Google Shape;224;p18: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9: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234" name="Google Shape;234;p19: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105" name="Google Shape;105;p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0: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241" name="Google Shape;241;p20: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1: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248" name="Google Shape;248;p21: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55" name="Google Shape;255;p22: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56" name="Google Shape;256;p22: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3: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264" name="Google Shape;264;p2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4: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272" name="Google Shape;272;p2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5: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280" name="Google Shape;280;p25: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7: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287" name="Google Shape;287;p27: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8: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293" name="Google Shape;293;p28: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9: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0" name="Google Shape;300;p29: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rPr lang="en-US"/>
              <a:t>Manufactured in Wales.</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sz="1200">
                <a:solidFill>
                  <a:schemeClr val="dk1"/>
                </a:solidFill>
                <a:latin typeface="Arial"/>
                <a:ea typeface="Arial"/>
                <a:cs typeface="Arial"/>
                <a:sym typeface="Arial"/>
              </a:rPr>
              <a:t>Velindre Cancer Centre required a new office facility as part of a strategic plan for more efficient use of its facilities.</a:t>
            </a:r>
            <a:endParaRPr/>
          </a:p>
          <a:p>
            <a:pPr indent="0" lvl="0" marL="0" rtl="0" algn="l">
              <a:lnSpc>
                <a:spcPct val="100000"/>
              </a:lnSpc>
              <a:spcBef>
                <a:spcPts val="360"/>
              </a:spcBef>
              <a:spcAft>
                <a:spcPts val="0"/>
              </a:spcAft>
              <a:buSzPts val="1400"/>
              <a:buNone/>
            </a:pPr>
            <a:r>
              <a:rPr lang="en-US" sz="1200">
                <a:solidFill>
                  <a:schemeClr val="dk1"/>
                </a:solidFill>
                <a:latin typeface="Arial"/>
                <a:ea typeface="Arial"/>
                <a:cs typeface="Arial"/>
                <a:sym typeface="Arial"/>
              </a:rPr>
              <a:t>The hospital chose modular construction due to the time of year construction would take place. A modular solution provided better deliverable guarantees through winter months opposed to traditional build.</a:t>
            </a:r>
            <a:endParaRPr/>
          </a:p>
          <a:p>
            <a:pPr indent="0" lvl="0" marL="0" rtl="0" algn="l">
              <a:lnSpc>
                <a:spcPct val="100000"/>
              </a:lnSpc>
              <a:spcBef>
                <a:spcPts val="360"/>
              </a:spcBef>
              <a:spcAft>
                <a:spcPts val="0"/>
              </a:spcAft>
              <a:buSzPts val="1400"/>
              <a:buNone/>
            </a:pPr>
            <a:r>
              <a:rPr lang="en-US" sz="1200">
                <a:solidFill>
                  <a:schemeClr val="dk1"/>
                </a:solidFill>
                <a:latin typeface="Arial"/>
                <a:ea typeface="Arial"/>
                <a:cs typeface="Arial"/>
                <a:sym typeface="Arial"/>
              </a:rPr>
              <a:t>The building was manufactured in just 6 weeks in Wernick Buildings’ factory, only 25 miles from the site and the project completed on the live site in 18 weeks. </a:t>
            </a:r>
            <a:endParaRPr/>
          </a:p>
          <a:p>
            <a:pPr indent="0" lvl="0" marL="0" rtl="0" algn="l">
              <a:lnSpc>
                <a:spcPct val="100000"/>
              </a:lnSpc>
              <a:spcBef>
                <a:spcPts val="360"/>
              </a:spcBef>
              <a:spcAft>
                <a:spcPts val="0"/>
              </a:spcAft>
              <a:buSzPts val="1400"/>
              <a:buNone/>
            </a:pPr>
            <a:r>
              <a:rPr lang="en-US" sz="1200">
                <a:solidFill>
                  <a:schemeClr val="dk1"/>
                </a:solidFill>
                <a:latin typeface="Arial"/>
                <a:ea typeface="Arial"/>
                <a:cs typeface="Arial"/>
                <a:sym typeface="Arial"/>
              </a:rPr>
              <a:t>The site adjoined a mental health hospital. Stringent requirements were fulfilled by Wernick. The site was also very tight and had a protected tree which the building was formed around making for a challenging installation.</a:t>
            </a:r>
            <a:endParaRPr/>
          </a:p>
          <a:p>
            <a:pPr indent="0" lvl="0" marL="0" rtl="0" algn="l">
              <a:lnSpc>
                <a:spcPct val="100000"/>
              </a:lnSpc>
              <a:spcBef>
                <a:spcPts val="360"/>
              </a:spcBef>
              <a:spcAft>
                <a:spcPts val="0"/>
              </a:spcAft>
              <a:buSzPts val="1400"/>
              <a:buNone/>
            </a:pPr>
            <a:r>
              <a:rPr lang="en-US" sz="1200">
                <a:solidFill>
                  <a:schemeClr val="dk1"/>
                </a:solidFill>
                <a:latin typeface="Arial"/>
                <a:ea typeface="Arial"/>
                <a:cs typeface="Arial"/>
                <a:sym typeface="Arial"/>
              </a:rPr>
              <a:t>The hospital and nearby residents are very happy.</a:t>
            </a:r>
            <a:endParaRPr/>
          </a:p>
          <a:p>
            <a:pPr indent="0" lvl="0" marL="0" rtl="0" algn="l">
              <a:lnSpc>
                <a:spcPct val="100000"/>
              </a:lnSpc>
              <a:spcBef>
                <a:spcPts val="360"/>
              </a:spcBef>
              <a:spcAft>
                <a:spcPts val="0"/>
              </a:spcAft>
              <a:buSzPts val="1400"/>
              <a:buNone/>
            </a:pPr>
            <a:r>
              <a:t/>
            </a:r>
            <a:endParaRPr/>
          </a:p>
        </p:txBody>
      </p:sp>
      <p:sp>
        <p:nvSpPr>
          <p:cNvPr id="301" name="Google Shape;301;p29: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0: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310" name="Google Shape;310;p30: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110" name="Google Shape;110;p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31: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6" name="Google Shape;316;p31: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17" name="Google Shape;317;p31: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32: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326" name="Google Shape;326;p3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3: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332" name="Google Shape;332;p3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34: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338" name="Google Shape;338;p3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35: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343" name="Google Shape;343;p35: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36: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349" name="Google Shape;349;p36: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37: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355" name="Google Shape;355;p37: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38: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363" name="Google Shape;363;p38: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40: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8" name="Google Shape;368;p40: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rPr lang="en-US"/>
              <a:t>Image source: </a:t>
            </a:r>
            <a:r>
              <a:rPr lang="en-US" u="sng">
                <a:solidFill>
                  <a:schemeClr val="hlink"/>
                </a:solidFill>
                <a:hlinkClick r:id="rId2"/>
              </a:rPr>
              <a:t>https://pixabay.com/illustrations/cog-wheels-gear-wheel-machine-2125178/</a:t>
            </a:r>
            <a:endParaRPr/>
          </a:p>
        </p:txBody>
      </p:sp>
      <p:sp>
        <p:nvSpPr>
          <p:cNvPr id="369" name="Google Shape;369;p40: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9: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76" name="Google Shape;376;p39: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rPr lang="en-US"/>
              <a:t>Image source: </a:t>
            </a:r>
            <a:r>
              <a:rPr lang="en-US" u="sng">
                <a:solidFill>
                  <a:schemeClr val="hlink"/>
                </a:solidFill>
                <a:hlinkClick r:id="rId2"/>
              </a:rPr>
              <a:t>https://pixabay.com/illustrations/cog-wheels-gear-wheel-machine-2125178/</a:t>
            </a:r>
            <a:endParaRPr/>
          </a:p>
        </p:txBody>
      </p:sp>
      <p:sp>
        <p:nvSpPr>
          <p:cNvPr id="377" name="Google Shape;377;p39: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118" name="Google Shape;118;p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41: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384" name="Google Shape;384;p41: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43: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389" name="Google Shape;389;p4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44: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397" name="Google Shape;397;p4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45: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5" name="Google Shape;405;p45: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406" name="Google Shape;406;p45: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4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4" name="Google Shape;414;p42: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415" name="Google Shape;415;p42: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46: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429" name="Google Shape;429;p46: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47: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434" name="Google Shape;434;p47: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48: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441" name="Google Shape;441;p48: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50: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447" name="Google Shape;447;p50: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49: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455" name="Google Shape;455;p49: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5: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125" name="Google Shape;125;p5: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51: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3" name="Google Shape;463;p51: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464" name="Google Shape;464;p51: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52: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472" name="Google Shape;472;p5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53: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480" name="Google Shape;480;p5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5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85" name="Google Shape;485;p54: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486" name="Google Shape;486;p54: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55: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492" name="Google Shape;492;p55: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56: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97" name="Google Shape;497;p56: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rPr lang="en-US"/>
              <a:t>Presenter check for updates before delivery and edit the slide as needed</a:t>
            </a:r>
            <a:endParaRPr/>
          </a:p>
        </p:txBody>
      </p:sp>
      <p:sp>
        <p:nvSpPr>
          <p:cNvPr id="498" name="Google Shape;498;p56: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57: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504" name="Google Shape;504;p57: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58: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509" name="Google Shape;509;p58: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59: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520" name="Google Shape;520;p59: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60: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531" name="Google Shape;531;p60: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0" name="Google Shape;130;p6: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rPr lang="en-US"/>
              <a:t>1.1.1</a:t>
            </a:r>
            <a:endParaRPr/>
          </a:p>
        </p:txBody>
      </p:sp>
      <p:sp>
        <p:nvSpPr>
          <p:cNvPr id="131" name="Google Shape;131;p6: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67: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542" name="Google Shape;542;p67: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61: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547" name="Google Shape;547;p61: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62: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556" name="Google Shape;556;p6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63: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563" name="Google Shape;563;p6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64: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569" name="Google Shape;569;p6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65: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576" name="Google Shape;576;p65: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66: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584" name="Google Shape;584;p66: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71e7e4ef5f_0_7:notes"/>
          <p:cNvSpPr txBox="1"/>
          <p:nvPr>
            <p:ph idx="1" type="body"/>
          </p:nvPr>
        </p:nvSpPr>
        <p:spPr>
          <a:xfrm>
            <a:off x="680576" y="4722981"/>
            <a:ext cx="5447700" cy="4471500"/>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590" name="Google Shape;590;g71e7e4ef5f_0_7:notes"/>
          <p:cNvSpPr/>
          <p:nvPr>
            <p:ph idx="2" type="sldImg"/>
          </p:nvPr>
        </p:nvSpPr>
        <p:spPr>
          <a:xfrm>
            <a:off x="92075" y="746125"/>
            <a:ext cx="6624600" cy="37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68: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95" name="Google Shape;595;p68: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rPr lang="en-US"/>
              <a:t>1.1.2</a:t>
            </a:r>
            <a:endParaRPr/>
          </a:p>
        </p:txBody>
      </p:sp>
      <p:sp>
        <p:nvSpPr>
          <p:cNvPr id="596" name="Google Shape;596;p68: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69: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04" name="Google Shape;604;p69: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rPr lang="en-US"/>
              <a:t>1.1.</a:t>
            </a:r>
            <a:endParaRPr/>
          </a:p>
        </p:txBody>
      </p:sp>
      <p:sp>
        <p:nvSpPr>
          <p:cNvPr id="605" name="Google Shape;605;p69: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7: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7" name="Google Shape;137;p7: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rPr lang="en-US" u="sng">
                <a:solidFill>
                  <a:schemeClr val="hlink"/>
                </a:solidFill>
                <a:hlinkClick r:id="rId2"/>
              </a:rPr>
              <a:t>https://www.gov.uk/government/publications/modern-methods-of-construction-working-group-developing-a-definition-framework</a:t>
            </a:r>
            <a:endParaRPr b="1" i="0" sz="1200">
              <a:solidFill>
                <a:schemeClr val="dk1"/>
              </a:solidFill>
              <a:latin typeface="Arial"/>
              <a:ea typeface="Arial"/>
              <a:cs typeface="Arial"/>
              <a:sym typeface="Arial"/>
            </a:endParaRPr>
          </a:p>
        </p:txBody>
      </p:sp>
      <p:sp>
        <p:nvSpPr>
          <p:cNvPr id="138" name="Google Shape;138;p7: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70: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619" name="Google Shape;619;p70: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7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29" name="Google Shape;629;p72: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630" name="Google Shape;630;p72: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71e7e4ef5f_0_0:notes"/>
          <p:cNvSpPr txBox="1"/>
          <p:nvPr>
            <p:ph idx="1" type="body"/>
          </p:nvPr>
        </p:nvSpPr>
        <p:spPr>
          <a:xfrm>
            <a:off x="680576" y="4722981"/>
            <a:ext cx="5447700" cy="4471500"/>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639" name="Google Shape;639;g71e7e4ef5f_0_0:notes"/>
          <p:cNvSpPr/>
          <p:nvPr>
            <p:ph idx="2" type="sldImg"/>
          </p:nvPr>
        </p:nvSpPr>
        <p:spPr>
          <a:xfrm>
            <a:off x="92075" y="746125"/>
            <a:ext cx="6624600" cy="37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73: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647" name="Google Shape;647;p7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74: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653" name="Google Shape;653;p7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71e7e4ef5f_1_0:notes"/>
          <p:cNvSpPr/>
          <p:nvPr>
            <p:ph idx="2" type="sldImg"/>
          </p:nvPr>
        </p:nvSpPr>
        <p:spPr>
          <a:xfrm>
            <a:off x="92075" y="746125"/>
            <a:ext cx="6624600" cy="3727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7" name="Google Shape;657;g71e7e4ef5f_1_0:notes"/>
          <p:cNvSpPr txBox="1"/>
          <p:nvPr>
            <p:ph idx="1" type="body"/>
          </p:nvPr>
        </p:nvSpPr>
        <p:spPr>
          <a:xfrm>
            <a:off x="680576" y="4722981"/>
            <a:ext cx="5447700" cy="4471500"/>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658" name="Google Shape;658;g71e7e4ef5f_1_0:notes"/>
          <p:cNvSpPr txBox="1"/>
          <p:nvPr>
            <p:ph idx="12" type="sldNum"/>
          </p:nvPr>
        </p:nvSpPr>
        <p:spPr>
          <a:xfrm>
            <a:off x="3856588" y="9441335"/>
            <a:ext cx="2950800" cy="498000"/>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8: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7" name="Google Shape;147;p8: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rPr lang="en-US"/>
              <a:t>1.1.2</a:t>
            </a:r>
            <a:endParaRPr/>
          </a:p>
        </p:txBody>
      </p:sp>
      <p:sp>
        <p:nvSpPr>
          <p:cNvPr id="148" name="Google Shape;148;p8: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9: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156" name="Google Shape;156;p9: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3">
  <p:cSld name="Title page 3">
    <p:spTree>
      <p:nvGrpSpPr>
        <p:cNvPr id="16" name="Shape 16"/>
        <p:cNvGrpSpPr/>
        <p:nvPr/>
      </p:nvGrpSpPr>
      <p:grpSpPr>
        <a:xfrm>
          <a:off x="0" y="0"/>
          <a:ext cx="0" cy="0"/>
          <a:chOff x="0" y="0"/>
          <a:chExt cx="0" cy="0"/>
        </a:xfrm>
      </p:grpSpPr>
      <p:pic>
        <p:nvPicPr>
          <p:cNvPr descr="Offsite ready ppt slides.jpg" id="17" name="Google Shape;17;p2"/>
          <p:cNvPicPr preferRelativeResize="0"/>
          <p:nvPr/>
        </p:nvPicPr>
        <p:blipFill rotWithShape="1">
          <a:blip r:embed="rId2">
            <a:alphaModFix/>
          </a:blip>
          <a:srcRect b="0" l="0" r="0" t="0"/>
          <a:stretch/>
        </p:blipFill>
        <p:spPr>
          <a:xfrm>
            <a:off x="0" y="0"/>
            <a:ext cx="9135879" cy="5143500"/>
          </a:xfrm>
          <a:prstGeom prst="rect">
            <a:avLst/>
          </a:prstGeom>
          <a:noFill/>
          <a:ln>
            <a:noFill/>
          </a:ln>
        </p:spPr>
      </p:pic>
      <p:sp>
        <p:nvSpPr>
          <p:cNvPr id="18" name="Google Shape;18;p2"/>
          <p:cNvSpPr txBox="1"/>
          <p:nvPr>
            <p:ph type="title"/>
          </p:nvPr>
        </p:nvSpPr>
        <p:spPr>
          <a:xfrm>
            <a:off x="323528" y="2931790"/>
            <a:ext cx="8424936" cy="93610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595959"/>
              </a:buClr>
              <a:buSzPts val="4400"/>
              <a:buFont typeface="Arial"/>
              <a:buNone/>
              <a:defRPr b="1" i="0" sz="4400" u="none" cap="none" strike="noStrike">
                <a:solidFill>
                  <a:srgbClr val="59595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1" name="Shape 51"/>
        <p:cNvGrpSpPr/>
        <p:nvPr/>
      </p:nvGrpSpPr>
      <p:grpSpPr>
        <a:xfrm>
          <a:off x="0" y="0"/>
          <a:ext cx="0" cy="0"/>
          <a:chOff x="0" y="0"/>
          <a:chExt cx="0" cy="0"/>
        </a:xfrm>
      </p:grpSpPr>
      <p:sp>
        <p:nvSpPr>
          <p:cNvPr id="52" name="Google Shape;52;p12"/>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BFF4"/>
              </a:buClr>
              <a:buSzPts val="3600"/>
              <a:buFont typeface="Arial"/>
              <a:buNone/>
              <a:defRPr b="1" i="0" sz="3600" u="none" cap="none" strike="noStrike">
                <a:solidFill>
                  <a:srgbClr val="00BFF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3" name="Google Shape;53;p12"/>
          <p:cNvSpPr txBox="1"/>
          <p:nvPr>
            <p:ph idx="1" type="body"/>
          </p:nvPr>
        </p:nvSpPr>
        <p:spPr>
          <a:xfrm>
            <a:off x="745232" y="1419622"/>
            <a:ext cx="6707088" cy="30963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4" name="Shape 54"/>
        <p:cNvGrpSpPr/>
        <p:nvPr/>
      </p:nvGrpSpPr>
      <p:grpSpPr>
        <a:xfrm>
          <a:off x="0" y="0"/>
          <a:ext cx="0" cy="0"/>
          <a:chOff x="0" y="0"/>
          <a:chExt cx="0" cy="0"/>
        </a:xfrm>
      </p:grpSpPr>
      <p:sp>
        <p:nvSpPr>
          <p:cNvPr id="55" name="Google Shape;55;p13"/>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BFF4"/>
              </a:buClr>
              <a:buSzPts val="2400"/>
              <a:buFont typeface="Arial"/>
              <a:buNone/>
              <a:defRPr b="0" i="0" sz="2400" u="none" cap="none" strike="noStrike">
                <a:solidFill>
                  <a:srgbClr val="00BFF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13"/>
          <p:cNvSpPr txBox="1"/>
          <p:nvPr>
            <p:ph idx="1" type="body"/>
          </p:nvPr>
        </p:nvSpPr>
        <p:spPr>
          <a:xfrm>
            <a:off x="745232" y="1203598"/>
            <a:ext cx="6707088" cy="30963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4">
  <p:cSld name="divider 4">
    <p:spTree>
      <p:nvGrpSpPr>
        <p:cNvPr id="57" name="Shape 57"/>
        <p:cNvGrpSpPr/>
        <p:nvPr/>
      </p:nvGrpSpPr>
      <p:grpSpPr>
        <a:xfrm>
          <a:off x="0" y="0"/>
          <a:ext cx="0" cy="0"/>
          <a:chOff x="0" y="0"/>
          <a:chExt cx="0" cy="0"/>
        </a:xfrm>
      </p:grpSpPr>
      <p:pic>
        <p:nvPicPr>
          <p:cNvPr descr="Offsite ready ppt slides9.jpg" id="58" name="Google Shape;58;p14"/>
          <p:cNvPicPr preferRelativeResize="0"/>
          <p:nvPr/>
        </p:nvPicPr>
        <p:blipFill rotWithShape="1">
          <a:blip r:embed="rId2">
            <a:alphaModFix/>
          </a:blip>
          <a:srcRect b="0" l="0" r="0" t="0"/>
          <a:stretch/>
        </p:blipFill>
        <p:spPr>
          <a:xfrm>
            <a:off x="0" y="0"/>
            <a:ext cx="9135879" cy="5143500"/>
          </a:xfrm>
          <a:prstGeom prst="rect">
            <a:avLst/>
          </a:prstGeom>
          <a:noFill/>
          <a:ln>
            <a:noFill/>
          </a:ln>
        </p:spPr>
      </p:pic>
      <p:sp>
        <p:nvSpPr>
          <p:cNvPr id="59" name="Google Shape;59;p14"/>
          <p:cNvSpPr txBox="1"/>
          <p:nvPr/>
        </p:nvSpPr>
        <p:spPr>
          <a:xfrm>
            <a:off x="179512" y="4815031"/>
            <a:ext cx="43204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a:ea typeface="Arial"/>
                <a:cs typeface="Arial"/>
                <a:sym typeface="Arial"/>
              </a:rPr>
              <a:t>‹#›</a:t>
            </a:fld>
            <a:endParaRPr b="1" i="0" sz="1200" u="none" cap="none" strike="noStrike">
              <a:solidFill>
                <a:schemeClr val="lt1"/>
              </a:solidFill>
              <a:latin typeface="Arial"/>
              <a:ea typeface="Arial"/>
              <a:cs typeface="Arial"/>
              <a:sym typeface="Arial"/>
            </a:endParaRPr>
          </a:p>
        </p:txBody>
      </p:sp>
      <p:sp>
        <p:nvSpPr>
          <p:cNvPr id="60" name="Google Shape;60;p14"/>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8" name="Shape 68"/>
        <p:cNvGrpSpPr/>
        <p:nvPr/>
      </p:nvGrpSpPr>
      <p:grpSpPr>
        <a:xfrm>
          <a:off x="0" y="0"/>
          <a:ext cx="0" cy="0"/>
          <a:chOff x="0" y="0"/>
          <a:chExt cx="0" cy="0"/>
        </a:xfrm>
      </p:grpSpPr>
      <p:sp>
        <p:nvSpPr>
          <p:cNvPr id="69" name="Google Shape;69;p16"/>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BFF4"/>
              </a:buClr>
              <a:buSzPts val="3600"/>
              <a:buFont typeface="Arial"/>
              <a:buNone/>
              <a:defRPr b="1" i="0" sz="3600" u="none" cap="none" strike="noStrike">
                <a:solidFill>
                  <a:srgbClr val="00BFF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0" name="Google Shape;70;p16"/>
          <p:cNvSpPr txBox="1"/>
          <p:nvPr>
            <p:ph idx="1" type="body"/>
          </p:nvPr>
        </p:nvSpPr>
        <p:spPr>
          <a:xfrm>
            <a:off x="745232" y="1419622"/>
            <a:ext cx="6707088" cy="30963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1" name="Shape 71"/>
        <p:cNvGrpSpPr/>
        <p:nvPr/>
      </p:nvGrpSpPr>
      <p:grpSpPr>
        <a:xfrm>
          <a:off x="0" y="0"/>
          <a:ext cx="0" cy="0"/>
          <a:chOff x="0" y="0"/>
          <a:chExt cx="0" cy="0"/>
        </a:xfrm>
      </p:grpSpPr>
      <p:sp>
        <p:nvSpPr>
          <p:cNvPr id="72" name="Google Shape;72;p17"/>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BFF4"/>
              </a:buClr>
              <a:buSzPts val="2400"/>
              <a:buFont typeface="Arial"/>
              <a:buNone/>
              <a:defRPr b="0" i="0" sz="2400" u="none" cap="none" strike="noStrike">
                <a:solidFill>
                  <a:srgbClr val="00BFF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3" name="Google Shape;73;p17"/>
          <p:cNvSpPr txBox="1"/>
          <p:nvPr>
            <p:ph idx="1" type="body"/>
          </p:nvPr>
        </p:nvSpPr>
        <p:spPr>
          <a:xfrm>
            <a:off x="745232" y="1203598"/>
            <a:ext cx="6707088" cy="30963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1" name="Shape 8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2" name="Shape 82"/>
        <p:cNvGrpSpPr/>
        <p:nvPr/>
      </p:nvGrpSpPr>
      <p:grpSpPr>
        <a:xfrm>
          <a:off x="0" y="0"/>
          <a:ext cx="0" cy="0"/>
          <a:chOff x="0" y="0"/>
          <a:chExt cx="0" cy="0"/>
        </a:xfrm>
      </p:grpSpPr>
      <p:sp>
        <p:nvSpPr>
          <p:cNvPr id="83" name="Google Shape;83;p20"/>
          <p:cNvSpPr txBox="1"/>
          <p:nvPr>
            <p:ph type="title"/>
          </p:nvPr>
        </p:nvSpPr>
        <p:spPr>
          <a:xfrm>
            <a:off x="734888" y="627534"/>
            <a:ext cx="4197152" cy="72008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BFF4"/>
              </a:buClr>
              <a:buSzPts val="2400"/>
              <a:buFont typeface="Arial"/>
              <a:buNone/>
              <a:defRPr b="0" i="0" sz="2400" u="none" cap="none" strike="noStrike">
                <a:solidFill>
                  <a:srgbClr val="00BFF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4" name="Google Shape;84;p20"/>
          <p:cNvSpPr txBox="1"/>
          <p:nvPr>
            <p:ph idx="1" type="body"/>
          </p:nvPr>
        </p:nvSpPr>
        <p:spPr>
          <a:xfrm>
            <a:off x="745232" y="1203598"/>
            <a:ext cx="4186808" cy="352839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2" name="Shape 92"/>
        <p:cNvGrpSpPr/>
        <p:nvPr/>
      </p:nvGrpSpPr>
      <p:grpSpPr>
        <a:xfrm>
          <a:off x="0" y="0"/>
          <a:ext cx="0" cy="0"/>
          <a:chOff x="0" y="0"/>
          <a:chExt cx="0" cy="0"/>
        </a:xfrm>
      </p:grpSpPr>
      <p:sp>
        <p:nvSpPr>
          <p:cNvPr id="93" name="Google Shape;93;p22"/>
          <p:cNvSpPr txBox="1"/>
          <p:nvPr>
            <p:ph type="title"/>
          </p:nvPr>
        </p:nvSpPr>
        <p:spPr>
          <a:xfrm>
            <a:off x="734888" y="627534"/>
            <a:ext cx="4197152" cy="72008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BFF4"/>
              </a:buClr>
              <a:buSzPts val="2400"/>
              <a:buFont typeface="Arial"/>
              <a:buNone/>
              <a:defRPr b="0" i="0" sz="2400" u="none" cap="none" strike="noStrike">
                <a:solidFill>
                  <a:srgbClr val="00BFF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4" name="Google Shape;94;p22"/>
          <p:cNvSpPr txBox="1"/>
          <p:nvPr>
            <p:ph idx="1" type="body"/>
          </p:nvPr>
        </p:nvSpPr>
        <p:spPr>
          <a:xfrm>
            <a:off x="745232" y="1203598"/>
            <a:ext cx="4186808" cy="345638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5" name="Shape 9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2">
  <p:cSld name="divider 2">
    <p:spTree>
      <p:nvGrpSpPr>
        <p:cNvPr id="19" name="Shape 19"/>
        <p:cNvGrpSpPr/>
        <p:nvPr/>
      </p:nvGrpSpPr>
      <p:grpSpPr>
        <a:xfrm>
          <a:off x="0" y="0"/>
          <a:ext cx="0" cy="0"/>
          <a:chOff x="0" y="0"/>
          <a:chExt cx="0" cy="0"/>
        </a:xfrm>
      </p:grpSpPr>
      <p:pic>
        <p:nvPicPr>
          <p:cNvPr descr="Offsite ready ppt slides10.jpg" id="20" name="Google Shape;20;p3"/>
          <p:cNvPicPr preferRelativeResize="0"/>
          <p:nvPr/>
        </p:nvPicPr>
        <p:blipFill rotWithShape="1">
          <a:blip r:embed="rId2">
            <a:alphaModFix/>
          </a:blip>
          <a:srcRect b="0" l="0" r="0" t="0"/>
          <a:stretch/>
        </p:blipFill>
        <p:spPr>
          <a:xfrm>
            <a:off x="0" y="0"/>
            <a:ext cx="9135879" cy="5143500"/>
          </a:xfrm>
          <a:prstGeom prst="rect">
            <a:avLst/>
          </a:prstGeom>
          <a:noFill/>
          <a:ln>
            <a:noFill/>
          </a:ln>
        </p:spPr>
      </p:pic>
      <p:sp>
        <p:nvSpPr>
          <p:cNvPr id="21" name="Google Shape;21;p3"/>
          <p:cNvSpPr txBox="1"/>
          <p:nvPr/>
        </p:nvSpPr>
        <p:spPr>
          <a:xfrm>
            <a:off x="179512" y="4815031"/>
            <a:ext cx="43204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a:ea typeface="Arial"/>
                <a:cs typeface="Arial"/>
                <a:sym typeface="Arial"/>
              </a:rPr>
              <a:t>‹#›</a:t>
            </a:fld>
            <a:endParaRPr b="1" i="0" sz="1200" u="none" cap="none" strike="noStrike">
              <a:solidFill>
                <a:schemeClr val="lt1"/>
              </a:solidFill>
              <a:latin typeface="Arial"/>
              <a:ea typeface="Arial"/>
              <a:cs typeface="Arial"/>
              <a:sym typeface="Arial"/>
            </a:endParaRPr>
          </a:p>
        </p:txBody>
      </p:sp>
      <p:sp>
        <p:nvSpPr>
          <p:cNvPr id="22" name="Google Shape;22;p3"/>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3" name="Shape 23"/>
        <p:cNvGrpSpPr/>
        <p:nvPr/>
      </p:nvGrpSpPr>
      <p:grpSpPr>
        <a:xfrm>
          <a:off x="0" y="0"/>
          <a:ext cx="0" cy="0"/>
          <a:chOff x="0" y="0"/>
          <a:chExt cx="0" cy="0"/>
        </a:xfrm>
      </p:grpSpPr>
      <p:pic>
        <p:nvPicPr>
          <p:cNvPr descr="Offsite ready ppt slides12.jpg" id="24" name="Google Shape;24;p4"/>
          <p:cNvPicPr preferRelativeResize="0"/>
          <p:nvPr/>
        </p:nvPicPr>
        <p:blipFill rotWithShape="1">
          <a:blip r:embed="rId2">
            <a:alphaModFix/>
          </a:blip>
          <a:srcRect b="0" l="0" r="0" t="0"/>
          <a:stretch/>
        </p:blipFill>
        <p:spPr>
          <a:xfrm>
            <a:off x="0" y="0"/>
            <a:ext cx="9135879" cy="5143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5" name="Shape 25"/>
        <p:cNvGrpSpPr/>
        <p:nvPr/>
      </p:nvGrpSpPr>
      <p:grpSpPr>
        <a:xfrm>
          <a:off x="0" y="0"/>
          <a:ext cx="0" cy="0"/>
          <a:chOff x="0" y="0"/>
          <a:chExt cx="0" cy="0"/>
        </a:xfrm>
      </p:grpSpPr>
      <p:sp>
        <p:nvSpPr>
          <p:cNvPr id="26" name="Google Shape;26;p5"/>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BFF4"/>
              </a:buClr>
              <a:buSzPts val="3600"/>
              <a:buFont typeface="Arial"/>
              <a:buNone/>
              <a:defRPr b="1" i="0" sz="3600" u="none" cap="none" strike="noStrike">
                <a:solidFill>
                  <a:srgbClr val="00BFF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 name="Google Shape;27;p5"/>
          <p:cNvSpPr txBox="1"/>
          <p:nvPr>
            <p:ph idx="1" type="body"/>
          </p:nvPr>
        </p:nvSpPr>
        <p:spPr>
          <a:xfrm>
            <a:off x="745232" y="1419622"/>
            <a:ext cx="6707088" cy="30963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8" name="Shape 2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3">
  <p:cSld name="divider 3">
    <p:spTree>
      <p:nvGrpSpPr>
        <p:cNvPr id="29" name="Shape 29"/>
        <p:cNvGrpSpPr/>
        <p:nvPr/>
      </p:nvGrpSpPr>
      <p:grpSpPr>
        <a:xfrm>
          <a:off x="0" y="0"/>
          <a:ext cx="0" cy="0"/>
          <a:chOff x="0" y="0"/>
          <a:chExt cx="0" cy="0"/>
        </a:xfrm>
      </p:grpSpPr>
      <p:pic>
        <p:nvPicPr>
          <p:cNvPr descr="Offsite ready ppt slides11.jpg" id="30" name="Google Shape;30;p7"/>
          <p:cNvPicPr preferRelativeResize="0"/>
          <p:nvPr/>
        </p:nvPicPr>
        <p:blipFill rotWithShape="1">
          <a:blip r:embed="rId2">
            <a:alphaModFix/>
          </a:blip>
          <a:srcRect b="0" l="0" r="0" t="0"/>
          <a:stretch/>
        </p:blipFill>
        <p:spPr>
          <a:xfrm>
            <a:off x="0" y="0"/>
            <a:ext cx="9135879" cy="5143500"/>
          </a:xfrm>
          <a:prstGeom prst="rect">
            <a:avLst/>
          </a:prstGeom>
          <a:noFill/>
          <a:ln>
            <a:noFill/>
          </a:ln>
        </p:spPr>
      </p:pic>
      <p:sp>
        <p:nvSpPr>
          <p:cNvPr id="31" name="Google Shape;31;p7"/>
          <p:cNvSpPr txBox="1"/>
          <p:nvPr/>
        </p:nvSpPr>
        <p:spPr>
          <a:xfrm>
            <a:off x="179512" y="4815031"/>
            <a:ext cx="43204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a:ea typeface="Arial"/>
                <a:cs typeface="Arial"/>
                <a:sym typeface="Arial"/>
              </a:rPr>
              <a:t>‹#›</a:t>
            </a:fld>
            <a:endParaRPr b="1" i="0" sz="1200" u="none" cap="none" strike="noStrike">
              <a:solidFill>
                <a:schemeClr val="lt1"/>
              </a:solidFill>
              <a:latin typeface="Arial"/>
              <a:ea typeface="Arial"/>
              <a:cs typeface="Arial"/>
              <a:sym typeface="Arial"/>
            </a:endParaRPr>
          </a:p>
        </p:txBody>
      </p:sp>
      <p:sp>
        <p:nvSpPr>
          <p:cNvPr id="32" name="Google Shape;32;p7"/>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4">
  <p:cSld name="divider 4">
    <p:spTree>
      <p:nvGrpSpPr>
        <p:cNvPr id="33" name="Shape 33"/>
        <p:cNvGrpSpPr/>
        <p:nvPr/>
      </p:nvGrpSpPr>
      <p:grpSpPr>
        <a:xfrm>
          <a:off x="0" y="0"/>
          <a:ext cx="0" cy="0"/>
          <a:chOff x="0" y="0"/>
          <a:chExt cx="0" cy="0"/>
        </a:xfrm>
      </p:grpSpPr>
      <p:pic>
        <p:nvPicPr>
          <p:cNvPr descr="Offsite ready ppt slides9.jpg" id="34" name="Google Shape;34;p8"/>
          <p:cNvPicPr preferRelativeResize="0"/>
          <p:nvPr/>
        </p:nvPicPr>
        <p:blipFill rotWithShape="1">
          <a:blip r:embed="rId2">
            <a:alphaModFix/>
          </a:blip>
          <a:srcRect b="0" l="0" r="0" t="0"/>
          <a:stretch/>
        </p:blipFill>
        <p:spPr>
          <a:xfrm>
            <a:off x="0" y="0"/>
            <a:ext cx="9135879" cy="5143500"/>
          </a:xfrm>
          <a:prstGeom prst="rect">
            <a:avLst/>
          </a:prstGeom>
          <a:noFill/>
          <a:ln>
            <a:noFill/>
          </a:ln>
        </p:spPr>
      </p:pic>
      <p:sp>
        <p:nvSpPr>
          <p:cNvPr id="35" name="Google Shape;35;p8"/>
          <p:cNvSpPr txBox="1"/>
          <p:nvPr/>
        </p:nvSpPr>
        <p:spPr>
          <a:xfrm>
            <a:off x="179512" y="4815031"/>
            <a:ext cx="43204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a:ea typeface="Arial"/>
                <a:cs typeface="Arial"/>
                <a:sym typeface="Arial"/>
              </a:rPr>
              <a:t>‹#›</a:t>
            </a:fld>
            <a:endParaRPr b="1" i="0" sz="1200" u="none" cap="none" strike="noStrike">
              <a:solidFill>
                <a:schemeClr val="lt1"/>
              </a:solidFill>
              <a:latin typeface="Arial"/>
              <a:ea typeface="Arial"/>
              <a:cs typeface="Arial"/>
              <a:sym typeface="Arial"/>
            </a:endParaRPr>
          </a:p>
        </p:txBody>
      </p:sp>
      <p:sp>
        <p:nvSpPr>
          <p:cNvPr id="36" name="Google Shape;36;p8"/>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5">
  <p:cSld name="divider 5">
    <p:spTree>
      <p:nvGrpSpPr>
        <p:cNvPr id="37" name="Shape 37"/>
        <p:cNvGrpSpPr/>
        <p:nvPr/>
      </p:nvGrpSpPr>
      <p:grpSpPr>
        <a:xfrm>
          <a:off x="0" y="0"/>
          <a:ext cx="0" cy="0"/>
          <a:chOff x="0" y="0"/>
          <a:chExt cx="0" cy="0"/>
        </a:xfrm>
      </p:grpSpPr>
      <p:pic>
        <p:nvPicPr>
          <p:cNvPr descr="AIMCH ppt slides funded by16.jpg" id="38" name="Google Shape;38;p9"/>
          <p:cNvPicPr preferRelativeResize="0"/>
          <p:nvPr/>
        </p:nvPicPr>
        <p:blipFill rotWithShape="1">
          <a:blip r:embed="rId2">
            <a:alphaModFix/>
          </a:blip>
          <a:srcRect b="0" l="0" r="0" t="0"/>
          <a:stretch/>
        </p:blipFill>
        <p:spPr>
          <a:xfrm>
            <a:off x="0" y="0"/>
            <a:ext cx="9136007" cy="5143500"/>
          </a:xfrm>
          <a:prstGeom prst="rect">
            <a:avLst/>
          </a:prstGeom>
          <a:noFill/>
          <a:ln>
            <a:noFill/>
          </a:ln>
        </p:spPr>
      </p:pic>
      <p:sp>
        <p:nvSpPr>
          <p:cNvPr id="39" name="Google Shape;39;p9"/>
          <p:cNvSpPr txBox="1"/>
          <p:nvPr/>
        </p:nvSpPr>
        <p:spPr>
          <a:xfrm>
            <a:off x="179512" y="4815031"/>
            <a:ext cx="43204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a:ea typeface="Arial"/>
                <a:cs typeface="Arial"/>
                <a:sym typeface="Arial"/>
              </a:rPr>
              <a:t>‹#›</a:t>
            </a:fld>
            <a:endParaRPr b="1" i="0" sz="1200" u="none" cap="none" strike="noStrike">
              <a:solidFill>
                <a:schemeClr val="lt1"/>
              </a:solidFill>
              <a:latin typeface="Arial"/>
              <a:ea typeface="Arial"/>
              <a:cs typeface="Arial"/>
              <a:sym typeface="Arial"/>
            </a:endParaRPr>
          </a:p>
        </p:txBody>
      </p:sp>
      <p:sp>
        <p:nvSpPr>
          <p:cNvPr id="40" name="Google Shape;40;p9"/>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6">
  <p:cSld name="divider 6">
    <p:spTree>
      <p:nvGrpSpPr>
        <p:cNvPr id="41" name="Shape 41"/>
        <p:cNvGrpSpPr/>
        <p:nvPr/>
      </p:nvGrpSpPr>
      <p:grpSpPr>
        <a:xfrm>
          <a:off x="0" y="0"/>
          <a:ext cx="0" cy="0"/>
          <a:chOff x="0" y="0"/>
          <a:chExt cx="0" cy="0"/>
        </a:xfrm>
      </p:grpSpPr>
      <p:pic>
        <p:nvPicPr>
          <p:cNvPr descr="AIMCH ppt slides funded by12.jpg" id="42" name="Google Shape;42;p10"/>
          <p:cNvPicPr preferRelativeResize="0"/>
          <p:nvPr/>
        </p:nvPicPr>
        <p:blipFill rotWithShape="1">
          <a:blip r:embed="rId2">
            <a:alphaModFix/>
          </a:blip>
          <a:srcRect b="0" l="0" r="0" t="0"/>
          <a:stretch/>
        </p:blipFill>
        <p:spPr>
          <a:xfrm>
            <a:off x="0" y="0"/>
            <a:ext cx="9136007" cy="5143500"/>
          </a:xfrm>
          <a:prstGeom prst="rect">
            <a:avLst/>
          </a:prstGeom>
          <a:noFill/>
          <a:ln>
            <a:noFill/>
          </a:ln>
        </p:spPr>
      </p:pic>
      <p:sp>
        <p:nvSpPr>
          <p:cNvPr id="43" name="Google Shape;43;p10"/>
          <p:cNvSpPr txBox="1"/>
          <p:nvPr/>
        </p:nvSpPr>
        <p:spPr>
          <a:xfrm>
            <a:off x="179512" y="4815031"/>
            <a:ext cx="43204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a:ea typeface="Arial"/>
                <a:cs typeface="Arial"/>
                <a:sym typeface="Arial"/>
              </a:rPr>
              <a:t>‹#›</a:t>
            </a:fld>
            <a:endParaRPr b="1" i="0" sz="1200" u="none" cap="none" strike="noStrike">
              <a:solidFill>
                <a:schemeClr val="lt1"/>
              </a:solidFill>
              <a:latin typeface="Arial"/>
              <a:ea typeface="Arial"/>
              <a:cs typeface="Arial"/>
              <a:sym typeface="Arial"/>
            </a:endParaRPr>
          </a:p>
        </p:txBody>
      </p:sp>
      <p:sp>
        <p:nvSpPr>
          <p:cNvPr id="44" name="Google Shape;44;p10"/>
          <p:cNvSpPr txBox="1"/>
          <p:nvPr>
            <p:ph type="title"/>
          </p:nvPr>
        </p:nvSpPr>
        <p:spPr>
          <a:xfrm>
            <a:off x="323528" y="1995686"/>
            <a:ext cx="4464496" cy="108012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7.xml"/><Relationship Id="rId10" Type="http://schemas.openxmlformats.org/officeDocument/2006/relationships/slideLayout" Target="../slideLayouts/slideLayout6.xml"/><Relationship Id="rId13" Type="http://schemas.openxmlformats.org/officeDocument/2006/relationships/slideLayout" Target="../slideLayouts/slideLayout9.xml"/><Relationship Id="rId12" Type="http://schemas.openxmlformats.org/officeDocument/2006/relationships/slideLayout" Target="../slideLayouts/slideLayout8.xml"/><Relationship Id="rId1" Type="http://schemas.openxmlformats.org/officeDocument/2006/relationships/image" Target="../media/image3.jpg"/><Relationship Id="rId2" Type="http://schemas.openxmlformats.org/officeDocument/2006/relationships/image" Target="../media/image12.png"/><Relationship Id="rId3" Type="http://schemas.openxmlformats.org/officeDocument/2006/relationships/image" Target="../media/image10.png"/><Relationship Id="rId4" Type="http://schemas.openxmlformats.org/officeDocument/2006/relationships/image" Target="../media/image7.jpg"/><Relationship Id="rId9" Type="http://schemas.openxmlformats.org/officeDocument/2006/relationships/slideLayout" Target="../slideLayouts/slideLayout5.xml"/><Relationship Id="rId14" Type="http://schemas.openxmlformats.org/officeDocument/2006/relationships/theme" Target="../theme/theme3.xml"/><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0.png"/><Relationship Id="rId3" Type="http://schemas.openxmlformats.org/officeDocument/2006/relationships/image" Target="../media/image3.jpg"/><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0.png"/><Relationship Id="rId3" Type="http://schemas.openxmlformats.org/officeDocument/2006/relationships/image" Target="../media/image14.jpg"/><Relationship Id="rId4" Type="http://schemas.openxmlformats.org/officeDocument/2006/relationships/image" Target="../media/image3.jpg"/><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11.jpg"/><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theme" Target="../theme/theme5.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17.jpg"/><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offsite ready logo final.jpg" id="10" name="Google Shape;10;p1"/>
          <p:cNvPicPr preferRelativeResize="0"/>
          <p:nvPr/>
        </p:nvPicPr>
        <p:blipFill rotWithShape="1">
          <a:blip r:embed="rId1">
            <a:alphaModFix/>
          </a:blip>
          <a:srcRect b="0" l="0" r="0" t="0"/>
          <a:stretch/>
        </p:blipFill>
        <p:spPr>
          <a:xfrm>
            <a:off x="7668344" y="123478"/>
            <a:ext cx="1368152" cy="1004240"/>
          </a:xfrm>
          <a:prstGeom prst="rect">
            <a:avLst/>
          </a:prstGeom>
          <a:noFill/>
          <a:ln>
            <a:noFill/>
          </a:ln>
        </p:spPr>
      </p:pic>
      <p:sp>
        <p:nvSpPr>
          <p:cNvPr id="11" name="Google Shape;11;p1"/>
          <p:cNvSpPr txBox="1"/>
          <p:nvPr/>
        </p:nvSpPr>
        <p:spPr>
          <a:xfrm>
            <a:off x="0" y="4803998"/>
            <a:ext cx="395536"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fld id="{00000000-1234-1234-1234-123412341234}" type="slidenum">
              <a:rPr b="1" i="0" lang="en-US" sz="1100" u="none" cap="none" strike="noStrike">
                <a:solidFill>
                  <a:srgbClr val="BFBFBF"/>
                </a:solidFill>
                <a:latin typeface="Arial"/>
                <a:ea typeface="Arial"/>
                <a:cs typeface="Arial"/>
                <a:sym typeface="Arial"/>
              </a:rPr>
              <a:t>‹#›</a:t>
            </a:fld>
            <a:endParaRPr b="1" i="0" sz="1100" u="none" cap="none" strike="noStrike">
              <a:solidFill>
                <a:srgbClr val="BFBFBF"/>
              </a:solidFill>
              <a:latin typeface="Arial"/>
              <a:ea typeface="Arial"/>
              <a:cs typeface="Arial"/>
              <a:sym typeface="Arial"/>
            </a:endParaRPr>
          </a:p>
        </p:txBody>
      </p:sp>
      <p:pic>
        <p:nvPicPr>
          <p:cNvPr id="12" name="Google Shape;12;p1"/>
          <p:cNvPicPr preferRelativeResize="0"/>
          <p:nvPr/>
        </p:nvPicPr>
        <p:blipFill rotWithShape="1">
          <a:blip r:embed="rId2">
            <a:alphaModFix/>
          </a:blip>
          <a:srcRect b="0" l="0" r="0" t="0"/>
          <a:stretch/>
        </p:blipFill>
        <p:spPr>
          <a:xfrm flipH="1">
            <a:off x="406550" y="627526"/>
            <a:ext cx="133000" cy="4515975"/>
          </a:xfrm>
          <a:prstGeom prst="rect">
            <a:avLst/>
          </a:prstGeom>
          <a:noFill/>
          <a:ln>
            <a:noFill/>
          </a:ln>
        </p:spPr>
      </p:pic>
      <p:sp>
        <p:nvSpPr>
          <p:cNvPr id="13" name="Google Shape;13;p1"/>
          <p:cNvSpPr txBox="1"/>
          <p:nvPr/>
        </p:nvSpPr>
        <p:spPr>
          <a:xfrm>
            <a:off x="7884368" y="4285134"/>
            <a:ext cx="792088" cy="2308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7F7F7F"/>
                </a:solidFill>
                <a:latin typeface="Arial"/>
                <a:ea typeface="Arial"/>
                <a:cs typeface="Arial"/>
                <a:sym typeface="Arial"/>
              </a:rPr>
              <a:t>Funded by</a:t>
            </a:r>
            <a:endParaRPr b="0" i="1" sz="900" u="none" cap="none" strike="noStrike">
              <a:solidFill>
                <a:srgbClr val="7F7F7F"/>
              </a:solidFill>
              <a:latin typeface="Arial"/>
              <a:ea typeface="Arial"/>
              <a:cs typeface="Arial"/>
              <a:sym typeface="Arial"/>
            </a:endParaRPr>
          </a:p>
        </p:txBody>
      </p:sp>
      <p:pic>
        <p:nvPicPr>
          <p:cNvPr descr="citb logo.png" id="14" name="Google Shape;14;p1"/>
          <p:cNvPicPr preferRelativeResize="0"/>
          <p:nvPr/>
        </p:nvPicPr>
        <p:blipFill rotWithShape="1">
          <a:blip r:embed="rId3">
            <a:alphaModFix/>
          </a:blip>
          <a:srcRect b="0" l="0" r="0" t="0"/>
          <a:stretch/>
        </p:blipFill>
        <p:spPr>
          <a:xfrm>
            <a:off x="7956376" y="4587974"/>
            <a:ext cx="1008112" cy="387879"/>
          </a:xfrm>
          <a:prstGeom prst="rect">
            <a:avLst/>
          </a:prstGeom>
          <a:noFill/>
          <a:ln>
            <a:noFill/>
          </a:ln>
        </p:spPr>
      </p:pic>
      <p:pic>
        <p:nvPicPr>
          <p:cNvPr id="15" name="Google Shape;15;p1"/>
          <p:cNvPicPr preferRelativeResize="0"/>
          <p:nvPr/>
        </p:nvPicPr>
        <p:blipFill rotWithShape="1">
          <a:blip r:embed="rId4">
            <a:alphaModFix/>
          </a:blip>
          <a:srcRect b="0" l="0" r="0" t="0"/>
          <a:stretch/>
        </p:blipFill>
        <p:spPr>
          <a:xfrm>
            <a:off x="4283968" y="1459176"/>
            <a:ext cx="4032448" cy="36843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5"/>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 name="Shape 45"/>
        <p:cNvGrpSpPr/>
        <p:nvPr/>
      </p:nvGrpSpPr>
      <p:grpSpPr>
        <a:xfrm>
          <a:off x="0" y="0"/>
          <a:ext cx="0" cy="0"/>
          <a:chOff x="0" y="0"/>
          <a:chExt cx="0" cy="0"/>
        </a:xfrm>
      </p:grpSpPr>
      <p:sp>
        <p:nvSpPr>
          <p:cNvPr id="46" name="Google Shape;46;p11"/>
          <p:cNvSpPr txBox="1"/>
          <p:nvPr/>
        </p:nvSpPr>
        <p:spPr>
          <a:xfrm>
            <a:off x="0" y="4803998"/>
            <a:ext cx="395536"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fld id="{00000000-1234-1234-1234-123412341234}" type="slidenum">
              <a:rPr b="1" i="0" lang="en-US" sz="1100" u="none" cap="none" strike="noStrike">
                <a:solidFill>
                  <a:srgbClr val="BFBFBF"/>
                </a:solidFill>
                <a:latin typeface="Arial"/>
                <a:ea typeface="Arial"/>
                <a:cs typeface="Arial"/>
                <a:sym typeface="Arial"/>
              </a:rPr>
              <a:t>‹#›</a:t>
            </a:fld>
            <a:endParaRPr b="1" i="0" sz="1100" u="none" cap="none" strike="noStrike">
              <a:solidFill>
                <a:srgbClr val="BFBFBF"/>
              </a:solidFill>
              <a:latin typeface="Arial"/>
              <a:ea typeface="Arial"/>
              <a:cs typeface="Arial"/>
              <a:sym typeface="Arial"/>
            </a:endParaRPr>
          </a:p>
        </p:txBody>
      </p:sp>
      <p:pic>
        <p:nvPicPr>
          <p:cNvPr id="47" name="Google Shape;47;p11"/>
          <p:cNvPicPr preferRelativeResize="0"/>
          <p:nvPr/>
        </p:nvPicPr>
        <p:blipFill rotWithShape="1">
          <a:blip r:embed="rId1">
            <a:alphaModFix/>
          </a:blip>
          <a:srcRect b="0" l="0" r="0" t="0"/>
          <a:stretch/>
        </p:blipFill>
        <p:spPr>
          <a:xfrm flipH="1">
            <a:off x="406550" y="627526"/>
            <a:ext cx="133000" cy="4515975"/>
          </a:xfrm>
          <a:prstGeom prst="rect">
            <a:avLst/>
          </a:prstGeom>
          <a:noFill/>
          <a:ln>
            <a:noFill/>
          </a:ln>
        </p:spPr>
      </p:pic>
      <p:sp>
        <p:nvSpPr>
          <p:cNvPr id="48" name="Google Shape;48;p11"/>
          <p:cNvSpPr txBox="1"/>
          <p:nvPr/>
        </p:nvSpPr>
        <p:spPr>
          <a:xfrm>
            <a:off x="7884368" y="4285134"/>
            <a:ext cx="792088" cy="2308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7F7F7F"/>
                </a:solidFill>
                <a:latin typeface="Arial"/>
                <a:ea typeface="Arial"/>
                <a:cs typeface="Arial"/>
                <a:sym typeface="Arial"/>
              </a:rPr>
              <a:t>Funded by</a:t>
            </a:r>
            <a:endParaRPr b="0" i="1" sz="900" u="none" cap="none" strike="noStrike">
              <a:solidFill>
                <a:srgbClr val="7F7F7F"/>
              </a:solidFill>
              <a:latin typeface="Arial"/>
              <a:ea typeface="Arial"/>
              <a:cs typeface="Arial"/>
              <a:sym typeface="Arial"/>
            </a:endParaRPr>
          </a:p>
        </p:txBody>
      </p:sp>
      <p:pic>
        <p:nvPicPr>
          <p:cNvPr descr="citb logo.png" id="49" name="Google Shape;49;p11"/>
          <p:cNvPicPr preferRelativeResize="0"/>
          <p:nvPr/>
        </p:nvPicPr>
        <p:blipFill rotWithShape="1">
          <a:blip r:embed="rId2">
            <a:alphaModFix/>
          </a:blip>
          <a:srcRect b="0" l="0" r="0" t="0"/>
          <a:stretch/>
        </p:blipFill>
        <p:spPr>
          <a:xfrm>
            <a:off x="7956376" y="4587974"/>
            <a:ext cx="1008112" cy="387879"/>
          </a:xfrm>
          <a:prstGeom prst="rect">
            <a:avLst/>
          </a:prstGeom>
          <a:noFill/>
          <a:ln>
            <a:noFill/>
          </a:ln>
        </p:spPr>
      </p:pic>
      <p:pic>
        <p:nvPicPr>
          <p:cNvPr descr="offsite ready logo final.jpg" id="50" name="Google Shape;50;p11"/>
          <p:cNvPicPr preferRelativeResize="0"/>
          <p:nvPr/>
        </p:nvPicPr>
        <p:blipFill rotWithShape="1">
          <a:blip r:embed="rId3">
            <a:alphaModFix/>
          </a:blip>
          <a:srcRect b="0" l="0" r="0" t="0"/>
          <a:stretch/>
        </p:blipFill>
        <p:spPr>
          <a:xfrm>
            <a:off x="7668344" y="123478"/>
            <a:ext cx="1368152" cy="100424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7" r:id="rId4"/>
    <p:sldLayoutId id="2147483658" r:id="rId5"/>
    <p:sldLayoutId id="2147483659"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 name="Shape 61"/>
        <p:cNvGrpSpPr/>
        <p:nvPr/>
      </p:nvGrpSpPr>
      <p:grpSpPr>
        <a:xfrm>
          <a:off x="0" y="0"/>
          <a:ext cx="0" cy="0"/>
          <a:chOff x="0" y="0"/>
          <a:chExt cx="0" cy="0"/>
        </a:xfrm>
      </p:grpSpPr>
      <p:sp>
        <p:nvSpPr>
          <p:cNvPr id="62" name="Google Shape;62;p15"/>
          <p:cNvSpPr txBox="1"/>
          <p:nvPr/>
        </p:nvSpPr>
        <p:spPr>
          <a:xfrm>
            <a:off x="0" y="4803998"/>
            <a:ext cx="395536"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fld id="{00000000-1234-1234-1234-123412341234}" type="slidenum">
              <a:rPr b="1" i="0" lang="en-US" sz="1100" u="none" cap="none" strike="noStrike">
                <a:solidFill>
                  <a:srgbClr val="BFBFBF"/>
                </a:solidFill>
                <a:latin typeface="Arial"/>
                <a:ea typeface="Arial"/>
                <a:cs typeface="Arial"/>
                <a:sym typeface="Arial"/>
              </a:rPr>
              <a:t>‹#›</a:t>
            </a:fld>
            <a:endParaRPr b="1" i="0" sz="1100" u="none" cap="none" strike="noStrike">
              <a:solidFill>
                <a:srgbClr val="BFBFBF"/>
              </a:solidFill>
              <a:latin typeface="Arial"/>
              <a:ea typeface="Arial"/>
              <a:cs typeface="Arial"/>
              <a:sym typeface="Arial"/>
            </a:endParaRPr>
          </a:p>
        </p:txBody>
      </p:sp>
      <p:pic>
        <p:nvPicPr>
          <p:cNvPr id="63" name="Google Shape;63;p15"/>
          <p:cNvPicPr preferRelativeResize="0"/>
          <p:nvPr/>
        </p:nvPicPr>
        <p:blipFill rotWithShape="1">
          <a:blip r:embed="rId1">
            <a:alphaModFix/>
          </a:blip>
          <a:srcRect b="0" l="0" r="0" t="0"/>
          <a:stretch/>
        </p:blipFill>
        <p:spPr>
          <a:xfrm flipH="1">
            <a:off x="406550" y="627526"/>
            <a:ext cx="133000" cy="4515975"/>
          </a:xfrm>
          <a:prstGeom prst="rect">
            <a:avLst/>
          </a:prstGeom>
          <a:noFill/>
          <a:ln>
            <a:noFill/>
          </a:ln>
        </p:spPr>
      </p:pic>
      <p:sp>
        <p:nvSpPr>
          <p:cNvPr id="64" name="Google Shape;64;p15"/>
          <p:cNvSpPr txBox="1"/>
          <p:nvPr/>
        </p:nvSpPr>
        <p:spPr>
          <a:xfrm>
            <a:off x="7884368" y="4285134"/>
            <a:ext cx="792088" cy="2308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7F7F7F"/>
                </a:solidFill>
                <a:latin typeface="Arial"/>
                <a:ea typeface="Arial"/>
                <a:cs typeface="Arial"/>
                <a:sym typeface="Arial"/>
              </a:rPr>
              <a:t>Funded by</a:t>
            </a:r>
            <a:endParaRPr b="0" i="1" sz="900" u="none" cap="none" strike="noStrike">
              <a:solidFill>
                <a:srgbClr val="7F7F7F"/>
              </a:solidFill>
              <a:latin typeface="Arial"/>
              <a:ea typeface="Arial"/>
              <a:cs typeface="Arial"/>
              <a:sym typeface="Arial"/>
            </a:endParaRPr>
          </a:p>
        </p:txBody>
      </p:sp>
      <p:pic>
        <p:nvPicPr>
          <p:cNvPr descr="citb logo.png" id="65" name="Google Shape;65;p15"/>
          <p:cNvPicPr preferRelativeResize="0"/>
          <p:nvPr/>
        </p:nvPicPr>
        <p:blipFill rotWithShape="1">
          <a:blip r:embed="rId2">
            <a:alphaModFix/>
          </a:blip>
          <a:srcRect b="0" l="0" r="0" t="0"/>
          <a:stretch/>
        </p:blipFill>
        <p:spPr>
          <a:xfrm>
            <a:off x="7956376" y="4587974"/>
            <a:ext cx="1008112" cy="387879"/>
          </a:xfrm>
          <a:prstGeom prst="rect">
            <a:avLst/>
          </a:prstGeom>
          <a:noFill/>
          <a:ln>
            <a:noFill/>
          </a:ln>
        </p:spPr>
      </p:pic>
      <p:pic>
        <p:nvPicPr>
          <p:cNvPr id="66" name="Google Shape;66;p15"/>
          <p:cNvPicPr preferRelativeResize="0"/>
          <p:nvPr/>
        </p:nvPicPr>
        <p:blipFill rotWithShape="1">
          <a:blip r:embed="rId3">
            <a:alphaModFix amt="63000"/>
          </a:blip>
          <a:srcRect b="0" l="0" r="0" t="0"/>
          <a:stretch/>
        </p:blipFill>
        <p:spPr>
          <a:xfrm>
            <a:off x="3275856" y="1391752"/>
            <a:ext cx="4106244" cy="3751748"/>
          </a:xfrm>
          <a:prstGeom prst="rect">
            <a:avLst/>
          </a:prstGeom>
          <a:noFill/>
          <a:ln>
            <a:noFill/>
          </a:ln>
        </p:spPr>
      </p:pic>
      <p:pic>
        <p:nvPicPr>
          <p:cNvPr descr="offsite ready logo final.jpg" id="67" name="Google Shape;67;p15"/>
          <p:cNvPicPr preferRelativeResize="0"/>
          <p:nvPr/>
        </p:nvPicPr>
        <p:blipFill rotWithShape="1">
          <a:blip r:embed="rId4">
            <a:alphaModFix/>
          </a:blip>
          <a:srcRect b="0" l="0" r="0" t="0"/>
          <a:stretch/>
        </p:blipFill>
        <p:spPr>
          <a:xfrm>
            <a:off x="7668344" y="123478"/>
            <a:ext cx="1368152" cy="100424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5"/>
    <p:sldLayoutId id="2147483661"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 name="Shape 74"/>
        <p:cNvGrpSpPr/>
        <p:nvPr/>
      </p:nvGrpSpPr>
      <p:grpSpPr>
        <a:xfrm>
          <a:off x="0" y="0"/>
          <a:ext cx="0" cy="0"/>
          <a:chOff x="0" y="0"/>
          <a:chExt cx="0" cy="0"/>
        </a:xfrm>
      </p:grpSpPr>
      <p:sp>
        <p:nvSpPr>
          <p:cNvPr id="75" name="Google Shape;75;p18"/>
          <p:cNvSpPr txBox="1"/>
          <p:nvPr/>
        </p:nvSpPr>
        <p:spPr>
          <a:xfrm>
            <a:off x="0" y="4803998"/>
            <a:ext cx="395536"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fld id="{00000000-1234-1234-1234-123412341234}" type="slidenum">
              <a:rPr b="1" i="0" lang="en-US" sz="1100" u="none" cap="none" strike="noStrike">
                <a:solidFill>
                  <a:srgbClr val="BFBFBF"/>
                </a:solidFill>
                <a:latin typeface="Arial"/>
                <a:ea typeface="Arial"/>
                <a:cs typeface="Arial"/>
                <a:sym typeface="Arial"/>
              </a:rPr>
              <a:t>‹#›</a:t>
            </a:fld>
            <a:endParaRPr b="1" i="0" sz="1100" u="none" cap="none" strike="noStrike">
              <a:solidFill>
                <a:srgbClr val="BFBFBF"/>
              </a:solidFill>
              <a:latin typeface="Arial"/>
              <a:ea typeface="Arial"/>
              <a:cs typeface="Arial"/>
              <a:sym typeface="Arial"/>
            </a:endParaRPr>
          </a:p>
        </p:txBody>
      </p:sp>
      <p:pic>
        <p:nvPicPr>
          <p:cNvPr id="76" name="Google Shape;76;p18"/>
          <p:cNvPicPr preferRelativeResize="0"/>
          <p:nvPr/>
        </p:nvPicPr>
        <p:blipFill rotWithShape="1">
          <a:blip r:embed="rId1">
            <a:alphaModFix/>
          </a:blip>
          <a:srcRect b="0" l="0" r="0" t="0"/>
          <a:stretch/>
        </p:blipFill>
        <p:spPr>
          <a:xfrm flipH="1">
            <a:off x="406550" y="627526"/>
            <a:ext cx="133000" cy="4515975"/>
          </a:xfrm>
          <a:prstGeom prst="rect">
            <a:avLst/>
          </a:prstGeom>
          <a:noFill/>
          <a:ln>
            <a:noFill/>
          </a:ln>
        </p:spPr>
      </p:pic>
      <p:sp>
        <p:nvSpPr>
          <p:cNvPr id="77" name="Google Shape;77;p18"/>
          <p:cNvSpPr txBox="1"/>
          <p:nvPr/>
        </p:nvSpPr>
        <p:spPr>
          <a:xfrm>
            <a:off x="5292080" y="4285134"/>
            <a:ext cx="792088" cy="2308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7F7F7F"/>
                </a:solidFill>
                <a:latin typeface="Arial"/>
                <a:ea typeface="Arial"/>
                <a:cs typeface="Arial"/>
                <a:sym typeface="Arial"/>
              </a:rPr>
              <a:t>Funded by</a:t>
            </a:r>
            <a:endParaRPr b="0" i="1" sz="900" u="none" cap="none" strike="noStrike">
              <a:solidFill>
                <a:srgbClr val="7F7F7F"/>
              </a:solidFill>
              <a:latin typeface="Arial"/>
              <a:ea typeface="Arial"/>
              <a:cs typeface="Arial"/>
              <a:sym typeface="Arial"/>
            </a:endParaRPr>
          </a:p>
        </p:txBody>
      </p:sp>
      <p:pic>
        <p:nvPicPr>
          <p:cNvPr descr="offsite ready logo final.png" id="78" name="Google Shape;78;p18"/>
          <p:cNvPicPr preferRelativeResize="0"/>
          <p:nvPr/>
        </p:nvPicPr>
        <p:blipFill rotWithShape="1">
          <a:blip r:embed="rId2">
            <a:alphaModFix/>
          </a:blip>
          <a:srcRect b="0" l="0" r="0" t="0"/>
          <a:stretch/>
        </p:blipFill>
        <p:spPr>
          <a:xfrm>
            <a:off x="5068396" y="123478"/>
            <a:ext cx="1373427" cy="1008111"/>
          </a:xfrm>
          <a:prstGeom prst="rect">
            <a:avLst/>
          </a:prstGeom>
          <a:noFill/>
          <a:ln>
            <a:noFill/>
          </a:ln>
        </p:spPr>
      </p:pic>
      <p:pic>
        <p:nvPicPr>
          <p:cNvPr descr="citb logo.png" id="79" name="Google Shape;79;p18"/>
          <p:cNvPicPr preferRelativeResize="0"/>
          <p:nvPr/>
        </p:nvPicPr>
        <p:blipFill rotWithShape="1">
          <a:blip r:embed="rId3">
            <a:alphaModFix/>
          </a:blip>
          <a:srcRect b="0" l="0" r="0" t="0"/>
          <a:stretch/>
        </p:blipFill>
        <p:spPr>
          <a:xfrm>
            <a:off x="5364088" y="4587974"/>
            <a:ext cx="1008112" cy="387879"/>
          </a:xfrm>
          <a:prstGeom prst="rect">
            <a:avLst/>
          </a:prstGeom>
          <a:noFill/>
          <a:ln>
            <a:noFill/>
          </a:ln>
        </p:spPr>
      </p:pic>
      <p:pic>
        <p:nvPicPr>
          <p:cNvPr descr="SMTS - Lifting wall panels.jpg" id="80" name="Google Shape;80;p18"/>
          <p:cNvPicPr preferRelativeResize="0"/>
          <p:nvPr/>
        </p:nvPicPr>
        <p:blipFill rotWithShape="1">
          <a:blip r:embed="rId4">
            <a:alphaModFix/>
          </a:blip>
          <a:srcRect b="0" l="7009" r="16409" t="181"/>
          <a:stretch/>
        </p:blipFill>
        <p:spPr>
          <a:xfrm>
            <a:off x="6516228" y="0"/>
            <a:ext cx="2627784"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2" r:id="rId5"/>
    <p:sldLayoutId id="2147483663"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 name="Shape 85"/>
        <p:cNvGrpSpPr/>
        <p:nvPr/>
      </p:nvGrpSpPr>
      <p:grpSpPr>
        <a:xfrm>
          <a:off x="0" y="0"/>
          <a:ext cx="0" cy="0"/>
          <a:chOff x="0" y="0"/>
          <a:chExt cx="0" cy="0"/>
        </a:xfrm>
      </p:grpSpPr>
      <p:sp>
        <p:nvSpPr>
          <p:cNvPr id="86" name="Google Shape;86;p21"/>
          <p:cNvSpPr txBox="1"/>
          <p:nvPr/>
        </p:nvSpPr>
        <p:spPr>
          <a:xfrm>
            <a:off x="0" y="4803998"/>
            <a:ext cx="395536"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fld id="{00000000-1234-1234-1234-123412341234}" type="slidenum">
              <a:rPr b="1" i="0" lang="en-US" sz="1100" u="none" cap="none" strike="noStrike">
                <a:solidFill>
                  <a:srgbClr val="BFBFBF"/>
                </a:solidFill>
                <a:latin typeface="Arial"/>
                <a:ea typeface="Arial"/>
                <a:cs typeface="Arial"/>
                <a:sym typeface="Arial"/>
              </a:rPr>
              <a:t>‹#›</a:t>
            </a:fld>
            <a:endParaRPr b="1" i="0" sz="1100" u="none" cap="none" strike="noStrike">
              <a:solidFill>
                <a:srgbClr val="BFBFBF"/>
              </a:solidFill>
              <a:latin typeface="Arial"/>
              <a:ea typeface="Arial"/>
              <a:cs typeface="Arial"/>
              <a:sym typeface="Arial"/>
            </a:endParaRPr>
          </a:p>
        </p:txBody>
      </p:sp>
      <p:pic>
        <p:nvPicPr>
          <p:cNvPr id="87" name="Google Shape;87;p21"/>
          <p:cNvPicPr preferRelativeResize="0"/>
          <p:nvPr/>
        </p:nvPicPr>
        <p:blipFill rotWithShape="1">
          <a:blip r:embed="rId1">
            <a:alphaModFix/>
          </a:blip>
          <a:srcRect b="0" l="0" r="0" t="0"/>
          <a:stretch/>
        </p:blipFill>
        <p:spPr>
          <a:xfrm flipH="1">
            <a:off x="406550" y="627526"/>
            <a:ext cx="133000" cy="4515975"/>
          </a:xfrm>
          <a:prstGeom prst="rect">
            <a:avLst/>
          </a:prstGeom>
          <a:noFill/>
          <a:ln>
            <a:noFill/>
          </a:ln>
        </p:spPr>
      </p:pic>
      <p:sp>
        <p:nvSpPr>
          <p:cNvPr id="88" name="Google Shape;88;p21"/>
          <p:cNvSpPr txBox="1"/>
          <p:nvPr/>
        </p:nvSpPr>
        <p:spPr>
          <a:xfrm>
            <a:off x="5292080" y="4285134"/>
            <a:ext cx="792088" cy="2308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7F7F7F"/>
                </a:solidFill>
                <a:latin typeface="Arial"/>
                <a:ea typeface="Arial"/>
                <a:cs typeface="Arial"/>
                <a:sym typeface="Arial"/>
              </a:rPr>
              <a:t>Funded by</a:t>
            </a:r>
            <a:endParaRPr b="0" i="1" sz="900" u="none" cap="none" strike="noStrike">
              <a:solidFill>
                <a:srgbClr val="7F7F7F"/>
              </a:solidFill>
              <a:latin typeface="Arial"/>
              <a:ea typeface="Arial"/>
              <a:cs typeface="Arial"/>
              <a:sym typeface="Arial"/>
            </a:endParaRPr>
          </a:p>
        </p:txBody>
      </p:sp>
      <p:pic>
        <p:nvPicPr>
          <p:cNvPr descr="offsite ready logo final.png" id="89" name="Google Shape;89;p21"/>
          <p:cNvPicPr preferRelativeResize="0"/>
          <p:nvPr/>
        </p:nvPicPr>
        <p:blipFill rotWithShape="1">
          <a:blip r:embed="rId2">
            <a:alphaModFix/>
          </a:blip>
          <a:srcRect b="0" l="0" r="0" t="0"/>
          <a:stretch/>
        </p:blipFill>
        <p:spPr>
          <a:xfrm>
            <a:off x="5068396" y="123478"/>
            <a:ext cx="1373427" cy="1008111"/>
          </a:xfrm>
          <a:prstGeom prst="rect">
            <a:avLst/>
          </a:prstGeom>
          <a:noFill/>
          <a:ln>
            <a:noFill/>
          </a:ln>
        </p:spPr>
      </p:pic>
      <p:pic>
        <p:nvPicPr>
          <p:cNvPr descr="citb logo.png" id="90" name="Google Shape;90;p21"/>
          <p:cNvPicPr preferRelativeResize="0"/>
          <p:nvPr/>
        </p:nvPicPr>
        <p:blipFill rotWithShape="1">
          <a:blip r:embed="rId3">
            <a:alphaModFix/>
          </a:blip>
          <a:srcRect b="0" l="0" r="0" t="0"/>
          <a:stretch/>
        </p:blipFill>
        <p:spPr>
          <a:xfrm>
            <a:off x="5364088" y="4587974"/>
            <a:ext cx="1008112" cy="387879"/>
          </a:xfrm>
          <a:prstGeom prst="rect">
            <a:avLst/>
          </a:prstGeom>
          <a:noFill/>
          <a:ln>
            <a:noFill/>
          </a:ln>
        </p:spPr>
      </p:pic>
      <p:pic>
        <p:nvPicPr>
          <p:cNvPr descr="CSIC Site 60.JPG" id="91" name="Google Shape;91;p21"/>
          <p:cNvPicPr preferRelativeResize="0"/>
          <p:nvPr/>
        </p:nvPicPr>
        <p:blipFill rotWithShape="1">
          <a:blip r:embed="rId4">
            <a:alphaModFix/>
          </a:blip>
          <a:srcRect b="986" l="8112" r="16066" t="394"/>
          <a:stretch/>
        </p:blipFill>
        <p:spPr>
          <a:xfrm>
            <a:off x="6511952" y="0"/>
            <a:ext cx="2632048"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4" r:id="rId5"/>
    <p:sldLayoutId id="2147483665"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0.jpg"/><Relationship Id="rId4" Type="http://schemas.openxmlformats.org/officeDocument/2006/relationships/image" Target="../media/image27.jpg"/><Relationship Id="rId5" Type="http://schemas.openxmlformats.org/officeDocument/2006/relationships/image" Target="../media/image18.jpg"/><Relationship Id="rId6"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3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29.jpg"/><Relationship Id="rId4" Type="http://schemas.openxmlformats.org/officeDocument/2006/relationships/image" Target="../media/image41.png"/><Relationship Id="rId5"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2.jp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4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3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4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3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3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image" Target="../media/image4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 Id="rId3" Type="http://schemas.openxmlformats.org/officeDocument/2006/relationships/image" Target="../media/image38.jpg"/><Relationship Id="rId4" Type="http://schemas.openxmlformats.org/officeDocument/2006/relationships/image" Target="../media/image45.png"/><Relationship Id="rId5" Type="http://schemas.openxmlformats.org/officeDocument/2006/relationships/image" Target="../media/image40.png"/><Relationship Id="rId6"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5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4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5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3.xml"/><Relationship Id="rId3" Type="http://schemas.openxmlformats.org/officeDocument/2006/relationships/image" Target="../media/image5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65.jpg"/><Relationship Id="rId4" Type="http://schemas.openxmlformats.org/officeDocument/2006/relationships/image" Target="../media/image53.jpg"/><Relationship Id="rId5" Type="http://schemas.openxmlformats.org/officeDocument/2006/relationships/image" Target="../media/image5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65.jpg"/><Relationship Id="rId4" Type="http://schemas.openxmlformats.org/officeDocument/2006/relationships/image" Target="../media/image53.jpg"/><Relationship Id="rId5" Type="http://schemas.openxmlformats.org/officeDocument/2006/relationships/image" Target="../media/image5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65.jpg"/><Relationship Id="rId4" Type="http://schemas.openxmlformats.org/officeDocument/2006/relationships/image" Target="../media/image53.jpg"/><Relationship Id="rId5" Type="http://schemas.openxmlformats.org/officeDocument/2006/relationships/image" Target="../media/image5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1.xml"/><Relationship Id="rId3" Type="http://schemas.openxmlformats.org/officeDocument/2006/relationships/image" Target="../media/image50.png"/><Relationship Id="rId4" Type="http://schemas.openxmlformats.org/officeDocument/2006/relationships/image" Target="../media/image62.png"/><Relationship Id="rId5"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 Id="rId3" Type="http://schemas.openxmlformats.org/officeDocument/2006/relationships/image" Target="../media/image6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3.xml"/><Relationship Id="rId3" Type="http://schemas.openxmlformats.org/officeDocument/2006/relationships/image" Target="../media/image5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4.xml"/><Relationship Id="rId3" Type="http://schemas.openxmlformats.org/officeDocument/2006/relationships/image" Target="../media/image66.jpg"/><Relationship Id="rId4" Type="http://schemas.openxmlformats.org/officeDocument/2006/relationships/image" Target="../media/image5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5.xml"/><Relationship Id="rId3" Type="http://schemas.openxmlformats.org/officeDocument/2006/relationships/image" Target="../media/image67.jpg"/><Relationship Id="rId4" Type="http://schemas.openxmlformats.org/officeDocument/2006/relationships/image" Target="../media/image63.jpg"/><Relationship Id="rId5" Type="http://schemas.openxmlformats.org/officeDocument/2006/relationships/image" Target="../media/image6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6.xml"/><Relationship Id="rId3" Type="http://schemas.openxmlformats.org/officeDocument/2006/relationships/image" Target="../media/image6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8.xml"/><Relationship Id="rId3" Type="http://schemas.openxmlformats.org/officeDocument/2006/relationships/image" Target="../media/image3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30.jpg"/><Relationship Id="rId4" Type="http://schemas.openxmlformats.org/officeDocument/2006/relationships/image" Target="../media/image27.jpg"/><Relationship Id="rId5" Type="http://schemas.openxmlformats.org/officeDocument/2006/relationships/image" Target="../media/image18.jpg"/><Relationship Id="rId6"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0.xml"/><Relationship Id="rId3" Type="http://schemas.openxmlformats.org/officeDocument/2006/relationships/image" Target="../media/image2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1.xml"/><Relationship Id="rId3" Type="http://schemas.openxmlformats.org/officeDocument/2006/relationships/image" Target="../media/image68.jpg"/><Relationship Id="rId4" Type="http://schemas.openxmlformats.org/officeDocument/2006/relationships/image" Target="../media/image28.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 Id="rId3" Type="http://schemas.openxmlformats.org/officeDocument/2006/relationships/image" Target="../media/image4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hyperlink" Target="https://creativecommons.org/licenses/by-nc-sa/4.0/" TargetMode="Externa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3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4"/>
          <p:cNvSpPr/>
          <p:nvPr/>
        </p:nvSpPr>
        <p:spPr>
          <a:xfrm>
            <a:off x="276226" y="1970485"/>
            <a:ext cx="9001125" cy="29238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200"/>
              <a:buFont typeface="Arial"/>
              <a:buNone/>
            </a:pPr>
            <a:r>
              <a:t/>
            </a:r>
            <a:endParaRPr b="1" i="0" sz="3200" u="none" cap="none" strike="noStrike">
              <a:solidFill>
                <a:srgbClr val="929B3F"/>
              </a:solidFill>
              <a:latin typeface="Arial"/>
              <a:ea typeface="Arial"/>
              <a:cs typeface="Arial"/>
              <a:sym typeface="Arial"/>
            </a:endParaRPr>
          </a:p>
        </p:txBody>
      </p:sp>
      <p:sp>
        <p:nvSpPr>
          <p:cNvPr id="102" name="Google Shape;102;p24"/>
          <p:cNvSpPr txBox="1"/>
          <p:nvPr>
            <p:ph type="title"/>
          </p:nvPr>
        </p:nvSpPr>
        <p:spPr>
          <a:xfrm>
            <a:off x="293330" y="2643758"/>
            <a:ext cx="8229600" cy="1656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595959"/>
              </a:buClr>
              <a:buSzPts val="4400"/>
              <a:buFont typeface="Arial"/>
              <a:buNone/>
            </a:pPr>
            <a:r>
              <a:rPr lang="en-US"/>
              <a:t>1 Offsite fundamentals</a:t>
            </a:r>
            <a:br>
              <a:rPr lang="en-US"/>
            </a:br>
            <a:r>
              <a:rPr b="0" lang="en-US" sz="1800"/>
              <a:t>Slides by Dr Mila Duncheva and Carola Calcagno, Edinburgh Napier University</a:t>
            </a:r>
            <a:endParaRPr b="0"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3"/>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US" sz="2400"/>
              <a:t>Other definitions</a:t>
            </a:r>
            <a:endParaRPr b="1" sz="2400"/>
          </a:p>
        </p:txBody>
      </p:sp>
      <p:sp>
        <p:nvSpPr>
          <p:cNvPr id="166" name="Google Shape;166;p33"/>
          <p:cNvSpPr txBox="1"/>
          <p:nvPr>
            <p:ph idx="1" type="body"/>
          </p:nvPr>
        </p:nvSpPr>
        <p:spPr>
          <a:xfrm>
            <a:off x="745232" y="1275606"/>
            <a:ext cx="6707088" cy="216024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b="1" lang="en-US" sz="1800"/>
              <a:t>Design for Manufacture and Assembly (DfMA): </a:t>
            </a:r>
            <a:r>
              <a:rPr lang="en-US" sz="1800"/>
              <a:t>the concept of designing products and systems that are tailored for ease of manufacture, transport and assembly </a:t>
            </a:r>
            <a:endParaRPr sz="1800"/>
          </a:p>
          <a:p>
            <a:pPr indent="-285750" lvl="0" marL="285750" rtl="0" algn="l">
              <a:lnSpc>
                <a:spcPct val="100000"/>
              </a:lnSpc>
              <a:spcBef>
                <a:spcPts val="360"/>
              </a:spcBef>
              <a:spcAft>
                <a:spcPts val="0"/>
              </a:spcAft>
              <a:buClr>
                <a:schemeClr val="dk1"/>
              </a:buClr>
              <a:buSzPts val="1800"/>
              <a:buFont typeface="Arial"/>
              <a:buChar char="•"/>
            </a:pPr>
            <a:r>
              <a:rPr lang="en-US" sz="1800"/>
              <a:t>Understand the supply chain</a:t>
            </a:r>
            <a:endParaRPr/>
          </a:p>
          <a:p>
            <a:pPr indent="-285750" lvl="0" marL="285750" rtl="0" algn="l">
              <a:lnSpc>
                <a:spcPct val="100000"/>
              </a:lnSpc>
              <a:spcBef>
                <a:spcPts val="360"/>
              </a:spcBef>
              <a:spcAft>
                <a:spcPts val="0"/>
              </a:spcAft>
              <a:buClr>
                <a:schemeClr val="dk1"/>
              </a:buClr>
              <a:buSzPts val="1800"/>
              <a:buFont typeface="Arial"/>
              <a:buChar char="•"/>
            </a:pPr>
            <a:r>
              <a:rPr lang="en-US" sz="1800"/>
              <a:t>Component-based design</a:t>
            </a:r>
            <a:endParaRPr/>
          </a:p>
          <a:p>
            <a:pPr indent="0" lvl="0" marL="0" rtl="0" algn="l">
              <a:lnSpc>
                <a:spcPct val="100000"/>
              </a:lnSpc>
              <a:spcBef>
                <a:spcPts val="360"/>
              </a:spcBef>
              <a:spcAft>
                <a:spcPts val="0"/>
              </a:spcAft>
              <a:buClr>
                <a:schemeClr val="dk1"/>
              </a:buClr>
              <a:buSzPts val="1800"/>
              <a:buNone/>
            </a:pPr>
            <a:r>
              <a:t/>
            </a:r>
            <a:endParaRPr sz="1800"/>
          </a:p>
          <a:p>
            <a:pPr indent="0" lvl="0" marL="0" rtl="0" algn="l">
              <a:lnSpc>
                <a:spcPct val="100000"/>
              </a:lnSpc>
              <a:spcBef>
                <a:spcPts val="360"/>
              </a:spcBef>
              <a:spcAft>
                <a:spcPts val="0"/>
              </a:spcAft>
              <a:buClr>
                <a:schemeClr val="dk1"/>
              </a:buClr>
              <a:buSzPts val="1800"/>
              <a:buNone/>
            </a:pPr>
            <a:r>
              <a:rPr b="1" lang="en-US" sz="1800"/>
              <a:t>DfMA+ Disassembly (DfMA+D): </a:t>
            </a:r>
            <a:r>
              <a:rPr lang="en-US" sz="1800"/>
              <a:t>targets efficiency also in the maintenance and end-of-life stages</a:t>
            </a:r>
            <a:endParaRPr/>
          </a:p>
          <a:p>
            <a:pPr indent="-285750" lvl="0" marL="285750" rtl="0" algn="l">
              <a:lnSpc>
                <a:spcPct val="100000"/>
              </a:lnSpc>
              <a:spcBef>
                <a:spcPts val="360"/>
              </a:spcBef>
              <a:spcAft>
                <a:spcPts val="0"/>
              </a:spcAft>
              <a:buClr>
                <a:schemeClr val="dk1"/>
              </a:buClr>
              <a:buSzPts val="1800"/>
              <a:buFont typeface="Arial"/>
              <a:buChar char="•"/>
            </a:pPr>
            <a:r>
              <a:rPr lang="en-US" sz="1800"/>
              <a:t>Considerations for de-construction, re-use and recycling</a:t>
            </a:r>
            <a:endParaRPr sz="1800"/>
          </a:p>
          <a:p>
            <a:pPr indent="0" lvl="0" marL="0" rtl="0" algn="l">
              <a:lnSpc>
                <a:spcPct val="100000"/>
              </a:lnSpc>
              <a:spcBef>
                <a:spcPts val="360"/>
              </a:spcBef>
              <a:spcAft>
                <a:spcPts val="0"/>
              </a:spcAft>
              <a:buClr>
                <a:schemeClr val="dk1"/>
              </a:buClr>
              <a:buSzPts val="1800"/>
              <a:buNone/>
            </a:pPr>
            <a:r>
              <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4"/>
          <p:cNvSpPr txBox="1"/>
          <p:nvPr>
            <p:ph idx="1" type="body"/>
          </p:nvPr>
        </p:nvSpPr>
        <p:spPr>
          <a:xfrm>
            <a:off x="755576" y="1347614"/>
            <a:ext cx="6707088" cy="30963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b="1" lang="en-US" sz="1800"/>
              <a:t>Flying factories: </a:t>
            </a:r>
            <a:r>
              <a:rPr lang="en-US" sz="1800"/>
              <a:t>onsite or near-site temporary factories</a:t>
            </a:r>
            <a:endParaRPr/>
          </a:p>
          <a:p>
            <a:pPr indent="0" lvl="0" marL="0" rtl="0" algn="l">
              <a:lnSpc>
                <a:spcPct val="100000"/>
              </a:lnSpc>
              <a:spcBef>
                <a:spcPts val="360"/>
              </a:spcBef>
              <a:spcAft>
                <a:spcPts val="0"/>
              </a:spcAft>
              <a:buClr>
                <a:schemeClr val="dk1"/>
              </a:buClr>
              <a:buSzPts val="1800"/>
              <a:buNone/>
            </a:pPr>
            <a:r>
              <a:t/>
            </a:r>
            <a:endParaRPr sz="1800"/>
          </a:p>
          <a:p>
            <a:pPr indent="0" lvl="0" marL="0" rtl="0" algn="l">
              <a:lnSpc>
                <a:spcPct val="100000"/>
              </a:lnSpc>
              <a:spcBef>
                <a:spcPts val="360"/>
              </a:spcBef>
              <a:spcAft>
                <a:spcPts val="0"/>
              </a:spcAft>
              <a:buClr>
                <a:schemeClr val="dk1"/>
              </a:buClr>
              <a:buSzPts val="1800"/>
              <a:buNone/>
            </a:pPr>
            <a:r>
              <a:rPr b="1" lang="en-US" sz="1800"/>
              <a:t>Smart construction: </a:t>
            </a:r>
            <a:r>
              <a:rPr lang="en-US" sz="1800"/>
              <a:t>approaches that make full use of digital technologies and industrialised manufacturing techniques to improve productivity, minimise whole life cost, improve sustainability and maximise user benefits</a:t>
            </a:r>
            <a:endParaRPr/>
          </a:p>
          <a:p>
            <a:pPr indent="0" lvl="0" marL="0" rtl="0" algn="l">
              <a:lnSpc>
                <a:spcPct val="100000"/>
              </a:lnSpc>
              <a:spcBef>
                <a:spcPts val="360"/>
              </a:spcBef>
              <a:spcAft>
                <a:spcPts val="0"/>
              </a:spcAft>
              <a:buClr>
                <a:schemeClr val="dk1"/>
              </a:buClr>
              <a:buSzPts val="1800"/>
              <a:buNone/>
            </a:pPr>
            <a:r>
              <a:t/>
            </a:r>
            <a:endParaRPr sz="1800"/>
          </a:p>
          <a:p>
            <a:pPr indent="0" lvl="0" marL="0" rtl="0" algn="l">
              <a:lnSpc>
                <a:spcPct val="100000"/>
              </a:lnSpc>
              <a:spcBef>
                <a:spcPts val="360"/>
              </a:spcBef>
              <a:spcAft>
                <a:spcPts val="0"/>
              </a:spcAft>
              <a:buClr>
                <a:schemeClr val="dk1"/>
              </a:buClr>
              <a:buSzPts val="1800"/>
              <a:buNone/>
            </a:pPr>
            <a:r>
              <a:rPr b="1" lang="en-US" sz="1800"/>
              <a:t>Regional differences:</a:t>
            </a:r>
            <a:endParaRPr/>
          </a:p>
          <a:p>
            <a:pPr indent="0" lvl="0" marL="0" rtl="0" algn="l">
              <a:lnSpc>
                <a:spcPct val="100000"/>
              </a:lnSpc>
              <a:spcBef>
                <a:spcPts val="360"/>
              </a:spcBef>
              <a:spcAft>
                <a:spcPts val="0"/>
              </a:spcAft>
              <a:buClr>
                <a:schemeClr val="dk1"/>
              </a:buClr>
              <a:buSzPts val="1800"/>
              <a:buNone/>
            </a:pPr>
            <a:r>
              <a:rPr lang="en-US" sz="1800"/>
              <a:t>Industrialised Building System (IBS) in Asia and Australia</a:t>
            </a:r>
            <a:endParaRPr/>
          </a:p>
          <a:p>
            <a:pPr indent="0" lvl="0" marL="0" rtl="0" algn="l">
              <a:lnSpc>
                <a:spcPct val="100000"/>
              </a:lnSpc>
              <a:spcBef>
                <a:spcPts val="360"/>
              </a:spcBef>
              <a:spcAft>
                <a:spcPts val="0"/>
              </a:spcAft>
              <a:buClr>
                <a:schemeClr val="dk1"/>
              </a:buClr>
              <a:buSzPts val="1800"/>
              <a:buNone/>
            </a:pPr>
            <a:r>
              <a:rPr lang="en-US" sz="1800"/>
              <a:t>Modular in North America</a:t>
            </a:r>
            <a:endParaRPr sz="1800"/>
          </a:p>
        </p:txBody>
      </p:sp>
      <p:sp>
        <p:nvSpPr>
          <p:cNvPr id="172" name="Google Shape;172;p34"/>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US" sz="2400"/>
              <a:t>Other definitions</a:t>
            </a:r>
            <a:endParaRPr b="1" sz="2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5"/>
          <p:cNvSpPr txBox="1"/>
          <p:nvPr>
            <p:ph type="title"/>
          </p:nvPr>
        </p:nvSpPr>
        <p:spPr>
          <a:xfrm>
            <a:off x="241725" y="1406200"/>
            <a:ext cx="4707600" cy="2160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1.1 Appreciation of how buildings are constructed</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6"/>
          <p:cNvSpPr txBox="1"/>
          <p:nvPr/>
        </p:nvSpPr>
        <p:spPr>
          <a:xfrm>
            <a:off x="737550" y="887607"/>
            <a:ext cx="7198604" cy="206210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Panelised systems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p:txBody>
      </p:sp>
      <p:pic>
        <p:nvPicPr>
          <p:cNvPr id="184" name="Google Shape;184;p36"/>
          <p:cNvPicPr preferRelativeResize="0"/>
          <p:nvPr/>
        </p:nvPicPr>
        <p:blipFill rotWithShape="1">
          <a:blip r:embed="rId3">
            <a:alphaModFix/>
          </a:blip>
          <a:srcRect b="0" l="0" r="0" t="0"/>
          <a:stretch/>
        </p:blipFill>
        <p:spPr>
          <a:xfrm>
            <a:off x="3861854" y="3492957"/>
            <a:ext cx="2843224" cy="1556714"/>
          </a:xfrm>
          <a:prstGeom prst="rect">
            <a:avLst/>
          </a:prstGeom>
          <a:noFill/>
          <a:ln>
            <a:noFill/>
          </a:ln>
        </p:spPr>
      </p:pic>
      <p:pic>
        <p:nvPicPr>
          <p:cNvPr id="185" name="Google Shape;185;p36"/>
          <p:cNvPicPr preferRelativeResize="0"/>
          <p:nvPr/>
        </p:nvPicPr>
        <p:blipFill rotWithShape="1">
          <a:blip r:embed="rId4">
            <a:alphaModFix/>
          </a:blip>
          <a:srcRect b="0" l="0" r="0" t="0"/>
          <a:stretch/>
        </p:blipFill>
        <p:spPr>
          <a:xfrm>
            <a:off x="737550" y="1212806"/>
            <a:ext cx="2898345" cy="1670539"/>
          </a:xfrm>
          <a:prstGeom prst="rect">
            <a:avLst/>
          </a:prstGeom>
          <a:noFill/>
          <a:ln>
            <a:noFill/>
          </a:ln>
        </p:spPr>
      </p:pic>
      <p:pic>
        <p:nvPicPr>
          <p:cNvPr id="186" name="Google Shape;186;p36"/>
          <p:cNvPicPr preferRelativeResize="0"/>
          <p:nvPr/>
        </p:nvPicPr>
        <p:blipFill rotWithShape="1">
          <a:blip r:embed="rId5">
            <a:alphaModFix/>
          </a:blip>
          <a:srcRect b="0" l="0" r="0" t="0"/>
          <a:stretch/>
        </p:blipFill>
        <p:spPr>
          <a:xfrm>
            <a:off x="737550" y="3492958"/>
            <a:ext cx="2898345" cy="1552629"/>
          </a:xfrm>
          <a:prstGeom prst="rect">
            <a:avLst/>
          </a:prstGeom>
          <a:noFill/>
          <a:ln>
            <a:noFill/>
          </a:ln>
        </p:spPr>
      </p:pic>
      <p:pic>
        <p:nvPicPr>
          <p:cNvPr id="187" name="Google Shape;187;p36"/>
          <p:cNvPicPr preferRelativeResize="0"/>
          <p:nvPr/>
        </p:nvPicPr>
        <p:blipFill rotWithShape="1">
          <a:blip r:embed="rId6">
            <a:alphaModFix/>
          </a:blip>
          <a:srcRect b="0" l="0" r="0" t="0"/>
          <a:stretch/>
        </p:blipFill>
        <p:spPr>
          <a:xfrm>
            <a:off x="3861854" y="1212805"/>
            <a:ext cx="2843223" cy="1670539"/>
          </a:xfrm>
          <a:prstGeom prst="rect">
            <a:avLst/>
          </a:prstGeom>
          <a:noFill/>
          <a:ln>
            <a:noFill/>
          </a:ln>
        </p:spPr>
      </p:pic>
      <p:sp>
        <p:nvSpPr>
          <p:cNvPr id="188" name="Google Shape;188;p36"/>
          <p:cNvSpPr/>
          <p:nvPr/>
        </p:nvSpPr>
        <p:spPr>
          <a:xfrm>
            <a:off x="737550" y="518358"/>
            <a:ext cx="5707012"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BFF4"/>
                </a:solidFill>
                <a:latin typeface="Arial"/>
                <a:ea typeface="Arial"/>
                <a:cs typeface="Arial"/>
                <a:sym typeface="Arial"/>
              </a:rPr>
              <a:t>Four main categories of offsite construction: </a:t>
            </a:r>
            <a:endParaRPr b="1" i="0" sz="2000" u="none" cap="none" strike="noStrike">
              <a:solidFill>
                <a:srgbClr val="00BFF4"/>
              </a:solidFill>
              <a:latin typeface="Arial"/>
              <a:ea typeface="Arial"/>
              <a:cs typeface="Arial"/>
              <a:sym typeface="Arial"/>
            </a:endParaRPr>
          </a:p>
        </p:txBody>
      </p:sp>
      <p:sp>
        <p:nvSpPr>
          <p:cNvPr id="189" name="Google Shape;189;p36"/>
          <p:cNvSpPr/>
          <p:nvPr/>
        </p:nvSpPr>
        <p:spPr>
          <a:xfrm>
            <a:off x="3861854" y="3167759"/>
            <a:ext cx="457200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Hybrid systems</a:t>
            </a:r>
            <a:endParaRPr b="0" i="0" sz="1600" u="none" cap="none" strike="noStrike">
              <a:solidFill>
                <a:schemeClr val="dk1"/>
              </a:solidFill>
              <a:latin typeface="Arial"/>
              <a:ea typeface="Arial"/>
              <a:cs typeface="Arial"/>
              <a:sym typeface="Arial"/>
            </a:endParaRPr>
          </a:p>
        </p:txBody>
      </p:sp>
      <p:sp>
        <p:nvSpPr>
          <p:cNvPr id="190" name="Google Shape;190;p36"/>
          <p:cNvSpPr/>
          <p:nvPr/>
        </p:nvSpPr>
        <p:spPr>
          <a:xfrm>
            <a:off x="737550" y="3176471"/>
            <a:ext cx="2831224"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Sub-assemblies and components</a:t>
            </a:r>
            <a:endParaRPr b="0" i="0" sz="1400" u="none" cap="none" strike="noStrike">
              <a:solidFill>
                <a:srgbClr val="000000"/>
              </a:solidFill>
              <a:latin typeface="Arial"/>
              <a:ea typeface="Arial"/>
              <a:cs typeface="Arial"/>
              <a:sym typeface="Arial"/>
            </a:endParaRPr>
          </a:p>
        </p:txBody>
      </p:sp>
      <p:sp>
        <p:nvSpPr>
          <p:cNvPr id="191" name="Google Shape;191;p36"/>
          <p:cNvSpPr/>
          <p:nvPr/>
        </p:nvSpPr>
        <p:spPr>
          <a:xfrm>
            <a:off x="3861854" y="874251"/>
            <a:ext cx="457200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Volumetric systems</a:t>
            </a:r>
            <a:endParaRPr b="0" i="0" sz="1600" u="none" cap="none" strike="noStrike">
              <a:solidFill>
                <a:schemeClr val="dk1"/>
              </a:solidFill>
              <a:latin typeface="Arial"/>
              <a:ea typeface="Arial"/>
              <a:cs typeface="Arial"/>
              <a:sym typeface="Arial"/>
            </a:endParaRPr>
          </a:p>
        </p:txBody>
      </p:sp>
      <p:sp>
        <p:nvSpPr>
          <p:cNvPr id="192" name="Google Shape;192;p36"/>
          <p:cNvSpPr txBox="1"/>
          <p:nvPr>
            <p:ph idx="1" type="body"/>
          </p:nvPr>
        </p:nvSpPr>
        <p:spPr>
          <a:xfrm>
            <a:off x="7092280" y="1212805"/>
            <a:ext cx="1904532" cy="410445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sz="1800"/>
              <a:t>Can be made out of any typical construction material: concrete, steel, timber or hybrid</a:t>
            </a:r>
            <a:endParaRPr sz="1800"/>
          </a:p>
          <a:p>
            <a:pPr indent="0" lvl="0" marL="0" rtl="0" algn="r">
              <a:lnSpc>
                <a:spcPct val="100000"/>
              </a:lnSpc>
              <a:spcBef>
                <a:spcPts val="360"/>
              </a:spcBef>
              <a:spcAft>
                <a:spcPts val="0"/>
              </a:spcAft>
              <a:buClr>
                <a:schemeClr val="dk1"/>
              </a:buClr>
              <a:buSzPts val="1800"/>
              <a:buNone/>
            </a:pPr>
            <a:r>
              <a:t/>
            </a:r>
            <a:endParaRPr sz="1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7"/>
          <p:cNvSpPr txBox="1"/>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BFF4"/>
              </a:buClr>
              <a:buSzPts val="2400"/>
              <a:buFont typeface="Arial"/>
              <a:buNone/>
            </a:pPr>
            <a:r>
              <a:rPr b="1" i="0" lang="en-US" sz="2400" u="none" cap="none" strike="noStrike">
                <a:solidFill>
                  <a:srgbClr val="00BFF4"/>
                </a:solidFill>
                <a:latin typeface="Arial"/>
                <a:ea typeface="Arial"/>
                <a:cs typeface="Arial"/>
                <a:sym typeface="Arial"/>
              </a:rPr>
              <a:t>Panelised systems</a:t>
            </a:r>
            <a:endParaRPr b="1" i="0" sz="2400" u="none" cap="none" strike="noStrike">
              <a:solidFill>
                <a:srgbClr val="00BFF4"/>
              </a:solidFill>
              <a:latin typeface="Arial"/>
              <a:ea typeface="Arial"/>
              <a:cs typeface="Arial"/>
              <a:sym typeface="Arial"/>
            </a:endParaRPr>
          </a:p>
        </p:txBody>
      </p:sp>
      <p:sp>
        <p:nvSpPr>
          <p:cNvPr id="198" name="Google Shape;198;p37"/>
          <p:cNvSpPr txBox="1"/>
          <p:nvPr/>
        </p:nvSpPr>
        <p:spPr>
          <a:xfrm>
            <a:off x="745232" y="1131590"/>
            <a:ext cx="5266928" cy="352839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Planar unit which may or may not have a structural function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32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Open:</a:t>
            </a:r>
            <a:r>
              <a:rPr b="0" i="0" lang="en-US" sz="1600" u="none" cap="none" strike="noStrike">
                <a:solidFill>
                  <a:schemeClr val="dk1"/>
                </a:solidFill>
                <a:latin typeface="Arial"/>
                <a:ea typeface="Arial"/>
                <a:cs typeface="Arial"/>
                <a:sym typeface="Arial"/>
              </a:rPr>
              <a:t> usually when non-insulated with only the structural elements and if applicable sheeting on one side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32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Closed:</a:t>
            </a:r>
            <a:r>
              <a:rPr b="0" i="0" lang="en-US" sz="1600" u="none" cap="none" strike="noStrike">
                <a:solidFill>
                  <a:schemeClr val="dk1"/>
                </a:solidFill>
                <a:latin typeface="Arial"/>
                <a:ea typeface="Arial"/>
                <a:cs typeface="Arial"/>
                <a:sym typeface="Arial"/>
              </a:rPr>
              <a:t> include insulation, sheeting on both sides and a service zone; can be furtherly enhanced with the addition of internal lining, external cladding, windows and doors and services </a:t>
            </a:r>
            <a:endParaRPr b="0" i="0" sz="1600" u="none" cap="none" strike="noStrike">
              <a:solidFill>
                <a:schemeClr val="dk1"/>
              </a:solidFill>
              <a:latin typeface="Arial"/>
              <a:ea typeface="Arial"/>
              <a:cs typeface="Arial"/>
              <a:sym typeface="Arial"/>
            </a:endParaRPr>
          </a:p>
          <a:p>
            <a:pPr indent="-342900" lvl="0" marL="342900" marR="0" rtl="0" algn="l">
              <a:lnSpc>
                <a:spcPct val="100000"/>
              </a:lnSpc>
              <a:spcBef>
                <a:spcPts val="32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SIPs</a:t>
            </a:r>
            <a:r>
              <a:rPr b="0" i="0" lang="en-US" sz="1600" u="none" cap="none" strike="noStrike">
                <a:solidFill>
                  <a:schemeClr val="dk1"/>
                </a:solidFill>
                <a:latin typeface="Arial"/>
                <a:ea typeface="Arial"/>
                <a:cs typeface="Arial"/>
                <a:sym typeface="Arial"/>
              </a:rPr>
              <a:t> (Structural Insulated Panels): variation of closed panels; solid insulation ‘sandwiched’ with two layers of OSB.</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8"/>
          <p:cNvSpPr txBox="1"/>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BFF4"/>
              </a:buClr>
              <a:buSzPts val="2400"/>
              <a:buFont typeface="Arial"/>
              <a:buNone/>
            </a:pPr>
            <a:r>
              <a:rPr b="1" i="0" lang="en-US" sz="2400" u="none" cap="none" strike="noStrike">
                <a:solidFill>
                  <a:srgbClr val="00BFF4"/>
                </a:solidFill>
                <a:latin typeface="Arial"/>
                <a:ea typeface="Arial"/>
                <a:cs typeface="Arial"/>
                <a:sym typeface="Arial"/>
              </a:rPr>
              <a:t>Volumetric systems</a:t>
            </a:r>
            <a:endParaRPr b="1" i="0" sz="2400" u="none" cap="none" strike="noStrike">
              <a:solidFill>
                <a:srgbClr val="00BFF4"/>
              </a:solidFill>
              <a:latin typeface="Arial"/>
              <a:ea typeface="Arial"/>
              <a:cs typeface="Arial"/>
              <a:sym typeface="Arial"/>
            </a:endParaRPr>
          </a:p>
        </p:txBody>
      </p:sp>
      <p:sp>
        <p:nvSpPr>
          <p:cNvPr id="205" name="Google Shape;205;p38"/>
          <p:cNvSpPr txBox="1"/>
          <p:nvPr/>
        </p:nvSpPr>
        <p:spPr>
          <a:xfrm>
            <a:off x="745232" y="1131590"/>
            <a:ext cx="4186808" cy="352839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They represent three-dimensional units that enclose usable space.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Typically are fully finished internally and can also be finished externally </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Can also be non-structural – </a:t>
            </a:r>
            <a:r>
              <a:rPr b="1" i="0" lang="en-US" sz="1800" u="none" cap="none" strike="noStrike">
                <a:solidFill>
                  <a:schemeClr val="dk1"/>
                </a:solidFill>
                <a:latin typeface="Arial"/>
                <a:ea typeface="Arial"/>
                <a:cs typeface="Arial"/>
                <a:sym typeface="Arial"/>
              </a:rPr>
              <a:t>pods</a:t>
            </a:r>
            <a:r>
              <a:rPr b="0" i="0" lang="en-US" sz="1800" u="none" cap="none" strike="noStrike">
                <a:solidFill>
                  <a:schemeClr val="dk1"/>
                </a:solidFill>
                <a:latin typeface="Arial"/>
                <a:ea typeface="Arial"/>
                <a:cs typeface="Arial"/>
                <a:sym typeface="Arial"/>
              </a:rPr>
              <a:t>: used for bathrooms, plant rooms and roof-top services </a:t>
            </a:r>
            <a:endParaRPr b="0" i="0" sz="1800" u="none" cap="none" strike="noStrike">
              <a:solidFill>
                <a:schemeClr val="dk1"/>
              </a:solidFill>
              <a:latin typeface="Arial"/>
              <a:ea typeface="Arial"/>
              <a:cs typeface="Arial"/>
              <a:sym typeface="Arial"/>
            </a:endParaRPr>
          </a:p>
        </p:txBody>
      </p:sp>
      <p:pic>
        <p:nvPicPr>
          <p:cNvPr id="206" name="Google Shape;206;p38"/>
          <p:cNvPicPr preferRelativeResize="0"/>
          <p:nvPr/>
        </p:nvPicPr>
        <p:blipFill rotWithShape="1">
          <a:blip r:embed="rId3">
            <a:alphaModFix/>
          </a:blip>
          <a:srcRect b="0" l="0" r="0" t="0"/>
          <a:stretch/>
        </p:blipFill>
        <p:spPr>
          <a:xfrm>
            <a:off x="5076056" y="0"/>
            <a:ext cx="6858000" cy="5143500"/>
          </a:xfrm>
          <a:prstGeom prst="rect">
            <a:avLst/>
          </a:prstGeom>
          <a:noFill/>
          <a:ln>
            <a:noFill/>
          </a:ln>
        </p:spPr>
      </p:pic>
      <p:sp>
        <p:nvSpPr>
          <p:cNvPr id="207" name="Google Shape;207;p38"/>
          <p:cNvSpPr/>
          <p:nvPr/>
        </p:nvSpPr>
        <p:spPr>
          <a:xfrm>
            <a:off x="3182800" y="4336150"/>
            <a:ext cx="1893300" cy="1203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Offsite Awards - Peter Dann</a:t>
            </a:r>
            <a:endParaRPr b="0" i="0" sz="1200" u="none" cap="none" strike="noStrike">
              <a:solidFill>
                <a:srgbClr val="00BFF4"/>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9"/>
          <p:cNvSpPr txBox="1"/>
          <p:nvPr>
            <p:ph type="title"/>
          </p:nvPr>
        </p:nvSpPr>
        <p:spPr>
          <a:xfrm>
            <a:off x="734888" y="627534"/>
            <a:ext cx="4269160"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US"/>
              <a:t>Sub-assemblies and components</a:t>
            </a:r>
            <a:endParaRPr b="1"/>
          </a:p>
        </p:txBody>
      </p:sp>
      <p:pic>
        <p:nvPicPr>
          <p:cNvPr id="213" name="Google Shape;213;p39"/>
          <p:cNvPicPr preferRelativeResize="0"/>
          <p:nvPr/>
        </p:nvPicPr>
        <p:blipFill rotWithShape="1">
          <a:blip r:embed="rId3">
            <a:alphaModFix/>
          </a:blip>
          <a:srcRect b="9" l="0" r="1097" t="5659"/>
          <a:stretch/>
        </p:blipFill>
        <p:spPr>
          <a:xfrm>
            <a:off x="5148075" y="0"/>
            <a:ext cx="4104449" cy="5143500"/>
          </a:xfrm>
          <a:prstGeom prst="rect">
            <a:avLst/>
          </a:prstGeom>
          <a:noFill/>
          <a:ln>
            <a:noFill/>
          </a:ln>
        </p:spPr>
      </p:pic>
      <p:sp>
        <p:nvSpPr>
          <p:cNvPr id="214" name="Google Shape;214;p39"/>
          <p:cNvSpPr txBox="1"/>
          <p:nvPr>
            <p:ph idx="1" type="body"/>
          </p:nvPr>
        </p:nvSpPr>
        <p:spPr>
          <a:xfrm>
            <a:off x="762727" y="1491630"/>
            <a:ext cx="4097305" cy="35283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sz="1800"/>
              <a:t>Pre-manufactured elements that don’t fall in the previous categories</a:t>
            </a:r>
            <a:endParaRPr/>
          </a:p>
          <a:p>
            <a:pPr indent="-342900" lvl="0" marL="342900" rtl="0" algn="l">
              <a:lnSpc>
                <a:spcPct val="100000"/>
              </a:lnSpc>
              <a:spcBef>
                <a:spcPts val="360"/>
              </a:spcBef>
              <a:spcAft>
                <a:spcPts val="0"/>
              </a:spcAft>
              <a:buClr>
                <a:schemeClr val="dk1"/>
              </a:buClr>
              <a:buSzPts val="1800"/>
              <a:buFont typeface="Arial"/>
              <a:buChar char="•"/>
            </a:pPr>
            <a:r>
              <a:rPr lang="en-US" sz="1800"/>
              <a:t>Stairs</a:t>
            </a:r>
            <a:endParaRPr/>
          </a:p>
          <a:p>
            <a:pPr indent="-342900" lvl="0" marL="342900" rtl="0" algn="l">
              <a:lnSpc>
                <a:spcPct val="100000"/>
              </a:lnSpc>
              <a:spcBef>
                <a:spcPts val="360"/>
              </a:spcBef>
              <a:spcAft>
                <a:spcPts val="0"/>
              </a:spcAft>
              <a:buClr>
                <a:schemeClr val="dk1"/>
              </a:buClr>
              <a:buSzPts val="1800"/>
              <a:buFont typeface="Arial"/>
              <a:buChar char="•"/>
            </a:pPr>
            <a:r>
              <a:rPr lang="en-US" sz="1800"/>
              <a:t>Doors</a:t>
            </a:r>
            <a:endParaRPr/>
          </a:p>
          <a:p>
            <a:pPr indent="-342900" lvl="0" marL="342900" rtl="0" algn="l">
              <a:lnSpc>
                <a:spcPct val="100000"/>
              </a:lnSpc>
              <a:spcBef>
                <a:spcPts val="360"/>
              </a:spcBef>
              <a:spcAft>
                <a:spcPts val="0"/>
              </a:spcAft>
              <a:buClr>
                <a:schemeClr val="dk1"/>
              </a:buClr>
              <a:buSzPts val="1800"/>
              <a:buFont typeface="Arial"/>
              <a:buChar char="•"/>
            </a:pPr>
            <a:r>
              <a:rPr lang="en-US" sz="1800"/>
              <a:t>Windows</a:t>
            </a:r>
            <a:endParaRPr/>
          </a:p>
          <a:p>
            <a:pPr indent="-342900" lvl="0" marL="342900" rtl="0" algn="l">
              <a:lnSpc>
                <a:spcPct val="100000"/>
              </a:lnSpc>
              <a:spcBef>
                <a:spcPts val="360"/>
              </a:spcBef>
              <a:spcAft>
                <a:spcPts val="0"/>
              </a:spcAft>
              <a:buClr>
                <a:schemeClr val="dk1"/>
              </a:buClr>
              <a:buSzPts val="1800"/>
              <a:buFont typeface="Arial"/>
              <a:buChar char="•"/>
            </a:pPr>
            <a:r>
              <a:rPr lang="en-US" sz="1800"/>
              <a:t>I-joists</a:t>
            </a:r>
            <a:endParaRPr/>
          </a:p>
          <a:p>
            <a:pPr indent="-342900" lvl="0" marL="342900" rtl="0" algn="l">
              <a:lnSpc>
                <a:spcPct val="100000"/>
              </a:lnSpc>
              <a:spcBef>
                <a:spcPts val="360"/>
              </a:spcBef>
              <a:spcAft>
                <a:spcPts val="0"/>
              </a:spcAft>
              <a:buClr>
                <a:schemeClr val="dk1"/>
              </a:buClr>
              <a:buSzPts val="1800"/>
              <a:buFont typeface="Arial"/>
              <a:buChar char="•"/>
            </a:pPr>
            <a:r>
              <a:rPr lang="en-US" sz="1800"/>
              <a:t>Steel elements </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40"/>
          <p:cNvSpPr txBox="1"/>
          <p:nvPr>
            <p:ph type="title"/>
          </p:nvPr>
        </p:nvSpPr>
        <p:spPr>
          <a:xfrm>
            <a:off x="734888" y="627534"/>
            <a:ext cx="4269160"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US"/>
              <a:t>Hybrid systems</a:t>
            </a:r>
            <a:endParaRPr b="1"/>
          </a:p>
        </p:txBody>
      </p:sp>
      <p:sp>
        <p:nvSpPr>
          <p:cNvPr id="220" name="Google Shape;220;p40"/>
          <p:cNvSpPr txBox="1"/>
          <p:nvPr>
            <p:ph idx="1" type="body"/>
          </p:nvPr>
        </p:nvSpPr>
        <p:spPr>
          <a:xfrm>
            <a:off x="734888" y="1318880"/>
            <a:ext cx="4186808" cy="35283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sz="1800"/>
              <a:t>Generic term covering a wide variety of construction techniques, particularly where different systems and/or materials are used in combination to fulfil a specific function </a:t>
            </a:r>
            <a:endParaRPr sz="1800"/>
          </a:p>
        </p:txBody>
      </p:sp>
      <p:pic>
        <p:nvPicPr>
          <p:cNvPr id="221" name="Google Shape;221;p40"/>
          <p:cNvPicPr preferRelativeResize="0"/>
          <p:nvPr/>
        </p:nvPicPr>
        <p:blipFill rotWithShape="1">
          <a:blip r:embed="rId3">
            <a:alphaModFix/>
          </a:blip>
          <a:srcRect b="1737" l="17092" r="34825" t="1737"/>
          <a:stretch/>
        </p:blipFill>
        <p:spPr>
          <a:xfrm>
            <a:off x="5148075" y="0"/>
            <a:ext cx="4083926"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1"/>
          <p:cNvSpPr/>
          <p:nvPr/>
        </p:nvSpPr>
        <p:spPr>
          <a:xfrm>
            <a:off x="7487811" y="3991368"/>
            <a:ext cx="1656300" cy="115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7" name="Google Shape;227;p41"/>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Benefits and drivers</a:t>
            </a:r>
            <a:endParaRPr sz="2400"/>
          </a:p>
        </p:txBody>
      </p:sp>
      <p:sp>
        <p:nvSpPr>
          <p:cNvPr id="228" name="Google Shape;228;p41"/>
          <p:cNvSpPr txBox="1"/>
          <p:nvPr>
            <p:ph idx="1" type="body"/>
          </p:nvPr>
        </p:nvSpPr>
        <p:spPr>
          <a:xfrm>
            <a:off x="539552" y="2859782"/>
            <a:ext cx="2658394" cy="3096344"/>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dk1"/>
              </a:buClr>
              <a:buSzPts val="1600"/>
              <a:buNone/>
            </a:pPr>
            <a:r>
              <a:rPr lang="en-US" sz="1600"/>
              <a:t>the factory environment guarantees higher quality, more predictable product behaviour, better performance and little defects, with consequent higher customer satisfaction.</a:t>
            </a:r>
            <a:endParaRPr/>
          </a:p>
        </p:txBody>
      </p:sp>
      <p:pic>
        <p:nvPicPr>
          <p:cNvPr id="229" name="Google Shape;229;p41"/>
          <p:cNvPicPr preferRelativeResize="0"/>
          <p:nvPr/>
        </p:nvPicPr>
        <p:blipFill rotWithShape="1">
          <a:blip r:embed="rId3">
            <a:alphaModFix/>
          </a:blip>
          <a:srcRect b="0" l="0" r="0" t="0"/>
          <a:stretch/>
        </p:blipFill>
        <p:spPr>
          <a:xfrm>
            <a:off x="3275856" y="1967786"/>
            <a:ext cx="3206376" cy="3021138"/>
          </a:xfrm>
          <a:prstGeom prst="rect">
            <a:avLst/>
          </a:prstGeom>
          <a:noFill/>
          <a:ln>
            <a:noFill/>
          </a:ln>
        </p:spPr>
      </p:pic>
      <p:sp>
        <p:nvSpPr>
          <p:cNvPr id="230" name="Google Shape;230;p41"/>
          <p:cNvSpPr txBox="1"/>
          <p:nvPr/>
        </p:nvSpPr>
        <p:spPr>
          <a:xfrm>
            <a:off x="6560142" y="2378971"/>
            <a:ext cx="2575296" cy="20882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Arial"/>
              <a:buNone/>
            </a:pPr>
            <a:r>
              <a:rPr b="0" i="0" lang="en-US" sz="1600" u="none" cap="none" strike="noStrike">
                <a:solidFill>
                  <a:schemeClr val="dk1"/>
                </a:solidFill>
                <a:latin typeface="Arial"/>
                <a:ea typeface="Arial"/>
                <a:cs typeface="Arial"/>
                <a:sym typeface="Arial"/>
              </a:rPr>
              <a:t>the optimised use of materials and the opportunity to carry some operations at the same time allows for time savings and reduction of waste. Additionally, the use of BIM and automation ensures flexibility. </a:t>
            </a:r>
            <a:endParaRPr b="0" i="0" sz="1600" u="none" cap="none" strike="noStrike">
              <a:solidFill>
                <a:schemeClr val="dk1"/>
              </a:solidFill>
              <a:latin typeface="Arial"/>
              <a:ea typeface="Arial"/>
              <a:cs typeface="Arial"/>
              <a:sym typeface="Arial"/>
            </a:endParaRPr>
          </a:p>
        </p:txBody>
      </p:sp>
      <p:sp>
        <p:nvSpPr>
          <p:cNvPr id="231" name="Google Shape;231;p41"/>
          <p:cNvSpPr/>
          <p:nvPr/>
        </p:nvSpPr>
        <p:spPr>
          <a:xfrm>
            <a:off x="2071996" y="1092680"/>
            <a:ext cx="5614096"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the factory environment provides a cleaner and safer place of work. The production is more efficient and performance are enhanced, with consequent reductions in costs.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42"/>
          <p:cNvSpPr/>
          <p:nvPr/>
        </p:nvSpPr>
        <p:spPr>
          <a:xfrm>
            <a:off x="7092280" y="51470"/>
            <a:ext cx="1656184" cy="115212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7" name="Google Shape;237;p42"/>
          <p:cNvSpPr txBox="1"/>
          <p:nvPr>
            <p:ph type="title"/>
          </p:nvPr>
        </p:nvSpPr>
        <p:spPr>
          <a:xfrm>
            <a:off x="827584" y="0"/>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Drivers</a:t>
            </a:r>
            <a:endParaRPr sz="2400"/>
          </a:p>
        </p:txBody>
      </p:sp>
      <p:pic>
        <p:nvPicPr>
          <p:cNvPr id="238" name="Google Shape;238;p42"/>
          <p:cNvPicPr preferRelativeResize="0"/>
          <p:nvPr>
            <p:ph idx="1" type="body"/>
          </p:nvPr>
        </p:nvPicPr>
        <p:blipFill rotWithShape="1">
          <a:blip r:embed="rId3">
            <a:alphaModFix/>
          </a:blip>
          <a:srcRect b="0" l="0" r="0" t="0"/>
          <a:stretch/>
        </p:blipFill>
        <p:spPr>
          <a:xfrm>
            <a:off x="3354" y="0"/>
            <a:ext cx="9115800" cy="5127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5"/>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1.0 Introduction and Glossary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3"/>
          <p:cNvSpPr txBox="1"/>
          <p:nvPr>
            <p:ph type="title"/>
          </p:nvPr>
        </p:nvSpPr>
        <p:spPr>
          <a:xfrm>
            <a:off x="734888" y="483518"/>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Challenges and risks</a:t>
            </a:r>
            <a:endParaRPr sz="2400"/>
          </a:p>
        </p:txBody>
      </p:sp>
      <p:sp>
        <p:nvSpPr>
          <p:cNvPr id="244" name="Google Shape;244;p43"/>
          <p:cNvSpPr txBox="1"/>
          <p:nvPr>
            <p:ph idx="1" type="body"/>
          </p:nvPr>
        </p:nvSpPr>
        <p:spPr>
          <a:xfrm>
            <a:off x="745232" y="987574"/>
            <a:ext cx="6707088" cy="35283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sz="1800"/>
              <a:t>The adoption of an offsite approach requires a change in culture that is still facing resistance. </a:t>
            </a:r>
            <a:endParaRPr sz="1800"/>
          </a:p>
          <a:p>
            <a:pPr indent="0" lvl="0" marL="0" rtl="0" algn="l">
              <a:lnSpc>
                <a:spcPct val="100000"/>
              </a:lnSpc>
              <a:spcBef>
                <a:spcPts val="360"/>
              </a:spcBef>
              <a:spcAft>
                <a:spcPts val="0"/>
              </a:spcAft>
              <a:buClr>
                <a:schemeClr val="dk1"/>
              </a:buClr>
              <a:buSzPts val="1800"/>
              <a:buNone/>
            </a:pPr>
            <a:r>
              <a:t/>
            </a:r>
            <a:endParaRPr sz="1800"/>
          </a:p>
          <a:p>
            <a:pPr indent="-285750" lvl="0" marL="285750" rtl="0" algn="l">
              <a:lnSpc>
                <a:spcPct val="100000"/>
              </a:lnSpc>
              <a:spcBef>
                <a:spcPts val="360"/>
              </a:spcBef>
              <a:spcAft>
                <a:spcPts val="0"/>
              </a:spcAft>
              <a:buClr>
                <a:schemeClr val="dk1"/>
              </a:buClr>
              <a:buSzPts val="1800"/>
              <a:buFont typeface="Arial"/>
              <a:buChar char="•"/>
            </a:pPr>
            <a:r>
              <a:rPr lang="en-US" sz="1800"/>
              <a:t>Transformations: project management, scheduling</a:t>
            </a:r>
            <a:endParaRPr/>
          </a:p>
          <a:p>
            <a:pPr indent="-285750" lvl="0" marL="285750" rtl="0" algn="l">
              <a:lnSpc>
                <a:spcPct val="100000"/>
              </a:lnSpc>
              <a:spcBef>
                <a:spcPts val="360"/>
              </a:spcBef>
              <a:spcAft>
                <a:spcPts val="0"/>
              </a:spcAft>
              <a:buClr>
                <a:schemeClr val="dk1"/>
              </a:buClr>
              <a:buSzPts val="1800"/>
              <a:buFont typeface="Arial"/>
              <a:buChar char="•"/>
            </a:pPr>
            <a:r>
              <a:rPr lang="en-US" sz="1800"/>
              <a:t>Investment decisions need to be more informed</a:t>
            </a:r>
            <a:endParaRPr/>
          </a:p>
          <a:p>
            <a:pPr indent="-285750" lvl="0" marL="285750" rtl="0" algn="l">
              <a:lnSpc>
                <a:spcPct val="100000"/>
              </a:lnSpc>
              <a:spcBef>
                <a:spcPts val="360"/>
              </a:spcBef>
              <a:spcAft>
                <a:spcPts val="0"/>
              </a:spcAft>
              <a:buClr>
                <a:schemeClr val="dk1"/>
              </a:buClr>
              <a:buSzPts val="1800"/>
              <a:buFont typeface="Arial"/>
              <a:buChar char="•"/>
            </a:pPr>
            <a:r>
              <a:rPr lang="en-US" sz="1800"/>
              <a:t>Onsite risks: remote areas access, manufacture at fault</a:t>
            </a:r>
            <a:endParaRPr/>
          </a:p>
          <a:p>
            <a:pPr indent="-285750" lvl="0" marL="285750" rtl="0" algn="l">
              <a:lnSpc>
                <a:spcPct val="100000"/>
              </a:lnSpc>
              <a:spcBef>
                <a:spcPts val="360"/>
              </a:spcBef>
              <a:spcAft>
                <a:spcPts val="0"/>
              </a:spcAft>
              <a:buClr>
                <a:schemeClr val="dk1"/>
              </a:buClr>
              <a:buSzPts val="1800"/>
              <a:buFont typeface="Arial"/>
              <a:buChar char="•"/>
            </a:pPr>
            <a:r>
              <a:rPr lang="en-US" sz="1800"/>
              <a:t>Meta skills: attention to detail, effective communication</a:t>
            </a:r>
            <a:endParaRPr sz="1800"/>
          </a:p>
        </p:txBody>
      </p:sp>
      <p:sp>
        <p:nvSpPr>
          <p:cNvPr id="245" name="Google Shape;245;p43"/>
          <p:cNvSpPr txBox="1"/>
          <p:nvPr/>
        </p:nvSpPr>
        <p:spPr>
          <a:xfrm>
            <a:off x="741396" y="4083918"/>
            <a:ext cx="6717432" cy="7200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BFF4"/>
              </a:buClr>
              <a:buSzPts val="2400"/>
              <a:buFont typeface="Arial"/>
              <a:buNone/>
            </a:pPr>
            <a:r>
              <a:rPr b="1" i="0" lang="en-US" sz="2400" u="none" cap="none" strike="noStrike">
                <a:solidFill>
                  <a:srgbClr val="00BFF4"/>
                </a:solidFill>
                <a:latin typeface="Arial"/>
                <a:ea typeface="Arial"/>
                <a:cs typeface="Arial"/>
                <a:sym typeface="Arial"/>
              </a:rPr>
              <a:t>YOU CAN BE THIS CHANGE!!!</a:t>
            </a:r>
            <a:endParaRPr b="1" i="0" sz="2400" u="none" cap="none" strike="noStrike">
              <a:solidFill>
                <a:srgbClr val="00BFF4"/>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4"/>
          <p:cNvSpPr txBox="1"/>
          <p:nvPr>
            <p:ph type="title"/>
          </p:nvPr>
        </p:nvSpPr>
        <p:spPr>
          <a:xfrm>
            <a:off x="734888" y="1164759"/>
            <a:ext cx="6717300" cy="72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Residential</a:t>
            </a:r>
            <a:endParaRPr sz="2400"/>
          </a:p>
        </p:txBody>
      </p:sp>
      <p:sp>
        <p:nvSpPr>
          <p:cNvPr id="251" name="Google Shape;251;p44"/>
          <p:cNvSpPr txBox="1"/>
          <p:nvPr>
            <p:ph idx="1" type="body"/>
          </p:nvPr>
        </p:nvSpPr>
        <p:spPr>
          <a:xfrm>
            <a:off x="734910" y="1623698"/>
            <a:ext cx="6928200" cy="3384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sz="1800"/>
              <a:t>The market </a:t>
            </a:r>
            <a:r>
              <a:rPr b="1" lang="en-US" sz="1800"/>
              <a:t>demand for housing </a:t>
            </a:r>
            <a:r>
              <a:rPr lang="en-US" sz="1800"/>
              <a:t>encourages the use of offsite construction for faster and more efficient delivery.</a:t>
            </a:r>
            <a:endParaRPr/>
          </a:p>
          <a:p>
            <a:pPr indent="0" lvl="0" marL="0" rtl="0" algn="l">
              <a:lnSpc>
                <a:spcPct val="100000"/>
              </a:lnSpc>
              <a:spcBef>
                <a:spcPts val="360"/>
              </a:spcBef>
              <a:spcAft>
                <a:spcPts val="0"/>
              </a:spcAft>
              <a:buClr>
                <a:schemeClr val="dk1"/>
              </a:buClr>
              <a:buSzPts val="1800"/>
              <a:buNone/>
            </a:pPr>
            <a:r>
              <a:t/>
            </a:r>
            <a:endParaRPr sz="1800"/>
          </a:p>
          <a:p>
            <a:pPr indent="0" lvl="0" marL="0" rtl="0" algn="l">
              <a:lnSpc>
                <a:spcPct val="100000"/>
              </a:lnSpc>
              <a:spcBef>
                <a:spcPts val="360"/>
              </a:spcBef>
              <a:spcAft>
                <a:spcPts val="0"/>
              </a:spcAft>
              <a:buClr>
                <a:schemeClr val="dk1"/>
              </a:buClr>
              <a:buSzPts val="1800"/>
              <a:buNone/>
            </a:pPr>
            <a:r>
              <a:rPr lang="en-US" sz="1800"/>
              <a:t>Due to the </a:t>
            </a:r>
            <a:r>
              <a:rPr b="1" lang="en-US" sz="1800"/>
              <a:t>different form </a:t>
            </a:r>
            <a:r>
              <a:rPr lang="en-US" sz="1800"/>
              <a:t>that residential buildings can assume, from </a:t>
            </a:r>
            <a:r>
              <a:rPr b="1" lang="en-US" sz="1800"/>
              <a:t>single-family</a:t>
            </a:r>
            <a:r>
              <a:rPr lang="en-US" sz="1800"/>
              <a:t> homes to </a:t>
            </a:r>
            <a:r>
              <a:rPr b="1" lang="en-US" sz="1800"/>
              <a:t>apartment blocks</a:t>
            </a:r>
            <a:r>
              <a:rPr lang="en-US" sz="1800"/>
              <a:t>, </a:t>
            </a:r>
            <a:r>
              <a:rPr b="1" lang="en-US" sz="1800"/>
              <a:t>different offsite systems</a:t>
            </a:r>
            <a:r>
              <a:rPr lang="en-US" sz="1800"/>
              <a:t> can be applied depending on the </a:t>
            </a:r>
            <a:r>
              <a:rPr b="1" lang="en-US" sz="1800"/>
              <a:t>size</a:t>
            </a:r>
            <a:r>
              <a:rPr lang="en-US" sz="1800"/>
              <a:t> and </a:t>
            </a:r>
            <a:r>
              <a:rPr b="1" lang="en-US" sz="1800"/>
              <a:t>environmental </a:t>
            </a:r>
            <a:r>
              <a:rPr lang="en-US" sz="1800"/>
              <a:t>performance that need to be obtained. </a:t>
            </a:r>
            <a:endParaRPr sz="1800"/>
          </a:p>
          <a:p>
            <a:pPr indent="0" lvl="0" marL="0" rtl="0" algn="l">
              <a:lnSpc>
                <a:spcPct val="100000"/>
              </a:lnSpc>
              <a:spcBef>
                <a:spcPts val="360"/>
              </a:spcBef>
              <a:spcAft>
                <a:spcPts val="0"/>
              </a:spcAft>
              <a:buClr>
                <a:schemeClr val="dk1"/>
              </a:buClr>
              <a:buSzPts val="1800"/>
              <a:buNone/>
            </a:pPr>
            <a:r>
              <a:t/>
            </a:r>
            <a:endParaRPr sz="1800"/>
          </a:p>
          <a:p>
            <a:pPr indent="0" lvl="0" marL="0" rtl="0" algn="l">
              <a:lnSpc>
                <a:spcPct val="100000"/>
              </a:lnSpc>
              <a:spcBef>
                <a:spcPts val="360"/>
              </a:spcBef>
              <a:spcAft>
                <a:spcPts val="0"/>
              </a:spcAft>
              <a:buClr>
                <a:schemeClr val="dk1"/>
              </a:buClr>
              <a:buSzPts val="1800"/>
              <a:buNone/>
            </a:pPr>
            <a:r>
              <a:rPr lang="en-US" sz="1800"/>
              <a:t>For example, </a:t>
            </a:r>
            <a:r>
              <a:rPr b="1" lang="en-US" sz="1800"/>
              <a:t>volumetric systems </a:t>
            </a:r>
            <a:r>
              <a:rPr lang="en-US" sz="1800"/>
              <a:t>are best suited when a high level of </a:t>
            </a:r>
            <a:r>
              <a:rPr b="1" lang="en-US" sz="1800"/>
              <a:t>repeatability</a:t>
            </a:r>
            <a:r>
              <a:rPr lang="en-US" sz="1800"/>
              <a:t> is required. They can be also used as </a:t>
            </a:r>
            <a:r>
              <a:rPr b="1" lang="en-US" sz="1800"/>
              <a:t>service pods</a:t>
            </a:r>
            <a:r>
              <a:rPr lang="en-US" sz="1800"/>
              <a:t>. </a:t>
            </a:r>
            <a:endParaRPr sz="1600"/>
          </a:p>
        </p:txBody>
      </p:sp>
      <p:sp>
        <p:nvSpPr>
          <p:cNvPr id="252" name="Google Shape;252;p44"/>
          <p:cNvSpPr txBox="1"/>
          <p:nvPr/>
        </p:nvSpPr>
        <p:spPr>
          <a:xfrm>
            <a:off x="734957" y="537229"/>
            <a:ext cx="6717300" cy="72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BFF4"/>
              </a:buClr>
              <a:buSzPts val="4800"/>
              <a:buFont typeface="Arial"/>
              <a:buNone/>
            </a:pPr>
            <a:r>
              <a:rPr b="1" i="0" lang="en-US" sz="3600" u="none" cap="none" strike="noStrike">
                <a:solidFill>
                  <a:srgbClr val="00BFF4"/>
                </a:solidFill>
                <a:latin typeface="Arial"/>
                <a:ea typeface="Arial"/>
                <a:cs typeface="Arial"/>
                <a:sym typeface="Arial"/>
              </a:rPr>
              <a:t>Building types</a:t>
            </a:r>
            <a:endParaRPr b="1" i="0" sz="3600" u="none" cap="none" strike="noStrike">
              <a:solidFill>
                <a:srgbClr val="00BFF4"/>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5"/>
          <p:cNvSpPr txBox="1"/>
          <p:nvPr>
            <p:ph type="title"/>
          </p:nvPr>
        </p:nvSpPr>
        <p:spPr>
          <a:xfrm>
            <a:off x="734888" y="627534"/>
            <a:ext cx="419715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US"/>
              <a:t>Residential low rise</a:t>
            </a:r>
            <a:endParaRPr sz="2000">
              <a:solidFill>
                <a:schemeClr val="dk1"/>
              </a:solidFill>
            </a:endParaRPr>
          </a:p>
        </p:txBody>
      </p:sp>
      <p:sp>
        <p:nvSpPr>
          <p:cNvPr id="259" name="Google Shape;259;p45"/>
          <p:cNvSpPr txBox="1"/>
          <p:nvPr/>
        </p:nvSpPr>
        <p:spPr>
          <a:xfrm>
            <a:off x="734888" y="1072652"/>
            <a:ext cx="4608512" cy="369331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Riverford Gardens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CCG + MAST Architects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Glasgow</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panelised system</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enhanced environmental and energy performance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156 homes: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- 10 one-bedroom flats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- 94 two-bedroom flats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- 12 three-bedroom semi-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detached homes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- 40 four-bedroom terraced villas</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60" name="Google Shape;260;p45"/>
          <p:cNvPicPr preferRelativeResize="0"/>
          <p:nvPr>
            <p:ph idx="1" type="body"/>
          </p:nvPr>
        </p:nvPicPr>
        <p:blipFill rotWithShape="1">
          <a:blip r:embed="rId3">
            <a:alphaModFix/>
          </a:blip>
          <a:srcRect b="3111" l="12974" r="30368" t="2029"/>
          <a:stretch/>
        </p:blipFill>
        <p:spPr>
          <a:xfrm>
            <a:off x="5058900" y="0"/>
            <a:ext cx="4608600" cy="5143500"/>
          </a:xfrm>
          <a:prstGeom prst="rect">
            <a:avLst/>
          </a:prstGeom>
          <a:noFill/>
          <a:ln>
            <a:noFill/>
          </a:ln>
        </p:spPr>
      </p:pic>
      <p:sp>
        <p:nvSpPr>
          <p:cNvPr id="261" name="Google Shape;261;p45"/>
          <p:cNvSpPr txBox="1"/>
          <p:nvPr/>
        </p:nvSpPr>
        <p:spPr>
          <a:xfrm>
            <a:off x="2537787" y="4563251"/>
            <a:ext cx="2475000" cy="64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CCG (Scotland) Ltd</a:t>
            </a:r>
            <a:endParaRPr b="0" i="0" sz="1200" u="none" cap="none" strike="noStrike">
              <a:solidFill>
                <a:srgbClr val="00BFF4"/>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6"/>
          <p:cNvSpPr txBox="1"/>
          <p:nvPr>
            <p:ph type="title"/>
          </p:nvPr>
        </p:nvSpPr>
        <p:spPr>
          <a:xfrm>
            <a:off x="734888" y="627534"/>
            <a:ext cx="419715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US"/>
              <a:t>Residential mid rise</a:t>
            </a:r>
            <a:endParaRPr sz="2000">
              <a:solidFill>
                <a:schemeClr val="dk1"/>
              </a:solidFill>
            </a:endParaRPr>
          </a:p>
        </p:txBody>
      </p:sp>
      <p:sp>
        <p:nvSpPr>
          <p:cNvPr id="267" name="Google Shape;267;p46"/>
          <p:cNvSpPr txBox="1"/>
          <p:nvPr/>
        </p:nvSpPr>
        <p:spPr>
          <a:xfrm>
            <a:off x="734888" y="1275606"/>
            <a:ext cx="4485183" cy="31393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Yoker</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CCG + MAST Architects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Glasgow</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CLT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tallest timber building in Scotland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structural timber award winner 2018</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42 apartments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reduced erection/construction time, reduced material wastage, inherent air tightness and thermal properties</a:t>
            </a:r>
            <a:endParaRPr b="0" i="0" sz="1800" u="none" cap="none" strike="noStrike">
              <a:solidFill>
                <a:schemeClr val="dk1"/>
              </a:solidFill>
              <a:latin typeface="Arial"/>
              <a:ea typeface="Arial"/>
              <a:cs typeface="Arial"/>
              <a:sym typeface="Arial"/>
            </a:endParaRPr>
          </a:p>
        </p:txBody>
      </p:sp>
      <p:pic>
        <p:nvPicPr>
          <p:cNvPr id="268" name="Google Shape;268;p46"/>
          <p:cNvPicPr preferRelativeResize="0"/>
          <p:nvPr>
            <p:ph idx="1" type="body"/>
          </p:nvPr>
        </p:nvPicPr>
        <p:blipFill rotWithShape="1">
          <a:blip r:embed="rId3">
            <a:alphaModFix/>
          </a:blip>
          <a:srcRect b="2963" l="15856" r="33646" t="511"/>
          <a:stretch/>
        </p:blipFill>
        <p:spPr>
          <a:xfrm>
            <a:off x="5133575" y="50"/>
            <a:ext cx="4010400" cy="5143500"/>
          </a:xfrm>
          <a:prstGeom prst="rect">
            <a:avLst/>
          </a:prstGeom>
          <a:noFill/>
          <a:ln>
            <a:noFill/>
          </a:ln>
        </p:spPr>
      </p:pic>
      <p:sp>
        <p:nvSpPr>
          <p:cNvPr id="269" name="Google Shape;269;p46"/>
          <p:cNvSpPr txBox="1"/>
          <p:nvPr/>
        </p:nvSpPr>
        <p:spPr>
          <a:xfrm>
            <a:off x="2658637" y="4602226"/>
            <a:ext cx="2475000" cy="64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CCG (Scotland) Ltd</a:t>
            </a:r>
            <a:endParaRPr b="0" i="0" sz="1200" u="none" cap="none" strike="noStrike">
              <a:solidFill>
                <a:srgbClr val="00BFF4"/>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7"/>
          <p:cNvSpPr txBox="1"/>
          <p:nvPr>
            <p:ph type="title"/>
          </p:nvPr>
        </p:nvSpPr>
        <p:spPr>
          <a:xfrm>
            <a:off x="734888" y="627534"/>
            <a:ext cx="419715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US"/>
              <a:t>Residential high rise</a:t>
            </a:r>
            <a:endParaRPr sz="2000">
              <a:solidFill>
                <a:schemeClr val="dk1"/>
              </a:solidFill>
            </a:endParaRPr>
          </a:p>
        </p:txBody>
      </p:sp>
      <p:sp>
        <p:nvSpPr>
          <p:cNvPr id="275" name="Google Shape;275;p47"/>
          <p:cNvSpPr txBox="1"/>
          <p:nvPr/>
        </p:nvSpPr>
        <p:spPr>
          <a:xfrm>
            <a:off x="734888" y="1275606"/>
            <a:ext cx="4485183" cy="258532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Wood </a:t>
            </a:r>
            <a:r>
              <a:rPr b="1" lang="en-US" sz="1800">
                <a:solidFill>
                  <a:schemeClr val="dk1"/>
                </a:solidFill>
              </a:rPr>
              <a:t>W</a:t>
            </a:r>
            <a:r>
              <a:rPr b="1" i="0" lang="en-US" sz="1800" u="none" cap="none" strike="noStrike">
                <a:solidFill>
                  <a:schemeClr val="dk1"/>
                </a:solidFill>
                <a:latin typeface="Arial"/>
                <a:ea typeface="Arial"/>
                <a:cs typeface="Arial"/>
                <a:sym typeface="Arial"/>
              </a:rPr>
              <a:t>harf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Canary Wharf’s new district, Wood Wharf, has been designed to provide a new residential led, mixed use, waterside community defined by the quality of its public spaces, the diversity of its land uses and activities, and its exemplary architecture.</a:t>
            </a:r>
            <a:endParaRPr b="0" i="0" sz="1800" u="none" cap="none" strike="noStrike">
              <a:solidFill>
                <a:schemeClr val="dk1"/>
              </a:solidFill>
              <a:latin typeface="Arial"/>
              <a:ea typeface="Arial"/>
              <a:cs typeface="Arial"/>
              <a:sym typeface="Arial"/>
            </a:endParaRPr>
          </a:p>
        </p:txBody>
      </p:sp>
      <p:sp>
        <p:nvSpPr>
          <p:cNvPr id="276" name="Google Shape;276;p47"/>
          <p:cNvSpPr txBox="1"/>
          <p:nvPr/>
        </p:nvSpPr>
        <p:spPr>
          <a:xfrm>
            <a:off x="2974825" y="4659975"/>
            <a:ext cx="2188800" cy="64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a:t>
            </a:r>
            <a:endParaRPr b="0" i="0" sz="1200" u="none" cap="none" strike="noStrike">
              <a:solidFill>
                <a:srgbClr val="00BFF4"/>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Canary Wharf Contractors</a:t>
            </a:r>
            <a:endParaRPr b="0" i="0" sz="1200" u="none" cap="none" strike="noStrike">
              <a:solidFill>
                <a:srgbClr val="00BFF4"/>
              </a:solidFill>
              <a:latin typeface="Arial"/>
              <a:ea typeface="Arial"/>
              <a:cs typeface="Arial"/>
              <a:sym typeface="Arial"/>
            </a:endParaRPr>
          </a:p>
        </p:txBody>
      </p:sp>
      <p:pic>
        <p:nvPicPr>
          <p:cNvPr id="277" name="Google Shape;277;p47"/>
          <p:cNvPicPr preferRelativeResize="0"/>
          <p:nvPr/>
        </p:nvPicPr>
        <p:blipFill rotWithShape="1">
          <a:blip r:embed="rId3">
            <a:alphaModFix/>
          </a:blip>
          <a:srcRect b="9627" l="20718" r="38132" t="7309"/>
          <a:stretch/>
        </p:blipFill>
        <p:spPr>
          <a:xfrm>
            <a:off x="5163625" y="0"/>
            <a:ext cx="3980374" cy="5143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8"/>
          <p:cNvSpPr txBox="1"/>
          <p:nvPr/>
        </p:nvSpPr>
        <p:spPr>
          <a:xfrm>
            <a:off x="522300" y="594325"/>
            <a:ext cx="4641300" cy="258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The masterplan, designed by </a:t>
            </a:r>
            <a:r>
              <a:rPr b="0" i="0" lang="en-US" sz="1800" u="none" cap="none" strike="noStrike">
                <a:solidFill>
                  <a:srgbClr val="00BFF4"/>
                </a:solidFill>
                <a:latin typeface="Arial"/>
                <a:ea typeface="Arial"/>
                <a:cs typeface="Arial"/>
                <a:sym typeface="Arial"/>
              </a:rPr>
              <a:t>Allies and Morrison Architects</a:t>
            </a:r>
            <a:r>
              <a:rPr b="0" i="0" lang="en-US" sz="1800" u="none" cap="none" strike="noStrike">
                <a:solidFill>
                  <a:schemeClr val="dk1"/>
                </a:solidFill>
                <a:latin typeface="Arial"/>
                <a:ea typeface="Arial"/>
                <a:cs typeface="Arial"/>
                <a:sym typeface="Arial"/>
              </a:rPr>
              <a:t>, creates a strong and complementary mix of uses, providing over 3,300 new homes, nearly 2 million sq ft of high quality commercial office space, and a further 490,000 sq ft of shops, restaurants and community uses.</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The buildings use a combination of </a:t>
            </a:r>
            <a:r>
              <a:rPr b="0" i="0" lang="en-US" sz="1800" u="none" cap="none" strike="noStrike">
                <a:solidFill>
                  <a:srgbClr val="00BFF4"/>
                </a:solidFill>
                <a:latin typeface="Arial"/>
                <a:ea typeface="Arial"/>
                <a:cs typeface="Arial"/>
                <a:sym typeface="Arial"/>
              </a:rPr>
              <a:t>precast panels </a:t>
            </a:r>
            <a:r>
              <a:rPr b="0" i="0" lang="en-US" sz="1800" u="none" cap="none" strike="noStrike">
                <a:solidFill>
                  <a:schemeClr val="dk1"/>
                </a:solidFill>
                <a:latin typeface="Arial"/>
                <a:ea typeface="Arial"/>
                <a:cs typeface="Arial"/>
                <a:sym typeface="Arial"/>
              </a:rPr>
              <a:t>by Laing O’Rourke and volumetric steel </a:t>
            </a:r>
            <a:r>
              <a:rPr b="0" i="0" lang="en-US" sz="1800" u="none" cap="none" strike="noStrike">
                <a:solidFill>
                  <a:srgbClr val="00BFF4"/>
                </a:solidFill>
                <a:latin typeface="Arial"/>
                <a:ea typeface="Arial"/>
                <a:cs typeface="Arial"/>
                <a:sym typeface="Arial"/>
              </a:rPr>
              <a:t>bathroom pods</a:t>
            </a:r>
            <a:r>
              <a:rPr b="0" i="0" lang="en-US" sz="18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Completion of the project is expected in </a:t>
            </a:r>
            <a:r>
              <a:rPr b="0" i="0" lang="en-US" sz="1800" u="none" cap="none" strike="noStrike">
                <a:solidFill>
                  <a:srgbClr val="00BFF4"/>
                </a:solidFill>
                <a:latin typeface="Arial"/>
                <a:ea typeface="Arial"/>
                <a:cs typeface="Arial"/>
                <a:sym typeface="Arial"/>
              </a:rPr>
              <a:t>2023</a:t>
            </a:r>
            <a:r>
              <a:rPr b="0" i="0" lang="en-US" sz="1800" u="none" cap="none" strike="noStrike">
                <a:solidFill>
                  <a:schemeClr val="dk1"/>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p:txBody>
      </p:sp>
      <p:sp>
        <p:nvSpPr>
          <p:cNvPr id="283" name="Google Shape;283;p48"/>
          <p:cNvSpPr txBox="1"/>
          <p:nvPr/>
        </p:nvSpPr>
        <p:spPr>
          <a:xfrm>
            <a:off x="1979713" y="4590876"/>
            <a:ext cx="3183900" cy="64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a:t>
            </a:r>
            <a:endParaRPr b="0" i="0" sz="1200" u="none" cap="none" strike="noStrike">
              <a:solidFill>
                <a:srgbClr val="00BFF4"/>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Canary Wharf Contractors</a:t>
            </a:r>
            <a:endParaRPr b="0" i="0" sz="1200" u="none" cap="none" strike="noStrike">
              <a:solidFill>
                <a:srgbClr val="00BFF4"/>
              </a:solidFill>
              <a:latin typeface="Arial"/>
              <a:ea typeface="Arial"/>
              <a:cs typeface="Arial"/>
              <a:sym typeface="Arial"/>
            </a:endParaRPr>
          </a:p>
        </p:txBody>
      </p:sp>
      <p:pic>
        <p:nvPicPr>
          <p:cNvPr id="284" name="Google Shape;284;p48"/>
          <p:cNvPicPr preferRelativeResize="0"/>
          <p:nvPr/>
        </p:nvPicPr>
        <p:blipFill rotWithShape="1">
          <a:blip r:embed="rId3">
            <a:alphaModFix/>
          </a:blip>
          <a:srcRect b="9627" l="20718" r="38132" t="7309"/>
          <a:stretch/>
        </p:blipFill>
        <p:spPr>
          <a:xfrm>
            <a:off x="5163625" y="0"/>
            <a:ext cx="3980374" cy="51434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9"/>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Non-residential</a:t>
            </a:r>
            <a:endParaRPr sz="2400"/>
          </a:p>
        </p:txBody>
      </p:sp>
      <p:sp>
        <p:nvSpPr>
          <p:cNvPr id="290" name="Google Shape;290;p49"/>
          <p:cNvSpPr txBox="1"/>
          <p:nvPr>
            <p:ph idx="1" type="body"/>
          </p:nvPr>
        </p:nvSpPr>
        <p:spPr>
          <a:xfrm>
            <a:off x="740060" y="1203598"/>
            <a:ext cx="6568244" cy="30963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sz="1800"/>
              <a:t>Non-residential buildings include offices, prisons, hospitals, and educational facilities, and typically have a high degree of repeatability ideal for offsite. </a:t>
            </a:r>
            <a:endParaRPr sz="1800"/>
          </a:p>
          <a:p>
            <a:pPr indent="0" lvl="0" marL="0" rtl="0" algn="l">
              <a:lnSpc>
                <a:spcPct val="100000"/>
              </a:lnSpc>
              <a:spcBef>
                <a:spcPts val="360"/>
              </a:spcBef>
              <a:spcAft>
                <a:spcPts val="0"/>
              </a:spcAft>
              <a:buClr>
                <a:schemeClr val="dk1"/>
              </a:buClr>
              <a:buSzPts val="1800"/>
              <a:buNone/>
            </a:pPr>
            <a:r>
              <a:t/>
            </a:r>
            <a:endParaRPr sz="1800"/>
          </a:p>
          <a:p>
            <a:pPr indent="0" lvl="0" marL="0" rtl="0" algn="l">
              <a:lnSpc>
                <a:spcPct val="100000"/>
              </a:lnSpc>
              <a:spcBef>
                <a:spcPts val="360"/>
              </a:spcBef>
              <a:spcAft>
                <a:spcPts val="0"/>
              </a:spcAft>
              <a:buClr>
                <a:schemeClr val="dk1"/>
              </a:buClr>
              <a:buSzPts val="1800"/>
              <a:buNone/>
            </a:pPr>
            <a:r>
              <a:rPr lang="en-US" sz="1800"/>
              <a:t>Additionally, the necessity for reduced time onsite frequently leads to the application of systems with higher levels of enhancement.</a:t>
            </a:r>
            <a:endParaRPr/>
          </a:p>
          <a:p>
            <a:pPr indent="0" lvl="0" marL="0" rtl="0" algn="l">
              <a:lnSpc>
                <a:spcPct val="100000"/>
              </a:lnSpc>
              <a:spcBef>
                <a:spcPts val="360"/>
              </a:spcBef>
              <a:spcAft>
                <a:spcPts val="0"/>
              </a:spcAft>
              <a:buClr>
                <a:schemeClr val="dk1"/>
              </a:buClr>
              <a:buSzPts val="1800"/>
              <a:buNone/>
            </a:pPr>
            <a:r>
              <a:t/>
            </a:r>
            <a:endParaRPr sz="1800"/>
          </a:p>
          <a:p>
            <a:pPr indent="0" lvl="0" marL="0" rtl="0" algn="l">
              <a:lnSpc>
                <a:spcPct val="100000"/>
              </a:lnSpc>
              <a:spcBef>
                <a:spcPts val="360"/>
              </a:spcBef>
              <a:spcAft>
                <a:spcPts val="0"/>
              </a:spcAft>
              <a:buClr>
                <a:schemeClr val="dk1"/>
              </a:buClr>
              <a:buSzPts val="1800"/>
              <a:buNone/>
            </a:pPr>
            <a:r>
              <a:rPr lang="en-US" sz="1800"/>
              <a:t>Offsite MEP systems are frequently applied, especially in hospitals, and can be easily integrated into existing buildings as well. </a:t>
            </a: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50"/>
          <p:cNvPicPr preferRelativeResize="0"/>
          <p:nvPr/>
        </p:nvPicPr>
        <p:blipFill rotWithShape="1">
          <a:blip r:embed="rId3">
            <a:alphaModFix/>
          </a:blip>
          <a:srcRect b="1779" l="0" r="2562" t="3045"/>
          <a:stretch/>
        </p:blipFill>
        <p:spPr>
          <a:xfrm>
            <a:off x="2123725" y="0"/>
            <a:ext cx="7020275" cy="5143499"/>
          </a:xfrm>
          <a:prstGeom prst="rect">
            <a:avLst/>
          </a:prstGeom>
          <a:noFill/>
          <a:ln>
            <a:noFill/>
          </a:ln>
        </p:spPr>
      </p:pic>
      <p:sp>
        <p:nvSpPr>
          <p:cNvPr id="296" name="Google Shape;296;p50"/>
          <p:cNvSpPr txBox="1"/>
          <p:nvPr/>
        </p:nvSpPr>
        <p:spPr>
          <a:xfrm>
            <a:off x="550215" y="4192612"/>
            <a:ext cx="1573500" cy="147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Offsite Awards - SIP Build UK</a:t>
            </a:r>
            <a:endParaRPr b="0" i="0" sz="1200" u="none" cap="none" strike="noStrike">
              <a:solidFill>
                <a:srgbClr val="00BFF4"/>
              </a:solidFill>
              <a:latin typeface="Arial"/>
              <a:ea typeface="Arial"/>
              <a:cs typeface="Arial"/>
              <a:sym typeface="Arial"/>
            </a:endParaRPr>
          </a:p>
        </p:txBody>
      </p:sp>
      <p:sp>
        <p:nvSpPr>
          <p:cNvPr id="297" name="Google Shape;297;p50"/>
          <p:cNvSpPr/>
          <p:nvPr/>
        </p:nvSpPr>
        <p:spPr>
          <a:xfrm flipH="1">
            <a:off x="165106" y="555526"/>
            <a:ext cx="1932861" cy="92333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University of Nottingham building</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1"/>
          <p:cNvSpPr txBox="1"/>
          <p:nvPr/>
        </p:nvSpPr>
        <p:spPr>
          <a:xfrm>
            <a:off x="683568" y="4714445"/>
            <a:ext cx="6912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Kindly provided by Wernick Buildings, Wales via CWIC</a:t>
            </a:r>
            <a:endParaRPr b="0" i="0" sz="1200" u="none" cap="none" strike="noStrike">
              <a:solidFill>
                <a:srgbClr val="00BFF4"/>
              </a:solidFill>
              <a:latin typeface="Arial"/>
              <a:ea typeface="Arial"/>
              <a:cs typeface="Arial"/>
              <a:sym typeface="Arial"/>
            </a:endParaRPr>
          </a:p>
        </p:txBody>
      </p:sp>
      <p:pic>
        <p:nvPicPr>
          <p:cNvPr descr="ext-2-1" id="304" name="Google Shape;304;p51"/>
          <p:cNvPicPr preferRelativeResize="0"/>
          <p:nvPr/>
        </p:nvPicPr>
        <p:blipFill rotWithShape="1">
          <a:blip r:embed="rId3">
            <a:alphaModFix/>
          </a:blip>
          <a:srcRect b="0" l="0" r="0" t="0"/>
          <a:stretch/>
        </p:blipFill>
        <p:spPr>
          <a:xfrm>
            <a:off x="683567" y="1044900"/>
            <a:ext cx="4794789" cy="3601420"/>
          </a:xfrm>
          <a:prstGeom prst="rect">
            <a:avLst/>
          </a:prstGeom>
          <a:noFill/>
          <a:ln>
            <a:noFill/>
          </a:ln>
        </p:spPr>
      </p:pic>
      <p:pic>
        <p:nvPicPr>
          <p:cNvPr id="305" name="Google Shape;305;p51"/>
          <p:cNvPicPr preferRelativeResize="0"/>
          <p:nvPr/>
        </p:nvPicPr>
        <p:blipFill rotWithShape="1">
          <a:blip r:embed="rId4">
            <a:alphaModFix/>
          </a:blip>
          <a:srcRect b="0" l="0" r="0" t="0"/>
          <a:stretch/>
        </p:blipFill>
        <p:spPr>
          <a:xfrm>
            <a:off x="5572620" y="1044891"/>
            <a:ext cx="2732743" cy="1382834"/>
          </a:xfrm>
          <a:prstGeom prst="rect">
            <a:avLst/>
          </a:prstGeom>
          <a:noFill/>
          <a:ln>
            <a:noFill/>
          </a:ln>
        </p:spPr>
      </p:pic>
      <p:pic>
        <p:nvPicPr>
          <p:cNvPr id="306" name="Google Shape;306;p51"/>
          <p:cNvPicPr preferRelativeResize="0"/>
          <p:nvPr/>
        </p:nvPicPr>
        <p:blipFill rotWithShape="1">
          <a:blip r:embed="rId5">
            <a:alphaModFix/>
          </a:blip>
          <a:srcRect b="0" l="0" r="0" t="0"/>
          <a:stretch/>
        </p:blipFill>
        <p:spPr>
          <a:xfrm>
            <a:off x="5579588" y="2514874"/>
            <a:ext cx="2732743" cy="1816983"/>
          </a:xfrm>
          <a:prstGeom prst="rect">
            <a:avLst/>
          </a:prstGeom>
          <a:noFill/>
          <a:ln>
            <a:noFill/>
          </a:ln>
        </p:spPr>
      </p:pic>
      <p:sp>
        <p:nvSpPr>
          <p:cNvPr id="307" name="Google Shape;307;p51"/>
          <p:cNvSpPr/>
          <p:nvPr/>
        </p:nvSpPr>
        <p:spPr>
          <a:xfrm>
            <a:off x="683568" y="555537"/>
            <a:ext cx="6552728"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Velindre Cancer Centre – Post-graduate office building</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2"/>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Retrofit</a:t>
            </a:r>
            <a:endParaRPr sz="2400"/>
          </a:p>
        </p:txBody>
      </p:sp>
      <p:sp>
        <p:nvSpPr>
          <p:cNvPr id="313" name="Google Shape;313;p52"/>
          <p:cNvSpPr txBox="1"/>
          <p:nvPr>
            <p:ph idx="1" type="body"/>
          </p:nvPr>
        </p:nvSpPr>
        <p:spPr>
          <a:xfrm>
            <a:off x="740060" y="1203598"/>
            <a:ext cx="6568244" cy="30963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sz="1800"/>
              <a:t>Due to the reduced amount of work to be complete onsite, offsite construction systems are well-suited for working with existing buildings, also known as retrofit. </a:t>
            </a:r>
            <a:endParaRPr sz="1800"/>
          </a:p>
          <a:p>
            <a:pPr indent="0" lvl="0" marL="0" rtl="0" algn="l">
              <a:lnSpc>
                <a:spcPct val="100000"/>
              </a:lnSpc>
              <a:spcBef>
                <a:spcPts val="360"/>
              </a:spcBef>
              <a:spcAft>
                <a:spcPts val="0"/>
              </a:spcAft>
              <a:buClr>
                <a:schemeClr val="dk1"/>
              </a:buClr>
              <a:buSzPts val="1800"/>
              <a:buNone/>
            </a:pPr>
            <a:r>
              <a:t/>
            </a:r>
            <a:endParaRPr sz="1800"/>
          </a:p>
          <a:p>
            <a:pPr indent="0" lvl="0" marL="0" rtl="0" algn="l">
              <a:lnSpc>
                <a:spcPct val="100000"/>
              </a:lnSpc>
              <a:spcBef>
                <a:spcPts val="360"/>
              </a:spcBef>
              <a:spcAft>
                <a:spcPts val="0"/>
              </a:spcAft>
              <a:buClr>
                <a:schemeClr val="dk1"/>
              </a:buClr>
              <a:buSzPts val="1800"/>
              <a:buNone/>
            </a:pPr>
            <a:r>
              <a:rPr lang="en-US" sz="1800"/>
              <a:t>During construction, these offer the benefits of reduced disruption to the surrounding area and continuation of operations as early as possible, due to the rapid onsite installation times. </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6"/>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3600"/>
              <a:buFont typeface="Arial"/>
              <a:buNone/>
            </a:pPr>
            <a:r>
              <a:t/>
            </a:r>
            <a:endParaRPr/>
          </a:p>
        </p:txBody>
      </p:sp>
      <p:sp>
        <p:nvSpPr>
          <p:cNvPr id="113" name="Google Shape;113;p26"/>
          <p:cNvSpPr txBox="1"/>
          <p:nvPr>
            <p:ph idx="1" type="body"/>
          </p:nvPr>
        </p:nvSpPr>
        <p:spPr>
          <a:xfrm>
            <a:off x="745232" y="1419622"/>
            <a:ext cx="6707088" cy="30963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000"/>
              <a:buNone/>
            </a:pPr>
            <a:r>
              <a:t/>
            </a:r>
            <a:endParaRPr/>
          </a:p>
        </p:txBody>
      </p:sp>
      <p:pic>
        <p:nvPicPr>
          <p:cNvPr id="114" name="Google Shape;114;p26"/>
          <p:cNvPicPr preferRelativeResize="0"/>
          <p:nvPr/>
        </p:nvPicPr>
        <p:blipFill rotWithShape="1">
          <a:blip r:embed="rId3">
            <a:alphaModFix/>
          </a:blip>
          <a:srcRect b="897" l="1003" r="580" t="8399"/>
          <a:stretch/>
        </p:blipFill>
        <p:spPr>
          <a:xfrm>
            <a:off x="-108525" y="0"/>
            <a:ext cx="7848877" cy="5143499"/>
          </a:xfrm>
          <a:prstGeom prst="rect">
            <a:avLst/>
          </a:prstGeom>
          <a:noFill/>
          <a:ln>
            <a:noFill/>
          </a:ln>
        </p:spPr>
      </p:pic>
      <p:sp>
        <p:nvSpPr>
          <p:cNvPr id="115" name="Google Shape;115;p26"/>
          <p:cNvSpPr txBox="1"/>
          <p:nvPr/>
        </p:nvSpPr>
        <p:spPr>
          <a:xfrm>
            <a:off x="7740359" y="3730897"/>
            <a:ext cx="13641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CCG OSM</a:t>
            </a:r>
            <a:endParaRPr b="0" i="0" sz="1200" u="none" cap="none" strike="noStrike">
              <a:solidFill>
                <a:srgbClr val="00BFF4"/>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53"/>
          <p:cNvPicPr preferRelativeResize="0"/>
          <p:nvPr>
            <p:ph idx="1" type="body"/>
          </p:nvPr>
        </p:nvPicPr>
        <p:blipFill rotWithShape="1">
          <a:blip r:embed="rId3">
            <a:alphaModFix/>
          </a:blip>
          <a:srcRect b="0" l="0" r="0" t="0"/>
          <a:stretch/>
        </p:blipFill>
        <p:spPr>
          <a:xfrm>
            <a:off x="5076056" y="2427734"/>
            <a:ext cx="3992105" cy="2664296"/>
          </a:xfrm>
          <a:prstGeom prst="rect">
            <a:avLst/>
          </a:prstGeom>
          <a:noFill/>
          <a:ln>
            <a:noFill/>
          </a:ln>
        </p:spPr>
      </p:pic>
      <p:pic>
        <p:nvPicPr>
          <p:cNvPr descr="External With Attic" id="320" name="Google Shape;320;p53"/>
          <p:cNvPicPr preferRelativeResize="0"/>
          <p:nvPr/>
        </p:nvPicPr>
        <p:blipFill rotWithShape="1">
          <a:blip r:embed="rId4">
            <a:alphaModFix/>
          </a:blip>
          <a:srcRect b="0" l="0" r="0" t="24390"/>
          <a:stretch/>
        </p:blipFill>
        <p:spPr>
          <a:xfrm>
            <a:off x="5076055" y="123478"/>
            <a:ext cx="3992105" cy="2232248"/>
          </a:xfrm>
          <a:prstGeom prst="rect">
            <a:avLst/>
          </a:prstGeom>
          <a:noFill/>
          <a:ln>
            <a:noFill/>
          </a:ln>
        </p:spPr>
      </p:pic>
      <p:sp>
        <p:nvSpPr>
          <p:cNvPr id="321" name="Google Shape;321;p53"/>
          <p:cNvSpPr txBox="1"/>
          <p:nvPr/>
        </p:nvSpPr>
        <p:spPr>
          <a:xfrm>
            <a:off x="618964" y="619185"/>
            <a:ext cx="4457091" cy="452431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Howden Hall Road, Edinburgh</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the house was reconfigured and turned back to front to create a new South/West facing open plan living, dining and kitchen area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energy rating improvement: new modern high specification windows, additional insulation to the fabric (cavity wall, loft top up and under floor), energy saving measures (LED light bulbs, solar PV array and wood burning stove)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new contemporary panelised sunroom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innovative cantilevered glass box with glulam structure</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2" name="Google Shape;322;p53"/>
          <p:cNvSpPr/>
          <p:nvPr/>
        </p:nvSpPr>
        <p:spPr>
          <a:xfrm>
            <a:off x="2213980" y="4835688"/>
            <a:ext cx="45720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BFF4"/>
                </a:solidFill>
                <a:latin typeface="Arial"/>
                <a:ea typeface="Arial"/>
                <a:cs typeface="Arial"/>
                <a:sym typeface="Arial"/>
              </a:rPr>
              <a:t>I</a:t>
            </a:r>
            <a:r>
              <a:rPr b="0" i="0" lang="en-US" sz="1200" u="none" cap="none" strike="noStrike">
                <a:solidFill>
                  <a:srgbClr val="00BFF4"/>
                </a:solidFill>
                <a:latin typeface="Arial"/>
                <a:ea typeface="Arial"/>
                <a:cs typeface="Arial"/>
                <a:sym typeface="Arial"/>
              </a:rPr>
              <a:t>mage courtesy of Prof Robert Hairstans</a:t>
            </a:r>
            <a:endParaRPr b="0" i="0" sz="1200" u="none" cap="none" strike="noStrike">
              <a:solidFill>
                <a:srgbClr val="00BFF4"/>
              </a:solidFill>
              <a:latin typeface="Arial"/>
              <a:ea typeface="Arial"/>
              <a:cs typeface="Arial"/>
              <a:sym typeface="Arial"/>
            </a:endParaRPr>
          </a:p>
        </p:txBody>
      </p:sp>
      <p:sp>
        <p:nvSpPr>
          <p:cNvPr id="323" name="Google Shape;323;p53"/>
          <p:cNvSpPr txBox="1"/>
          <p:nvPr>
            <p:ph type="title"/>
          </p:nvPr>
        </p:nvSpPr>
        <p:spPr>
          <a:xfrm>
            <a:off x="618964" y="120483"/>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US" sz="2400"/>
              <a:t>Retrofit</a:t>
            </a:r>
            <a:endParaRPr b="1" sz="2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4"/>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Infrastructure</a:t>
            </a:r>
            <a:endParaRPr sz="2400"/>
          </a:p>
        </p:txBody>
      </p:sp>
      <p:sp>
        <p:nvSpPr>
          <p:cNvPr id="329" name="Google Shape;329;p54"/>
          <p:cNvSpPr txBox="1"/>
          <p:nvPr>
            <p:ph idx="1" type="body"/>
          </p:nvPr>
        </p:nvSpPr>
        <p:spPr>
          <a:xfrm>
            <a:off x="740060" y="1203598"/>
            <a:ext cx="6568244" cy="30963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sz="1800"/>
              <a:t>A variety of offsite solutions can be applied in infrastructure, more frequently with the creation of bespoke systems and hybrid forms, due to the size of the construction. </a:t>
            </a:r>
            <a:endParaRPr sz="1800"/>
          </a:p>
          <a:p>
            <a:pPr indent="0" lvl="0" marL="0" rtl="0" algn="l">
              <a:lnSpc>
                <a:spcPct val="100000"/>
              </a:lnSpc>
              <a:spcBef>
                <a:spcPts val="0"/>
              </a:spcBef>
              <a:spcAft>
                <a:spcPts val="0"/>
              </a:spcAft>
              <a:buClr>
                <a:schemeClr val="dk1"/>
              </a:buClr>
              <a:buSzPts val="1800"/>
              <a:buNone/>
            </a:pPr>
            <a:r>
              <a:t/>
            </a:r>
            <a:endParaRPr sz="1800"/>
          </a:p>
          <a:p>
            <a:pPr indent="0" lvl="0" marL="0" rtl="0" algn="l">
              <a:lnSpc>
                <a:spcPct val="100000"/>
              </a:lnSpc>
              <a:spcBef>
                <a:spcPts val="360"/>
              </a:spcBef>
              <a:spcAft>
                <a:spcPts val="0"/>
              </a:spcAft>
              <a:buClr>
                <a:schemeClr val="dk1"/>
              </a:buClr>
              <a:buSzPts val="1800"/>
              <a:buNone/>
            </a:pPr>
            <a:r>
              <a:rPr lang="en-US" sz="1800"/>
              <a:t>Infrastructures include bridges, roads, airports and train stations, which are constructed using mainly offsite steel and concrete elements. </a:t>
            </a:r>
            <a:endParaRPr sz="1800"/>
          </a:p>
          <a:p>
            <a:pPr indent="0" lvl="0" marL="0" rtl="0" algn="l">
              <a:lnSpc>
                <a:spcPct val="100000"/>
              </a:lnSpc>
              <a:spcBef>
                <a:spcPts val="360"/>
              </a:spcBef>
              <a:spcAft>
                <a:spcPts val="0"/>
              </a:spcAft>
              <a:buClr>
                <a:schemeClr val="dk1"/>
              </a:buClr>
              <a:buSzPts val="1800"/>
              <a:buNone/>
            </a:pPr>
            <a:r>
              <a:t/>
            </a:r>
            <a:endParaRPr sz="1800"/>
          </a:p>
          <a:p>
            <a:pPr indent="0" lvl="0" marL="0" rtl="0" algn="l">
              <a:lnSpc>
                <a:spcPct val="100000"/>
              </a:lnSpc>
              <a:spcBef>
                <a:spcPts val="360"/>
              </a:spcBef>
              <a:spcAft>
                <a:spcPts val="0"/>
              </a:spcAft>
              <a:buClr>
                <a:schemeClr val="dk1"/>
              </a:buClr>
              <a:buSzPts val="1800"/>
              <a:buNone/>
            </a:pPr>
            <a:r>
              <a:rPr lang="en-US" sz="1800"/>
              <a:t>Due to the scale of investment offsite construction can have a significant impact on the project parameters, and according to WPI economics use of offsite construction methods could reduce costs by 25% and time by 30%. </a:t>
            </a:r>
            <a:endParaRPr sz="1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5"/>
          <p:cNvSpPr txBox="1"/>
          <p:nvPr/>
        </p:nvSpPr>
        <p:spPr>
          <a:xfrm>
            <a:off x="524465" y="4351587"/>
            <a:ext cx="1573500" cy="147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Offsite Awards - COWI</a:t>
            </a:r>
            <a:endParaRPr b="0" i="0" sz="1200" u="none" cap="none" strike="noStrike">
              <a:solidFill>
                <a:srgbClr val="00BFF4"/>
              </a:solidFill>
              <a:latin typeface="Arial"/>
              <a:ea typeface="Arial"/>
              <a:cs typeface="Arial"/>
              <a:sym typeface="Arial"/>
            </a:endParaRPr>
          </a:p>
        </p:txBody>
      </p:sp>
      <p:pic>
        <p:nvPicPr>
          <p:cNvPr id="335" name="Google Shape;335;p55"/>
          <p:cNvPicPr preferRelativeResize="0"/>
          <p:nvPr/>
        </p:nvPicPr>
        <p:blipFill rotWithShape="1">
          <a:blip r:embed="rId3">
            <a:alphaModFix/>
          </a:blip>
          <a:srcRect b="0" l="0" r="0" t="0"/>
          <a:stretch/>
        </p:blipFill>
        <p:spPr>
          <a:xfrm>
            <a:off x="2097967" y="0"/>
            <a:ext cx="7718006"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6"/>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1.2 Impact onsite if manufacturing is at fault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7"/>
          <p:cNvSpPr txBox="1"/>
          <p:nvPr>
            <p:ph type="title"/>
          </p:nvPr>
        </p:nvSpPr>
        <p:spPr>
          <a:xfrm>
            <a:off x="718288" y="542373"/>
            <a:ext cx="419715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3600"/>
              <a:buFont typeface="Arial"/>
              <a:buNone/>
            </a:pPr>
            <a:r>
              <a:rPr b="1" lang="en-US"/>
              <a:t>Possible issues</a:t>
            </a:r>
            <a:endParaRPr b="1"/>
          </a:p>
        </p:txBody>
      </p:sp>
      <p:sp>
        <p:nvSpPr>
          <p:cNvPr id="346" name="Google Shape;346;p57"/>
          <p:cNvSpPr txBox="1"/>
          <p:nvPr>
            <p:ph idx="1" type="body"/>
          </p:nvPr>
        </p:nvSpPr>
        <p:spPr>
          <a:xfrm>
            <a:off x="718288" y="1491630"/>
            <a:ext cx="7094072" cy="36004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Clr>
                <a:schemeClr val="dk1"/>
              </a:buClr>
              <a:buSzPts val="1800"/>
              <a:buFont typeface="Arial"/>
              <a:buChar char="•"/>
            </a:pPr>
            <a:r>
              <a:rPr b="1" lang="en-US" sz="1800"/>
              <a:t>Dimensions</a:t>
            </a:r>
            <a:r>
              <a:rPr lang="en-US" sz="1800"/>
              <a:t> of the product do not meet specification</a:t>
            </a:r>
            <a:endParaRPr/>
          </a:p>
          <a:p>
            <a:pPr indent="-285750" lvl="0" marL="285750" rtl="0" algn="l">
              <a:lnSpc>
                <a:spcPct val="100000"/>
              </a:lnSpc>
              <a:spcBef>
                <a:spcPts val="360"/>
              </a:spcBef>
              <a:spcAft>
                <a:spcPts val="0"/>
              </a:spcAft>
              <a:buClr>
                <a:schemeClr val="dk1"/>
              </a:buClr>
              <a:buSzPts val="1800"/>
              <a:buFont typeface="Arial"/>
              <a:buChar char="•"/>
            </a:pPr>
            <a:r>
              <a:rPr b="1" lang="en-US" sz="1800"/>
              <a:t>Floor slab or foundation</a:t>
            </a:r>
            <a:r>
              <a:rPr lang="en-US" sz="1800"/>
              <a:t> has not been constructed within the acceptable tolerances</a:t>
            </a:r>
            <a:endParaRPr/>
          </a:p>
          <a:p>
            <a:pPr indent="-285750" lvl="0" marL="285750" rtl="0" algn="l">
              <a:lnSpc>
                <a:spcPct val="100000"/>
              </a:lnSpc>
              <a:spcBef>
                <a:spcPts val="360"/>
              </a:spcBef>
              <a:spcAft>
                <a:spcPts val="0"/>
              </a:spcAft>
              <a:buClr>
                <a:schemeClr val="dk1"/>
              </a:buClr>
              <a:buSzPts val="1800"/>
              <a:buFont typeface="Arial"/>
              <a:buChar char="•"/>
            </a:pPr>
            <a:r>
              <a:rPr b="1" lang="en-US" sz="1800"/>
              <a:t>Materials</a:t>
            </a:r>
            <a:r>
              <a:rPr lang="en-US" sz="1800"/>
              <a:t> used in manufacturing are different to those specified </a:t>
            </a:r>
            <a:endParaRPr/>
          </a:p>
          <a:p>
            <a:pPr indent="-285750" lvl="0" marL="285750" rtl="0" algn="l">
              <a:lnSpc>
                <a:spcPct val="100000"/>
              </a:lnSpc>
              <a:spcBef>
                <a:spcPts val="360"/>
              </a:spcBef>
              <a:spcAft>
                <a:spcPts val="0"/>
              </a:spcAft>
              <a:buClr>
                <a:schemeClr val="dk1"/>
              </a:buClr>
              <a:buSzPts val="1800"/>
              <a:buFont typeface="Arial"/>
              <a:buChar char="•"/>
            </a:pPr>
            <a:r>
              <a:rPr b="1" lang="en-US" sz="1800"/>
              <a:t>Misaligned</a:t>
            </a:r>
            <a:r>
              <a:rPr lang="en-US" sz="1800"/>
              <a:t> connections for mains electricity and water</a:t>
            </a:r>
            <a:endParaRPr/>
          </a:p>
          <a:p>
            <a:pPr indent="-285750" lvl="0" marL="285750" rtl="0" algn="l">
              <a:lnSpc>
                <a:spcPct val="100000"/>
              </a:lnSpc>
              <a:spcBef>
                <a:spcPts val="360"/>
              </a:spcBef>
              <a:spcAft>
                <a:spcPts val="0"/>
              </a:spcAft>
              <a:buClr>
                <a:schemeClr val="dk1"/>
              </a:buClr>
              <a:buSzPts val="1800"/>
              <a:buFont typeface="Arial"/>
              <a:buChar char="•"/>
            </a:pPr>
            <a:r>
              <a:rPr b="1" lang="en-US" sz="1800"/>
              <a:t>Thermal performance </a:t>
            </a:r>
            <a:r>
              <a:rPr lang="en-US" sz="1800"/>
              <a:t>is lower than required by the project</a:t>
            </a:r>
            <a:endParaRPr/>
          </a:p>
          <a:p>
            <a:pPr indent="-171450" lvl="0" marL="285750" rtl="0" algn="l">
              <a:lnSpc>
                <a:spcPct val="100000"/>
              </a:lnSpc>
              <a:spcBef>
                <a:spcPts val="360"/>
              </a:spcBef>
              <a:spcAft>
                <a:spcPts val="0"/>
              </a:spcAft>
              <a:buClr>
                <a:schemeClr val="dk1"/>
              </a:buClr>
              <a:buSzPts val="1800"/>
              <a:buFont typeface="Arial"/>
              <a:buNone/>
            </a:pPr>
            <a:r>
              <a:t/>
            </a:r>
            <a:endParaRPr sz="1800"/>
          </a:p>
          <a:p>
            <a:pPr indent="0" lvl="0" marL="0" rtl="0" algn="l">
              <a:lnSpc>
                <a:spcPct val="100000"/>
              </a:lnSpc>
              <a:spcBef>
                <a:spcPts val="360"/>
              </a:spcBef>
              <a:spcAft>
                <a:spcPts val="0"/>
              </a:spcAft>
              <a:buClr>
                <a:schemeClr val="dk1"/>
              </a:buClr>
              <a:buSzPts val="1800"/>
              <a:buNone/>
            </a:pPr>
            <a:r>
              <a:rPr lang="en-US" sz="1800"/>
              <a:t>If discovered onsite, these issues will be costly to remediate as offsite products may need to be sent back to the factory.</a:t>
            </a:r>
            <a:endParaRPr sz="1800"/>
          </a:p>
          <a:p>
            <a:pPr indent="0" lvl="0" marL="0" rtl="0" algn="l">
              <a:lnSpc>
                <a:spcPct val="100000"/>
              </a:lnSpc>
              <a:spcBef>
                <a:spcPts val="320"/>
              </a:spcBef>
              <a:spcAft>
                <a:spcPts val="0"/>
              </a:spcAft>
              <a:buClr>
                <a:schemeClr val="dk1"/>
              </a:buClr>
              <a:buSzPts val="1600"/>
              <a:buNone/>
            </a:pPr>
            <a:r>
              <a:t/>
            </a:r>
            <a:endParaRPr sz="1600"/>
          </a:p>
          <a:p>
            <a:pPr indent="0" lvl="0" marL="0" rtl="0" algn="l">
              <a:lnSpc>
                <a:spcPct val="100000"/>
              </a:lnSpc>
              <a:spcBef>
                <a:spcPts val="400"/>
              </a:spcBef>
              <a:spcAft>
                <a:spcPts val="0"/>
              </a:spcAft>
              <a:buClr>
                <a:schemeClr val="dk1"/>
              </a:buClr>
              <a:buSzPts val="20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8"/>
          <p:cNvSpPr txBox="1"/>
          <p:nvPr>
            <p:ph type="title"/>
          </p:nvPr>
        </p:nvSpPr>
        <p:spPr>
          <a:xfrm>
            <a:off x="718288" y="542373"/>
            <a:ext cx="419715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3600"/>
              <a:buFont typeface="Arial"/>
              <a:buNone/>
            </a:pPr>
            <a:r>
              <a:rPr b="1" lang="en-US"/>
              <a:t>Solutions</a:t>
            </a:r>
            <a:endParaRPr b="1"/>
          </a:p>
        </p:txBody>
      </p:sp>
      <p:sp>
        <p:nvSpPr>
          <p:cNvPr id="352" name="Google Shape;352;p58"/>
          <p:cNvSpPr txBox="1"/>
          <p:nvPr/>
        </p:nvSpPr>
        <p:spPr>
          <a:xfrm>
            <a:off x="718288" y="1419622"/>
            <a:ext cx="7272808" cy="3600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To prevent these issues it is critical to embed meta skills in offsite construction: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40"/>
              </a:spcBef>
              <a:spcAft>
                <a:spcPts val="0"/>
              </a:spcAft>
              <a:buClr>
                <a:srgbClr val="00BFF4"/>
              </a:buClr>
              <a:buSzPts val="3200"/>
              <a:buFont typeface="Arial"/>
              <a:buChar char="•"/>
            </a:pPr>
            <a:r>
              <a:rPr b="0" i="0" lang="en-US" sz="3200" u="none" cap="none" strike="noStrike">
                <a:solidFill>
                  <a:srgbClr val="00BFF4"/>
                </a:solidFill>
                <a:latin typeface="Arial"/>
                <a:ea typeface="Arial"/>
                <a:cs typeface="Arial"/>
                <a:sym typeface="Arial"/>
              </a:rPr>
              <a:t>Accuracy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40"/>
              </a:spcBef>
              <a:spcAft>
                <a:spcPts val="0"/>
              </a:spcAft>
              <a:buClr>
                <a:srgbClr val="00BFF4"/>
              </a:buClr>
              <a:buSzPts val="3200"/>
              <a:buFont typeface="Arial"/>
              <a:buChar char="•"/>
            </a:pPr>
            <a:r>
              <a:rPr b="0" i="0" lang="en-US" sz="3200" u="none" cap="none" strike="noStrike">
                <a:solidFill>
                  <a:srgbClr val="00BFF4"/>
                </a:solidFill>
                <a:latin typeface="Arial"/>
                <a:ea typeface="Arial"/>
                <a:cs typeface="Arial"/>
                <a:sym typeface="Arial"/>
              </a:rPr>
              <a:t>Adaptability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40"/>
              </a:spcBef>
              <a:spcAft>
                <a:spcPts val="0"/>
              </a:spcAft>
              <a:buClr>
                <a:srgbClr val="00BFF4"/>
              </a:buClr>
              <a:buSzPts val="3200"/>
              <a:buFont typeface="Arial"/>
              <a:buChar char="•"/>
            </a:pPr>
            <a:r>
              <a:rPr b="0" i="0" lang="en-US" sz="3200" u="none" cap="none" strike="noStrike">
                <a:solidFill>
                  <a:srgbClr val="00BFF4"/>
                </a:solidFill>
                <a:latin typeface="Arial"/>
                <a:ea typeface="Arial"/>
                <a:cs typeface="Arial"/>
                <a:sym typeface="Arial"/>
              </a:rPr>
              <a:t>Effective and ongoing communication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40"/>
              </a:spcBef>
              <a:spcAft>
                <a:spcPts val="0"/>
              </a:spcAft>
              <a:buClr>
                <a:srgbClr val="00BFF4"/>
              </a:buClr>
              <a:buSzPts val="3200"/>
              <a:buFont typeface="Arial"/>
              <a:buChar char="•"/>
            </a:pPr>
            <a:r>
              <a:rPr b="0" i="0" lang="en-US" sz="3200" u="none" cap="none" strike="noStrike">
                <a:solidFill>
                  <a:srgbClr val="00BFF4"/>
                </a:solidFill>
                <a:latin typeface="Arial"/>
                <a:ea typeface="Arial"/>
                <a:cs typeface="Arial"/>
                <a:sym typeface="Arial"/>
              </a:rPr>
              <a:t>Process improvement</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32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9"/>
          <p:cNvSpPr txBox="1"/>
          <p:nvPr>
            <p:ph type="title"/>
          </p:nvPr>
        </p:nvSpPr>
        <p:spPr>
          <a:xfrm>
            <a:off x="718288" y="542373"/>
            <a:ext cx="419715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3600"/>
              <a:buFont typeface="Arial"/>
              <a:buNone/>
            </a:pPr>
            <a:r>
              <a:rPr b="1" lang="en-US"/>
              <a:t>Solutions</a:t>
            </a:r>
            <a:endParaRPr b="1"/>
          </a:p>
        </p:txBody>
      </p:sp>
      <p:sp>
        <p:nvSpPr>
          <p:cNvPr id="358" name="Google Shape;358;p59"/>
          <p:cNvSpPr txBox="1"/>
          <p:nvPr/>
        </p:nvSpPr>
        <p:spPr>
          <a:xfrm>
            <a:off x="766730" y="1262450"/>
            <a:ext cx="2982000" cy="36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A fully integrated Building Information Model can help to ensure that there are no discrepancies and clashes between the offsite and onsite components of the project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359" name="Google Shape;359;p59"/>
          <p:cNvPicPr preferRelativeResize="0"/>
          <p:nvPr/>
        </p:nvPicPr>
        <p:blipFill rotWithShape="1">
          <a:blip r:embed="rId3">
            <a:alphaModFix/>
          </a:blip>
          <a:srcRect b="0" l="0" r="28663" t="0"/>
          <a:stretch/>
        </p:blipFill>
        <p:spPr>
          <a:xfrm>
            <a:off x="3748849" y="0"/>
            <a:ext cx="5395151" cy="5143500"/>
          </a:xfrm>
          <a:prstGeom prst="rect">
            <a:avLst/>
          </a:prstGeom>
          <a:noFill/>
          <a:ln>
            <a:noFill/>
          </a:ln>
        </p:spPr>
      </p:pic>
      <p:sp>
        <p:nvSpPr>
          <p:cNvPr id="360" name="Google Shape;360;p59"/>
          <p:cNvSpPr/>
          <p:nvPr/>
        </p:nvSpPr>
        <p:spPr>
          <a:xfrm>
            <a:off x="3748850" y="4522250"/>
            <a:ext cx="2982000" cy="147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a:t>
            </a:r>
            <a:endParaRPr b="0" i="0" sz="1200" u="none" cap="none" strike="noStrike">
              <a:solidFill>
                <a:srgbClr val="00BFF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Offsite Awards - Steel Frame Buildings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60"/>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1.3 Lean methodologies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61"/>
          <p:cNvSpPr txBox="1"/>
          <p:nvPr>
            <p:ph type="title"/>
          </p:nvPr>
        </p:nvSpPr>
        <p:spPr>
          <a:xfrm>
            <a:off x="718288" y="542373"/>
            <a:ext cx="419715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US"/>
              <a:t>Lean principles</a:t>
            </a:r>
            <a:endParaRPr b="1"/>
          </a:p>
        </p:txBody>
      </p:sp>
      <p:sp>
        <p:nvSpPr>
          <p:cNvPr id="372" name="Google Shape;372;p61"/>
          <p:cNvSpPr txBox="1"/>
          <p:nvPr>
            <p:ph idx="1" type="body"/>
          </p:nvPr>
        </p:nvSpPr>
        <p:spPr>
          <a:xfrm>
            <a:off x="683568" y="1059582"/>
            <a:ext cx="5688632" cy="360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600"/>
              <a:buNone/>
            </a:pPr>
            <a:r>
              <a:rPr lang="en-US" sz="1600"/>
              <a:t>Lean is a process improvement strategy centred around achieving customer requirements in a resource-efficient way. </a:t>
            </a:r>
            <a:endParaRPr sz="1600"/>
          </a:p>
          <a:p>
            <a:pPr indent="0" lvl="0" marL="0" rtl="0" algn="l">
              <a:lnSpc>
                <a:spcPct val="100000"/>
              </a:lnSpc>
              <a:spcBef>
                <a:spcPts val="320"/>
              </a:spcBef>
              <a:spcAft>
                <a:spcPts val="0"/>
              </a:spcAft>
              <a:buClr>
                <a:schemeClr val="dk1"/>
              </a:buClr>
              <a:buSzPts val="1600"/>
              <a:buNone/>
            </a:pPr>
            <a:r>
              <a:rPr lang="en-US" sz="1600"/>
              <a:t>5 process principles:</a:t>
            </a:r>
            <a:endParaRPr/>
          </a:p>
          <a:p>
            <a:pPr indent="-285750" lvl="0" marL="285750" rtl="0" algn="l">
              <a:lnSpc>
                <a:spcPct val="100000"/>
              </a:lnSpc>
              <a:spcBef>
                <a:spcPts val="320"/>
              </a:spcBef>
              <a:spcAft>
                <a:spcPts val="0"/>
              </a:spcAft>
              <a:buClr>
                <a:schemeClr val="dk1"/>
              </a:buClr>
              <a:buSzPts val="1600"/>
              <a:buFont typeface="Arial"/>
              <a:buChar char="•"/>
            </a:pPr>
            <a:r>
              <a:rPr lang="en-US" sz="1600"/>
              <a:t>Customer value</a:t>
            </a:r>
            <a:endParaRPr/>
          </a:p>
          <a:p>
            <a:pPr indent="-285750" lvl="0" marL="285750" rtl="0" algn="l">
              <a:lnSpc>
                <a:spcPct val="100000"/>
              </a:lnSpc>
              <a:spcBef>
                <a:spcPts val="320"/>
              </a:spcBef>
              <a:spcAft>
                <a:spcPts val="0"/>
              </a:spcAft>
              <a:buClr>
                <a:schemeClr val="dk1"/>
              </a:buClr>
              <a:buSzPts val="1600"/>
              <a:buFont typeface="Arial"/>
              <a:buChar char="•"/>
            </a:pPr>
            <a:r>
              <a:rPr lang="en-US" sz="1600"/>
              <a:t>Value chain</a:t>
            </a:r>
            <a:endParaRPr/>
          </a:p>
          <a:p>
            <a:pPr indent="-285750" lvl="0" marL="285750" rtl="0" algn="l">
              <a:lnSpc>
                <a:spcPct val="100000"/>
              </a:lnSpc>
              <a:spcBef>
                <a:spcPts val="320"/>
              </a:spcBef>
              <a:spcAft>
                <a:spcPts val="0"/>
              </a:spcAft>
              <a:buClr>
                <a:schemeClr val="dk1"/>
              </a:buClr>
              <a:buSzPts val="1600"/>
              <a:buFont typeface="Arial"/>
              <a:buChar char="•"/>
            </a:pPr>
            <a:r>
              <a:rPr lang="en-US" sz="1600"/>
              <a:t>Make the value flow</a:t>
            </a:r>
            <a:endParaRPr/>
          </a:p>
          <a:p>
            <a:pPr indent="-285750" lvl="0" marL="285750" rtl="0" algn="l">
              <a:lnSpc>
                <a:spcPct val="100000"/>
              </a:lnSpc>
              <a:spcBef>
                <a:spcPts val="320"/>
              </a:spcBef>
              <a:spcAft>
                <a:spcPts val="0"/>
              </a:spcAft>
              <a:buClr>
                <a:schemeClr val="dk1"/>
              </a:buClr>
              <a:buSzPts val="1600"/>
              <a:buFont typeface="Arial"/>
              <a:buChar char="•"/>
            </a:pPr>
            <a:r>
              <a:rPr lang="en-US" sz="1600"/>
              <a:t>Pull</a:t>
            </a:r>
            <a:endParaRPr/>
          </a:p>
          <a:p>
            <a:pPr indent="-285750" lvl="0" marL="285750" rtl="0" algn="l">
              <a:lnSpc>
                <a:spcPct val="100000"/>
              </a:lnSpc>
              <a:spcBef>
                <a:spcPts val="320"/>
              </a:spcBef>
              <a:spcAft>
                <a:spcPts val="0"/>
              </a:spcAft>
              <a:buClr>
                <a:schemeClr val="dk1"/>
              </a:buClr>
              <a:buSzPts val="1600"/>
              <a:buFont typeface="Arial"/>
              <a:buChar char="•"/>
            </a:pPr>
            <a:r>
              <a:rPr lang="en-US" sz="1600"/>
              <a:t>Perfection</a:t>
            </a:r>
            <a:endParaRPr/>
          </a:p>
          <a:p>
            <a:pPr indent="0" lvl="0" marL="0" rtl="0" algn="l">
              <a:lnSpc>
                <a:spcPct val="100000"/>
              </a:lnSpc>
              <a:spcBef>
                <a:spcPts val="320"/>
              </a:spcBef>
              <a:spcAft>
                <a:spcPts val="0"/>
              </a:spcAft>
              <a:buClr>
                <a:schemeClr val="dk1"/>
              </a:buClr>
              <a:buSzPts val="1600"/>
              <a:buNone/>
            </a:pPr>
            <a:r>
              <a:rPr lang="en-US" sz="1600"/>
              <a:t>+  eliminate process wastes: transportation, inventory,                 motion, waiting, over-production, over-processing, defects, skills misuse.</a:t>
            </a:r>
            <a:endParaRPr/>
          </a:p>
          <a:p>
            <a:pPr indent="0" lvl="0" marL="0" rtl="0" algn="l">
              <a:lnSpc>
                <a:spcPct val="100000"/>
              </a:lnSpc>
              <a:spcBef>
                <a:spcPts val="400"/>
              </a:spcBef>
              <a:spcAft>
                <a:spcPts val="0"/>
              </a:spcAft>
              <a:buClr>
                <a:schemeClr val="dk1"/>
              </a:buClr>
              <a:buSzPts val="2000"/>
              <a:buNone/>
            </a:pPr>
            <a:r>
              <a:t/>
            </a:r>
            <a:endParaRPr/>
          </a:p>
        </p:txBody>
      </p:sp>
      <p:pic>
        <p:nvPicPr>
          <p:cNvPr id="373" name="Google Shape;373;p61"/>
          <p:cNvPicPr preferRelativeResize="0"/>
          <p:nvPr/>
        </p:nvPicPr>
        <p:blipFill rotWithShape="1">
          <a:blip r:embed="rId3">
            <a:alphaModFix/>
          </a:blip>
          <a:srcRect b="2109" l="23517" r="48541" t="661"/>
          <a:stretch/>
        </p:blipFill>
        <p:spPr>
          <a:xfrm>
            <a:off x="6516225" y="0"/>
            <a:ext cx="2627774"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62"/>
          <p:cNvSpPr txBox="1"/>
          <p:nvPr>
            <p:ph type="title"/>
          </p:nvPr>
        </p:nvSpPr>
        <p:spPr>
          <a:xfrm>
            <a:off x="718288" y="542373"/>
            <a:ext cx="419715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US"/>
              <a:t>Lean tools</a:t>
            </a:r>
            <a:endParaRPr b="1"/>
          </a:p>
        </p:txBody>
      </p:sp>
      <p:sp>
        <p:nvSpPr>
          <p:cNvPr id="380" name="Google Shape;380;p62"/>
          <p:cNvSpPr txBox="1"/>
          <p:nvPr>
            <p:ph idx="1" type="body"/>
          </p:nvPr>
        </p:nvSpPr>
        <p:spPr>
          <a:xfrm>
            <a:off x="683568" y="1059582"/>
            <a:ext cx="5688632" cy="360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b="1" lang="en-US" sz="1800"/>
              <a:t>5S: </a:t>
            </a:r>
            <a:r>
              <a:rPr lang="en-US" sz="1600"/>
              <a:t>it should be carried out by the people who use the work space to ensure usability; consists of 5 steps: sort, set, shine, standardise, sustain. </a:t>
            </a:r>
            <a:endParaRPr/>
          </a:p>
          <a:p>
            <a:pPr indent="0" lvl="0" marL="0" rtl="0" algn="l">
              <a:lnSpc>
                <a:spcPct val="100000"/>
              </a:lnSpc>
              <a:spcBef>
                <a:spcPts val="320"/>
              </a:spcBef>
              <a:spcAft>
                <a:spcPts val="0"/>
              </a:spcAft>
              <a:buClr>
                <a:schemeClr val="dk1"/>
              </a:buClr>
              <a:buSzPts val="1600"/>
              <a:buNone/>
            </a:pPr>
            <a:r>
              <a:t/>
            </a:r>
            <a:endParaRPr sz="1600"/>
          </a:p>
          <a:p>
            <a:pPr indent="0" lvl="0" marL="0" rtl="0" algn="l">
              <a:lnSpc>
                <a:spcPct val="100000"/>
              </a:lnSpc>
              <a:spcBef>
                <a:spcPts val="360"/>
              </a:spcBef>
              <a:spcAft>
                <a:spcPts val="0"/>
              </a:spcAft>
              <a:buClr>
                <a:schemeClr val="dk1"/>
              </a:buClr>
              <a:buSzPts val="1800"/>
              <a:buNone/>
            </a:pPr>
            <a:r>
              <a:rPr b="1" lang="en-US" sz="1800"/>
              <a:t>Visual management: </a:t>
            </a:r>
            <a:r>
              <a:rPr lang="en-US" sz="1600"/>
              <a:t>involves easy to understand representations of work in progress, the status of each part of the work against the target dates, any challenges and how they are being resolved. </a:t>
            </a:r>
            <a:endParaRPr sz="1600"/>
          </a:p>
          <a:p>
            <a:pPr indent="0" lvl="0" marL="0" rtl="0" algn="l">
              <a:lnSpc>
                <a:spcPct val="100000"/>
              </a:lnSpc>
              <a:spcBef>
                <a:spcPts val="320"/>
              </a:spcBef>
              <a:spcAft>
                <a:spcPts val="0"/>
              </a:spcAft>
              <a:buClr>
                <a:schemeClr val="dk1"/>
              </a:buClr>
              <a:buSzPts val="1600"/>
              <a:buNone/>
            </a:pPr>
            <a:r>
              <a:t/>
            </a:r>
            <a:endParaRPr sz="1600"/>
          </a:p>
          <a:p>
            <a:pPr indent="0" lvl="0" marL="0" rtl="0" algn="l">
              <a:lnSpc>
                <a:spcPct val="100000"/>
              </a:lnSpc>
              <a:spcBef>
                <a:spcPts val="360"/>
              </a:spcBef>
              <a:spcAft>
                <a:spcPts val="0"/>
              </a:spcAft>
              <a:buClr>
                <a:schemeClr val="dk1"/>
              </a:buClr>
              <a:buSzPts val="1800"/>
              <a:buNone/>
            </a:pPr>
            <a:r>
              <a:rPr b="1" lang="en-US" sz="1800"/>
              <a:t>Process improvement: </a:t>
            </a:r>
            <a:r>
              <a:rPr lang="en-US" sz="1600"/>
              <a:t>enabling resource-efficient organisational processes to reduce lead-in-times. </a:t>
            </a:r>
            <a:endParaRPr sz="1600"/>
          </a:p>
          <a:p>
            <a:pPr indent="0" lvl="0" marL="0" rtl="0" algn="l">
              <a:lnSpc>
                <a:spcPct val="100000"/>
              </a:lnSpc>
              <a:spcBef>
                <a:spcPts val="320"/>
              </a:spcBef>
              <a:spcAft>
                <a:spcPts val="0"/>
              </a:spcAft>
              <a:buClr>
                <a:schemeClr val="dk1"/>
              </a:buClr>
              <a:buSzPts val="1600"/>
              <a:buNone/>
            </a:pPr>
            <a:r>
              <a:t/>
            </a:r>
            <a:endParaRPr sz="1600"/>
          </a:p>
          <a:p>
            <a:pPr indent="0" lvl="0" marL="0" rtl="0" algn="l">
              <a:lnSpc>
                <a:spcPct val="100000"/>
              </a:lnSpc>
              <a:spcBef>
                <a:spcPts val="320"/>
              </a:spcBef>
              <a:spcAft>
                <a:spcPts val="0"/>
              </a:spcAft>
              <a:buClr>
                <a:schemeClr val="dk1"/>
              </a:buClr>
              <a:buSzPts val="1600"/>
              <a:buNone/>
            </a:pPr>
            <a:r>
              <a:t/>
            </a:r>
            <a:endParaRPr sz="1600"/>
          </a:p>
          <a:p>
            <a:pPr indent="0" lvl="0" marL="0" rtl="0" algn="l">
              <a:lnSpc>
                <a:spcPct val="100000"/>
              </a:lnSpc>
              <a:spcBef>
                <a:spcPts val="400"/>
              </a:spcBef>
              <a:spcAft>
                <a:spcPts val="0"/>
              </a:spcAft>
              <a:buClr>
                <a:schemeClr val="dk1"/>
              </a:buClr>
              <a:buSzPts val="2000"/>
              <a:buNone/>
            </a:pPr>
            <a:r>
              <a:t/>
            </a:r>
            <a:endParaRPr/>
          </a:p>
        </p:txBody>
      </p:sp>
      <p:pic>
        <p:nvPicPr>
          <p:cNvPr id="381" name="Google Shape;381;p62"/>
          <p:cNvPicPr preferRelativeResize="0"/>
          <p:nvPr/>
        </p:nvPicPr>
        <p:blipFill rotWithShape="1">
          <a:blip r:embed="rId3">
            <a:alphaModFix/>
          </a:blip>
          <a:srcRect b="2109" l="23517" r="48541" t="661"/>
          <a:stretch/>
        </p:blipFill>
        <p:spPr>
          <a:xfrm>
            <a:off x="6516225" y="0"/>
            <a:ext cx="2627774"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7"/>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t/>
            </a:r>
            <a:endParaRPr/>
          </a:p>
        </p:txBody>
      </p:sp>
      <p:pic>
        <p:nvPicPr>
          <p:cNvPr id="121" name="Google Shape;121;p27"/>
          <p:cNvPicPr preferRelativeResize="0"/>
          <p:nvPr>
            <p:ph idx="1" type="body"/>
          </p:nvPr>
        </p:nvPicPr>
        <p:blipFill rotWithShape="1">
          <a:blip r:embed="rId3">
            <a:alphaModFix/>
          </a:blip>
          <a:srcRect b="5825" l="0" r="0" t="4141"/>
          <a:stretch/>
        </p:blipFill>
        <p:spPr>
          <a:xfrm>
            <a:off x="0" y="0"/>
            <a:ext cx="7617000" cy="5143500"/>
          </a:xfrm>
          <a:prstGeom prst="rect">
            <a:avLst/>
          </a:prstGeom>
          <a:noFill/>
          <a:ln>
            <a:noFill/>
          </a:ln>
        </p:spPr>
      </p:pic>
      <p:sp>
        <p:nvSpPr>
          <p:cNvPr id="122" name="Google Shape;122;p27"/>
          <p:cNvSpPr txBox="1"/>
          <p:nvPr/>
        </p:nvSpPr>
        <p:spPr>
          <a:xfrm>
            <a:off x="7617025" y="3592450"/>
            <a:ext cx="1527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Laing O’Rourke</a:t>
            </a:r>
            <a:endParaRPr b="0" i="0" sz="1200" u="none" cap="none" strike="noStrike">
              <a:solidFill>
                <a:srgbClr val="00BFF4"/>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63"/>
          <p:cNvSpPr txBox="1"/>
          <p:nvPr>
            <p:ph type="title"/>
          </p:nvPr>
        </p:nvSpPr>
        <p:spPr>
          <a:xfrm>
            <a:off x="90825" y="1419625"/>
            <a:ext cx="4871100" cy="2160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sz="4300"/>
              <a:t>1.4 Manufacturing processes</a:t>
            </a:r>
            <a:endParaRPr sz="43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4"/>
          <p:cNvSpPr txBox="1"/>
          <p:nvPr>
            <p:ph type="title"/>
          </p:nvPr>
        </p:nvSpPr>
        <p:spPr>
          <a:xfrm>
            <a:off x="734888" y="627534"/>
            <a:ext cx="6933456"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Offsite manufacture</a:t>
            </a:r>
            <a:endParaRPr sz="2400"/>
          </a:p>
        </p:txBody>
      </p:sp>
      <p:sp>
        <p:nvSpPr>
          <p:cNvPr id="392" name="Google Shape;392;p64"/>
          <p:cNvSpPr txBox="1"/>
          <p:nvPr>
            <p:ph idx="1" type="body"/>
          </p:nvPr>
        </p:nvSpPr>
        <p:spPr>
          <a:xfrm>
            <a:off x="734888" y="1203598"/>
            <a:ext cx="3981128" cy="324036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000"/>
              <a:buNone/>
            </a:pPr>
            <a:r>
              <a:rPr lang="en-US"/>
              <a:t>Creation of elements in a factory environment provides opportunities for:</a:t>
            </a:r>
            <a:endParaRPr/>
          </a:p>
          <a:p>
            <a:pPr indent="-342900" lvl="0" marL="342900" rtl="0" algn="l">
              <a:lnSpc>
                <a:spcPct val="100000"/>
              </a:lnSpc>
              <a:spcBef>
                <a:spcPts val="400"/>
              </a:spcBef>
              <a:spcAft>
                <a:spcPts val="0"/>
              </a:spcAft>
              <a:buClr>
                <a:schemeClr val="dk1"/>
              </a:buClr>
              <a:buSzPts val="2000"/>
              <a:buFont typeface="Arial"/>
              <a:buChar char="•"/>
            </a:pPr>
            <a:r>
              <a:rPr lang="en-US"/>
              <a:t>consistency of process</a:t>
            </a:r>
            <a:endParaRPr/>
          </a:p>
          <a:p>
            <a:pPr indent="-342900" lvl="0" marL="342900" rtl="0" algn="l">
              <a:lnSpc>
                <a:spcPct val="100000"/>
              </a:lnSpc>
              <a:spcBef>
                <a:spcPts val="400"/>
              </a:spcBef>
              <a:spcAft>
                <a:spcPts val="0"/>
              </a:spcAft>
              <a:buClr>
                <a:schemeClr val="dk1"/>
              </a:buClr>
              <a:buSzPts val="2000"/>
              <a:buFont typeface="Arial"/>
              <a:buChar char="•"/>
            </a:pPr>
            <a:r>
              <a:rPr lang="en-US"/>
              <a:t>independence from adverse weather conditions</a:t>
            </a:r>
            <a:endParaRPr/>
          </a:p>
          <a:p>
            <a:pPr indent="-342900" lvl="0" marL="342900" rtl="0" algn="l">
              <a:lnSpc>
                <a:spcPct val="100000"/>
              </a:lnSpc>
              <a:spcBef>
                <a:spcPts val="400"/>
              </a:spcBef>
              <a:spcAft>
                <a:spcPts val="0"/>
              </a:spcAft>
              <a:buClr>
                <a:schemeClr val="dk1"/>
              </a:buClr>
              <a:buSzPts val="2000"/>
              <a:buFont typeface="Arial"/>
              <a:buChar char="•"/>
            </a:pPr>
            <a:r>
              <a:rPr lang="en-US"/>
              <a:t>improved efficiency</a:t>
            </a:r>
            <a:endParaRPr/>
          </a:p>
          <a:p>
            <a:pPr indent="-342900" lvl="0" marL="342900" rtl="0" algn="l">
              <a:lnSpc>
                <a:spcPct val="100000"/>
              </a:lnSpc>
              <a:spcBef>
                <a:spcPts val="400"/>
              </a:spcBef>
              <a:spcAft>
                <a:spcPts val="0"/>
              </a:spcAft>
              <a:buClr>
                <a:schemeClr val="dk1"/>
              </a:buClr>
              <a:buSzPts val="2000"/>
              <a:buFont typeface="Arial"/>
              <a:buChar char="•"/>
            </a:pPr>
            <a:r>
              <a:rPr lang="en-US"/>
              <a:t>reduced materials waste </a:t>
            </a:r>
            <a:endParaRPr/>
          </a:p>
        </p:txBody>
      </p:sp>
      <p:pic>
        <p:nvPicPr>
          <p:cNvPr id="393" name="Google Shape;393;p64"/>
          <p:cNvPicPr preferRelativeResize="0"/>
          <p:nvPr/>
        </p:nvPicPr>
        <p:blipFill rotWithShape="1">
          <a:blip r:embed="rId3">
            <a:alphaModFix/>
          </a:blip>
          <a:srcRect b="0" l="0" r="0" t="0"/>
          <a:stretch/>
        </p:blipFill>
        <p:spPr>
          <a:xfrm>
            <a:off x="5318373" y="0"/>
            <a:ext cx="3857625" cy="5143500"/>
          </a:xfrm>
          <a:prstGeom prst="rect">
            <a:avLst/>
          </a:prstGeom>
          <a:noFill/>
          <a:ln>
            <a:noFill/>
          </a:ln>
        </p:spPr>
      </p:pic>
      <p:sp>
        <p:nvSpPr>
          <p:cNvPr id="394" name="Google Shape;394;p64"/>
          <p:cNvSpPr/>
          <p:nvPr/>
        </p:nvSpPr>
        <p:spPr>
          <a:xfrm>
            <a:off x="3662063" y="4370579"/>
            <a:ext cx="1656300" cy="1077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Offsite Awards - Dandara Group</a:t>
            </a:r>
            <a:endParaRPr b="0" i="0" sz="1200" u="none" cap="none" strike="noStrike">
              <a:solidFill>
                <a:srgbClr val="00BFF4"/>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65"/>
          <p:cNvSpPr txBox="1"/>
          <p:nvPr>
            <p:ph type="title"/>
          </p:nvPr>
        </p:nvSpPr>
        <p:spPr>
          <a:xfrm>
            <a:off x="734888" y="627534"/>
            <a:ext cx="6933456"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Offsite manufacture</a:t>
            </a:r>
            <a:endParaRPr sz="2400"/>
          </a:p>
        </p:txBody>
      </p:sp>
      <p:sp>
        <p:nvSpPr>
          <p:cNvPr id="400" name="Google Shape;400;p65"/>
          <p:cNvSpPr txBox="1"/>
          <p:nvPr/>
        </p:nvSpPr>
        <p:spPr>
          <a:xfrm>
            <a:off x="827584" y="1203598"/>
            <a:ext cx="3456384" cy="34163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BFF4"/>
                </a:solidFill>
                <a:latin typeface="Arial"/>
                <a:ea typeface="Arial"/>
                <a:cs typeface="Arial"/>
                <a:sym typeface="Arial"/>
              </a:rPr>
              <a:t>Key concepts: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production control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tolerances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Just in Time (JIT)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right first time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BFF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BFF4"/>
                </a:solidFill>
                <a:latin typeface="Arial"/>
                <a:ea typeface="Arial"/>
                <a:cs typeface="Arial"/>
                <a:sym typeface="Arial"/>
              </a:rPr>
              <a:t>The manufacturing processes are typically enhanced by: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lean techniques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automation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quality assurance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safety management</a:t>
            </a:r>
            <a:endParaRPr b="0" i="0" sz="1800" u="none" cap="none" strike="noStrike">
              <a:solidFill>
                <a:schemeClr val="dk1"/>
              </a:solidFill>
              <a:latin typeface="Arial"/>
              <a:ea typeface="Arial"/>
              <a:cs typeface="Arial"/>
              <a:sym typeface="Arial"/>
            </a:endParaRPr>
          </a:p>
        </p:txBody>
      </p:sp>
      <p:pic>
        <p:nvPicPr>
          <p:cNvPr id="401" name="Google Shape;401;p65"/>
          <p:cNvPicPr preferRelativeResize="0"/>
          <p:nvPr/>
        </p:nvPicPr>
        <p:blipFill rotWithShape="1">
          <a:blip r:embed="rId3">
            <a:alphaModFix/>
          </a:blip>
          <a:srcRect b="0" l="0" r="0" t="0"/>
          <a:stretch/>
        </p:blipFill>
        <p:spPr>
          <a:xfrm>
            <a:off x="5318373" y="0"/>
            <a:ext cx="3857625" cy="5143500"/>
          </a:xfrm>
          <a:prstGeom prst="rect">
            <a:avLst/>
          </a:prstGeom>
          <a:noFill/>
          <a:ln>
            <a:noFill/>
          </a:ln>
        </p:spPr>
      </p:pic>
      <p:sp>
        <p:nvSpPr>
          <p:cNvPr id="402" name="Google Shape;402;p65"/>
          <p:cNvSpPr/>
          <p:nvPr/>
        </p:nvSpPr>
        <p:spPr>
          <a:xfrm>
            <a:off x="3662063" y="4381954"/>
            <a:ext cx="1656300" cy="1077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Offsite Awards - Dandara Group</a:t>
            </a:r>
            <a:endParaRPr b="0" i="0" sz="1200" u="none" cap="none" strike="noStrike">
              <a:solidFill>
                <a:srgbClr val="00BFF4"/>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6"/>
          <p:cNvSpPr txBox="1"/>
          <p:nvPr>
            <p:ph type="title"/>
          </p:nvPr>
        </p:nvSpPr>
        <p:spPr>
          <a:xfrm>
            <a:off x="734888" y="627534"/>
            <a:ext cx="419715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US"/>
              <a:t>Mass customisation</a:t>
            </a:r>
            <a:endParaRPr b="1"/>
          </a:p>
        </p:txBody>
      </p:sp>
      <p:sp>
        <p:nvSpPr>
          <p:cNvPr id="409" name="Google Shape;409;p66"/>
          <p:cNvSpPr txBox="1"/>
          <p:nvPr>
            <p:ph idx="1" type="body"/>
          </p:nvPr>
        </p:nvSpPr>
        <p:spPr>
          <a:xfrm>
            <a:off x="745232" y="1203598"/>
            <a:ext cx="3826768" cy="35283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sz="1800"/>
              <a:t>Important to achieving efficiencies in offsite projects is mass customisation, the combination of standard systems with varying assembly options to provide choice to the client whilst maintaining manufacturing process control.</a:t>
            </a:r>
            <a:endParaRPr sz="1800"/>
          </a:p>
        </p:txBody>
      </p:sp>
      <p:pic>
        <p:nvPicPr>
          <p:cNvPr id="410" name="Google Shape;410;p66"/>
          <p:cNvPicPr preferRelativeResize="0"/>
          <p:nvPr/>
        </p:nvPicPr>
        <p:blipFill rotWithShape="1">
          <a:blip r:embed="rId3">
            <a:alphaModFix/>
          </a:blip>
          <a:srcRect b="1365" l="6296" r="26724" t="402"/>
          <a:stretch/>
        </p:blipFill>
        <p:spPr>
          <a:xfrm>
            <a:off x="4468100" y="0"/>
            <a:ext cx="4675900" cy="5143499"/>
          </a:xfrm>
          <a:prstGeom prst="rect">
            <a:avLst/>
          </a:prstGeom>
          <a:noFill/>
          <a:ln>
            <a:noFill/>
          </a:ln>
        </p:spPr>
      </p:pic>
      <p:sp>
        <p:nvSpPr>
          <p:cNvPr id="411" name="Google Shape;411;p66"/>
          <p:cNvSpPr/>
          <p:nvPr/>
        </p:nvSpPr>
        <p:spPr>
          <a:xfrm>
            <a:off x="2339752" y="4349870"/>
            <a:ext cx="2128200" cy="1077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the Construction Scotland Innovation Centre</a:t>
            </a:r>
            <a:endParaRPr b="0" i="0" sz="1200" u="none" cap="none" strike="noStrike">
              <a:solidFill>
                <a:srgbClr val="00BFF4"/>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67"/>
          <p:cNvSpPr/>
          <p:nvPr/>
        </p:nvSpPr>
        <p:spPr>
          <a:xfrm>
            <a:off x="5148064" y="4299942"/>
            <a:ext cx="1293049" cy="7920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8" name="Google Shape;418;p67"/>
          <p:cNvSpPr txBox="1"/>
          <p:nvPr>
            <p:ph type="title"/>
          </p:nvPr>
        </p:nvSpPr>
        <p:spPr>
          <a:xfrm>
            <a:off x="718288" y="542373"/>
            <a:ext cx="419715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US"/>
              <a:t>Levels of automation</a:t>
            </a:r>
            <a:endParaRPr b="1"/>
          </a:p>
        </p:txBody>
      </p:sp>
      <p:pic>
        <p:nvPicPr>
          <p:cNvPr id="419" name="Google Shape;419;p67"/>
          <p:cNvPicPr preferRelativeResize="0"/>
          <p:nvPr>
            <p:ph idx="1" type="body"/>
          </p:nvPr>
        </p:nvPicPr>
        <p:blipFill rotWithShape="1">
          <a:blip r:embed="rId3">
            <a:alphaModFix/>
          </a:blip>
          <a:srcRect b="72905" l="79325" r="6089" t="12509"/>
          <a:stretch/>
        </p:blipFill>
        <p:spPr>
          <a:xfrm>
            <a:off x="810985" y="3898779"/>
            <a:ext cx="890399" cy="890401"/>
          </a:xfrm>
          <a:prstGeom prst="rect">
            <a:avLst/>
          </a:prstGeom>
          <a:noFill/>
          <a:ln>
            <a:noFill/>
          </a:ln>
        </p:spPr>
      </p:pic>
      <p:pic>
        <p:nvPicPr>
          <p:cNvPr id="420" name="Google Shape;420;p67"/>
          <p:cNvPicPr preferRelativeResize="0"/>
          <p:nvPr/>
        </p:nvPicPr>
        <p:blipFill rotWithShape="1">
          <a:blip r:embed="rId4">
            <a:alphaModFix/>
          </a:blip>
          <a:srcRect b="0" l="0" r="0" t="0"/>
          <a:stretch/>
        </p:blipFill>
        <p:spPr>
          <a:xfrm>
            <a:off x="786946" y="2880328"/>
            <a:ext cx="919069" cy="919069"/>
          </a:xfrm>
          <a:prstGeom prst="rect">
            <a:avLst/>
          </a:prstGeom>
          <a:noFill/>
          <a:ln>
            <a:noFill/>
          </a:ln>
        </p:spPr>
      </p:pic>
      <p:pic>
        <p:nvPicPr>
          <p:cNvPr id="421" name="Google Shape;421;p67"/>
          <p:cNvPicPr preferRelativeResize="0"/>
          <p:nvPr/>
        </p:nvPicPr>
        <p:blipFill rotWithShape="1">
          <a:blip r:embed="rId5">
            <a:alphaModFix/>
          </a:blip>
          <a:srcRect b="0" l="0" r="0" t="0"/>
          <a:stretch/>
        </p:blipFill>
        <p:spPr>
          <a:xfrm>
            <a:off x="874878" y="2128461"/>
            <a:ext cx="743207" cy="731594"/>
          </a:xfrm>
          <a:prstGeom prst="rect">
            <a:avLst/>
          </a:prstGeom>
          <a:noFill/>
          <a:ln>
            <a:noFill/>
          </a:ln>
        </p:spPr>
      </p:pic>
      <p:pic>
        <p:nvPicPr>
          <p:cNvPr id="422" name="Google Shape;422;p67"/>
          <p:cNvPicPr preferRelativeResize="0"/>
          <p:nvPr/>
        </p:nvPicPr>
        <p:blipFill rotWithShape="1">
          <a:blip r:embed="rId6">
            <a:alphaModFix/>
          </a:blip>
          <a:srcRect b="0" l="0" r="0" t="0"/>
          <a:stretch/>
        </p:blipFill>
        <p:spPr>
          <a:xfrm>
            <a:off x="791582" y="1091880"/>
            <a:ext cx="909801" cy="909801"/>
          </a:xfrm>
          <a:prstGeom prst="rect">
            <a:avLst/>
          </a:prstGeom>
          <a:noFill/>
          <a:ln>
            <a:noFill/>
          </a:ln>
        </p:spPr>
      </p:pic>
      <p:sp>
        <p:nvSpPr>
          <p:cNvPr id="423" name="Google Shape;423;p67"/>
          <p:cNvSpPr txBox="1"/>
          <p:nvPr/>
        </p:nvSpPr>
        <p:spPr>
          <a:xfrm>
            <a:off x="1771582" y="1212987"/>
            <a:ext cx="4652931"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Manual: </a:t>
            </a:r>
            <a:r>
              <a:rPr b="0" i="0" lang="en-US" sz="1600" u="none" cap="none" strike="noStrike">
                <a:solidFill>
                  <a:schemeClr val="dk1"/>
                </a:solidFill>
                <a:latin typeface="Arial"/>
                <a:ea typeface="Arial"/>
                <a:cs typeface="Arial"/>
                <a:sym typeface="Arial"/>
              </a:rPr>
              <a:t>performed by a human operator manually with a minimum of tools. </a:t>
            </a:r>
            <a:endParaRPr b="0" i="0" sz="1600" u="none" cap="none" strike="noStrike">
              <a:solidFill>
                <a:schemeClr val="dk1"/>
              </a:solidFill>
              <a:latin typeface="Arial"/>
              <a:ea typeface="Arial"/>
              <a:cs typeface="Arial"/>
              <a:sym typeface="Arial"/>
            </a:endParaRPr>
          </a:p>
        </p:txBody>
      </p:sp>
      <p:sp>
        <p:nvSpPr>
          <p:cNvPr id="424" name="Google Shape;424;p67"/>
          <p:cNvSpPr txBox="1"/>
          <p:nvPr/>
        </p:nvSpPr>
        <p:spPr>
          <a:xfrm>
            <a:off x="1771582" y="2067297"/>
            <a:ext cx="4652932"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Mechanised: </a:t>
            </a:r>
            <a:r>
              <a:rPr b="0" i="0" lang="en-US" sz="1600" u="none" cap="none" strike="noStrike">
                <a:solidFill>
                  <a:schemeClr val="dk1"/>
                </a:solidFill>
                <a:latin typeface="Arial"/>
                <a:ea typeface="Arial"/>
                <a:cs typeface="Arial"/>
                <a:sym typeface="Arial"/>
              </a:rPr>
              <a:t>the worker employs mechanical assistance in performing an operation. </a:t>
            </a:r>
            <a:endParaRPr b="0" i="0" sz="1400" u="none" cap="none" strike="noStrike">
              <a:solidFill>
                <a:srgbClr val="000000"/>
              </a:solidFill>
              <a:latin typeface="Arial"/>
              <a:ea typeface="Arial"/>
              <a:cs typeface="Arial"/>
              <a:sym typeface="Arial"/>
            </a:endParaRPr>
          </a:p>
        </p:txBody>
      </p:sp>
      <p:sp>
        <p:nvSpPr>
          <p:cNvPr id="425" name="Google Shape;425;p67"/>
          <p:cNvSpPr txBox="1"/>
          <p:nvPr/>
        </p:nvSpPr>
        <p:spPr>
          <a:xfrm>
            <a:off x="1771582" y="2924363"/>
            <a:ext cx="4652931"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Semi-automated: </a:t>
            </a:r>
            <a:r>
              <a:rPr b="0" i="0" lang="en-US" sz="1600" u="none" cap="none" strike="noStrike">
                <a:solidFill>
                  <a:schemeClr val="dk1"/>
                </a:solidFill>
                <a:latin typeface="Arial"/>
                <a:ea typeface="Arial"/>
                <a:cs typeface="Arial"/>
                <a:sym typeface="Arial"/>
              </a:rPr>
              <a:t>a fixed program machine executes a sequence of operations and a human operator completes the task</a:t>
            </a:r>
            <a:endParaRPr b="0" i="0" sz="1600" u="none" cap="none" strike="noStrike">
              <a:solidFill>
                <a:schemeClr val="dk1"/>
              </a:solidFill>
              <a:latin typeface="Arial"/>
              <a:ea typeface="Arial"/>
              <a:cs typeface="Arial"/>
              <a:sym typeface="Arial"/>
            </a:endParaRPr>
          </a:p>
        </p:txBody>
      </p:sp>
      <p:sp>
        <p:nvSpPr>
          <p:cNvPr id="426" name="Google Shape;426;p67"/>
          <p:cNvSpPr txBox="1"/>
          <p:nvPr/>
        </p:nvSpPr>
        <p:spPr>
          <a:xfrm>
            <a:off x="1771582" y="3928480"/>
            <a:ext cx="4652932"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Automated: </a:t>
            </a:r>
            <a:r>
              <a:rPr b="0" i="0" lang="en-US" sz="1600" u="none" cap="none" strike="noStrike">
                <a:solidFill>
                  <a:schemeClr val="dk1"/>
                </a:solidFill>
                <a:latin typeface="Arial"/>
                <a:ea typeface="Arial"/>
                <a:cs typeface="Arial"/>
                <a:sym typeface="Arial"/>
              </a:rPr>
              <a:t>under programmable control, a machine may execute a sequence of operations, without needing input from a human operator.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8"/>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1.5 Order of sequence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9"/>
          <p:cNvSpPr/>
          <p:nvPr/>
        </p:nvSpPr>
        <p:spPr>
          <a:xfrm>
            <a:off x="6084175" y="0"/>
            <a:ext cx="3059700" cy="5143500"/>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ndustrialisationInfographic-610x420" id="437" name="Google Shape;437;p69"/>
          <p:cNvPicPr preferRelativeResize="0"/>
          <p:nvPr/>
        </p:nvPicPr>
        <p:blipFill rotWithShape="1">
          <a:blip r:embed="rId3">
            <a:alphaModFix/>
          </a:blip>
          <a:srcRect b="0" l="0" r="0" t="0"/>
          <a:stretch/>
        </p:blipFill>
        <p:spPr>
          <a:xfrm>
            <a:off x="1979712" y="51470"/>
            <a:ext cx="5092030" cy="5092030"/>
          </a:xfrm>
          <a:prstGeom prst="rect">
            <a:avLst/>
          </a:prstGeom>
          <a:noFill/>
          <a:ln>
            <a:noFill/>
          </a:ln>
        </p:spPr>
      </p:pic>
      <p:sp>
        <p:nvSpPr>
          <p:cNvPr id="438" name="Google Shape;438;p69"/>
          <p:cNvSpPr/>
          <p:nvPr/>
        </p:nvSpPr>
        <p:spPr>
          <a:xfrm>
            <a:off x="688152" y="4325075"/>
            <a:ext cx="2014200" cy="1754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the Supply Chain Sustainability School</a:t>
            </a:r>
            <a:endParaRPr b="0" i="0" sz="1200" u="none" cap="none" strike="noStrike">
              <a:solidFill>
                <a:srgbClr val="00BFF4"/>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70"/>
          <p:cNvSpPr txBox="1"/>
          <p:nvPr>
            <p:ph type="title"/>
          </p:nvPr>
        </p:nvSpPr>
        <p:spPr>
          <a:xfrm>
            <a:off x="734888" y="627534"/>
            <a:ext cx="6933456"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Design considerations</a:t>
            </a:r>
            <a:endParaRPr sz="2400"/>
          </a:p>
        </p:txBody>
      </p:sp>
      <p:sp>
        <p:nvSpPr>
          <p:cNvPr id="444" name="Google Shape;444;p70"/>
          <p:cNvSpPr txBox="1"/>
          <p:nvPr>
            <p:ph idx="1" type="body"/>
          </p:nvPr>
        </p:nvSpPr>
        <p:spPr>
          <a:xfrm>
            <a:off x="734888" y="1203598"/>
            <a:ext cx="6707088" cy="30963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sz="1800"/>
              <a:t>The design process for offsite construction systems is often referred to as ‘front-loaded’.</a:t>
            </a:r>
            <a:endParaRPr/>
          </a:p>
          <a:p>
            <a:pPr indent="0" lvl="0" marL="0" rtl="0" algn="l">
              <a:lnSpc>
                <a:spcPct val="100000"/>
              </a:lnSpc>
              <a:spcBef>
                <a:spcPts val="360"/>
              </a:spcBef>
              <a:spcAft>
                <a:spcPts val="0"/>
              </a:spcAft>
              <a:buClr>
                <a:schemeClr val="dk1"/>
              </a:buClr>
              <a:buSzPts val="1800"/>
              <a:buNone/>
            </a:pPr>
            <a:r>
              <a:rPr lang="en-US" sz="1800"/>
              <a:t>When designing according to DfMA principles the following aspects should be considered : </a:t>
            </a:r>
            <a:endParaRPr sz="1800"/>
          </a:p>
          <a:p>
            <a:pPr indent="-342900" lvl="0" marL="342900" rtl="0" algn="l">
              <a:lnSpc>
                <a:spcPct val="100000"/>
              </a:lnSpc>
              <a:spcBef>
                <a:spcPts val="360"/>
              </a:spcBef>
              <a:spcAft>
                <a:spcPts val="0"/>
              </a:spcAft>
              <a:buClr>
                <a:schemeClr val="dk1"/>
              </a:buClr>
              <a:buSzPts val="1800"/>
              <a:buFont typeface="Arial"/>
              <a:buChar char="•"/>
            </a:pPr>
            <a:r>
              <a:rPr lang="en-US" sz="1800"/>
              <a:t>Manufacturing process and standard sizing limitations </a:t>
            </a:r>
            <a:endParaRPr/>
          </a:p>
          <a:p>
            <a:pPr indent="-342900" lvl="0" marL="342900" rtl="0" algn="l">
              <a:lnSpc>
                <a:spcPct val="100000"/>
              </a:lnSpc>
              <a:spcBef>
                <a:spcPts val="360"/>
              </a:spcBef>
              <a:spcAft>
                <a:spcPts val="0"/>
              </a:spcAft>
              <a:buClr>
                <a:schemeClr val="dk1"/>
              </a:buClr>
              <a:buSzPts val="1800"/>
              <a:buFont typeface="Arial"/>
              <a:buChar char="•"/>
            </a:pPr>
            <a:r>
              <a:rPr lang="en-US" sz="1800"/>
              <a:t>Dimensional tolerances of the chosen offsite system </a:t>
            </a:r>
            <a:endParaRPr/>
          </a:p>
          <a:p>
            <a:pPr indent="-342900" lvl="0" marL="342900" rtl="0" algn="l">
              <a:lnSpc>
                <a:spcPct val="100000"/>
              </a:lnSpc>
              <a:spcBef>
                <a:spcPts val="360"/>
              </a:spcBef>
              <a:spcAft>
                <a:spcPts val="0"/>
              </a:spcAft>
              <a:buClr>
                <a:schemeClr val="dk1"/>
              </a:buClr>
              <a:buSzPts val="1800"/>
              <a:buFont typeface="Arial"/>
              <a:buChar char="•"/>
            </a:pPr>
            <a:r>
              <a:rPr lang="en-US" sz="1800"/>
              <a:t>Transportation restrictions </a:t>
            </a:r>
            <a:endParaRPr/>
          </a:p>
          <a:p>
            <a:pPr indent="-342900" lvl="0" marL="342900" rtl="0" algn="l">
              <a:lnSpc>
                <a:spcPct val="100000"/>
              </a:lnSpc>
              <a:spcBef>
                <a:spcPts val="360"/>
              </a:spcBef>
              <a:spcAft>
                <a:spcPts val="0"/>
              </a:spcAft>
              <a:buClr>
                <a:schemeClr val="dk1"/>
              </a:buClr>
              <a:buSzPts val="1800"/>
              <a:buFont typeface="Arial"/>
              <a:buChar char="•"/>
            </a:pPr>
            <a:r>
              <a:rPr lang="en-US" sz="1800"/>
              <a:t>Assembly process </a:t>
            </a:r>
            <a:endParaRPr/>
          </a:p>
          <a:p>
            <a:pPr indent="-342900" lvl="0" marL="342900" rtl="0" algn="l">
              <a:lnSpc>
                <a:spcPct val="100000"/>
              </a:lnSpc>
              <a:spcBef>
                <a:spcPts val="360"/>
              </a:spcBef>
              <a:spcAft>
                <a:spcPts val="0"/>
              </a:spcAft>
              <a:buClr>
                <a:schemeClr val="dk1"/>
              </a:buClr>
              <a:buSzPts val="1800"/>
              <a:buFont typeface="Arial"/>
              <a:buChar char="•"/>
            </a:pPr>
            <a:r>
              <a:rPr lang="en-US" sz="1800"/>
              <a:t>Supply chain </a:t>
            </a:r>
            <a:endParaRPr/>
          </a:p>
          <a:p>
            <a:pPr indent="-342900" lvl="0" marL="342900" rtl="0" algn="l">
              <a:lnSpc>
                <a:spcPct val="100000"/>
              </a:lnSpc>
              <a:spcBef>
                <a:spcPts val="360"/>
              </a:spcBef>
              <a:spcAft>
                <a:spcPts val="0"/>
              </a:spcAft>
              <a:buClr>
                <a:schemeClr val="dk1"/>
              </a:buClr>
              <a:buSzPts val="1800"/>
              <a:buFont typeface="Arial"/>
              <a:buChar char="•"/>
            </a:pPr>
            <a:r>
              <a:rPr lang="en-US" sz="1800"/>
              <a:t>Manufacturing capacity </a:t>
            </a:r>
            <a:endParaRPr/>
          </a:p>
          <a:p>
            <a:pPr indent="-342900" lvl="0" marL="342900" rtl="0" algn="l">
              <a:lnSpc>
                <a:spcPct val="100000"/>
              </a:lnSpc>
              <a:spcBef>
                <a:spcPts val="360"/>
              </a:spcBef>
              <a:spcAft>
                <a:spcPts val="0"/>
              </a:spcAft>
              <a:buClr>
                <a:schemeClr val="dk1"/>
              </a:buClr>
              <a:buSzPts val="1800"/>
              <a:buFont typeface="Arial"/>
              <a:buChar char="•"/>
            </a:pPr>
            <a:r>
              <a:rPr lang="en-US" sz="1800"/>
              <a:t>Site-specific restrictions </a:t>
            </a:r>
            <a:endParaRPr/>
          </a:p>
          <a:p>
            <a:pPr indent="0" lvl="0" marL="0" rtl="0" algn="l">
              <a:lnSpc>
                <a:spcPct val="100000"/>
              </a:lnSpc>
              <a:spcBef>
                <a:spcPts val="400"/>
              </a:spcBef>
              <a:spcAft>
                <a:spcPts val="0"/>
              </a:spcAft>
              <a:buClr>
                <a:schemeClr val="dk1"/>
              </a:buClr>
              <a:buSzPts val="2000"/>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71"/>
          <p:cNvSpPr txBox="1"/>
          <p:nvPr/>
        </p:nvSpPr>
        <p:spPr>
          <a:xfrm>
            <a:off x="718288" y="542373"/>
            <a:ext cx="4197152" cy="7200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BFF4"/>
              </a:buClr>
              <a:buSzPts val="2400"/>
              <a:buFont typeface="Arial"/>
              <a:buNone/>
            </a:pPr>
            <a:r>
              <a:rPr b="1" i="0" lang="en-US" sz="2400" u="none" cap="none" strike="noStrike">
                <a:solidFill>
                  <a:srgbClr val="00BFF4"/>
                </a:solidFill>
                <a:latin typeface="Arial"/>
                <a:ea typeface="Arial"/>
                <a:cs typeface="Arial"/>
                <a:sym typeface="Arial"/>
              </a:rPr>
              <a:t>Manufacture</a:t>
            </a:r>
            <a:endParaRPr b="1" i="0" sz="2400" u="none" cap="none" strike="noStrike">
              <a:solidFill>
                <a:srgbClr val="00BFF4"/>
              </a:solidFill>
              <a:latin typeface="Arial"/>
              <a:ea typeface="Arial"/>
              <a:cs typeface="Arial"/>
              <a:sym typeface="Arial"/>
            </a:endParaRPr>
          </a:p>
        </p:txBody>
      </p:sp>
      <p:sp>
        <p:nvSpPr>
          <p:cNvPr id="450" name="Google Shape;450;p71"/>
          <p:cNvSpPr txBox="1"/>
          <p:nvPr/>
        </p:nvSpPr>
        <p:spPr>
          <a:xfrm>
            <a:off x="683568" y="1059582"/>
            <a:ext cx="3744416" cy="3600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is the creation of elements 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a factory environment, before being transported and assembled on site. The factory provides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a controlled environment with some inherent benefits, such as consistency of process,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independence from adverse weather conditions, improved efficiency and reduced waste.</a:t>
            </a:r>
            <a:endParaRPr b="0" i="0" sz="1800" u="none" cap="none" strike="noStrike">
              <a:solidFill>
                <a:schemeClr val="dk1"/>
              </a:solidFill>
              <a:latin typeface="Arial"/>
              <a:ea typeface="Arial"/>
              <a:cs typeface="Arial"/>
              <a:sym typeface="Arial"/>
            </a:endParaRPr>
          </a:p>
        </p:txBody>
      </p:sp>
      <p:pic>
        <p:nvPicPr>
          <p:cNvPr id="451" name="Google Shape;451;p71"/>
          <p:cNvPicPr preferRelativeResize="0"/>
          <p:nvPr/>
        </p:nvPicPr>
        <p:blipFill rotWithShape="1">
          <a:blip r:embed="rId3">
            <a:alphaModFix/>
          </a:blip>
          <a:srcRect b="0" l="14878" r="0" t="0"/>
          <a:stretch/>
        </p:blipFill>
        <p:spPr>
          <a:xfrm>
            <a:off x="4283968" y="0"/>
            <a:ext cx="6592018" cy="5143500"/>
          </a:xfrm>
          <a:prstGeom prst="rect">
            <a:avLst/>
          </a:prstGeom>
          <a:noFill/>
          <a:ln>
            <a:noFill/>
          </a:ln>
        </p:spPr>
      </p:pic>
      <p:sp>
        <p:nvSpPr>
          <p:cNvPr id="452" name="Google Shape;452;p71"/>
          <p:cNvSpPr txBox="1"/>
          <p:nvPr/>
        </p:nvSpPr>
        <p:spPr>
          <a:xfrm>
            <a:off x="2919884" y="4607067"/>
            <a:ext cx="1364100" cy="9234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CCG OSM</a:t>
            </a:r>
            <a:endParaRPr b="0" i="0" sz="1200" u="none" cap="none" strike="noStrike">
              <a:solidFill>
                <a:srgbClr val="00BFF4"/>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72"/>
          <p:cNvSpPr txBox="1"/>
          <p:nvPr/>
        </p:nvSpPr>
        <p:spPr>
          <a:xfrm>
            <a:off x="718288" y="542373"/>
            <a:ext cx="4197152" cy="7200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BFF4"/>
              </a:buClr>
              <a:buSzPts val="2400"/>
              <a:buFont typeface="Arial"/>
              <a:buNone/>
            </a:pPr>
            <a:r>
              <a:rPr b="1" i="0" lang="en-US" sz="2400" u="none" cap="none" strike="noStrike">
                <a:solidFill>
                  <a:srgbClr val="00BFF4"/>
                </a:solidFill>
                <a:latin typeface="Arial"/>
                <a:ea typeface="Arial"/>
                <a:cs typeface="Arial"/>
                <a:sym typeface="Arial"/>
              </a:rPr>
              <a:t>Logistics</a:t>
            </a:r>
            <a:endParaRPr b="1" i="0" sz="2400" u="none" cap="none" strike="noStrike">
              <a:solidFill>
                <a:srgbClr val="00BFF4"/>
              </a:solidFill>
              <a:latin typeface="Arial"/>
              <a:ea typeface="Arial"/>
              <a:cs typeface="Arial"/>
              <a:sym typeface="Arial"/>
            </a:endParaRPr>
          </a:p>
        </p:txBody>
      </p:sp>
      <p:sp>
        <p:nvSpPr>
          <p:cNvPr id="458" name="Google Shape;458;p72"/>
          <p:cNvSpPr txBox="1"/>
          <p:nvPr/>
        </p:nvSpPr>
        <p:spPr>
          <a:xfrm>
            <a:off x="683568" y="1059582"/>
            <a:ext cx="3744416" cy="3600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Logistics can be defined as the point of connection between onsite and offsite activities.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This function is mainly about coordination and integration of multiple activities.</a:t>
            </a:r>
            <a:endParaRPr b="0" i="0" sz="1800" u="none" cap="none" strike="noStrike">
              <a:solidFill>
                <a:schemeClr val="dk1"/>
              </a:solidFill>
              <a:latin typeface="Arial"/>
              <a:ea typeface="Arial"/>
              <a:cs typeface="Arial"/>
              <a:sym typeface="Arial"/>
            </a:endParaRPr>
          </a:p>
        </p:txBody>
      </p:sp>
      <p:pic>
        <p:nvPicPr>
          <p:cNvPr id="459" name="Google Shape;459;p72"/>
          <p:cNvPicPr preferRelativeResize="0"/>
          <p:nvPr/>
        </p:nvPicPr>
        <p:blipFill rotWithShape="1">
          <a:blip r:embed="rId3">
            <a:alphaModFix/>
          </a:blip>
          <a:srcRect b="1193" l="17447" r="15805" t="1747"/>
          <a:stretch/>
        </p:blipFill>
        <p:spPr>
          <a:xfrm>
            <a:off x="4427975" y="0"/>
            <a:ext cx="4716025" cy="5143500"/>
          </a:xfrm>
          <a:prstGeom prst="rect">
            <a:avLst/>
          </a:prstGeom>
          <a:noFill/>
          <a:ln>
            <a:noFill/>
          </a:ln>
        </p:spPr>
      </p:pic>
      <p:sp>
        <p:nvSpPr>
          <p:cNvPr id="460" name="Google Shape;460;p72"/>
          <p:cNvSpPr txBox="1"/>
          <p:nvPr/>
        </p:nvSpPr>
        <p:spPr>
          <a:xfrm>
            <a:off x="2857473" y="4533600"/>
            <a:ext cx="1570500" cy="120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Carbon Dynamic</a:t>
            </a:r>
            <a:endParaRPr b="0" i="0" sz="1200" u="none" cap="none" strike="noStrike">
              <a:solidFill>
                <a:srgbClr val="00BFF4"/>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8"/>
          <p:cNvSpPr txBox="1"/>
          <p:nvPr>
            <p:ph idx="1" type="body"/>
          </p:nvPr>
        </p:nvSpPr>
        <p:spPr>
          <a:xfrm>
            <a:off x="755576" y="627534"/>
            <a:ext cx="6707088" cy="403244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000"/>
              <a:buNone/>
            </a:pPr>
            <a:r>
              <a:rPr i="1" lang="en-US">
                <a:solidFill>
                  <a:srgbClr val="00BFF4"/>
                </a:solidFill>
              </a:rPr>
              <a:t>“There is real confusion in terms of terminology with terms such as modular, offsite, prefabrication, modern methods of construction, volumetric and panelised all being used.”</a:t>
            </a:r>
            <a:endParaRPr/>
          </a:p>
          <a:p>
            <a:pPr indent="0" lvl="0" marL="0" rtl="0" algn="r">
              <a:lnSpc>
                <a:spcPct val="100000"/>
              </a:lnSpc>
              <a:spcBef>
                <a:spcPts val="280"/>
              </a:spcBef>
              <a:spcAft>
                <a:spcPts val="0"/>
              </a:spcAft>
              <a:buClr>
                <a:schemeClr val="dk1"/>
              </a:buClr>
              <a:buSzPts val="1400"/>
              <a:buNone/>
            </a:pPr>
            <a:r>
              <a:rPr lang="en-US" sz="1400"/>
              <a:t>House of Lords 2018</a:t>
            </a:r>
            <a:endParaRPr/>
          </a:p>
          <a:p>
            <a:pPr indent="0" lvl="0" marL="0" rtl="0" algn="r">
              <a:lnSpc>
                <a:spcPct val="100000"/>
              </a:lnSpc>
              <a:spcBef>
                <a:spcPts val="280"/>
              </a:spcBef>
              <a:spcAft>
                <a:spcPts val="0"/>
              </a:spcAft>
              <a:buClr>
                <a:schemeClr val="dk1"/>
              </a:buClr>
              <a:buSzPts val="1400"/>
              <a:buNone/>
            </a:pPr>
            <a:r>
              <a:t/>
            </a:r>
            <a:endParaRPr sz="1400"/>
          </a:p>
          <a:p>
            <a:pPr indent="0" lvl="0" marL="0" rtl="0" algn="r">
              <a:lnSpc>
                <a:spcPct val="100000"/>
              </a:lnSpc>
              <a:spcBef>
                <a:spcPts val="280"/>
              </a:spcBef>
              <a:spcAft>
                <a:spcPts val="0"/>
              </a:spcAft>
              <a:buClr>
                <a:schemeClr val="dk1"/>
              </a:buClr>
              <a:buSzPts val="1400"/>
              <a:buNone/>
            </a:pPr>
            <a:r>
              <a:t/>
            </a:r>
            <a:endParaRPr sz="1400"/>
          </a:p>
          <a:p>
            <a:pPr indent="-285750" lvl="0" marL="285750" rtl="0" algn="l">
              <a:lnSpc>
                <a:spcPct val="100000"/>
              </a:lnSpc>
              <a:spcBef>
                <a:spcPts val="360"/>
              </a:spcBef>
              <a:spcAft>
                <a:spcPts val="0"/>
              </a:spcAft>
              <a:buClr>
                <a:schemeClr val="dk1"/>
              </a:buClr>
              <a:buSzPts val="1800"/>
              <a:buFont typeface="Arial"/>
              <a:buChar char="•"/>
            </a:pPr>
            <a:r>
              <a:rPr b="1" lang="en-US" sz="1800"/>
              <a:t> Large variety of terminologies: </a:t>
            </a:r>
            <a:r>
              <a:rPr i="1" lang="en-US" sz="1600"/>
              <a:t>‘offsite’, ‘Off-Site Manufacturing (OSM)’, ‘Modern Methods of Construction (MMC)’, ‘smart’, ‘Industrialised Building System (IBS)’, ‘pre-fabrication’</a:t>
            </a:r>
            <a:r>
              <a:rPr lang="en-US" sz="1600"/>
              <a:t>, etc.</a:t>
            </a:r>
            <a:endParaRPr/>
          </a:p>
          <a:p>
            <a:pPr indent="0" lvl="0" marL="0" rtl="0" algn="l">
              <a:lnSpc>
                <a:spcPct val="100000"/>
              </a:lnSpc>
              <a:spcBef>
                <a:spcPts val="320"/>
              </a:spcBef>
              <a:spcAft>
                <a:spcPts val="0"/>
              </a:spcAft>
              <a:buClr>
                <a:schemeClr val="dk1"/>
              </a:buClr>
              <a:buSzPts val="1600"/>
              <a:buNone/>
            </a:pPr>
            <a:r>
              <a:t/>
            </a:r>
            <a:endParaRPr sz="1600"/>
          </a:p>
          <a:p>
            <a:pPr indent="-285750" lvl="0" marL="285750" rtl="0" algn="l">
              <a:lnSpc>
                <a:spcPct val="100000"/>
              </a:lnSpc>
              <a:spcBef>
                <a:spcPts val="360"/>
              </a:spcBef>
              <a:spcAft>
                <a:spcPts val="0"/>
              </a:spcAft>
              <a:buClr>
                <a:schemeClr val="dk1"/>
              </a:buClr>
              <a:buSzPts val="1800"/>
              <a:buFont typeface="Arial"/>
              <a:buChar char="•"/>
            </a:pPr>
            <a:r>
              <a:rPr b="1" lang="en-US" sz="1800"/>
              <a:t>Lack of consistency </a:t>
            </a:r>
            <a:r>
              <a:rPr lang="en-US" sz="1800"/>
              <a:t>in the use of offsite systems classifications</a:t>
            </a:r>
            <a:endParaRPr sz="18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73"/>
          <p:cNvSpPr txBox="1"/>
          <p:nvPr/>
        </p:nvSpPr>
        <p:spPr>
          <a:xfrm>
            <a:off x="718288" y="542373"/>
            <a:ext cx="4197152" cy="7200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BFF4"/>
              </a:buClr>
              <a:buSzPts val="2400"/>
              <a:buFont typeface="Arial"/>
              <a:buNone/>
            </a:pPr>
            <a:r>
              <a:rPr b="1" i="0" lang="en-US" sz="2400" u="none" cap="none" strike="noStrike">
                <a:solidFill>
                  <a:srgbClr val="00BFF4"/>
                </a:solidFill>
                <a:latin typeface="Arial"/>
                <a:ea typeface="Arial"/>
                <a:cs typeface="Arial"/>
                <a:sym typeface="Arial"/>
              </a:rPr>
              <a:t>Onsite assembly</a:t>
            </a:r>
            <a:endParaRPr b="1" i="0" sz="2400" u="none" cap="none" strike="noStrike">
              <a:solidFill>
                <a:srgbClr val="00BFF4"/>
              </a:solidFill>
              <a:latin typeface="Arial"/>
              <a:ea typeface="Arial"/>
              <a:cs typeface="Arial"/>
              <a:sym typeface="Arial"/>
            </a:endParaRPr>
          </a:p>
        </p:txBody>
      </p:sp>
      <p:sp>
        <p:nvSpPr>
          <p:cNvPr id="467" name="Google Shape;467;p73"/>
          <p:cNvSpPr txBox="1"/>
          <p:nvPr/>
        </p:nvSpPr>
        <p:spPr>
          <a:xfrm>
            <a:off x="673984" y="944738"/>
            <a:ext cx="4285760" cy="3600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Assembly refers to the placement of offsite products in their designated location onsite and connection with the remaining structure.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Depending on the level of enhancement that is reached in the factory, assembly varies from the location of fully fitted volumetric elements that need little additional work, to the installation of open panels or sub-assemblies that need to be completed with internal/external linings, windows and doors and MEP services.  </a:t>
            </a:r>
            <a:endParaRPr b="0" i="0" sz="1800" u="none" cap="none" strike="noStrike">
              <a:solidFill>
                <a:schemeClr val="dk1"/>
              </a:solidFill>
              <a:latin typeface="Arial"/>
              <a:ea typeface="Arial"/>
              <a:cs typeface="Arial"/>
              <a:sym typeface="Arial"/>
            </a:endParaRPr>
          </a:p>
        </p:txBody>
      </p:sp>
      <p:pic>
        <p:nvPicPr>
          <p:cNvPr id="468" name="Google Shape;468;p73"/>
          <p:cNvPicPr preferRelativeResize="0"/>
          <p:nvPr/>
        </p:nvPicPr>
        <p:blipFill rotWithShape="1">
          <a:blip r:embed="rId3">
            <a:alphaModFix/>
          </a:blip>
          <a:srcRect b="1741" l="49842" r="0" t="1518"/>
          <a:stretch/>
        </p:blipFill>
        <p:spPr>
          <a:xfrm>
            <a:off x="5143925" y="0"/>
            <a:ext cx="4000076" cy="5143499"/>
          </a:xfrm>
          <a:prstGeom prst="rect">
            <a:avLst/>
          </a:prstGeom>
          <a:noFill/>
          <a:ln>
            <a:noFill/>
          </a:ln>
        </p:spPr>
      </p:pic>
      <p:sp>
        <p:nvSpPr>
          <p:cNvPr id="469" name="Google Shape;469;p73"/>
          <p:cNvSpPr txBox="1"/>
          <p:nvPr/>
        </p:nvSpPr>
        <p:spPr>
          <a:xfrm>
            <a:off x="3131834" y="4740400"/>
            <a:ext cx="2012100" cy="584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Eurban</a:t>
            </a:r>
            <a:endParaRPr b="0" i="0" sz="1200" u="none" cap="none" strike="noStrike">
              <a:solidFill>
                <a:srgbClr val="00BFF4"/>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74"/>
          <p:cNvSpPr txBox="1"/>
          <p:nvPr/>
        </p:nvSpPr>
        <p:spPr>
          <a:xfrm>
            <a:off x="718288" y="542373"/>
            <a:ext cx="4197152" cy="7200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BFF4"/>
              </a:buClr>
              <a:buSzPts val="2400"/>
              <a:buFont typeface="Arial"/>
              <a:buNone/>
            </a:pPr>
            <a:r>
              <a:rPr b="1" i="0" lang="en-US" sz="2400" u="none" cap="none" strike="noStrike">
                <a:solidFill>
                  <a:srgbClr val="00BFF4"/>
                </a:solidFill>
                <a:latin typeface="Arial"/>
                <a:ea typeface="Arial"/>
                <a:cs typeface="Arial"/>
                <a:sym typeface="Arial"/>
              </a:rPr>
              <a:t>Design for maintenance</a:t>
            </a:r>
            <a:endParaRPr b="1" i="0" sz="2400" u="none" cap="none" strike="noStrike">
              <a:solidFill>
                <a:srgbClr val="00BFF4"/>
              </a:solidFill>
              <a:latin typeface="Arial"/>
              <a:ea typeface="Arial"/>
              <a:cs typeface="Arial"/>
              <a:sym typeface="Arial"/>
            </a:endParaRPr>
          </a:p>
        </p:txBody>
      </p:sp>
      <p:sp>
        <p:nvSpPr>
          <p:cNvPr id="475" name="Google Shape;475;p74"/>
          <p:cNvSpPr txBox="1"/>
          <p:nvPr/>
        </p:nvSpPr>
        <p:spPr>
          <a:xfrm>
            <a:off x="711344" y="1131590"/>
            <a:ext cx="4364712" cy="3600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The production of building elements in a factory environment guarantees a higher level of performance and consequent ease of maintenance.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Thanks to the accurate design and the support of monitoring technologies, it’s possible to predict the behaviour of the building and plan repairs and maintenance accurately.</a:t>
            </a:r>
            <a:endParaRPr b="0" i="0" sz="1800" u="none" cap="none" strike="noStrike">
              <a:solidFill>
                <a:schemeClr val="dk1"/>
              </a:solidFill>
              <a:latin typeface="Arial"/>
              <a:ea typeface="Arial"/>
              <a:cs typeface="Arial"/>
              <a:sym typeface="Arial"/>
            </a:endParaRPr>
          </a:p>
        </p:txBody>
      </p:sp>
      <p:pic>
        <p:nvPicPr>
          <p:cNvPr id="476" name="Google Shape;476;p74"/>
          <p:cNvPicPr preferRelativeResize="0"/>
          <p:nvPr/>
        </p:nvPicPr>
        <p:blipFill rotWithShape="1">
          <a:blip r:embed="rId3">
            <a:alphaModFix/>
          </a:blip>
          <a:srcRect b="7935" l="0" r="714" t="0"/>
          <a:stretch/>
        </p:blipFill>
        <p:spPr>
          <a:xfrm>
            <a:off x="4976725" y="0"/>
            <a:ext cx="4167276" cy="5143499"/>
          </a:xfrm>
          <a:prstGeom prst="rect">
            <a:avLst/>
          </a:prstGeom>
          <a:noFill/>
          <a:ln>
            <a:noFill/>
          </a:ln>
        </p:spPr>
      </p:pic>
      <p:sp>
        <p:nvSpPr>
          <p:cNvPr id="477" name="Google Shape;477;p74"/>
          <p:cNvSpPr txBox="1"/>
          <p:nvPr/>
        </p:nvSpPr>
        <p:spPr>
          <a:xfrm>
            <a:off x="3120025" y="4488175"/>
            <a:ext cx="1856700" cy="120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Scottish Energy Centre</a:t>
            </a:r>
            <a:endParaRPr b="0" i="0" sz="1200" u="none" cap="none" strike="noStrike">
              <a:solidFill>
                <a:srgbClr val="00BFF4"/>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75"/>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1.6 Quality assurance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76"/>
          <p:cNvSpPr txBox="1"/>
          <p:nvPr>
            <p:ph idx="1" type="body"/>
          </p:nvPr>
        </p:nvSpPr>
        <p:spPr>
          <a:xfrm>
            <a:off x="669900" y="1173125"/>
            <a:ext cx="57417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sz="1800"/>
              <a:t>Quality assurance is integral to manufacturing environments and offsite manufacturers tend to comply with ISO 9001 Quality Management Systems, as well as other industry-specific standards and accreditations.</a:t>
            </a:r>
            <a:endParaRPr/>
          </a:p>
          <a:p>
            <a:pPr indent="0" lvl="0" marL="0" rtl="0" algn="l">
              <a:lnSpc>
                <a:spcPct val="100000"/>
              </a:lnSpc>
              <a:spcBef>
                <a:spcPts val="360"/>
              </a:spcBef>
              <a:spcAft>
                <a:spcPts val="0"/>
              </a:spcAft>
              <a:buClr>
                <a:schemeClr val="dk1"/>
              </a:buClr>
              <a:buSzPts val="1800"/>
              <a:buNone/>
            </a:pPr>
            <a:r>
              <a:t/>
            </a:r>
            <a:endParaRPr sz="1800"/>
          </a:p>
          <a:p>
            <a:pPr indent="0" lvl="0" marL="0" rtl="0" algn="l">
              <a:lnSpc>
                <a:spcPct val="100000"/>
              </a:lnSpc>
              <a:spcBef>
                <a:spcPts val="360"/>
              </a:spcBef>
              <a:spcAft>
                <a:spcPts val="0"/>
              </a:spcAft>
              <a:buClr>
                <a:schemeClr val="dk1"/>
              </a:buClr>
              <a:buSzPts val="1800"/>
              <a:buNone/>
            </a:pPr>
            <a:r>
              <a:rPr lang="en-US" sz="1800"/>
              <a:t>In addition, materials regulated by a harmonised European Standard need to have a CE mark to demonstrate compliance with the relevant manufacturing standards.</a:t>
            </a:r>
            <a:endParaRPr sz="1800"/>
          </a:p>
          <a:p>
            <a:pPr indent="0" lvl="0" marL="0" rtl="0" algn="l">
              <a:lnSpc>
                <a:spcPct val="100000"/>
              </a:lnSpc>
              <a:spcBef>
                <a:spcPts val="320"/>
              </a:spcBef>
              <a:spcAft>
                <a:spcPts val="0"/>
              </a:spcAft>
              <a:buClr>
                <a:schemeClr val="dk1"/>
              </a:buClr>
              <a:buSzPts val="1600"/>
              <a:buNone/>
            </a:pPr>
            <a:r>
              <a:t/>
            </a:r>
            <a:endParaRPr sz="1600"/>
          </a:p>
          <a:p>
            <a:pPr indent="0" lvl="0" marL="0" rtl="0" algn="l">
              <a:lnSpc>
                <a:spcPct val="100000"/>
              </a:lnSpc>
              <a:spcBef>
                <a:spcPts val="400"/>
              </a:spcBef>
              <a:spcAft>
                <a:spcPts val="0"/>
              </a:spcAft>
              <a:buClr>
                <a:schemeClr val="dk1"/>
              </a:buClr>
              <a:buSzPts val="2000"/>
              <a:buNone/>
            </a:pPr>
            <a:r>
              <a:t/>
            </a:r>
            <a:endParaRPr/>
          </a:p>
        </p:txBody>
      </p:sp>
      <p:pic>
        <p:nvPicPr>
          <p:cNvPr id="489" name="Google Shape;489;p76"/>
          <p:cNvPicPr preferRelativeResize="0"/>
          <p:nvPr/>
        </p:nvPicPr>
        <p:blipFill rotWithShape="1">
          <a:blip r:embed="rId3">
            <a:alphaModFix/>
          </a:blip>
          <a:srcRect b="1663" l="14776" r="50578" t="489"/>
          <a:stretch/>
        </p:blipFill>
        <p:spPr>
          <a:xfrm>
            <a:off x="6411575" y="0"/>
            <a:ext cx="2732426" cy="51434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77"/>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1.7 Codes and standards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78"/>
          <p:cNvSpPr txBox="1"/>
          <p:nvPr>
            <p:ph type="title"/>
          </p:nvPr>
        </p:nvSpPr>
        <p:spPr>
          <a:xfrm>
            <a:off x="734888" y="483518"/>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Standards and regulations</a:t>
            </a:r>
            <a:endParaRPr sz="2400"/>
          </a:p>
        </p:txBody>
      </p:sp>
      <p:sp>
        <p:nvSpPr>
          <p:cNvPr id="501" name="Google Shape;501;p78"/>
          <p:cNvSpPr txBox="1"/>
          <p:nvPr>
            <p:ph idx="1" type="body"/>
          </p:nvPr>
        </p:nvSpPr>
        <p:spPr>
          <a:xfrm>
            <a:off x="745232" y="987574"/>
            <a:ext cx="8291264" cy="35283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600"/>
              <a:buNone/>
            </a:pPr>
            <a:r>
              <a:rPr lang="en-US" sz="1600"/>
              <a:t>Not all standards are suitable for the offsite approach and many of the applicable ones are out of date.</a:t>
            </a:r>
            <a:endParaRPr/>
          </a:p>
          <a:p>
            <a:pPr indent="0" lvl="0" marL="0" rtl="0" algn="l">
              <a:lnSpc>
                <a:spcPct val="100000"/>
              </a:lnSpc>
              <a:spcBef>
                <a:spcPts val="320"/>
              </a:spcBef>
              <a:spcAft>
                <a:spcPts val="0"/>
              </a:spcAft>
              <a:buClr>
                <a:schemeClr val="dk1"/>
              </a:buClr>
              <a:buSzPts val="1600"/>
              <a:buNone/>
            </a:pPr>
            <a:r>
              <a:t/>
            </a:r>
            <a:endParaRPr sz="1600"/>
          </a:p>
          <a:p>
            <a:pPr indent="0" lvl="0" marL="0" rtl="0" algn="l">
              <a:lnSpc>
                <a:spcPct val="100000"/>
              </a:lnSpc>
              <a:spcBef>
                <a:spcPts val="320"/>
              </a:spcBef>
              <a:spcAft>
                <a:spcPts val="0"/>
              </a:spcAft>
              <a:buClr>
                <a:schemeClr val="dk1"/>
              </a:buClr>
              <a:buSzPts val="1600"/>
              <a:buNone/>
            </a:pPr>
            <a:r>
              <a:rPr lang="en-US" sz="1600"/>
              <a:t>1. ISO 45001: occupational health and safety management. </a:t>
            </a:r>
            <a:endParaRPr/>
          </a:p>
          <a:p>
            <a:pPr indent="0" lvl="0" marL="0" rtl="0" algn="l">
              <a:lnSpc>
                <a:spcPct val="100000"/>
              </a:lnSpc>
              <a:spcBef>
                <a:spcPts val="320"/>
              </a:spcBef>
              <a:spcAft>
                <a:spcPts val="0"/>
              </a:spcAft>
              <a:buClr>
                <a:schemeClr val="dk1"/>
              </a:buClr>
              <a:buSzPts val="1600"/>
              <a:buNone/>
            </a:pPr>
            <a:r>
              <a:rPr lang="en-US" sz="1600"/>
              <a:t>2. BS EN ISO 14001:2015: specifies requirements for an environmental management system. </a:t>
            </a:r>
            <a:endParaRPr/>
          </a:p>
          <a:p>
            <a:pPr indent="0" lvl="0" marL="0" rtl="0" algn="l">
              <a:lnSpc>
                <a:spcPct val="100000"/>
              </a:lnSpc>
              <a:spcBef>
                <a:spcPts val="320"/>
              </a:spcBef>
              <a:spcAft>
                <a:spcPts val="0"/>
              </a:spcAft>
              <a:buClr>
                <a:schemeClr val="dk1"/>
              </a:buClr>
              <a:buSzPts val="1600"/>
              <a:buNone/>
            </a:pPr>
            <a:r>
              <a:rPr lang="en-US" sz="1600"/>
              <a:t>3. BREEAM: environmental assessment method and rating system for buildings. </a:t>
            </a:r>
            <a:endParaRPr/>
          </a:p>
          <a:p>
            <a:pPr indent="0" lvl="0" marL="0" rtl="0" algn="l">
              <a:lnSpc>
                <a:spcPct val="100000"/>
              </a:lnSpc>
              <a:spcBef>
                <a:spcPts val="320"/>
              </a:spcBef>
              <a:spcAft>
                <a:spcPts val="0"/>
              </a:spcAft>
              <a:buClr>
                <a:schemeClr val="dk1"/>
              </a:buClr>
              <a:buSzPts val="1600"/>
              <a:buNone/>
            </a:pPr>
            <a:r>
              <a:rPr lang="en-US" sz="1600"/>
              <a:t>4. BS EN ISO 19650-1: Organization and digitization of information about buildings and civil engineering works, including building information modelling. </a:t>
            </a:r>
            <a:endParaRPr/>
          </a:p>
          <a:p>
            <a:pPr indent="0" lvl="0" marL="0" rtl="0" algn="l">
              <a:lnSpc>
                <a:spcPct val="100000"/>
              </a:lnSpc>
              <a:spcBef>
                <a:spcPts val="320"/>
              </a:spcBef>
              <a:spcAft>
                <a:spcPts val="0"/>
              </a:spcAft>
              <a:buClr>
                <a:schemeClr val="dk1"/>
              </a:buClr>
              <a:buSzPts val="1600"/>
              <a:buNone/>
            </a:pPr>
            <a:r>
              <a:rPr lang="en-US" sz="1600"/>
              <a:t>5. RIBA Plan of Work: identifies the key stages of project development. </a:t>
            </a:r>
            <a:endParaRPr/>
          </a:p>
          <a:p>
            <a:pPr indent="0" lvl="0" marL="0" rtl="0" algn="l">
              <a:lnSpc>
                <a:spcPct val="100000"/>
              </a:lnSpc>
              <a:spcBef>
                <a:spcPts val="320"/>
              </a:spcBef>
              <a:spcAft>
                <a:spcPts val="0"/>
              </a:spcAft>
              <a:buClr>
                <a:schemeClr val="dk1"/>
              </a:buClr>
              <a:buSzPts val="1600"/>
              <a:buNone/>
            </a:pPr>
            <a:r>
              <a:rPr lang="en-US" sz="1600"/>
              <a:t>6. ISO BS 10007:2017 – Quality management systems guidelines for configuration management. </a:t>
            </a:r>
            <a:endParaRPr/>
          </a:p>
          <a:p>
            <a:pPr indent="0" lvl="0" marL="0" rtl="0" algn="l">
              <a:lnSpc>
                <a:spcPct val="100000"/>
              </a:lnSpc>
              <a:spcBef>
                <a:spcPts val="320"/>
              </a:spcBef>
              <a:spcAft>
                <a:spcPts val="0"/>
              </a:spcAft>
              <a:buClr>
                <a:schemeClr val="dk1"/>
              </a:buClr>
              <a:buSzPts val="1600"/>
              <a:buNone/>
            </a:pPr>
            <a:r>
              <a:rPr lang="en-US" sz="1600"/>
              <a:t>7. BS 5606:1990 – Guide to accuracy in building. </a:t>
            </a:r>
            <a:endParaRPr/>
          </a:p>
          <a:p>
            <a:pPr indent="0" lvl="0" marL="0" rtl="0" algn="l">
              <a:lnSpc>
                <a:spcPct val="100000"/>
              </a:lnSpc>
              <a:spcBef>
                <a:spcPts val="360"/>
              </a:spcBef>
              <a:spcAft>
                <a:spcPts val="0"/>
              </a:spcAft>
              <a:buClr>
                <a:schemeClr val="dk1"/>
              </a:buClr>
              <a:buSzPts val="1600"/>
              <a:buNone/>
            </a:pPr>
            <a:r>
              <a:rPr lang="en-US" sz="1600"/>
              <a:t>8. BS EN 1090-1:2009 – Steel and aluminium structures</a:t>
            </a:r>
            <a:r>
              <a:rPr lang="en-US" sz="1800"/>
              <a:t>. </a:t>
            </a:r>
            <a:endParaRPr sz="18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79"/>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1.8 Full range of materials and systems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80"/>
          <p:cNvSpPr txBox="1"/>
          <p:nvPr>
            <p:ph type="title"/>
          </p:nvPr>
        </p:nvSpPr>
        <p:spPr>
          <a:xfrm>
            <a:off x="683568" y="6373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Steel</a:t>
            </a:r>
            <a:endParaRPr sz="2400"/>
          </a:p>
        </p:txBody>
      </p:sp>
      <p:pic>
        <p:nvPicPr>
          <p:cNvPr id="512" name="Google Shape;512;p80"/>
          <p:cNvPicPr preferRelativeResize="0"/>
          <p:nvPr>
            <p:ph idx="1" type="body"/>
          </p:nvPr>
        </p:nvPicPr>
        <p:blipFill rotWithShape="1">
          <a:blip r:embed="rId3">
            <a:alphaModFix/>
          </a:blip>
          <a:srcRect b="18615" l="2090" r="74335" t="9313"/>
          <a:stretch/>
        </p:blipFill>
        <p:spPr>
          <a:xfrm>
            <a:off x="827584" y="1162439"/>
            <a:ext cx="501465" cy="1195801"/>
          </a:xfrm>
          <a:prstGeom prst="rect">
            <a:avLst/>
          </a:prstGeom>
          <a:noFill/>
          <a:ln>
            <a:noFill/>
          </a:ln>
        </p:spPr>
      </p:pic>
      <p:pic>
        <p:nvPicPr>
          <p:cNvPr id="513" name="Google Shape;513;p80"/>
          <p:cNvPicPr preferRelativeResize="0"/>
          <p:nvPr/>
        </p:nvPicPr>
        <p:blipFill rotWithShape="1">
          <a:blip r:embed="rId4">
            <a:alphaModFix/>
          </a:blip>
          <a:srcRect b="19198" l="25975" r="50000" t="9399"/>
          <a:stretch/>
        </p:blipFill>
        <p:spPr>
          <a:xfrm>
            <a:off x="827584" y="2499742"/>
            <a:ext cx="496282" cy="1150472"/>
          </a:xfrm>
          <a:prstGeom prst="rect">
            <a:avLst/>
          </a:prstGeom>
          <a:noFill/>
          <a:ln>
            <a:noFill/>
          </a:ln>
        </p:spPr>
      </p:pic>
      <p:pic>
        <p:nvPicPr>
          <p:cNvPr id="514" name="Google Shape;514;p80"/>
          <p:cNvPicPr preferRelativeResize="0"/>
          <p:nvPr/>
        </p:nvPicPr>
        <p:blipFill rotWithShape="1">
          <a:blip r:embed="rId5">
            <a:alphaModFix/>
          </a:blip>
          <a:srcRect b="19198" l="51092" r="25976" t="9399"/>
          <a:stretch/>
        </p:blipFill>
        <p:spPr>
          <a:xfrm>
            <a:off x="827584" y="3796749"/>
            <a:ext cx="496282" cy="1205257"/>
          </a:xfrm>
          <a:prstGeom prst="rect">
            <a:avLst/>
          </a:prstGeom>
          <a:noFill/>
          <a:ln>
            <a:noFill/>
          </a:ln>
        </p:spPr>
      </p:pic>
      <p:sp>
        <p:nvSpPr>
          <p:cNvPr id="515" name="Google Shape;515;p80"/>
          <p:cNvSpPr txBox="1"/>
          <p:nvPr/>
        </p:nvSpPr>
        <p:spPr>
          <a:xfrm>
            <a:off x="1475656" y="1061772"/>
            <a:ext cx="6192688" cy="1200329"/>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particularly suitable for large-scale projects where large spans need to be covered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‘dry’ method: results in a clean work environment and a quick onsite assembly</a:t>
            </a:r>
            <a:endParaRPr b="0" i="0" sz="1800" u="none" cap="none" strike="noStrike">
              <a:solidFill>
                <a:schemeClr val="dk1"/>
              </a:solidFill>
              <a:latin typeface="Arial"/>
              <a:ea typeface="Arial"/>
              <a:cs typeface="Arial"/>
              <a:sym typeface="Arial"/>
            </a:endParaRPr>
          </a:p>
        </p:txBody>
      </p:sp>
      <p:sp>
        <p:nvSpPr>
          <p:cNvPr id="516" name="Google Shape;516;p80"/>
          <p:cNvSpPr txBox="1"/>
          <p:nvPr/>
        </p:nvSpPr>
        <p:spPr>
          <a:xfrm>
            <a:off x="1475656" y="2499742"/>
            <a:ext cx="6192688" cy="1477328"/>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transportation can become a challenge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components cannot be easily modified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steel has a high thermal conductivity: detail design and insulation installation need to be particularly accurate to avoid thermal bridging</a:t>
            </a:r>
            <a:endParaRPr b="0" i="0" sz="1800" u="none" cap="none" strike="noStrike">
              <a:solidFill>
                <a:schemeClr val="dk1"/>
              </a:solidFill>
              <a:latin typeface="Arial"/>
              <a:ea typeface="Arial"/>
              <a:cs typeface="Arial"/>
              <a:sym typeface="Arial"/>
            </a:endParaRPr>
          </a:p>
        </p:txBody>
      </p:sp>
      <p:sp>
        <p:nvSpPr>
          <p:cNvPr id="517" name="Google Shape;517;p80"/>
          <p:cNvSpPr txBox="1"/>
          <p:nvPr/>
        </p:nvSpPr>
        <p:spPr>
          <a:xfrm>
            <a:off x="1491226" y="4214711"/>
            <a:ext cx="2700618" cy="369332"/>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corrosion is a risk</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81"/>
          <p:cNvSpPr txBox="1"/>
          <p:nvPr>
            <p:ph type="title"/>
          </p:nvPr>
        </p:nvSpPr>
        <p:spPr>
          <a:xfrm>
            <a:off x="683568" y="6373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Concrete</a:t>
            </a:r>
            <a:endParaRPr sz="2400"/>
          </a:p>
        </p:txBody>
      </p:sp>
      <p:pic>
        <p:nvPicPr>
          <p:cNvPr id="523" name="Google Shape;523;p81"/>
          <p:cNvPicPr preferRelativeResize="0"/>
          <p:nvPr>
            <p:ph idx="1" type="body"/>
          </p:nvPr>
        </p:nvPicPr>
        <p:blipFill rotWithShape="1">
          <a:blip r:embed="rId3">
            <a:alphaModFix/>
          </a:blip>
          <a:srcRect b="18615" l="2090" r="74335" t="9313"/>
          <a:stretch/>
        </p:blipFill>
        <p:spPr>
          <a:xfrm>
            <a:off x="827584" y="1162439"/>
            <a:ext cx="501465" cy="1195801"/>
          </a:xfrm>
          <a:prstGeom prst="rect">
            <a:avLst/>
          </a:prstGeom>
          <a:noFill/>
          <a:ln>
            <a:noFill/>
          </a:ln>
        </p:spPr>
      </p:pic>
      <p:pic>
        <p:nvPicPr>
          <p:cNvPr id="524" name="Google Shape;524;p81"/>
          <p:cNvPicPr preferRelativeResize="0"/>
          <p:nvPr/>
        </p:nvPicPr>
        <p:blipFill rotWithShape="1">
          <a:blip r:embed="rId4">
            <a:alphaModFix/>
          </a:blip>
          <a:srcRect b="19198" l="25975" r="50000" t="9399"/>
          <a:stretch/>
        </p:blipFill>
        <p:spPr>
          <a:xfrm>
            <a:off x="827584" y="2499742"/>
            <a:ext cx="496282" cy="1150472"/>
          </a:xfrm>
          <a:prstGeom prst="rect">
            <a:avLst/>
          </a:prstGeom>
          <a:noFill/>
          <a:ln>
            <a:noFill/>
          </a:ln>
        </p:spPr>
      </p:pic>
      <p:pic>
        <p:nvPicPr>
          <p:cNvPr id="525" name="Google Shape;525;p81"/>
          <p:cNvPicPr preferRelativeResize="0"/>
          <p:nvPr/>
        </p:nvPicPr>
        <p:blipFill rotWithShape="1">
          <a:blip r:embed="rId5">
            <a:alphaModFix/>
          </a:blip>
          <a:srcRect b="19198" l="51092" r="25976" t="9399"/>
          <a:stretch/>
        </p:blipFill>
        <p:spPr>
          <a:xfrm>
            <a:off x="827584" y="3796749"/>
            <a:ext cx="496282" cy="1205257"/>
          </a:xfrm>
          <a:prstGeom prst="rect">
            <a:avLst/>
          </a:prstGeom>
          <a:noFill/>
          <a:ln>
            <a:noFill/>
          </a:ln>
        </p:spPr>
      </p:pic>
      <p:sp>
        <p:nvSpPr>
          <p:cNvPr id="526" name="Google Shape;526;p81"/>
          <p:cNvSpPr txBox="1"/>
          <p:nvPr/>
        </p:nvSpPr>
        <p:spPr>
          <a:xfrm>
            <a:off x="1473065" y="1061772"/>
            <a:ext cx="6192688" cy="1200329"/>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removes the need for ‘wet’ construction with associated curing times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opportunity for buildings with special security and durability requirements (prisons, infrastructures, etc)</a:t>
            </a:r>
            <a:endParaRPr b="0" i="0" sz="1800" u="none" cap="none" strike="noStrike">
              <a:solidFill>
                <a:schemeClr val="dk1"/>
              </a:solidFill>
              <a:latin typeface="Arial"/>
              <a:ea typeface="Arial"/>
              <a:cs typeface="Arial"/>
              <a:sym typeface="Arial"/>
            </a:endParaRPr>
          </a:p>
        </p:txBody>
      </p:sp>
      <p:sp>
        <p:nvSpPr>
          <p:cNvPr id="527" name="Google Shape;527;p81"/>
          <p:cNvSpPr txBox="1"/>
          <p:nvPr/>
        </p:nvSpPr>
        <p:spPr>
          <a:xfrm>
            <a:off x="1475656" y="2499742"/>
            <a:ext cx="6192688" cy="1477328"/>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components are heavy: associated health and safety risks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usually includes only the concrete structure; the remaining work needs to be arranged and synchronised on site</a:t>
            </a:r>
            <a:endParaRPr b="0" i="0" sz="1800" u="none" cap="none" strike="noStrike">
              <a:solidFill>
                <a:schemeClr val="dk1"/>
              </a:solidFill>
              <a:latin typeface="Arial"/>
              <a:ea typeface="Arial"/>
              <a:cs typeface="Arial"/>
              <a:sym typeface="Arial"/>
            </a:endParaRPr>
          </a:p>
        </p:txBody>
      </p:sp>
      <p:sp>
        <p:nvSpPr>
          <p:cNvPr id="528" name="Google Shape;528;p81"/>
          <p:cNvSpPr txBox="1"/>
          <p:nvPr/>
        </p:nvSpPr>
        <p:spPr>
          <a:xfrm>
            <a:off x="1475656" y="4214711"/>
            <a:ext cx="6192688" cy="646331"/>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Transportation issues; remote locations can become a barrier</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82"/>
          <p:cNvSpPr txBox="1"/>
          <p:nvPr>
            <p:ph type="title"/>
          </p:nvPr>
        </p:nvSpPr>
        <p:spPr>
          <a:xfrm>
            <a:off x="683568" y="6373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Timber</a:t>
            </a:r>
            <a:endParaRPr sz="2400"/>
          </a:p>
        </p:txBody>
      </p:sp>
      <p:pic>
        <p:nvPicPr>
          <p:cNvPr id="534" name="Google Shape;534;p82"/>
          <p:cNvPicPr preferRelativeResize="0"/>
          <p:nvPr>
            <p:ph idx="1" type="body"/>
          </p:nvPr>
        </p:nvPicPr>
        <p:blipFill rotWithShape="1">
          <a:blip r:embed="rId3">
            <a:alphaModFix/>
          </a:blip>
          <a:srcRect b="18615" l="2090" r="74335" t="9313"/>
          <a:stretch/>
        </p:blipFill>
        <p:spPr>
          <a:xfrm>
            <a:off x="827584" y="1162439"/>
            <a:ext cx="501465" cy="1195801"/>
          </a:xfrm>
          <a:prstGeom prst="rect">
            <a:avLst/>
          </a:prstGeom>
          <a:noFill/>
          <a:ln>
            <a:noFill/>
          </a:ln>
        </p:spPr>
      </p:pic>
      <p:pic>
        <p:nvPicPr>
          <p:cNvPr id="535" name="Google Shape;535;p82"/>
          <p:cNvPicPr preferRelativeResize="0"/>
          <p:nvPr/>
        </p:nvPicPr>
        <p:blipFill rotWithShape="1">
          <a:blip r:embed="rId4">
            <a:alphaModFix/>
          </a:blip>
          <a:srcRect b="19198" l="25975" r="50000" t="9399"/>
          <a:stretch/>
        </p:blipFill>
        <p:spPr>
          <a:xfrm>
            <a:off x="827584" y="2499742"/>
            <a:ext cx="496282" cy="1150472"/>
          </a:xfrm>
          <a:prstGeom prst="rect">
            <a:avLst/>
          </a:prstGeom>
          <a:noFill/>
          <a:ln>
            <a:noFill/>
          </a:ln>
        </p:spPr>
      </p:pic>
      <p:pic>
        <p:nvPicPr>
          <p:cNvPr id="536" name="Google Shape;536;p82"/>
          <p:cNvPicPr preferRelativeResize="0"/>
          <p:nvPr/>
        </p:nvPicPr>
        <p:blipFill rotWithShape="1">
          <a:blip r:embed="rId5">
            <a:alphaModFix/>
          </a:blip>
          <a:srcRect b="19198" l="51092" r="25976" t="9399"/>
          <a:stretch/>
        </p:blipFill>
        <p:spPr>
          <a:xfrm>
            <a:off x="827584" y="3796749"/>
            <a:ext cx="496282" cy="1205257"/>
          </a:xfrm>
          <a:prstGeom prst="rect">
            <a:avLst/>
          </a:prstGeom>
          <a:noFill/>
          <a:ln>
            <a:noFill/>
          </a:ln>
        </p:spPr>
      </p:pic>
      <p:sp>
        <p:nvSpPr>
          <p:cNvPr id="537" name="Google Shape;537;p82"/>
          <p:cNvSpPr txBox="1"/>
          <p:nvPr/>
        </p:nvSpPr>
        <p:spPr>
          <a:xfrm>
            <a:off x="1473065" y="1357414"/>
            <a:ext cx="6192688" cy="646331"/>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high environmental credentials (e.g. carbon capture)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good thermal performance and air-tightness </a:t>
            </a:r>
            <a:endParaRPr b="0" i="0" sz="1800" u="none" cap="none" strike="noStrike">
              <a:solidFill>
                <a:schemeClr val="dk1"/>
              </a:solidFill>
              <a:latin typeface="Arial"/>
              <a:ea typeface="Arial"/>
              <a:cs typeface="Arial"/>
              <a:sym typeface="Arial"/>
            </a:endParaRPr>
          </a:p>
        </p:txBody>
      </p:sp>
      <p:sp>
        <p:nvSpPr>
          <p:cNvPr id="538" name="Google Shape;538;p82"/>
          <p:cNvSpPr txBox="1"/>
          <p:nvPr/>
        </p:nvSpPr>
        <p:spPr>
          <a:xfrm>
            <a:off x="1473065" y="2499742"/>
            <a:ext cx="6192688" cy="1200329"/>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special attention needs to be taken when designing with timber, because of its natural properties, which can result in differential movement due to changes in its moisture content </a:t>
            </a:r>
            <a:endParaRPr b="0" i="0" sz="1400" u="none" cap="none" strike="noStrike">
              <a:solidFill>
                <a:srgbClr val="000000"/>
              </a:solidFill>
              <a:latin typeface="Arial"/>
              <a:ea typeface="Arial"/>
              <a:cs typeface="Arial"/>
              <a:sym typeface="Arial"/>
            </a:endParaRPr>
          </a:p>
        </p:txBody>
      </p:sp>
      <p:sp>
        <p:nvSpPr>
          <p:cNvPr id="539" name="Google Shape;539;p82"/>
          <p:cNvSpPr txBox="1"/>
          <p:nvPr/>
        </p:nvSpPr>
        <p:spPr>
          <a:xfrm>
            <a:off x="1473065" y="4076211"/>
            <a:ext cx="6192688" cy="646331"/>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fire regulations prescribing the use of non-combustible materials can be a barrier</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9"/>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US" sz="2400"/>
              <a:t>Modern Methods of Construction (MMC) </a:t>
            </a:r>
            <a:endParaRPr/>
          </a:p>
        </p:txBody>
      </p:sp>
      <p:sp>
        <p:nvSpPr>
          <p:cNvPr id="134" name="Google Shape;134;p29"/>
          <p:cNvSpPr txBox="1"/>
          <p:nvPr>
            <p:ph idx="1" type="body"/>
          </p:nvPr>
        </p:nvSpPr>
        <p:spPr>
          <a:xfrm>
            <a:off x="745232" y="1203598"/>
            <a:ext cx="6707088" cy="30963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sz="1800"/>
              <a:t>Modern methods of construction (MMC) are all the approaches that aim to optimise the construction process to obtain better products in less time </a:t>
            </a:r>
            <a:endParaRPr sz="1800"/>
          </a:p>
          <a:p>
            <a:pPr indent="-342900" lvl="0" marL="342900" rtl="0" algn="l">
              <a:lnSpc>
                <a:spcPct val="100000"/>
              </a:lnSpc>
              <a:spcBef>
                <a:spcPts val="360"/>
              </a:spcBef>
              <a:spcAft>
                <a:spcPts val="0"/>
              </a:spcAft>
              <a:buClr>
                <a:schemeClr val="dk1"/>
              </a:buClr>
              <a:buSzPts val="1800"/>
              <a:buFont typeface="Arial"/>
              <a:buChar char="•"/>
            </a:pPr>
            <a:r>
              <a:rPr lang="en-US" sz="1800"/>
              <a:t>Business efficiency</a:t>
            </a:r>
            <a:endParaRPr/>
          </a:p>
          <a:p>
            <a:pPr indent="-342900" lvl="0" marL="342900" rtl="0" algn="l">
              <a:lnSpc>
                <a:spcPct val="100000"/>
              </a:lnSpc>
              <a:spcBef>
                <a:spcPts val="360"/>
              </a:spcBef>
              <a:spcAft>
                <a:spcPts val="0"/>
              </a:spcAft>
              <a:buClr>
                <a:schemeClr val="dk1"/>
              </a:buClr>
              <a:buSzPts val="1800"/>
              <a:buFont typeface="Arial"/>
              <a:buChar char="•"/>
            </a:pPr>
            <a:r>
              <a:rPr lang="en-US" sz="1800"/>
              <a:t>Quality</a:t>
            </a:r>
            <a:endParaRPr/>
          </a:p>
          <a:p>
            <a:pPr indent="-342900" lvl="0" marL="342900" rtl="0" algn="l">
              <a:lnSpc>
                <a:spcPct val="100000"/>
              </a:lnSpc>
              <a:spcBef>
                <a:spcPts val="360"/>
              </a:spcBef>
              <a:spcAft>
                <a:spcPts val="0"/>
              </a:spcAft>
              <a:buClr>
                <a:schemeClr val="dk1"/>
              </a:buClr>
              <a:buSzPts val="1800"/>
              <a:buFont typeface="Arial"/>
              <a:buChar char="•"/>
            </a:pPr>
            <a:r>
              <a:rPr lang="en-US" sz="1800"/>
              <a:t>Customer satisfaction</a:t>
            </a:r>
            <a:endParaRPr/>
          </a:p>
          <a:p>
            <a:pPr indent="-342900" lvl="0" marL="342900" rtl="0" algn="l">
              <a:lnSpc>
                <a:spcPct val="100000"/>
              </a:lnSpc>
              <a:spcBef>
                <a:spcPts val="360"/>
              </a:spcBef>
              <a:spcAft>
                <a:spcPts val="0"/>
              </a:spcAft>
              <a:buClr>
                <a:schemeClr val="dk1"/>
              </a:buClr>
              <a:buSzPts val="1800"/>
              <a:buFont typeface="Arial"/>
              <a:buChar char="•"/>
            </a:pPr>
            <a:r>
              <a:rPr lang="en-US" sz="1800"/>
              <a:t>Environmental performance sustainability</a:t>
            </a:r>
            <a:endParaRPr/>
          </a:p>
          <a:p>
            <a:pPr indent="-342900" lvl="0" marL="342900" rtl="0" algn="l">
              <a:lnSpc>
                <a:spcPct val="100000"/>
              </a:lnSpc>
              <a:spcBef>
                <a:spcPts val="360"/>
              </a:spcBef>
              <a:spcAft>
                <a:spcPts val="0"/>
              </a:spcAft>
              <a:buClr>
                <a:schemeClr val="dk1"/>
              </a:buClr>
              <a:buSzPts val="1800"/>
              <a:buFont typeface="Arial"/>
              <a:buChar char="•"/>
            </a:pPr>
            <a:r>
              <a:rPr lang="en-US" sz="1800"/>
              <a:t>Predictability of delivery timescale</a:t>
            </a:r>
            <a:endParaRPr/>
          </a:p>
          <a:p>
            <a:pPr indent="0" lvl="0" marL="0" rtl="0" algn="l">
              <a:lnSpc>
                <a:spcPct val="100000"/>
              </a:lnSpc>
              <a:spcBef>
                <a:spcPts val="360"/>
              </a:spcBef>
              <a:spcAft>
                <a:spcPts val="0"/>
              </a:spcAft>
              <a:buClr>
                <a:schemeClr val="dk1"/>
              </a:buClr>
              <a:buSzPts val="1800"/>
              <a:buNone/>
            </a:pPr>
            <a:r>
              <a:t/>
            </a:r>
            <a:endParaRPr sz="1800"/>
          </a:p>
          <a:p>
            <a:pPr indent="0" lvl="0" marL="0" rtl="0" algn="l">
              <a:lnSpc>
                <a:spcPct val="100000"/>
              </a:lnSpc>
              <a:spcBef>
                <a:spcPts val="360"/>
              </a:spcBef>
              <a:spcAft>
                <a:spcPts val="0"/>
              </a:spcAft>
              <a:buClr>
                <a:schemeClr val="dk1"/>
              </a:buClr>
              <a:buSzPts val="1800"/>
              <a:buNone/>
            </a:pPr>
            <a:r>
              <a:rPr b="1" lang="en-US" sz="1800"/>
              <a:t>MMC include but are not limited to offsite construction</a:t>
            </a:r>
            <a:endParaRPr b="1" sz="18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83"/>
          <p:cNvSpPr txBox="1"/>
          <p:nvPr>
            <p:ph type="title"/>
          </p:nvPr>
        </p:nvSpPr>
        <p:spPr>
          <a:xfrm>
            <a:off x="124900" y="1419625"/>
            <a:ext cx="4836900" cy="2160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History of offsite construction</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84"/>
          <p:cNvSpPr txBox="1"/>
          <p:nvPr>
            <p:ph idx="1" type="body"/>
          </p:nvPr>
        </p:nvSpPr>
        <p:spPr>
          <a:xfrm>
            <a:off x="683568" y="195486"/>
            <a:ext cx="5544616" cy="30963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000"/>
              <a:buNone/>
            </a:pPr>
            <a:r>
              <a:rPr b="1" lang="en-US">
                <a:solidFill>
                  <a:srgbClr val="00BFF4"/>
                </a:solidFill>
              </a:rPr>
              <a:t>Middle Ages</a:t>
            </a:r>
            <a:endParaRPr/>
          </a:p>
          <a:p>
            <a:pPr indent="0" lvl="0" marL="0" rtl="0" algn="l">
              <a:lnSpc>
                <a:spcPct val="100000"/>
              </a:lnSpc>
              <a:spcBef>
                <a:spcPts val="320"/>
              </a:spcBef>
              <a:spcAft>
                <a:spcPts val="0"/>
              </a:spcAft>
              <a:buClr>
                <a:schemeClr val="dk1"/>
              </a:buClr>
              <a:buSzPts val="1600"/>
              <a:buNone/>
            </a:pPr>
            <a:r>
              <a:rPr b="1" lang="en-US" sz="1600"/>
              <a:t>Cruck frame: </a:t>
            </a:r>
            <a:r>
              <a:rPr lang="en-US" sz="1600"/>
              <a:t>Carpenters would often assemble the frames of buildings in their yards to ensure that all the elements fitted together. The frames were then marked and dismantled to be transported to the site and reassembled.</a:t>
            </a:r>
            <a:endParaRPr/>
          </a:p>
          <a:p>
            <a:pPr indent="0" lvl="0" marL="0" rtl="0" algn="l">
              <a:lnSpc>
                <a:spcPct val="100000"/>
              </a:lnSpc>
              <a:spcBef>
                <a:spcPts val="360"/>
              </a:spcBef>
              <a:spcAft>
                <a:spcPts val="0"/>
              </a:spcAft>
              <a:buClr>
                <a:schemeClr val="dk1"/>
              </a:buClr>
              <a:buSzPts val="1800"/>
              <a:buNone/>
            </a:pPr>
            <a:r>
              <a:t/>
            </a:r>
            <a:endParaRPr sz="1800"/>
          </a:p>
          <a:p>
            <a:pPr indent="0" lvl="0" marL="0" rtl="0" algn="l">
              <a:lnSpc>
                <a:spcPct val="100000"/>
              </a:lnSpc>
              <a:spcBef>
                <a:spcPts val="400"/>
              </a:spcBef>
              <a:spcAft>
                <a:spcPts val="0"/>
              </a:spcAft>
              <a:buClr>
                <a:srgbClr val="00BFF4"/>
              </a:buClr>
              <a:buSzPts val="2000"/>
              <a:buNone/>
            </a:pPr>
            <a:r>
              <a:rPr b="1" lang="en-US">
                <a:solidFill>
                  <a:srgbClr val="00BFF4"/>
                </a:solidFill>
              </a:rPr>
              <a:t>19</a:t>
            </a:r>
            <a:r>
              <a:rPr b="1" baseline="30000" lang="en-US">
                <a:solidFill>
                  <a:srgbClr val="00BFF4"/>
                </a:solidFill>
              </a:rPr>
              <a:t>th</a:t>
            </a:r>
            <a:r>
              <a:rPr b="1" lang="en-US">
                <a:solidFill>
                  <a:srgbClr val="00BFF4"/>
                </a:solidFill>
              </a:rPr>
              <a:t> Century</a:t>
            </a:r>
            <a:endParaRPr/>
          </a:p>
          <a:p>
            <a:pPr indent="0" lvl="0" marL="0" rtl="0" algn="l">
              <a:lnSpc>
                <a:spcPct val="100000"/>
              </a:lnSpc>
              <a:spcBef>
                <a:spcPts val="320"/>
              </a:spcBef>
              <a:spcAft>
                <a:spcPts val="0"/>
              </a:spcAft>
              <a:buClr>
                <a:schemeClr val="dk1"/>
              </a:buClr>
              <a:buSzPts val="1600"/>
              <a:buNone/>
            </a:pPr>
            <a:r>
              <a:rPr b="1" lang="en-US" sz="1600"/>
              <a:t>Timber balloon frame: </a:t>
            </a:r>
            <a:r>
              <a:rPr lang="en-US" sz="1600"/>
              <a:t>With the North American population rapidly expanding, the pressure to build new homes resulted in the invention of ‘Balloon Frame Construction’, a 2- or 3-storey high vertical timber frame that supports the roof and floor joists.</a:t>
            </a:r>
            <a:endParaRPr/>
          </a:p>
          <a:p>
            <a:pPr indent="0" lvl="0" marL="0" rtl="0" algn="l">
              <a:lnSpc>
                <a:spcPct val="100000"/>
              </a:lnSpc>
              <a:spcBef>
                <a:spcPts val="320"/>
              </a:spcBef>
              <a:spcAft>
                <a:spcPts val="0"/>
              </a:spcAft>
              <a:buClr>
                <a:schemeClr val="dk1"/>
              </a:buClr>
              <a:buSzPts val="1600"/>
              <a:buNone/>
            </a:pPr>
            <a:r>
              <a:t/>
            </a:r>
            <a:endParaRPr b="1" sz="1600"/>
          </a:p>
          <a:p>
            <a:pPr indent="0" lvl="0" marL="0" rtl="0" algn="l">
              <a:lnSpc>
                <a:spcPct val="100000"/>
              </a:lnSpc>
              <a:spcBef>
                <a:spcPts val="320"/>
              </a:spcBef>
              <a:spcAft>
                <a:spcPts val="0"/>
              </a:spcAft>
              <a:buClr>
                <a:schemeClr val="dk1"/>
              </a:buClr>
              <a:buSzPts val="1600"/>
              <a:buNone/>
            </a:pPr>
            <a:r>
              <a:rPr b="1" lang="en-US" sz="1600"/>
              <a:t>Timber platform frame: </a:t>
            </a:r>
            <a:r>
              <a:rPr lang="en-US" sz="1600"/>
              <a:t>Platform frame derives from the balloon frame and is built floor-by-floor, with single-storey vertical frames supporting the floor and upper structure.</a:t>
            </a:r>
            <a:endParaRPr b="1" sz="1600"/>
          </a:p>
        </p:txBody>
      </p:sp>
      <p:pic>
        <p:nvPicPr>
          <p:cNvPr id="550" name="Google Shape;550;p84"/>
          <p:cNvPicPr preferRelativeResize="0"/>
          <p:nvPr/>
        </p:nvPicPr>
        <p:blipFill rotWithShape="1">
          <a:blip r:embed="rId3">
            <a:alphaModFix/>
          </a:blip>
          <a:srcRect b="0" l="0" r="0" t="0"/>
          <a:stretch/>
        </p:blipFill>
        <p:spPr>
          <a:xfrm>
            <a:off x="6732239" y="7"/>
            <a:ext cx="2411761" cy="2263128"/>
          </a:xfrm>
          <a:prstGeom prst="rect">
            <a:avLst/>
          </a:prstGeom>
          <a:noFill/>
          <a:ln>
            <a:noFill/>
          </a:ln>
        </p:spPr>
      </p:pic>
      <p:pic>
        <p:nvPicPr>
          <p:cNvPr id="551" name="Google Shape;551;p84"/>
          <p:cNvPicPr preferRelativeResize="0"/>
          <p:nvPr/>
        </p:nvPicPr>
        <p:blipFill rotWithShape="1">
          <a:blip r:embed="rId4">
            <a:alphaModFix/>
          </a:blip>
          <a:srcRect b="0" l="0" r="0" t="0"/>
          <a:stretch/>
        </p:blipFill>
        <p:spPr>
          <a:xfrm>
            <a:off x="6084168" y="1923677"/>
            <a:ext cx="1512168" cy="2304663"/>
          </a:xfrm>
          <a:prstGeom prst="rect">
            <a:avLst/>
          </a:prstGeom>
          <a:noFill/>
          <a:ln>
            <a:noFill/>
          </a:ln>
        </p:spPr>
      </p:pic>
      <p:pic>
        <p:nvPicPr>
          <p:cNvPr id="552" name="Google Shape;552;p84"/>
          <p:cNvPicPr preferRelativeResize="0"/>
          <p:nvPr/>
        </p:nvPicPr>
        <p:blipFill rotWithShape="1">
          <a:blip r:embed="rId5">
            <a:alphaModFix/>
          </a:blip>
          <a:srcRect b="0" l="0" r="0" t="0"/>
          <a:stretch/>
        </p:blipFill>
        <p:spPr>
          <a:xfrm>
            <a:off x="7668344" y="2762842"/>
            <a:ext cx="1475655" cy="2372218"/>
          </a:xfrm>
          <a:prstGeom prst="rect">
            <a:avLst/>
          </a:prstGeom>
          <a:noFill/>
          <a:ln>
            <a:noFill/>
          </a:ln>
        </p:spPr>
      </p:pic>
      <p:sp>
        <p:nvSpPr>
          <p:cNvPr id="553" name="Google Shape;553;p84"/>
          <p:cNvSpPr txBox="1"/>
          <p:nvPr/>
        </p:nvSpPr>
        <p:spPr>
          <a:xfrm>
            <a:off x="5465725" y="4556850"/>
            <a:ext cx="2130600" cy="954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a:t>
            </a:r>
            <a:endParaRPr b="0" i="0" sz="1200" u="none" cap="none" strike="noStrike">
              <a:solidFill>
                <a:srgbClr val="00BFF4"/>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Prof Robert Hairstans</a:t>
            </a:r>
            <a:endParaRPr b="0" i="0" sz="1200" u="none" cap="none" strike="noStrike">
              <a:solidFill>
                <a:srgbClr val="00BFF4"/>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85"/>
          <p:cNvSpPr txBox="1"/>
          <p:nvPr>
            <p:ph idx="1" type="body"/>
          </p:nvPr>
        </p:nvSpPr>
        <p:spPr>
          <a:xfrm>
            <a:off x="611560" y="173313"/>
            <a:ext cx="3672408" cy="43204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000"/>
              <a:buNone/>
            </a:pPr>
            <a:r>
              <a:rPr b="1" lang="en-US">
                <a:solidFill>
                  <a:srgbClr val="00BFF4"/>
                </a:solidFill>
              </a:rPr>
              <a:t>Before the World Wars</a:t>
            </a:r>
            <a:endParaRPr/>
          </a:p>
          <a:p>
            <a:pPr indent="0" lvl="0" marL="0" rtl="0" algn="l">
              <a:lnSpc>
                <a:spcPct val="100000"/>
              </a:lnSpc>
              <a:spcBef>
                <a:spcPts val="360"/>
              </a:spcBef>
              <a:spcAft>
                <a:spcPts val="0"/>
              </a:spcAft>
              <a:buClr>
                <a:schemeClr val="dk1"/>
              </a:buClr>
              <a:buSzPts val="1600"/>
              <a:buNone/>
            </a:pPr>
            <a:r>
              <a:rPr b="1" lang="en-US" sz="1600"/>
              <a:t>Manning Cottage: </a:t>
            </a:r>
            <a:r>
              <a:rPr lang="en-US" sz="1800"/>
              <a:t>Due to colonial expansion, it became necessary for buildings to be produced, packaged and dispatched in large quantities to all corners of the world. John Manning, a London carpenter and builder, embraced the key concepts of offsite construction by producing the Manning cottage, a timber house that was standardised for efficiency and designed to facilitate transport and assembly by unskilled workers.</a:t>
            </a:r>
            <a:endParaRPr/>
          </a:p>
          <a:p>
            <a:pPr indent="0" lvl="0" marL="0" rtl="0" algn="l">
              <a:lnSpc>
                <a:spcPct val="100000"/>
              </a:lnSpc>
              <a:spcBef>
                <a:spcPts val="360"/>
              </a:spcBef>
              <a:spcAft>
                <a:spcPts val="0"/>
              </a:spcAft>
              <a:buClr>
                <a:schemeClr val="dk1"/>
              </a:buClr>
              <a:buSzPts val="1800"/>
              <a:buNone/>
            </a:pPr>
            <a:r>
              <a:t/>
            </a:r>
            <a:endParaRPr b="1" sz="1800"/>
          </a:p>
        </p:txBody>
      </p:sp>
      <p:pic>
        <p:nvPicPr>
          <p:cNvPr id="559" name="Google Shape;559;p85"/>
          <p:cNvPicPr preferRelativeResize="0"/>
          <p:nvPr/>
        </p:nvPicPr>
        <p:blipFill rotWithShape="1">
          <a:blip r:embed="rId3">
            <a:alphaModFix/>
          </a:blip>
          <a:srcRect b="0" l="0" r="0" t="0"/>
          <a:stretch/>
        </p:blipFill>
        <p:spPr>
          <a:xfrm>
            <a:off x="4644008" y="1742964"/>
            <a:ext cx="4309292" cy="1181178"/>
          </a:xfrm>
          <a:prstGeom prst="rect">
            <a:avLst/>
          </a:prstGeom>
          <a:noFill/>
          <a:ln>
            <a:noFill/>
          </a:ln>
        </p:spPr>
      </p:pic>
      <p:sp>
        <p:nvSpPr>
          <p:cNvPr id="560" name="Google Shape;560;p85"/>
          <p:cNvSpPr txBox="1"/>
          <p:nvPr/>
        </p:nvSpPr>
        <p:spPr>
          <a:xfrm>
            <a:off x="6516216" y="2934741"/>
            <a:ext cx="2336121" cy="73866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BFF4"/>
                </a:solidFill>
                <a:latin typeface="Arial"/>
                <a:ea typeface="Arial"/>
                <a:cs typeface="Arial"/>
                <a:sym typeface="Arial"/>
              </a:rPr>
              <a:t>Historic building illustrations Image courtesy of Carola Calcagno</a:t>
            </a:r>
            <a:endParaRPr b="0" i="0" sz="1400" u="none" cap="none" strike="noStrike">
              <a:solidFill>
                <a:srgbClr val="00BFF4"/>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86"/>
          <p:cNvSpPr txBox="1"/>
          <p:nvPr>
            <p:ph idx="1" type="body"/>
          </p:nvPr>
        </p:nvSpPr>
        <p:spPr>
          <a:xfrm>
            <a:off x="611560" y="173313"/>
            <a:ext cx="3816424" cy="43204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000"/>
              <a:buNone/>
            </a:pPr>
            <a:r>
              <a:rPr b="1" lang="en-US">
                <a:solidFill>
                  <a:srgbClr val="00BFF4"/>
                </a:solidFill>
              </a:rPr>
              <a:t>Before the World Wars</a:t>
            </a:r>
            <a:endParaRPr/>
          </a:p>
          <a:p>
            <a:pPr indent="0" lvl="0" marL="0" rtl="0" algn="l">
              <a:lnSpc>
                <a:spcPct val="100000"/>
              </a:lnSpc>
              <a:spcBef>
                <a:spcPts val="360"/>
              </a:spcBef>
              <a:spcAft>
                <a:spcPts val="0"/>
              </a:spcAft>
              <a:buClr>
                <a:schemeClr val="dk1"/>
              </a:buClr>
              <a:buSzPts val="1800"/>
              <a:buNone/>
            </a:pPr>
            <a:r>
              <a:t/>
            </a:r>
            <a:endParaRPr b="1" sz="1800"/>
          </a:p>
          <a:p>
            <a:pPr indent="0" lvl="0" marL="0" rtl="0" algn="l">
              <a:lnSpc>
                <a:spcPct val="100000"/>
              </a:lnSpc>
              <a:spcBef>
                <a:spcPts val="360"/>
              </a:spcBef>
              <a:spcAft>
                <a:spcPts val="0"/>
              </a:spcAft>
              <a:buClr>
                <a:schemeClr val="dk1"/>
              </a:buClr>
              <a:buSzPts val="1600"/>
              <a:buNone/>
            </a:pPr>
            <a:r>
              <a:rPr b="1" lang="en-US" sz="1600"/>
              <a:t>Renkioi Hospital: </a:t>
            </a:r>
            <a:r>
              <a:rPr lang="en-US" sz="1800"/>
              <a:t>During the Crimean War, British engineer Isambard Kingdom Brunel designed and constructed the Renkioi Hospital on the coast of Dardanelles, Turkey. The timber frame structure was designed and produced in the UK, flat-packed, shipped and assembled onsite by unskilled workers in under 6 months.</a:t>
            </a:r>
            <a:endParaRPr b="1" sz="1600"/>
          </a:p>
        </p:txBody>
      </p:sp>
      <p:pic>
        <p:nvPicPr>
          <p:cNvPr id="566" name="Google Shape;566;p86"/>
          <p:cNvPicPr preferRelativeResize="0"/>
          <p:nvPr/>
        </p:nvPicPr>
        <p:blipFill rotWithShape="1">
          <a:blip r:embed="rId3">
            <a:alphaModFix/>
          </a:blip>
          <a:srcRect b="0" l="0" r="0" t="0"/>
          <a:stretch/>
        </p:blipFill>
        <p:spPr>
          <a:xfrm>
            <a:off x="4860032" y="1500602"/>
            <a:ext cx="4092975" cy="166590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87"/>
          <p:cNvSpPr txBox="1"/>
          <p:nvPr>
            <p:ph idx="1" type="body"/>
          </p:nvPr>
        </p:nvSpPr>
        <p:spPr>
          <a:xfrm>
            <a:off x="638572" y="123478"/>
            <a:ext cx="5688632" cy="43204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000"/>
              <a:buNone/>
            </a:pPr>
            <a:r>
              <a:rPr b="1" lang="en-US">
                <a:solidFill>
                  <a:srgbClr val="00BFF4"/>
                </a:solidFill>
              </a:rPr>
              <a:t>Before the World Wars</a:t>
            </a:r>
            <a:endParaRPr/>
          </a:p>
          <a:p>
            <a:pPr indent="0" lvl="0" marL="0" rtl="0" algn="l">
              <a:lnSpc>
                <a:spcPct val="100000"/>
              </a:lnSpc>
              <a:spcBef>
                <a:spcPts val="320"/>
              </a:spcBef>
              <a:spcAft>
                <a:spcPts val="0"/>
              </a:spcAft>
              <a:buClr>
                <a:schemeClr val="dk1"/>
              </a:buClr>
              <a:buSzPts val="1600"/>
              <a:buNone/>
            </a:pPr>
            <a:r>
              <a:rPr b="1" lang="en-US" sz="1600"/>
              <a:t>Eldon Street: </a:t>
            </a:r>
            <a:r>
              <a:rPr lang="en-US" sz="1600"/>
              <a:t>Liverpool city engineer J.A. Brodie experimented with concrete wall panels and floor slabs, which were pre-cast for rapid onsite installation. These were first applied in the house on Eldon street in 1903. Trade unions opposed the idea heavily and UK pre-cast panel production did not advance much further at the time.</a:t>
            </a:r>
            <a:endParaRPr sz="1600"/>
          </a:p>
          <a:p>
            <a:pPr indent="0" lvl="0" marL="0" rtl="0" algn="l">
              <a:lnSpc>
                <a:spcPct val="100000"/>
              </a:lnSpc>
              <a:spcBef>
                <a:spcPts val="240"/>
              </a:spcBef>
              <a:spcAft>
                <a:spcPts val="0"/>
              </a:spcAft>
              <a:buClr>
                <a:schemeClr val="dk1"/>
              </a:buClr>
              <a:buSzPts val="1200"/>
              <a:buNone/>
            </a:pPr>
            <a:r>
              <a:t/>
            </a:r>
            <a:endParaRPr sz="1200"/>
          </a:p>
          <a:p>
            <a:pPr indent="0" lvl="0" marL="0" rtl="0" algn="l">
              <a:lnSpc>
                <a:spcPct val="100000"/>
              </a:lnSpc>
              <a:spcBef>
                <a:spcPts val="240"/>
              </a:spcBef>
              <a:spcAft>
                <a:spcPts val="0"/>
              </a:spcAft>
              <a:buClr>
                <a:schemeClr val="dk1"/>
              </a:buClr>
              <a:buSzPts val="1200"/>
              <a:buNone/>
            </a:pPr>
            <a:r>
              <a:t/>
            </a:r>
            <a:endParaRPr sz="1200"/>
          </a:p>
          <a:p>
            <a:pPr indent="0" lvl="0" marL="0" rtl="0" algn="l">
              <a:lnSpc>
                <a:spcPct val="100000"/>
              </a:lnSpc>
              <a:spcBef>
                <a:spcPts val="320"/>
              </a:spcBef>
              <a:spcAft>
                <a:spcPts val="0"/>
              </a:spcAft>
              <a:buClr>
                <a:schemeClr val="dk1"/>
              </a:buClr>
              <a:buSzPts val="1600"/>
              <a:buNone/>
            </a:pPr>
            <a:r>
              <a:t/>
            </a:r>
            <a:endParaRPr sz="1600"/>
          </a:p>
          <a:p>
            <a:pPr indent="0" lvl="0" marL="0" rtl="0" algn="l">
              <a:lnSpc>
                <a:spcPct val="100000"/>
              </a:lnSpc>
              <a:spcBef>
                <a:spcPts val="320"/>
              </a:spcBef>
              <a:spcAft>
                <a:spcPts val="0"/>
              </a:spcAft>
              <a:buClr>
                <a:schemeClr val="dk1"/>
              </a:buClr>
              <a:buSzPts val="1600"/>
              <a:buNone/>
            </a:pPr>
            <a:r>
              <a:rPr b="1" lang="en-US" sz="1600"/>
              <a:t>House type-based prefabrication: </a:t>
            </a:r>
            <a:r>
              <a:rPr lang="en-US" sz="1600">
                <a:latin typeface="Arial"/>
                <a:ea typeface="Arial"/>
                <a:cs typeface="Arial"/>
                <a:sym typeface="Arial"/>
              </a:rPr>
              <a:t>Architect F.L. Wright realized 7 houses, in partnership with the developer Arthur Richards, in order to make well-designed housing more affordable and accessible. </a:t>
            </a:r>
            <a:endParaRPr/>
          </a:p>
          <a:p>
            <a:pPr indent="0" lvl="0" marL="0" rtl="0" algn="l">
              <a:lnSpc>
                <a:spcPct val="100000"/>
              </a:lnSpc>
              <a:spcBef>
                <a:spcPts val="320"/>
              </a:spcBef>
              <a:spcAft>
                <a:spcPts val="0"/>
              </a:spcAft>
              <a:buClr>
                <a:schemeClr val="dk1"/>
              </a:buClr>
              <a:buSzPts val="1600"/>
              <a:buNone/>
            </a:pPr>
            <a:r>
              <a:rPr lang="en-US" sz="1600">
                <a:latin typeface="Arial"/>
                <a:ea typeface="Arial"/>
                <a:cs typeface="Arial"/>
                <a:sym typeface="Arial"/>
              </a:rPr>
              <a:t>The Richards Company’s pre-cut lumber were sold via a car dealership-like model, shipped and assembled in the field, allowing for more a precise structure.</a:t>
            </a:r>
            <a:endParaRPr sz="1600">
              <a:latin typeface="Arial"/>
              <a:ea typeface="Arial"/>
              <a:cs typeface="Arial"/>
              <a:sym typeface="Arial"/>
            </a:endParaRPr>
          </a:p>
          <a:p>
            <a:pPr indent="0" lvl="0" marL="0" rtl="0" algn="l">
              <a:lnSpc>
                <a:spcPct val="100000"/>
              </a:lnSpc>
              <a:spcBef>
                <a:spcPts val="320"/>
              </a:spcBef>
              <a:spcAft>
                <a:spcPts val="0"/>
              </a:spcAft>
              <a:buClr>
                <a:schemeClr val="dk1"/>
              </a:buClr>
              <a:buSzPts val="1600"/>
              <a:buNone/>
            </a:pPr>
            <a:r>
              <a:rPr lang="en-US" sz="1600">
                <a:latin typeface="Arial"/>
                <a:ea typeface="Arial"/>
                <a:cs typeface="Arial"/>
                <a:sym typeface="Arial"/>
              </a:rPr>
              <a:t>WWI material shortage marked the decline of this project.</a:t>
            </a:r>
            <a:endParaRPr sz="1600">
              <a:latin typeface="Arial"/>
              <a:ea typeface="Arial"/>
              <a:cs typeface="Arial"/>
              <a:sym typeface="Arial"/>
            </a:endParaRPr>
          </a:p>
        </p:txBody>
      </p:sp>
      <p:pic>
        <p:nvPicPr>
          <p:cNvPr id="572" name="Google Shape;572;p87"/>
          <p:cNvPicPr preferRelativeResize="0"/>
          <p:nvPr/>
        </p:nvPicPr>
        <p:blipFill rotWithShape="1">
          <a:blip r:embed="rId3">
            <a:alphaModFix/>
          </a:blip>
          <a:srcRect b="0" l="0" r="0" t="0"/>
          <a:stretch/>
        </p:blipFill>
        <p:spPr>
          <a:xfrm>
            <a:off x="6249701" y="2787774"/>
            <a:ext cx="2820938" cy="1152128"/>
          </a:xfrm>
          <a:prstGeom prst="rect">
            <a:avLst/>
          </a:prstGeom>
          <a:noFill/>
          <a:ln>
            <a:noFill/>
          </a:ln>
        </p:spPr>
      </p:pic>
      <p:pic>
        <p:nvPicPr>
          <p:cNvPr id="573" name="Google Shape;573;p87"/>
          <p:cNvPicPr preferRelativeResize="0"/>
          <p:nvPr/>
        </p:nvPicPr>
        <p:blipFill rotWithShape="1">
          <a:blip r:embed="rId4">
            <a:alphaModFix/>
          </a:blip>
          <a:srcRect b="0" l="0" r="0" t="0"/>
          <a:stretch/>
        </p:blipFill>
        <p:spPr>
          <a:xfrm>
            <a:off x="6327204" y="123478"/>
            <a:ext cx="2711132" cy="177966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88"/>
          <p:cNvSpPr txBox="1"/>
          <p:nvPr>
            <p:ph idx="1" type="body"/>
          </p:nvPr>
        </p:nvSpPr>
        <p:spPr>
          <a:xfrm>
            <a:off x="587991" y="483518"/>
            <a:ext cx="5712202" cy="43204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000"/>
              <a:buNone/>
            </a:pPr>
            <a:r>
              <a:rPr b="1" lang="en-US">
                <a:solidFill>
                  <a:srgbClr val="00BFF4"/>
                </a:solidFill>
              </a:rPr>
              <a:t>Post WWII</a:t>
            </a:r>
            <a:endParaRPr/>
          </a:p>
          <a:p>
            <a:pPr indent="0" lvl="0" marL="0" rtl="0" algn="l">
              <a:lnSpc>
                <a:spcPct val="100000"/>
              </a:lnSpc>
              <a:spcBef>
                <a:spcPts val="300"/>
              </a:spcBef>
              <a:spcAft>
                <a:spcPts val="0"/>
              </a:spcAft>
              <a:buClr>
                <a:schemeClr val="dk1"/>
              </a:buClr>
              <a:buSzPts val="1500"/>
              <a:buNone/>
            </a:pPr>
            <a:r>
              <a:rPr b="1" lang="en-US" sz="1500"/>
              <a:t>Dymaxion House – B. Fuller: </a:t>
            </a:r>
            <a:r>
              <a:rPr lang="en-US" sz="1500"/>
              <a:t>self-sufficient single family dwelling that could be mass produced and flat-packaged. The house was to be constructed in aluminium and provided with wind turbines and water cisterns.</a:t>
            </a:r>
            <a:endParaRPr/>
          </a:p>
          <a:p>
            <a:pPr indent="0" lvl="0" marL="0" rtl="0" algn="l">
              <a:lnSpc>
                <a:spcPct val="100000"/>
              </a:lnSpc>
              <a:spcBef>
                <a:spcPts val="280"/>
              </a:spcBef>
              <a:spcAft>
                <a:spcPts val="0"/>
              </a:spcAft>
              <a:buClr>
                <a:schemeClr val="dk1"/>
              </a:buClr>
              <a:buSzPts val="1400"/>
              <a:buNone/>
            </a:pPr>
            <a:r>
              <a:t/>
            </a:r>
            <a:endParaRPr sz="1400"/>
          </a:p>
          <a:p>
            <a:pPr indent="0" lvl="0" marL="0" rtl="0" algn="l">
              <a:lnSpc>
                <a:spcPct val="100000"/>
              </a:lnSpc>
              <a:spcBef>
                <a:spcPts val="300"/>
              </a:spcBef>
              <a:spcAft>
                <a:spcPts val="0"/>
              </a:spcAft>
              <a:buClr>
                <a:schemeClr val="dk1"/>
              </a:buClr>
              <a:buSzPts val="1500"/>
              <a:buNone/>
            </a:pPr>
            <a:r>
              <a:rPr b="1" lang="en-US" sz="1500"/>
              <a:t>Eames House – C.&amp;R. Eames: </a:t>
            </a:r>
            <a:r>
              <a:rPr lang="en-US" sz="1500"/>
              <a:t>built for the Case Study House Program which focused on the use of new material and technologies developed during WWII. The project makes use of prefabricated materials.</a:t>
            </a:r>
            <a:endParaRPr/>
          </a:p>
          <a:p>
            <a:pPr indent="0" lvl="0" marL="0" rtl="0" algn="l">
              <a:lnSpc>
                <a:spcPct val="100000"/>
              </a:lnSpc>
              <a:spcBef>
                <a:spcPts val="280"/>
              </a:spcBef>
              <a:spcAft>
                <a:spcPts val="0"/>
              </a:spcAft>
              <a:buClr>
                <a:schemeClr val="dk1"/>
              </a:buClr>
              <a:buSzPts val="1400"/>
              <a:buNone/>
            </a:pPr>
            <a:r>
              <a:t/>
            </a:r>
            <a:endParaRPr sz="1400"/>
          </a:p>
          <a:p>
            <a:pPr indent="0" lvl="0" marL="0" rtl="0" algn="l">
              <a:lnSpc>
                <a:spcPct val="100000"/>
              </a:lnSpc>
              <a:spcBef>
                <a:spcPts val="300"/>
              </a:spcBef>
              <a:spcAft>
                <a:spcPts val="0"/>
              </a:spcAft>
              <a:buClr>
                <a:schemeClr val="dk1"/>
              </a:buClr>
              <a:buSzPts val="1500"/>
              <a:buNone/>
            </a:pPr>
            <a:r>
              <a:rPr b="1" lang="en-US" sz="1500"/>
              <a:t>Camus pre-cast panelised systems: </a:t>
            </a:r>
            <a:r>
              <a:rPr lang="en-US" sz="1500"/>
              <a:t>patented in 1948 the system was produces around the globe and developed in different forms. Camus system with a steel frame was extensively used in high-rise UK residential construction. </a:t>
            </a:r>
            <a:endParaRPr sz="1600"/>
          </a:p>
        </p:txBody>
      </p:sp>
      <p:pic>
        <p:nvPicPr>
          <p:cNvPr id="579" name="Google Shape;579;p88"/>
          <p:cNvPicPr preferRelativeResize="0"/>
          <p:nvPr/>
        </p:nvPicPr>
        <p:blipFill rotWithShape="1">
          <a:blip r:embed="rId3">
            <a:alphaModFix/>
          </a:blip>
          <a:srcRect b="0" l="0" r="0" t="0"/>
          <a:stretch/>
        </p:blipFill>
        <p:spPr>
          <a:xfrm>
            <a:off x="6732240" y="1844413"/>
            <a:ext cx="2243514" cy="1123554"/>
          </a:xfrm>
          <a:prstGeom prst="rect">
            <a:avLst/>
          </a:prstGeom>
          <a:noFill/>
          <a:ln>
            <a:noFill/>
          </a:ln>
        </p:spPr>
      </p:pic>
      <p:pic>
        <p:nvPicPr>
          <p:cNvPr id="580" name="Google Shape;580;p88"/>
          <p:cNvPicPr preferRelativeResize="0"/>
          <p:nvPr/>
        </p:nvPicPr>
        <p:blipFill rotWithShape="1">
          <a:blip r:embed="rId4">
            <a:alphaModFix/>
          </a:blip>
          <a:srcRect b="0" l="0" r="0" t="0"/>
          <a:stretch/>
        </p:blipFill>
        <p:spPr>
          <a:xfrm>
            <a:off x="6695267" y="51470"/>
            <a:ext cx="2341229" cy="1440160"/>
          </a:xfrm>
          <a:prstGeom prst="rect">
            <a:avLst/>
          </a:prstGeom>
          <a:noFill/>
          <a:ln>
            <a:noFill/>
          </a:ln>
        </p:spPr>
      </p:pic>
      <p:pic>
        <p:nvPicPr>
          <p:cNvPr id="581" name="Google Shape;581;p88"/>
          <p:cNvPicPr preferRelativeResize="0"/>
          <p:nvPr/>
        </p:nvPicPr>
        <p:blipFill rotWithShape="1">
          <a:blip r:embed="rId5">
            <a:alphaModFix/>
          </a:blip>
          <a:srcRect b="0" l="0" r="0" t="0"/>
          <a:stretch/>
        </p:blipFill>
        <p:spPr>
          <a:xfrm>
            <a:off x="7262285" y="3075806"/>
            <a:ext cx="1774211" cy="19339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89"/>
          <p:cNvSpPr txBox="1"/>
          <p:nvPr>
            <p:ph idx="1" type="body"/>
          </p:nvPr>
        </p:nvSpPr>
        <p:spPr>
          <a:xfrm>
            <a:off x="683568" y="627534"/>
            <a:ext cx="4032448" cy="43204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000"/>
              <a:buNone/>
            </a:pPr>
            <a:r>
              <a:rPr b="1" lang="en-US">
                <a:solidFill>
                  <a:srgbClr val="00BFF4"/>
                </a:solidFill>
              </a:rPr>
              <a:t>Post WWII</a:t>
            </a:r>
            <a:endParaRPr/>
          </a:p>
          <a:p>
            <a:pPr indent="0" lvl="0" marL="0" rtl="0" algn="l">
              <a:lnSpc>
                <a:spcPct val="100000"/>
              </a:lnSpc>
              <a:spcBef>
                <a:spcPts val="280"/>
              </a:spcBef>
              <a:spcAft>
                <a:spcPts val="0"/>
              </a:spcAft>
              <a:buClr>
                <a:schemeClr val="dk1"/>
              </a:buClr>
              <a:buSzPts val="1400"/>
              <a:buNone/>
            </a:pPr>
            <a:r>
              <a:t/>
            </a:r>
            <a:endParaRPr sz="1400"/>
          </a:p>
          <a:p>
            <a:pPr indent="0" lvl="0" marL="0" rtl="0" algn="l">
              <a:lnSpc>
                <a:spcPct val="100000"/>
              </a:lnSpc>
              <a:spcBef>
                <a:spcPts val="300"/>
              </a:spcBef>
              <a:spcAft>
                <a:spcPts val="0"/>
              </a:spcAft>
              <a:buClr>
                <a:schemeClr val="dk1"/>
              </a:buClr>
              <a:buSzPts val="1500"/>
              <a:buNone/>
            </a:pPr>
            <a:r>
              <a:rPr b="1" lang="en-US" sz="1500"/>
              <a:t>Nakagin Capsule Tower – K. Kurokawa: </a:t>
            </a:r>
            <a:r>
              <a:rPr lang="en-US" sz="1500"/>
              <a:t>created to house traveling business men; represents the first example of capsule architecture. Each module can be plugged in to the central core and replaced/exchanged. All pieces of the pods were manufactured in a factory then transported to the site by truck.</a:t>
            </a:r>
            <a:endParaRPr sz="1500"/>
          </a:p>
          <a:p>
            <a:pPr indent="0" lvl="0" marL="0" rtl="0" algn="l">
              <a:lnSpc>
                <a:spcPct val="100000"/>
              </a:lnSpc>
              <a:spcBef>
                <a:spcPts val="320"/>
              </a:spcBef>
              <a:spcAft>
                <a:spcPts val="0"/>
              </a:spcAft>
              <a:buClr>
                <a:schemeClr val="dk1"/>
              </a:buClr>
              <a:buSzPts val="1600"/>
              <a:buNone/>
            </a:pPr>
            <a:r>
              <a:t/>
            </a:r>
            <a:endParaRPr sz="1600"/>
          </a:p>
          <a:p>
            <a:pPr indent="0" lvl="0" marL="0" rtl="0" algn="l">
              <a:lnSpc>
                <a:spcPct val="100000"/>
              </a:lnSpc>
              <a:spcBef>
                <a:spcPts val="320"/>
              </a:spcBef>
              <a:spcAft>
                <a:spcPts val="0"/>
              </a:spcAft>
              <a:buClr>
                <a:schemeClr val="dk1"/>
              </a:buClr>
              <a:buSzPts val="1600"/>
              <a:buNone/>
            </a:pPr>
            <a:r>
              <a:t/>
            </a:r>
            <a:endParaRPr sz="1600"/>
          </a:p>
          <a:p>
            <a:pPr indent="0" lvl="0" marL="0" rtl="0" algn="l">
              <a:lnSpc>
                <a:spcPct val="100000"/>
              </a:lnSpc>
              <a:spcBef>
                <a:spcPts val="320"/>
              </a:spcBef>
              <a:spcAft>
                <a:spcPts val="0"/>
              </a:spcAft>
              <a:buClr>
                <a:schemeClr val="dk1"/>
              </a:buClr>
              <a:buSzPts val="1600"/>
              <a:buNone/>
            </a:pPr>
            <a:r>
              <a:t/>
            </a:r>
            <a:endParaRPr sz="1600"/>
          </a:p>
          <a:p>
            <a:pPr indent="0" lvl="0" marL="0" rtl="0" algn="l">
              <a:lnSpc>
                <a:spcPct val="100000"/>
              </a:lnSpc>
              <a:spcBef>
                <a:spcPts val="320"/>
              </a:spcBef>
              <a:spcAft>
                <a:spcPts val="0"/>
              </a:spcAft>
              <a:buClr>
                <a:schemeClr val="dk1"/>
              </a:buClr>
              <a:buSzPts val="1600"/>
              <a:buNone/>
            </a:pPr>
            <a:r>
              <a:t/>
            </a:r>
            <a:endParaRPr sz="1600"/>
          </a:p>
          <a:p>
            <a:pPr indent="0" lvl="0" marL="0" rtl="0" algn="l">
              <a:lnSpc>
                <a:spcPct val="100000"/>
              </a:lnSpc>
              <a:spcBef>
                <a:spcPts val="320"/>
              </a:spcBef>
              <a:spcAft>
                <a:spcPts val="0"/>
              </a:spcAft>
              <a:buClr>
                <a:schemeClr val="dk1"/>
              </a:buClr>
              <a:buSzPts val="1600"/>
              <a:buNone/>
            </a:pPr>
            <a:r>
              <a:t/>
            </a:r>
            <a:endParaRPr sz="1600"/>
          </a:p>
        </p:txBody>
      </p:sp>
      <p:pic>
        <p:nvPicPr>
          <p:cNvPr id="587" name="Google Shape;587;p89"/>
          <p:cNvPicPr preferRelativeResize="0"/>
          <p:nvPr/>
        </p:nvPicPr>
        <p:blipFill rotWithShape="1">
          <a:blip r:embed="rId3">
            <a:alphaModFix/>
          </a:blip>
          <a:srcRect b="0" l="0" r="0" t="0"/>
          <a:stretch/>
        </p:blipFill>
        <p:spPr>
          <a:xfrm>
            <a:off x="5436096" y="51470"/>
            <a:ext cx="1888188" cy="499774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90"/>
          <p:cNvSpPr txBox="1"/>
          <p:nvPr>
            <p:ph type="title"/>
          </p:nvPr>
        </p:nvSpPr>
        <p:spPr>
          <a:xfrm>
            <a:off x="323528" y="1419622"/>
            <a:ext cx="4464600" cy="2160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Summary</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91"/>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Offsite construction</a:t>
            </a:r>
            <a:endParaRPr sz="2400"/>
          </a:p>
        </p:txBody>
      </p:sp>
      <p:sp>
        <p:nvSpPr>
          <p:cNvPr id="599" name="Google Shape;599;p91"/>
          <p:cNvSpPr txBox="1"/>
          <p:nvPr>
            <p:ph idx="1" type="body"/>
          </p:nvPr>
        </p:nvSpPr>
        <p:spPr>
          <a:xfrm>
            <a:off x="745232" y="1131590"/>
            <a:ext cx="3682752" cy="410445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sz="1800"/>
              <a:t>Offsite is a construction method that adds substantial value to a product via the manufacture and pre-assembly of components, elements or modules in a factory, before installation into their final location.</a:t>
            </a:r>
            <a:endParaRPr sz="1800"/>
          </a:p>
          <a:p>
            <a:pPr indent="0" lvl="0" marL="0" rtl="0" algn="l">
              <a:lnSpc>
                <a:spcPct val="100000"/>
              </a:lnSpc>
              <a:spcBef>
                <a:spcPts val="360"/>
              </a:spcBef>
              <a:spcAft>
                <a:spcPts val="0"/>
              </a:spcAft>
              <a:buClr>
                <a:schemeClr val="dk1"/>
              </a:buClr>
              <a:buSzPts val="1800"/>
              <a:buNone/>
            </a:pPr>
            <a:r>
              <a:t/>
            </a:r>
            <a:endParaRPr sz="1800"/>
          </a:p>
        </p:txBody>
      </p:sp>
      <p:sp>
        <p:nvSpPr>
          <p:cNvPr id="600" name="Google Shape;600;p91"/>
          <p:cNvSpPr/>
          <p:nvPr/>
        </p:nvSpPr>
        <p:spPr>
          <a:xfrm>
            <a:off x="2782034" y="4389923"/>
            <a:ext cx="1656300" cy="147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0" i="0" lang="en-US" sz="1200" u="none" cap="none" strike="noStrike">
                <a:solidFill>
                  <a:srgbClr val="00BFF4"/>
                </a:solidFill>
                <a:latin typeface="Arial"/>
                <a:ea typeface="Arial"/>
                <a:cs typeface="Arial"/>
                <a:sym typeface="Arial"/>
              </a:rPr>
              <a:t>Image courtesy of Offsite Awards - Mott MacDonald</a:t>
            </a:r>
            <a:endParaRPr b="0" i="0" sz="1200" u="none" cap="none" strike="noStrike">
              <a:solidFill>
                <a:srgbClr val="00BFF4"/>
              </a:solidFill>
              <a:latin typeface="Arial"/>
              <a:ea typeface="Arial"/>
              <a:cs typeface="Arial"/>
              <a:sym typeface="Arial"/>
            </a:endParaRPr>
          </a:p>
        </p:txBody>
      </p:sp>
      <p:pic>
        <p:nvPicPr>
          <p:cNvPr id="601" name="Google Shape;601;p91"/>
          <p:cNvPicPr preferRelativeResize="0"/>
          <p:nvPr/>
        </p:nvPicPr>
        <p:blipFill rotWithShape="1">
          <a:blip r:embed="rId3">
            <a:alphaModFix/>
          </a:blip>
          <a:srcRect b="0" l="9869" r="0" t="0"/>
          <a:stretch/>
        </p:blipFill>
        <p:spPr>
          <a:xfrm>
            <a:off x="4438328" y="0"/>
            <a:ext cx="6181176" cy="51435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92"/>
          <p:cNvSpPr txBox="1"/>
          <p:nvPr/>
        </p:nvSpPr>
        <p:spPr>
          <a:xfrm>
            <a:off x="737550" y="887607"/>
            <a:ext cx="7198604" cy="206210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Panelised systems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p:txBody>
      </p:sp>
      <p:pic>
        <p:nvPicPr>
          <p:cNvPr id="608" name="Google Shape;608;p92"/>
          <p:cNvPicPr preferRelativeResize="0"/>
          <p:nvPr/>
        </p:nvPicPr>
        <p:blipFill rotWithShape="1">
          <a:blip r:embed="rId3">
            <a:alphaModFix/>
          </a:blip>
          <a:srcRect b="0" l="0" r="0" t="0"/>
          <a:stretch/>
        </p:blipFill>
        <p:spPr>
          <a:xfrm>
            <a:off x="3861854" y="3492957"/>
            <a:ext cx="2843224" cy="1556714"/>
          </a:xfrm>
          <a:prstGeom prst="rect">
            <a:avLst/>
          </a:prstGeom>
          <a:noFill/>
          <a:ln>
            <a:noFill/>
          </a:ln>
        </p:spPr>
      </p:pic>
      <p:pic>
        <p:nvPicPr>
          <p:cNvPr id="609" name="Google Shape;609;p92"/>
          <p:cNvPicPr preferRelativeResize="0"/>
          <p:nvPr/>
        </p:nvPicPr>
        <p:blipFill rotWithShape="1">
          <a:blip r:embed="rId4">
            <a:alphaModFix/>
          </a:blip>
          <a:srcRect b="0" l="0" r="0" t="0"/>
          <a:stretch/>
        </p:blipFill>
        <p:spPr>
          <a:xfrm>
            <a:off x="737550" y="1212806"/>
            <a:ext cx="2898345" cy="1670539"/>
          </a:xfrm>
          <a:prstGeom prst="rect">
            <a:avLst/>
          </a:prstGeom>
          <a:noFill/>
          <a:ln>
            <a:noFill/>
          </a:ln>
        </p:spPr>
      </p:pic>
      <p:pic>
        <p:nvPicPr>
          <p:cNvPr id="610" name="Google Shape;610;p92"/>
          <p:cNvPicPr preferRelativeResize="0"/>
          <p:nvPr/>
        </p:nvPicPr>
        <p:blipFill rotWithShape="1">
          <a:blip r:embed="rId5">
            <a:alphaModFix/>
          </a:blip>
          <a:srcRect b="0" l="0" r="0" t="0"/>
          <a:stretch/>
        </p:blipFill>
        <p:spPr>
          <a:xfrm>
            <a:off x="737550" y="3492958"/>
            <a:ext cx="2898345" cy="1552629"/>
          </a:xfrm>
          <a:prstGeom prst="rect">
            <a:avLst/>
          </a:prstGeom>
          <a:noFill/>
          <a:ln>
            <a:noFill/>
          </a:ln>
        </p:spPr>
      </p:pic>
      <p:pic>
        <p:nvPicPr>
          <p:cNvPr id="611" name="Google Shape;611;p92"/>
          <p:cNvPicPr preferRelativeResize="0"/>
          <p:nvPr/>
        </p:nvPicPr>
        <p:blipFill rotWithShape="1">
          <a:blip r:embed="rId6">
            <a:alphaModFix/>
          </a:blip>
          <a:srcRect b="0" l="0" r="0" t="0"/>
          <a:stretch/>
        </p:blipFill>
        <p:spPr>
          <a:xfrm>
            <a:off x="3861854" y="1212805"/>
            <a:ext cx="2843223" cy="1670539"/>
          </a:xfrm>
          <a:prstGeom prst="rect">
            <a:avLst/>
          </a:prstGeom>
          <a:noFill/>
          <a:ln>
            <a:noFill/>
          </a:ln>
        </p:spPr>
      </p:pic>
      <p:sp>
        <p:nvSpPr>
          <p:cNvPr id="612" name="Google Shape;612;p92"/>
          <p:cNvSpPr/>
          <p:nvPr/>
        </p:nvSpPr>
        <p:spPr>
          <a:xfrm>
            <a:off x="737550" y="518358"/>
            <a:ext cx="5707012"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BFF4"/>
                </a:solidFill>
                <a:latin typeface="Arial"/>
                <a:ea typeface="Arial"/>
                <a:cs typeface="Arial"/>
                <a:sym typeface="Arial"/>
              </a:rPr>
              <a:t>Four main categories of offsite construction: </a:t>
            </a:r>
            <a:endParaRPr b="1" i="0" sz="2000" u="none" cap="none" strike="noStrike">
              <a:solidFill>
                <a:srgbClr val="00BFF4"/>
              </a:solidFill>
              <a:latin typeface="Arial"/>
              <a:ea typeface="Arial"/>
              <a:cs typeface="Arial"/>
              <a:sym typeface="Arial"/>
            </a:endParaRPr>
          </a:p>
        </p:txBody>
      </p:sp>
      <p:sp>
        <p:nvSpPr>
          <p:cNvPr id="613" name="Google Shape;613;p92"/>
          <p:cNvSpPr/>
          <p:nvPr/>
        </p:nvSpPr>
        <p:spPr>
          <a:xfrm>
            <a:off x="3861854" y="3167759"/>
            <a:ext cx="457200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Hybrid systems</a:t>
            </a:r>
            <a:endParaRPr b="0" i="0" sz="1600" u="none" cap="none" strike="noStrike">
              <a:solidFill>
                <a:schemeClr val="dk1"/>
              </a:solidFill>
              <a:latin typeface="Arial"/>
              <a:ea typeface="Arial"/>
              <a:cs typeface="Arial"/>
              <a:sym typeface="Arial"/>
            </a:endParaRPr>
          </a:p>
        </p:txBody>
      </p:sp>
      <p:sp>
        <p:nvSpPr>
          <p:cNvPr id="614" name="Google Shape;614;p92"/>
          <p:cNvSpPr/>
          <p:nvPr/>
        </p:nvSpPr>
        <p:spPr>
          <a:xfrm>
            <a:off x="737550" y="3176471"/>
            <a:ext cx="2831224"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Sub-assemblies and components</a:t>
            </a:r>
            <a:endParaRPr b="0" i="0" sz="1400" u="none" cap="none" strike="noStrike">
              <a:solidFill>
                <a:srgbClr val="000000"/>
              </a:solidFill>
              <a:latin typeface="Arial"/>
              <a:ea typeface="Arial"/>
              <a:cs typeface="Arial"/>
              <a:sym typeface="Arial"/>
            </a:endParaRPr>
          </a:p>
        </p:txBody>
      </p:sp>
      <p:sp>
        <p:nvSpPr>
          <p:cNvPr id="615" name="Google Shape;615;p92"/>
          <p:cNvSpPr/>
          <p:nvPr/>
        </p:nvSpPr>
        <p:spPr>
          <a:xfrm>
            <a:off x="3861854" y="874251"/>
            <a:ext cx="457200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Volumetric systems</a:t>
            </a:r>
            <a:endParaRPr b="0" i="0" sz="1600" u="none" cap="none" strike="noStrike">
              <a:solidFill>
                <a:schemeClr val="dk1"/>
              </a:solidFill>
              <a:latin typeface="Arial"/>
              <a:ea typeface="Arial"/>
              <a:cs typeface="Arial"/>
              <a:sym typeface="Arial"/>
            </a:endParaRPr>
          </a:p>
        </p:txBody>
      </p:sp>
      <p:sp>
        <p:nvSpPr>
          <p:cNvPr id="616" name="Google Shape;616;p92"/>
          <p:cNvSpPr txBox="1"/>
          <p:nvPr>
            <p:ph idx="1" type="body"/>
          </p:nvPr>
        </p:nvSpPr>
        <p:spPr>
          <a:xfrm>
            <a:off x="6931024" y="1212800"/>
            <a:ext cx="2065800" cy="4104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sz="1800"/>
              <a:t>Can be made out of any typical construction material: concrete, steel, timber or hybrid</a:t>
            </a:r>
            <a:endParaRPr sz="1800"/>
          </a:p>
          <a:p>
            <a:pPr indent="0" lvl="0" marL="0" rtl="0" algn="r">
              <a:lnSpc>
                <a:spcPct val="100000"/>
              </a:lnSpc>
              <a:spcBef>
                <a:spcPts val="360"/>
              </a:spcBef>
              <a:spcAft>
                <a:spcPts val="0"/>
              </a:spcAft>
              <a:buClr>
                <a:schemeClr val="dk1"/>
              </a:buClr>
              <a:buSzPts val="1800"/>
              <a:buNone/>
            </a:pPr>
            <a:r>
              <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30"/>
          <p:cNvSpPr/>
          <p:nvPr/>
        </p:nvSpPr>
        <p:spPr>
          <a:xfrm>
            <a:off x="7631691" y="3703194"/>
            <a:ext cx="1512300" cy="14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1" name="Google Shape;141;p30"/>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t/>
            </a:r>
            <a:endParaRPr/>
          </a:p>
        </p:txBody>
      </p:sp>
      <p:sp>
        <p:nvSpPr>
          <p:cNvPr id="142" name="Google Shape;142;p30"/>
          <p:cNvSpPr txBox="1"/>
          <p:nvPr>
            <p:ph idx="1" type="body"/>
          </p:nvPr>
        </p:nvSpPr>
        <p:spPr>
          <a:xfrm>
            <a:off x="745232" y="1203598"/>
            <a:ext cx="6707088" cy="30963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000"/>
              <a:buNone/>
            </a:pPr>
            <a:r>
              <a:t/>
            </a:r>
            <a:endParaRPr/>
          </a:p>
        </p:txBody>
      </p:sp>
      <p:pic>
        <p:nvPicPr>
          <p:cNvPr id="143" name="Google Shape;143;p30"/>
          <p:cNvPicPr preferRelativeResize="0"/>
          <p:nvPr/>
        </p:nvPicPr>
        <p:blipFill rotWithShape="1">
          <a:blip r:embed="rId3">
            <a:alphaModFix/>
          </a:blip>
          <a:srcRect b="0" l="0" r="0" t="0"/>
          <a:stretch/>
        </p:blipFill>
        <p:spPr>
          <a:xfrm>
            <a:off x="87137" y="94000"/>
            <a:ext cx="8969724" cy="4602475"/>
          </a:xfrm>
          <a:prstGeom prst="rect">
            <a:avLst/>
          </a:prstGeom>
          <a:noFill/>
          <a:ln>
            <a:noFill/>
          </a:ln>
        </p:spPr>
      </p:pic>
      <p:sp>
        <p:nvSpPr>
          <p:cNvPr id="144" name="Google Shape;144;p30"/>
          <p:cNvSpPr/>
          <p:nvPr/>
        </p:nvSpPr>
        <p:spPr>
          <a:xfrm>
            <a:off x="609314" y="4849086"/>
            <a:ext cx="7632848"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Modern Methods of Construction working group: developing a definition framework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93"/>
          <p:cNvSpPr/>
          <p:nvPr/>
        </p:nvSpPr>
        <p:spPr>
          <a:xfrm>
            <a:off x="7487811" y="3991368"/>
            <a:ext cx="1656300" cy="115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2" name="Google Shape;622;p93"/>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Benefits</a:t>
            </a:r>
            <a:endParaRPr sz="2400"/>
          </a:p>
        </p:txBody>
      </p:sp>
      <p:sp>
        <p:nvSpPr>
          <p:cNvPr id="623" name="Google Shape;623;p93"/>
          <p:cNvSpPr txBox="1"/>
          <p:nvPr>
            <p:ph idx="1" type="body"/>
          </p:nvPr>
        </p:nvSpPr>
        <p:spPr>
          <a:xfrm>
            <a:off x="539552" y="2859782"/>
            <a:ext cx="2658394" cy="3096344"/>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dk1"/>
              </a:buClr>
              <a:buSzPts val="1600"/>
              <a:buNone/>
            </a:pPr>
            <a:r>
              <a:rPr lang="en-US" sz="1600"/>
              <a:t>the factory environment guarantees higher quality, more predictable product behaviour, better performance and little defects, with consequent higher customer satisfaction.</a:t>
            </a:r>
            <a:endParaRPr/>
          </a:p>
        </p:txBody>
      </p:sp>
      <p:pic>
        <p:nvPicPr>
          <p:cNvPr id="624" name="Google Shape;624;p93"/>
          <p:cNvPicPr preferRelativeResize="0"/>
          <p:nvPr/>
        </p:nvPicPr>
        <p:blipFill rotWithShape="1">
          <a:blip r:embed="rId3">
            <a:alphaModFix/>
          </a:blip>
          <a:srcRect b="0" l="0" r="0" t="0"/>
          <a:stretch/>
        </p:blipFill>
        <p:spPr>
          <a:xfrm>
            <a:off x="3275856" y="1967786"/>
            <a:ext cx="3206376" cy="3021138"/>
          </a:xfrm>
          <a:prstGeom prst="rect">
            <a:avLst/>
          </a:prstGeom>
          <a:noFill/>
          <a:ln>
            <a:noFill/>
          </a:ln>
        </p:spPr>
      </p:pic>
      <p:sp>
        <p:nvSpPr>
          <p:cNvPr id="625" name="Google Shape;625;p93"/>
          <p:cNvSpPr txBox="1"/>
          <p:nvPr/>
        </p:nvSpPr>
        <p:spPr>
          <a:xfrm>
            <a:off x="6560142" y="2378971"/>
            <a:ext cx="2575296" cy="20882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Arial"/>
              <a:buNone/>
            </a:pPr>
            <a:r>
              <a:rPr b="0" i="0" lang="en-US" sz="1600" u="none" cap="none" strike="noStrike">
                <a:solidFill>
                  <a:schemeClr val="dk1"/>
                </a:solidFill>
                <a:latin typeface="Arial"/>
                <a:ea typeface="Arial"/>
                <a:cs typeface="Arial"/>
                <a:sym typeface="Arial"/>
              </a:rPr>
              <a:t>the optimised use of materials and the opportunity to carry some operations at the same time allows for time savings and reduction of waste. Additionally, the use of BIM and automation ensures flexibility. </a:t>
            </a:r>
            <a:endParaRPr b="0" i="0" sz="1600" u="none" cap="none" strike="noStrike">
              <a:solidFill>
                <a:schemeClr val="dk1"/>
              </a:solidFill>
              <a:latin typeface="Arial"/>
              <a:ea typeface="Arial"/>
              <a:cs typeface="Arial"/>
              <a:sym typeface="Arial"/>
            </a:endParaRPr>
          </a:p>
        </p:txBody>
      </p:sp>
      <p:sp>
        <p:nvSpPr>
          <p:cNvPr id="626" name="Google Shape;626;p93"/>
          <p:cNvSpPr/>
          <p:nvPr/>
        </p:nvSpPr>
        <p:spPr>
          <a:xfrm>
            <a:off x="2071996" y="1092680"/>
            <a:ext cx="5614096"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the factory environment provides a cleaner and safer place of work. The production is more efficient and performance are enhanced, with consequent reductions in costs.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94"/>
          <p:cNvSpPr txBox="1"/>
          <p:nvPr/>
        </p:nvSpPr>
        <p:spPr>
          <a:xfrm>
            <a:off x="3719638" y="4375260"/>
            <a:ext cx="1573500" cy="1077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r>
              <a:rPr b="0" i="0" lang="en-US" sz="1200" u="none" cap="none" strike="noStrike">
                <a:solidFill>
                  <a:srgbClr val="00BFF4"/>
                </a:solidFill>
                <a:latin typeface="Arial"/>
                <a:ea typeface="Arial"/>
                <a:cs typeface="Arial"/>
                <a:sym typeface="Arial"/>
              </a:rPr>
              <a:t>Image courtesy of Offsite Awards - COWI</a:t>
            </a:r>
            <a:endParaRPr b="0" i="0" sz="1200" u="none" cap="none" strike="noStrike">
              <a:solidFill>
                <a:srgbClr val="00BFF4"/>
              </a:solidFill>
              <a:latin typeface="Arial"/>
              <a:ea typeface="Arial"/>
              <a:cs typeface="Arial"/>
              <a:sym typeface="Arial"/>
            </a:endParaRPr>
          </a:p>
        </p:txBody>
      </p:sp>
      <p:pic>
        <p:nvPicPr>
          <p:cNvPr id="633" name="Google Shape;633;p94"/>
          <p:cNvPicPr preferRelativeResize="0"/>
          <p:nvPr/>
        </p:nvPicPr>
        <p:blipFill rotWithShape="1">
          <a:blip r:embed="rId3">
            <a:alphaModFix/>
          </a:blip>
          <a:srcRect b="0" l="0" r="16826" t="0"/>
          <a:stretch/>
        </p:blipFill>
        <p:spPr>
          <a:xfrm>
            <a:off x="5293225" y="2057975"/>
            <a:ext cx="3850776" cy="3085525"/>
          </a:xfrm>
          <a:prstGeom prst="rect">
            <a:avLst/>
          </a:prstGeom>
          <a:noFill/>
          <a:ln>
            <a:noFill/>
          </a:ln>
        </p:spPr>
      </p:pic>
      <p:pic>
        <p:nvPicPr>
          <p:cNvPr id="634" name="Google Shape;634;p94"/>
          <p:cNvPicPr preferRelativeResize="0"/>
          <p:nvPr>
            <p:ph idx="1" type="body"/>
          </p:nvPr>
        </p:nvPicPr>
        <p:blipFill rotWithShape="1">
          <a:blip r:embed="rId4">
            <a:alphaModFix/>
          </a:blip>
          <a:srcRect b="0" l="12976" r="29268" t="0"/>
          <a:stretch/>
        </p:blipFill>
        <p:spPr>
          <a:xfrm>
            <a:off x="2257322" y="9153"/>
            <a:ext cx="2914604" cy="3364415"/>
          </a:xfrm>
          <a:prstGeom prst="rect">
            <a:avLst/>
          </a:prstGeom>
          <a:noFill/>
          <a:ln>
            <a:noFill/>
          </a:ln>
        </p:spPr>
      </p:pic>
      <p:sp>
        <p:nvSpPr>
          <p:cNvPr id="635" name="Google Shape;635;p94"/>
          <p:cNvSpPr txBox="1"/>
          <p:nvPr/>
        </p:nvSpPr>
        <p:spPr>
          <a:xfrm>
            <a:off x="545927" y="555526"/>
            <a:ext cx="1590099" cy="175432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Applications of offsite construction include all construction sectors</a:t>
            </a:r>
            <a:endParaRPr b="0" i="0" sz="1800" u="none" cap="none" strike="noStrike">
              <a:solidFill>
                <a:schemeClr val="dk1"/>
              </a:solidFill>
              <a:latin typeface="Arial"/>
              <a:ea typeface="Arial"/>
              <a:cs typeface="Arial"/>
              <a:sym typeface="Arial"/>
            </a:endParaRPr>
          </a:p>
        </p:txBody>
      </p:sp>
      <p:sp>
        <p:nvSpPr>
          <p:cNvPr id="636" name="Google Shape;636;p94"/>
          <p:cNvSpPr txBox="1"/>
          <p:nvPr/>
        </p:nvSpPr>
        <p:spPr>
          <a:xfrm>
            <a:off x="2257327" y="3406125"/>
            <a:ext cx="29145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200" u="none" cap="none" strike="noStrike">
                <a:solidFill>
                  <a:srgbClr val="00BFF4"/>
                </a:solidFill>
                <a:latin typeface="Arial"/>
                <a:ea typeface="Arial"/>
                <a:cs typeface="Arial"/>
                <a:sym typeface="Arial"/>
              </a:rPr>
              <a:t>Image courtesy of CCG (Scotland) Ltd</a:t>
            </a:r>
            <a:endParaRPr b="0" i="0" sz="1200" u="none" cap="none" strike="noStrike">
              <a:solidFill>
                <a:srgbClr val="00BFF4"/>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95"/>
          <p:cNvSpPr/>
          <p:nvPr/>
        </p:nvSpPr>
        <p:spPr>
          <a:xfrm>
            <a:off x="6084175" y="0"/>
            <a:ext cx="30597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ndustrialisationInfographic-610x420" id="642" name="Google Shape;642;p95"/>
          <p:cNvPicPr preferRelativeResize="0"/>
          <p:nvPr/>
        </p:nvPicPr>
        <p:blipFill rotWithShape="1">
          <a:blip r:embed="rId3">
            <a:alphaModFix/>
          </a:blip>
          <a:srcRect b="0" l="0" r="0" t="0"/>
          <a:stretch/>
        </p:blipFill>
        <p:spPr>
          <a:xfrm>
            <a:off x="2910750" y="85525"/>
            <a:ext cx="5058000" cy="5057975"/>
          </a:xfrm>
          <a:prstGeom prst="rect">
            <a:avLst/>
          </a:prstGeom>
          <a:noFill/>
          <a:ln>
            <a:noFill/>
          </a:ln>
        </p:spPr>
      </p:pic>
      <p:sp>
        <p:nvSpPr>
          <p:cNvPr id="643" name="Google Shape;643;p95"/>
          <p:cNvSpPr/>
          <p:nvPr/>
        </p:nvSpPr>
        <p:spPr>
          <a:xfrm>
            <a:off x="1619202" y="4359125"/>
            <a:ext cx="2014200" cy="1754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the Supply Chain Sustainability School</a:t>
            </a:r>
            <a:endParaRPr b="0" i="0" sz="1200" u="none" cap="none" strike="noStrike">
              <a:solidFill>
                <a:srgbClr val="00BFF4"/>
              </a:solidFill>
              <a:latin typeface="Arial"/>
              <a:ea typeface="Arial"/>
              <a:cs typeface="Arial"/>
              <a:sym typeface="Arial"/>
            </a:endParaRPr>
          </a:p>
        </p:txBody>
      </p:sp>
      <p:sp>
        <p:nvSpPr>
          <p:cNvPr id="644" name="Google Shape;644;p95"/>
          <p:cNvSpPr txBox="1"/>
          <p:nvPr>
            <p:ph type="title"/>
          </p:nvPr>
        </p:nvSpPr>
        <p:spPr>
          <a:xfrm>
            <a:off x="746238" y="139309"/>
            <a:ext cx="6717300" cy="72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Offsite order </a:t>
            </a:r>
            <a:endParaRPr sz="2400"/>
          </a:p>
          <a:p>
            <a:pPr indent="0" lvl="0" marL="0" rtl="0" algn="l">
              <a:lnSpc>
                <a:spcPct val="100000"/>
              </a:lnSpc>
              <a:spcBef>
                <a:spcPts val="0"/>
              </a:spcBef>
              <a:spcAft>
                <a:spcPts val="0"/>
              </a:spcAft>
              <a:buClr>
                <a:srgbClr val="00BFF4"/>
              </a:buClr>
              <a:buSzPts val="2400"/>
              <a:buFont typeface="Arial"/>
              <a:buNone/>
            </a:pPr>
            <a:r>
              <a:rPr lang="en-US" sz="2400"/>
              <a:t>of sequence</a:t>
            </a:r>
            <a:endParaRPr sz="240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96"/>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Questions?</a:t>
            </a:r>
            <a:endParaRPr/>
          </a:p>
        </p:txBody>
      </p:sp>
      <p:sp>
        <p:nvSpPr>
          <p:cNvPr id="650" name="Google Shape;650;p96"/>
          <p:cNvSpPr txBox="1"/>
          <p:nvPr/>
        </p:nvSpPr>
        <p:spPr>
          <a:xfrm>
            <a:off x="323528" y="3075806"/>
            <a:ext cx="4417194" cy="85725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Dr Mila Duncheva,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Edinburgh Napier University</a:t>
            </a:r>
            <a:endParaRPr b="0" i="0" sz="2000" u="none" cap="none" strike="noStrike">
              <a:solidFill>
                <a:schemeClr val="lt1"/>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98"/>
          <p:cNvSpPr txBox="1"/>
          <p:nvPr>
            <p:ph type="title"/>
          </p:nvPr>
        </p:nvSpPr>
        <p:spPr>
          <a:xfrm>
            <a:off x="2770450" y="2768650"/>
            <a:ext cx="6373500" cy="1656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0" lang="en-US" sz="1200"/>
              <a:t>1 OFFSITE FUNDAMENTALS by DR MILA DUNCHEVA and CAROLA CALCAGNO is licensed under a </a:t>
            </a:r>
            <a:r>
              <a:rPr b="0" lang="en-US" sz="1200" u="sng">
                <a:solidFill>
                  <a:schemeClr val="hlink"/>
                </a:solidFill>
                <a:hlinkClick r:id="rId3"/>
              </a:rPr>
              <a:t>Creative Commons Attribution-NonCommercial-ShareAlike 4.0 International License</a:t>
            </a:r>
            <a:endParaRPr b="0" sz="1200"/>
          </a:p>
          <a:p>
            <a:pPr indent="0" lvl="0" marL="0" rtl="0" algn="ctr">
              <a:lnSpc>
                <a:spcPct val="100000"/>
              </a:lnSpc>
              <a:spcBef>
                <a:spcPts val="0"/>
              </a:spcBef>
              <a:spcAft>
                <a:spcPts val="0"/>
              </a:spcAft>
              <a:buClr>
                <a:srgbClr val="595959"/>
              </a:buClr>
              <a:buSzPts val="4400"/>
              <a:buFont typeface="Arial"/>
              <a:buNone/>
            </a:pPr>
            <a:r>
              <a:t/>
            </a:r>
            <a:endParaRPr b="0" sz="1800"/>
          </a:p>
        </p:txBody>
      </p:sp>
      <p:pic>
        <p:nvPicPr>
          <p:cNvPr id="661" name="Google Shape;661;p98"/>
          <p:cNvPicPr preferRelativeResize="0"/>
          <p:nvPr/>
        </p:nvPicPr>
        <p:blipFill rotWithShape="1">
          <a:blip r:embed="rId4">
            <a:alphaModFix/>
          </a:blip>
          <a:srcRect b="0" l="0" r="0" t="0"/>
          <a:stretch/>
        </p:blipFill>
        <p:spPr>
          <a:xfrm>
            <a:off x="141050" y="3011937"/>
            <a:ext cx="2629400" cy="919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31"/>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lang="en-US" sz="2400"/>
              <a:t>Offsite construction</a:t>
            </a:r>
            <a:endParaRPr sz="2400"/>
          </a:p>
        </p:txBody>
      </p:sp>
      <p:sp>
        <p:nvSpPr>
          <p:cNvPr id="151" name="Google Shape;151;p31"/>
          <p:cNvSpPr txBox="1"/>
          <p:nvPr>
            <p:ph idx="1" type="body"/>
          </p:nvPr>
        </p:nvSpPr>
        <p:spPr>
          <a:xfrm>
            <a:off x="745232" y="1131590"/>
            <a:ext cx="3682752" cy="410445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sz="1800"/>
              <a:t>Offsite is a construction method that adds substantial value to a product via the manufacture and pre-assembly of components, elements or modules in a factory, before installation into their final location.</a:t>
            </a:r>
            <a:endParaRPr sz="1800"/>
          </a:p>
          <a:p>
            <a:pPr indent="0" lvl="0" marL="0" rtl="0" algn="l">
              <a:lnSpc>
                <a:spcPct val="100000"/>
              </a:lnSpc>
              <a:spcBef>
                <a:spcPts val="360"/>
              </a:spcBef>
              <a:spcAft>
                <a:spcPts val="0"/>
              </a:spcAft>
              <a:buClr>
                <a:schemeClr val="dk1"/>
              </a:buClr>
              <a:buSzPts val="1800"/>
              <a:buNone/>
            </a:pPr>
            <a:r>
              <a:t/>
            </a:r>
            <a:endParaRPr sz="1800"/>
          </a:p>
        </p:txBody>
      </p:sp>
      <p:sp>
        <p:nvSpPr>
          <p:cNvPr id="152" name="Google Shape;152;p31"/>
          <p:cNvSpPr/>
          <p:nvPr/>
        </p:nvSpPr>
        <p:spPr>
          <a:xfrm>
            <a:off x="2436725" y="4455600"/>
            <a:ext cx="2001600" cy="147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BFF4"/>
                </a:solidFill>
                <a:latin typeface="Arial"/>
                <a:ea typeface="Arial"/>
                <a:cs typeface="Arial"/>
                <a:sym typeface="Arial"/>
              </a:rPr>
              <a:t>Image courtesy of Offsite Awards - Mott MacDonald</a:t>
            </a:r>
            <a:endParaRPr b="0" i="0" sz="1200" u="none" cap="none" strike="noStrike">
              <a:solidFill>
                <a:srgbClr val="00BFF4"/>
              </a:solidFill>
              <a:latin typeface="Arial"/>
              <a:ea typeface="Arial"/>
              <a:cs typeface="Arial"/>
              <a:sym typeface="Arial"/>
            </a:endParaRPr>
          </a:p>
        </p:txBody>
      </p:sp>
      <p:pic>
        <p:nvPicPr>
          <p:cNvPr id="153" name="Google Shape;153;p31"/>
          <p:cNvPicPr preferRelativeResize="0"/>
          <p:nvPr/>
        </p:nvPicPr>
        <p:blipFill rotWithShape="1">
          <a:blip r:embed="rId3">
            <a:alphaModFix/>
          </a:blip>
          <a:srcRect b="0" l="9869" r="0" t="0"/>
          <a:stretch/>
        </p:blipFill>
        <p:spPr>
          <a:xfrm>
            <a:off x="4438328" y="0"/>
            <a:ext cx="6181176"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2"/>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3600"/>
              <a:buFont typeface="Arial"/>
              <a:buNone/>
            </a:pPr>
            <a:r>
              <a:t/>
            </a:r>
            <a:endParaRPr/>
          </a:p>
        </p:txBody>
      </p:sp>
      <p:sp>
        <p:nvSpPr>
          <p:cNvPr id="159" name="Google Shape;159;p32"/>
          <p:cNvSpPr txBox="1"/>
          <p:nvPr>
            <p:ph idx="1" type="body"/>
          </p:nvPr>
        </p:nvSpPr>
        <p:spPr>
          <a:xfrm>
            <a:off x="745232" y="1419622"/>
            <a:ext cx="6707088" cy="30963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000"/>
              <a:buNone/>
            </a:pPr>
            <a:r>
              <a:t/>
            </a:r>
            <a:endParaRPr/>
          </a:p>
        </p:txBody>
      </p:sp>
      <p:pic>
        <p:nvPicPr>
          <p:cNvPr id="160" name="Google Shape;160;p32"/>
          <p:cNvPicPr preferRelativeResize="0"/>
          <p:nvPr/>
        </p:nvPicPr>
        <p:blipFill rotWithShape="1">
          <a:blip r:embed="rId3">
            <a:alphaModFix/>
          </a:blip>
          <a:srcRect b="0" l="0" r="0" t="0"/>
          <a:stretch/>
        </p:blipFill>
        <p:spPr>
          <a:xfrm>
            <a:off x="179512" y="123478"/>
            <a:ext cx="8856984" cy="498205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in background 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in background 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in background 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