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12192000" cy="6858000"/>
  <p:notesSz cx="6858000" cy="9144000"/>
  <p:embeddedFontLst>
    <p:embeddedFont>
      <p:font typeface="Grandstander" pitchFamily="2" charset="0"/>
      <p:regular r:id="rId33"/>
      <p:bold r:id="rId34"/>
      <p:italic r:id="rId35"/>
      <p:boldItalic r:id="rId36"/>
    </p:embeddedFont>
    <p:embeddedFont>
      <p:font typeface="Grandstander Medium" pitchFamily="2" charset="0"/>
      <p:regular r:id="rId37"/>
      <p:bold r:id="rId38"/>
      <p:italic r:id="rId39"/>
      <p:boldItalic r:id="rId40"/>
    </p:embeddedFont>
    <p:embeddedFont>
      <p:font typeface="Grandstander SemiBold" pitchFamily="2" charset="0"/>
      <p:regular r:id="rId41"/>
      <p:bold r:id="rId42"/>
      <p:italic r:id="rId43"/>
      <p:boldItalic r:id="rId44"/>
    </p:embeddedFont>
    <p:embeddedFont>
      <p:font typeface="Lato" panose="020F0502020204030203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81">
          <p15:clr>
            <a:srgbClr val="747775"/>
          </p15:clr>
        </p15:guide>
        <p15:guide id="2" pos="166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4" roundtripDataSignature="AMtx7miAGAXmqtzjRjUp2lh82uarZcl7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685EABE-EA0A-4008-BA44-8562CD720B91}">
  <a:tblStyle styleId="{9685EABE-EA0A-4008-BA44-8562CD720B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8AD70159-193F-4899-A7CC-8CC6AB136F0E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474B119-AAEE-41A6-BBC1-98EC5815FADD}" styleName="Table_2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12" autoAdjust="0"/>
  </p:normalViewPr>
  <p:slideViewPr>
    <p:cSldViewPr snapToGrid="0">
      <p:cViewPr varScale="1">
        <p:scale>
          <a:sx n="90" d="100"/>
          <a:sy n="90" d="100"/>
        </p:scale>
        <p:origin x="1272" y="90"/>
      </p:cViewPr>
      <p:guideLst>
        <p:guide orient="horz" pos="981"/>
        <p:guide pos="1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7.fntdata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6.xml"/><Relationship Id="rId41" Type="http://schemas.openxmlformats.org/officeDocument/2006/relationships/font" Target="fonts/font9.fntdata"/><Relationship Id="rId54" Type="http://customschemas.google.com/relationships/presentationmetadata" Target="meta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5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psd/hand-drawn-birthday-icon-illustration_229303656.htm#fromView=image_search&amp;page=1&amp;position=1&amp;uuid=e1aab8e6-41d5-48d0-954a-145bd430df5a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reepik.com/free-vector/premium-quality-postcard-with-stamp_5596174.htm#fromView=image_search&amp;page=1&amp;position=2&amp;uuid=694202f2-7f91-48b0-9f85-60b292412cc9" TargetMode="External"/><Relationship Id="rId4" Type="http://schemas.openxmlformats.org/officeDocument/2006/relationships/hyperlink" Target="https://www.freepik.com/free-vector/woman-athlete-doing-long-jump_19394874.htm#fromView=image_search&amp;page=1&amp;position=1&amp;uuid=659c0902-c139-4999-a5ff-d86e99691fad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psd/hand-drawn-birthday-icon-illustration_229303656.htm#fromView=image_search&amp;page=1&amp;position=1&amp;uuid=e1aab8e6-41d5-48d0-954a-145bd430df5a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reepik.com/free-vector/premium-quality-postcard-with-stamp_5596174.htm#fromView=image_search&amp;page=1&amp;position=2&amp;uuid=694202f2-7f91-48b0-9f85-60b292412cc9" TargetMode="External"/><Relationship Id="rId4" Type="http://schemas.openxmlformats.org/officeDocument/2006/relationships/hyperlink" Target="https://www.freepik.com/free-vector/woman-athlete-doing-long-jump_19394874.htm#fromView=image_search&amp;page=1&amp;position=1&amp;uuid=659c0902-c139-4999-a5ff-d86e99691fad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7" name="Google Shape;2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85e0835eba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9" name="Google Shape;259;g385e0835eba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85c25ed060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2" name="Google Shape;272;g385c25ed060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85e0835eba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4" name="Google Shape;284;g385e0835eba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7" name="Google Shape;29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85e0835eba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3" name="Google Shape;303;g385e0835eba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9c09b808c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g29c09b808c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16" name="Google Shape;31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89eeb4582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5" name="Google Shape;325;g389eeb4582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c09b808c8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29c09b808c8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89eeb4582d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2" name="Google Shape;332;g389eeb4582d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89eeb4582d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2" name="Google Shape;342;g389eeb4582d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89eeb4582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g389eeb4582d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89eeb4582d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g389eeb4582d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89eeb4582d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6" name="Google Shape;366;g389eeb4582d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89eeb4582d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g389eeb4582d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89eeb4582d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389eeb4582d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BALA: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https://www.freepik.com/free-psd/hand-drawn-birthday-icon-illustration_229303656.htm#fromView=image_search&amp;page=1&amp;position=1&amp;uuid=e1aab8e6-41d5-48d0-954a-145bd430df5a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PULE: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https://www.freepik.com/free-vector/woman-athlete-doing-long-jump_19394874.htm#fromView=image_search&amp;page=1&amp;position=1&amp;uuid=659c0902-c139-4999-a5ff-d86e99691fad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SELO: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https://www.freepik.com/free-vector/premium-quality-postcard-with-stamp_5596174.htm#fromView=image_search&amp;page=1&amp;position=2&amp;uuid=694202f2-7f91-48b0-9f85-60b292412cc9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4" name="Google Shape;1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85e0835eba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BALA: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https://www.freepik.com/free-psd/hand-drawn-birthday-icon-illustration_229303656.htm#fromView=image_search&amp;page=1&amp;position=1&amp;uuid=e1aab8e6-41d5-48d0-954a-145bd430df5a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PULE: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https://www.freepik.com/free-vector/woman-athlete-doing-long-jump_19394874.htm#fromView=image_search&amp;page=1&amp;position=1&amp;uuid=659c0902-c139-4999-a5ff-d86e99691fad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SELO: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https://www.freepik.com/free-vector/premium-quality-postcard-with-stamp_5596174.htm#fromView=image_search&amp;page=1&amp;position=2&amp;uuid=694202f2-7f91-48b0-9f85-60b292412cc9</a:t>
            </a:r>
            <a:endParaRPr/>
          </a:p>
        </p:txBody>
      </p:sp>
      <p:sp>
        <p:nvSpPr>
          <p:cNvPr id="203" name="Google Shape;203;g385e0835eb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3" name="Google Shape;2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85e0835eba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8" name="Google Shape;218;g385e0835eba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4" name="Google Shape;2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85e0835eba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5" name="Google Shape;235;g385e0835eba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71" y="340599"/>
            <a:ext cx="1453667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933" y="536801"/>
            <a:ext cx="1453667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8600" y="809983"/>
            <a:ext cx="138273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6300" y="1477333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8866" y="5943072"/>
            <a:ext cx="3341694" cy="83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2267" y="340601"/>
            <a:ext cx="138273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5849" y="1045337"/>
            <a:ext cx="1082907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7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9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>
            <a:off x="495560" y="1063567"/>
            <a:ext cx="1123924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" name="Google Shape;80;p19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1" name="Google Shape;81;p19"/>
          <p:cNvSpPr/>
          <p:nvPr/>
        </p:nvSpPr>
        <p:spPr>
          <a:xfrm rot="-120000">
            <a:off x="181492" y="171346"/>
            <a:ext cx="25649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35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041" y="662248"/>
            <a:ext cx="4048760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853" y="1099785"/>
            <a:ext cx="7882040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87" name="Google Shape;87;p35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8866" y="5943072"/>
            <a:ext cx="3341694" cy="83354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5"/>
          <p:cNvSpPr/>
          <p:nvPr/>
        </p:nvSpPr>
        <p:spPr>
          <a:xfrm rot="-48255" flipH="1">
            <a:off x="800047" y="1071805"/>
            <a:ext cx="4157044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3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1" name="Google Shape;91;p3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3" name="Google Shape;93;p36"/>
          <p:cNvSpPr/>
          <p:nvPr/>
        </p:nvSpPr>
        <p:spPr>
          <a:xfrm rot="-120000">
            <a:off x="181732" y="185166"/>
            <a:ext cx="177305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4" name="Google Shape;94;p36"/>
          <p:cNvSpPr txBox="1">
            <a:spLocks noGrp="1"/>
          </p:cNvSpPr>
          <p:nvPr>
            <p:ph type="subTitle" idx="1"/>
          </p:nvPr>
        </p:nvSpPr>
        <p:spPr>
          <a:xfrm rot="-120000">
            <a:off x="176462" y="170411"/>
            <a:ext cx="1785885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_COM_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7" name="Google Shape;97;p37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7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9" name="Google Shape;99;p37"/>
          <p:cNvSpPr/>
          <p:nvPr/>
        </p:nvSpPr>
        <p:spPr>
          <a:xfrm rot="-120000">
            <a:off x="181707" y="183724"/>
            <a:ext cx="185568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0" name="Google Shape;100;p37"/>
          <p:cNvSpPr/>
          <p:nvPr/>
        </p:nvSpPr>
        <p:spPr>
          <a:xfrm>
            <a:off x="9526137" y="492691"/>
            <a:ext cx="215786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800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7"/>
          <p:cNvSpPr>
            <a:spLocks noGrp="1"/>
          </p:cNvSpPr>
          <p:nvPr>
            <p:ph type="pic" idx="2"/>
          </p:nvPr>
        </p:nvSpPr>
        <p:spPr>
          <a:xfrm>
            <a:off x="5765600" y="964092"/>
            <a:ext cx="5918400" cy="3369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2" name="Google Shape;102;p37"/>
          <p:cNvSpPr txBox="1">
            <a:spLocks noGrp="1"/>
          </p:cNvSpPr>
          <p:nvPr>
            <p:ph type="subTitle" idx="1"/>
          </p:nvPr>
        </p:nvSpPr>
        <p:spPr>
          <a:xfrm rot="-120000">
            <a:off x="176437" y="168921"/>
            <a:ext cx="1871300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SLIDE X Print">
  <p:cSld name="17. SLIDE X 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5" name="Google Shape;105;p4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46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7" name="Google Shape;107;p46"/>
          <p:cNvSpPr/>
          <p:nvPr/>
        </p:nvSpPr>
        <p:spPr>
          <a:xfrm>
            <a:off x="9539111" y="492693"/>
            <a:ext cx="214489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75" tIns="0" rIns="10795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99"/>
              <a:buFont typeface="Arial"/>
              <a:buNone/>
            </a:pPr>
            <a:r>
              <a:rPr lang="pt-BR" sz="1799" b="1" i="0" u="none" strike="noStrike" cap="none">
                <a:solidFill>
                  <a:srgbClr val="FFFFFF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24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46"/>
          <p:cNvSpPr>
            <a:spLocks noGrp="1"/>
          </p:cNvSpPr>
          <p:nvPr>
            <p:ph type="pic" idx="2"/>
          </p:nvPr>
        </p:nvSpPr>
        <p:spPr>
          <a:xfrm>
            <a:off x="6699016" y="826801"/>
            <a:ext cx="5006258" cy="279501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9" name="Google Shape;109;p46"/>
          <p:cNvSpPr/>
          <p:nvPr/>
        </p:nvSpPr>
        <p:spPr>
          <a:xfrm rot="-120000">
            <a:off x="181477" y="170553"/>
            <a:ext cx="261084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0" name="Google Shape;110;p46"/>
          <p:cNvSpPr txBox="1">
            <a:spLocks noGrp="1"/>
          </p:cNvSpPr>
          <p:nvPr>
            <p:ph type="body" idx="1"/>
          </p:nvPr>
        </p:nvSpPr>
        <p:spPr>
          <a:xfrm rot="-120000">
            <a:off x="271581" y="242506"/>
            <a:ext cx="2265954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randstander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9pPr>
          </a:lstStyle>
          <a:p>
            <a:endParaRPr/>
          </a:p>
        </p:txBody>
      </p:sp>
      <p:sp>
        <p:nvSpPr>
          <p:cNvPr id="111" name="Google Shape;111;p46"/>
          <p:cNvSpPr>
            <a:spLocks noGrp="1"/>
          </p:cNvSpPr>
          <p:nvPr>
            <p:ph type="pic" idx="3"/>
          </p:nvPr>
        </p:nvSpPr>
        <p:spPr>
          <a:xfrm>
            <a:off x="6699016" y="3688755"/>
            <a:ext cx="5006258" cy="279501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11"/>
          <p:cNvGrpSpPr/>
          <p:nvPr/>
        </p:nvGrpSpPr>
        <p:grpSpPr>
          <a:xfrm>
            <a:off x="4284034" y="1616689"/>
            <a:ext cx="4030333" cy="3987200"/>
            <a:chOff x="3060625" y="1076550"/>
            <a:chExt cx="3022750" cy="2990400"/>
          </a:xfrm>
        </p:grpSpPr>
        <p:pic>
          <p:nvPicPr>
            <p:cNvPr id="114" name="Google Shape;114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6" name="Google Shape;116;p1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Não usar - para orientações internas ">
    <p:bg>
      <p:bgPr>
        <a:solidFill>
          <a:srgbClr val="8CB5F8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"/>
          <p:cNvSpPr/>
          <p:nvPr/>
        </p:nvSpPr>
        <p:spPr>
          <a:xfrm>
            <a:off x="273133" y="300433"/>
            <a:ext cx="11676000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EXPLORANDO MAIS PALAVR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5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2" name="Google Shape;122;p45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24" name="Google Shape;124;p45"/>
          <p:cNvSpPr/>
          <p:nvPr/>
        </p:nvSpPr>
        <p:spPr>
          <a:xfrm rot="-120000">
            <a:off x="180692" y="148237"/>
            <a:ext cx="518328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EXPLORANDO MAIS PALAVRAS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9" name="Google Shape;129;p31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1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" name="Google Shape;132;p3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33" name="Google Shape;133;p31"/>
          <p:cNvSpPr/>
          <p:nvPr/>
        </p:nvSpPr>
        <p:spPr>
          <a:xfrm rot="-120000">
            <a:off x="181505" y="172092"/>
            <a:ext cx="252224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6" name="Google Shape;136;p32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2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" name="Google Shape;139;p32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40" name="Google Shape;140;p32"/>
          <p:cNvSpPr/>
          <p:nvPr/>
        </p:nvSpPr>
        <p:spPr>
          <a:xfrm rot="-120000">
            <a:off x="180815" y="177720"/>
            <a:ext cx="478752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7633" y="300433"/>
            <a:ext cx="5881600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5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64" y="211658"/>
            <a:ext cx="200152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/>
          <p:cNvSpPr/>
          <p:nvPr/>
        </p:nvSpPr>
        <p:spPr>
          <a:xfrm rot="-60000">
            <a:off x="6032103" y="194343"/>
            <a:ext cx="507838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43" name="Google Shape;143;p3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" name="Google Shape;145;p3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" name="Google Shape;146;p3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47" name="Google Shape;147;p33"/>
          <p:cNvSpPr/>
          <p:nvPr/>
        </p:nvSpPr>
        <p:spPr>
          <a:xfrm rot="-120000">
            <a:off x="181363" y="209121"/>
            <a:ext cx="298801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0" name="Google Shape;150;p15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52" name="Google Shape;152;p15"/>
          <p:cNvSpPr/>
          <p:nvPr/>
        </p:nvSpPr>
        <p:spPr>
          <a:xfrm rot="-120000">
            <a:off x="181084" y="147970"/>
            <a:ext cx="390461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7" name="Google Shape;157;p1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59" name="Google Shape;159;p16"/>
          <p:cNvSpPr/>
          <p:nvPr/>
        </p:nvSpPr>
        <p:spPr>
          <a:xfrm rot="-120000">
            <a:off x="180906" y="160458"/>
            <a:ext cx="448290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6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64" name="Google Shape;164;p34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4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6" name="Google Shape;166;p34"/>
          <p:cNvSpPr/>
          <p:nvPr/>
        </p:nvSpPr>
        <p:spPr>
          <a:xfrm rot="-120000">
            <a:off x="180844" y="156901"/>
            <a:ext cx="468677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4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" name="Google Shape;168;p34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20000">
            <a:off x="181406" y="166425"/>
            <a:ext cx="284701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OUVINDO O S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0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p40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0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40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OUVINDO O SOM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OLHA A FORMA!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1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41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4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41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OLHA A FORMA!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TRAÇO CER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2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42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42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p42"/>
          <p:cNvSpPr/>
          <p:nvPr/>
        </p:nvSpPr>
        <p:spPr>
          <a:xfrm rot="-120000">
            <a:off x="181344" y="185559"/>
            <a:ext cx="304443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TRAÇO CERTO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42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SÍLABAS EM JOG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4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4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p43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SÍLABAS EM JOGO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p4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PALAVRA EM A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4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p44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4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44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PALAVRA EM 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4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p44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7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867" y="673067"/>
            <a:ext cx="4001367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7"/>
          <p:cNvSpPr txBox="1">
            <a:spLocks noGrp="1"/>
          </p:cNvSpPr>
          <p:nvPr>
            <p:ph type="body" idx="1"/>
          </p:nvPr>
        </p:nvSpPr>
        <p:spPr>
          <a:xfrm>
            <a:off x="4695517" y="987100"/>
            <a:ext cx="69140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" name="Google Shape;74;p17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5" name="Google Shape;75;p17"/>
          <p:cNvSpPr/>
          <p:nvPr/>
        </p:nvSpPr>
        <p:spPr>
          <a:xfrm rot="-120000">
            <a:off x="174840" y="163764"/>
            <a:ext cx="476072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BsfpU9zWN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"/>
          <p:cNvSpPr/>
          <p:nvPr/>
        </p:nvSpPr>
        <p:spPr>
          <a:xfrm flipH="1">
            <a:off x="315421" y="5453843"/>
            <a:ext cx="179017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 BIMESTRE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615200" y="2665900"/>
            <a:ext cx="10961600" cy="19744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1568"/>
              </a:srgbClr>
            </a:outerShdw>
          </a:effectLst>
        </p:spPr>
        <p:txBody>
          <a:bodyPr spcFirstLastPara="1" wrap="square" lIns="120000" tIns="24000" rIns="121900" bIns="24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0" u="none" strike="noStrike" cap="non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FORMANDO PALAVRAS </a:t>
            </a:r>
            <a:endParaRPr sz="4800" b="1" i="0" u="none" strike="noStrike" cap="non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76" name="Google Shape;176;p10"/>
          <p:cNvSpPr/>
          <p:nvPr/>
        </p:nvSpPr>
        <p:spPr>
          <a:xfrm rot="-48481" flipH="1">
            <a:off x="10630905" y="396870"/>
            <a:ext cx="1191319" cy="914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pt-BR" sz="5600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</a:t>
            </a:r>
            <a:endParaRPr sz="293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0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38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0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"/>
          <p:cNvSpPr txBox="1">
            <a:spLocks noGrp="1"/>
          </p:cNvSpPr>
          <p:nvPr>
            <p:ph type="body" idx="1"/>
          </p:nvPr>
        </p:nvSpPr>
        <p:spPr>
          <a:xfrm>
            <a:off x="488275" y="1997925"/>
            <a:ext cx="3863100" cy="41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4. </a:t>
            </a:r>
            <a:r>
              <a:rPr lang="pt-BR" dirty="0"/>
              <a:t>FORME PALAVRAS COM DIFERENTES SÍLABAS. ESCREVA A NOVA SÍLABA ESCOLHENDO ENTRE AS OPÇÕES.  </a:t>
            </a:r>
            <a:endParaRPr dirty="0"/>
          </a:p>
        </p:txBody>
      </p:sp>
      <p:graphicFrame>
        <p:nvGraphicFramePr>
          <p:cNvPr id="250" name="Google Shape;250;p14"/>
          <p:cNvGraphicFramePr/>
          <p:nvPr>
            <p:extLst>
              <p:ext uri="{D42A27DB-BD31-4B8C-83A1-F6EECF244321}">
                <p14:modId xmlns:p14="http://schemas.microsoft.com/office/powerpoint/2010/main" val="2155100209"/>
              </p:ext>
            </p:extLst>
          </p:nvPr>
        </p:nvGraphicFramePr>
        <p:xfrm>
          <a:off x="4632050" y="668350"/>
          <a:ext cx="7094250" cy="88900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8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2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2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PA</a:t>
                      </a:r>
                      <a:endParaRPr sz="50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BA</a:t>
                      </a:r>
                      <a:endParaRPr sz="50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PE</a:t>
                      </a:r>
                      <a:endParaRPr sz="50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BE</a:t>
                      </a:r>
                      <a:endParaRPr sz="50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BO</a:t>
                      </a:r>
                      <a:endParaRPr sz="50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SO</a:t>
                      </a:r>
                      <a:endParaRPr sz="50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1" name="Google Shape;251;p14"/>
          <p:cNvGraphicFramePr/>
          <p:nvPr>
            <p:extLst>
              <p:ext uri="{D42A27DB-BD31-4B8C-83A1-F6EECF244321}">
                <p14:modId xmlns:p14="http://schemas.microsoft.com/office/powerpoint/2010/main" val="3010058045"/>
              </p:ext>
            </p:extLst>
          </p:nvPr>
        </p:nvGraphicFramePr>
        <p:xfrm>
          <a:off x="4632050" y="2264925"/>
          <a:ext cx="23647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236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SAPO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2" name="Google Shape;252;p14"/>
          <p:cNvGraphicFramePr/>
          <p:nvPr>
            <p:extLst>
              <p:ext uri="{D42A27DB-BD31-4B8C-83A1-F6EECF244321}">
                <p14:modId xmlns:p14="http://schemas.microsoft.com/office/powerpoint/2010/main" val="2008547563"/>
              </p:ext>
            </p:extLst>
          </p:nvPr>
        </p:nvGraphicFramePr>
        <p:xfrm>
          <a:off x="4632050" y="3621150"/>
          <a:ext cx="23647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236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SABE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3" name="Google Shape;253;p14"/>
          <p:cNvGraphicFramePr/>
          <p:nvPr>
            <p:extLst>
              <p:ext uri="{D42A27DB-BD31-4B8C-83A1-F6EECF244321}">
                <p14:modId xmlns:p14="http://schemas.microsoft.com/office/powerpoint/2010/main" val="1931574982"/>
              </p:ext>
            </p:extLst>
          </p:nvPr>
        </p:nvGraphicFramePr>
        <p:xfrm>
          <a:off x="4632050" y="4977375"/>
          <a:ext cx="23647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236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POTE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4" name="Google Shape;254;p14"/>
          <p:cNvGraphicFramePr/>
          <p:nvPr>
            <p:extLst>
              <p:ext uri="{D42A27DB-BD31-4B8C-83A1-F6EECF244321}">
                <p14:modId xmlns:p14="http://schemas.microsoft.com/office/powerpoint/2010/main" val="1247655060"/>
              </p:ext>
            </p:extLst>
          </p:nvPr>
        </p:nvGraphicFramePr>
        <p:xfrm>
          <a:off x="8179175" y="2264925"/>
          <a:ext cx="35471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77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PO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5" name="Google Shape;255;p14"/>
          <p:cNvGraphicFramePr/>
          <p:nvPr>
            <p:extLst>
              <p:ext uri="{D42A27DB-BD31-4B8C-83A1-F6EECF244321}">
                <p14:modId xmlns:p14="http://schemas.microsoft.com/office/powerpoint/2010/main" val="1377933892"/>
              </p:ext>
            </p:extLst>
          </p:nvPr>
        </p:nvGraphicFramePr>
        <p:xfrm>
          <a:off x="8179175" y="3621150"/>
          <a:ext cx="35471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77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BE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6" name="Google Shape;256;p14"/>
          <p:cNvGraphicFramePr/>
          <p:nvPr>
            <p:extLst>
              <p:ext uri="{D42A27DB-BD31-4B8C-83A1-F6EECF244321}">
                <p14:modId xmlns:p14="http://schemas.microsoft.com/office/powerpoint/2010/main" val="2359533387"/>
              </p:ext>
            </p:extLst>
          </p:nvPr>
        </p:nvGraphicFramePr>
        <p:xfrm>
          <a:off x="8179175" y="4977375"/>
          <a:ext cx="35471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77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endParaRPr sz="50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TE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85e0835eba_0_48"/>
          <p:cNvSpPr txBox="1">
            <a:spLocks noGrp="1"/>
          </p:cNvSpPr>
          <p:nvPr>
            <p:ph type="body" idx="1"/>
          </p:nvPr>
        </p:nvSpPr>
        <p:spPr>
          <a:xfrm>
            <a:off x="488275" y="1997925"/>
            <a:ext cx="3863100" cy="41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4. </a:t>
            </a:r>
            <a:r>
              <a:rPr lang="pt-BR" dirty="0"/>
              <a:t>FORME PALAVRAS COM DIFERENTES SÍLABAS. ESCREVA A NOVA SÍLABA ESCOLHENDO ENTRE AS OPÇÕES.  </a:t>
            </a:r>
            <a:endParaRPr dirty="0"/>
          </a:p>
        </p:txBody>
      </p:sp>
      <p:graphicFrame>
        <p:nvGraphicFramePr>
          <p:cNvPr id="262" name="Google Shape;262;g385e0835eba_0_48"/>
          <p:cNvGraphicFramePr/>
          <p:nvPr>
            <p:extLst>
              <p:ext uri="{D42A27DB-BD31-4B8C-83A1-F6EECF244321}">
                <p14:modId xmlns:p14="http://schemas.microsoft.com/office/powerpoint/2010/main" val="3509231290"/>
              </p:ext>
            </p:extLst>
          </p:nvPr>
        </p:nvGraphicFramePr>
        <p:xfrm>
          <a:off x="4632050" y="668350"/>
          <a:ext cx="7094250" cy="88900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8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2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2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PA</a:t>
                      </a:r>
                      <a:endParaRPr sz="50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BA</a:t>
                      </a:r>
                      <a:endParaRPr sz="50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PE</a:t>
                      </a:r>
                      <a:endParaRPr sz="50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BE</a:t>
                      </a:r>
                      <a:endParaRPr sz="50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BO</a:t>
                      </a:r>
                      <a:endParaRPr sz="50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SO</a:t>
                      </a:r>
                      <a:endParaRPr sz="50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3" name="Google Shape;263;g385e0835eba_0_48"/>
          <p:cNvGraphicFramePr/>
          <p:nvPr>
            <p:extLst>
              <p:ext uri="{D42A27DB-BD31-4B8C-83A1-F6EECF244321}">
                <p14:modId xmlns:p14="http://schemas.microsoft.com/office/powerpoint/2010/main" val="3207903908"/>
              </p:ext>
            </p:extLst>
          </p:nvPr>
        </p:nvGraphicFramePr>
        <p:xfrm>
          <a:off x="4632050" y="2264925"/>
          <a:ext cx="23647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236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SAPO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4" name="Google Shape;264;g385e0835eba_0_48"/>
          <p:cNvGraphicFramePr/>
          <p:nvPr>
            <p:extLst>
              <p:ext uri="{D42A27DB-BD31-4B8C-83A1-F6EECF244321}">
                <p14:modId xmlns:p14="http://schemas.microsoft.com/office/powerpoint/2010/main" val="1951133752"/>
              </p:ext>
            </p:extLst>
          </p:nvPr>
        </p:nvGraphicFramePr>
        <p:xfrm>
          <a:off x="4632050" y="3621150"/>
          <a:ext cx="23647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236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SABE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5" name="Google Shape;265;g385e0835eba_0_48"/>
          <p:cNvGraphicFramePr/>
          <p:nvPr>
            <p:extLst>
              <p:ext uri="{D42A27DB-BD31-4B8C-83A1-F6EECF244321}">
                <p14:modId xmlns:p14="http://schemas.microsoft.com/office/powerpoint/2010/main" val="912616382"/>
              </p:ext>
            </p:extLst>
          </p:nvPr>
        </p:nvGraphicFramePr>
        <p:xfrm>
          <a:off x="4632050" y="4977375"/>
          <a:ext cx="23647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236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POTE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6" name="Google Shape;266;g385e0835eba_0_48"/>
          <p:cNvGraphicFramePr/>
          <p:nvPr>
            <p:extLst>
              <p:ext uri="{D42A27DB-BD31-4B8C-83A1-F6EECF244321}">
                <p14:modId xmlns:p14="http://schemas.microsoft.com/office/powerpoint/2010/main" val="309260371"/>
              </p:ext>
            </p:extLst>
          </p:nvPr>
        </p:nvGraphicFramePr>
        <p:xfrm>
          <a:off x="8179175" y="2264925"/>
          <a:ext cx="35471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77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b="1" u="none" strike="noStrike" cap="none" dirty="0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          </a:ext>
                          </a:extLst>
                        </a:rPr>
                        <a:t>PA</a:t>
                      </a:r>
                      <a:endParaRPr sz="5000" b="1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PO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7" name="Google Shape;267;g385e0835eba_0_48"/>
          <p:cNvGraphicFramePr/>
          <p:nvPr>
            <p:extLst>
              <p:ext uri="{D42A27DB-BD31-4B8C-83A1-F6EECF244321}">
                <p14:modId xmlns:p14="http://schemas.microsoft.com/office/powerpoint/2010/main" val="2118828832"/>
              </p:ext>
            </p:extLst>
          </p:nvPr>
        </p:nvGraphicFramePr>
        <p:xfrm>
          <a:off x="8179175" y="3621150"/>
          <a:ext cx="35471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77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b="1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6"/>
                            </a:ext>
                          </a:extLst>
                        </a:rPr>
                        <a:t>BE</a:t>
                      </a:r>
                      <a:endParaRPr sz="5000" b="1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BE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8" name="Google Shape;268;g385e0835eba_0_48"/>
          <p:cNvGraphicFramePr/>
          <p:nvPr>
            <p:extLst>
              <p:ext uri="{D42A27DB-BD31-4B8C-83A1-F6EECF244321}">
                <p14:modId xmlns:p14="http://schemas.microsoft.com/office/powerpoint/2010/main" val="1811336305"/>
              </p:ext>
            </p:extLst>
          </p:nvPr>
        </p:nvGraphicFramePr>
        <p:xfrm>
          <a:off x="8179175" y="4977375"/>
          <a:ext cx="354715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77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b="1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          </a:ext>
                          </a:extLst>
                        </a:rPr>
                        <a:t>BO</a:t>
                      </a:r>
                      <a:endParaRPr sz="5000" b="1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TE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9" name="Google Shape;269;g385e0835eba_0_48"/>
          <p:cNvSpPr txBox="1"/>
          <p:nvPr/>
        </p:nvSpPr>
        <p:spPr>
          <a:xfrm>
            <a:off x="608600" y="898174"/>
            <a:ext cx="2918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pt-BR"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3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85c25ed060_0_53"/>
          <p:cNvSpPr txBox="1">
            <a:spLocks noGrp="1"/>
          </p:cNvSpPr>
          <p:nvPr>
            <p:ph type="body" idx="1"/>
          </p:nvPr>
        </p:nvSpPr>
        <p:spPr>
          <a:xfrm>
            <a:off x="457349" y="1006725"/>
            <a:ext cx="4348323" cy="44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5. </a:t>
            </a:r>
            <a:r>
              <a:rPr lang="pt-BR" dirty="0"/>
              <a:t>A PALAVRA </a:t>
            </a:r>
            <a:r>
              <a:rPr lang="pt-BR" b="1" dirty="0"/>
              <a:t>BOLA</a:t>
            </a:r>
            <a:r>
              <a:rPr lang="pt-BR" dirty="0"/>
              <a:t> PODE SE TORNAR DIFERENTES PALAVRAS SE TROCARMOS SOMENTE A SÍLABA INICIAL. FORME PALAVRAS ESCOLHENDO AS SÍLABAS AO LADO.</a:t>
            </a:r>
            <a:endParaRPr dirty="0"/>
          </a:p>
        </p:txBody>
      </p:sp>
      <p:graphicFrame>
        <p:nvGraphicFramePr>
          <p:cNvPr id="275" name="Google Shape;275;g385c25ed060_0_53"/>
          <p:cNvGraphicFramePr/>
          <p:nvPr>
            <p:extLst>
              <p:ext uri="{D42A27DB-BD31-4B8C-83A1-F6EECF244321}">
                <p14:modId xmlns:p14="http://schemas.microsoft.com/office/powerpoint/2010/main" val="1477989205"/>
              </p:ext>
            </p:extLst>
          </p:nvPr>
        </p:nvGraphicFramePr>
        <p:xfrm>
          <a:off x="9396125" y="2264925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PO</a:t>
                      </a:r>
                      <a:endParaRPr sz="50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BA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6" name="Google Shape;276;g385c25ed060_0_53"/>
          <p:cNvGraphicFramePr/>
          <p:nvPr>
            <p:extLst>
              <p:ext uri="{D42A27DB-BD31-4B8C-83A1-F6EECF244321}">
                <p14:modId xmlns:p14="http://schemas.microsoft.com/office/powerpoint/2010/main" val="125254371"/>
              </p:ext>
            </p:extLst>
          </p:nvPr>
        </p:nvGraphicFramePr>
        <p:xfrm>
          <a:off x="9396125" y="3553500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SA</a:t>
                      </a:r>
                      <a:endParaRPr sz="50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SE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7" name="Google Shape;277;g385c25ed060_0_53"/>
          <p:cNvGraphicFramePr/>
          <p:nvPr>
            <p:extLst>
              <p:ext uri="{D42A27DB-BD31-4B8C-83A1-F6EECF244321}">
                <p14:modId xmlns:p14="http://schemas.microsoft.com/office/powerpoint/2010/main" val="1006301163"/>
              </p:ext>
            </p:extLst>
          </p:nvPr>
        </p:nvGraphicFramePr>
        <p:xfrm>
          <a:off x="9396125" y="4927975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SO</a:t>
                      </a:r>
                      <a:endParaRPr sz="50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BI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8" name="Google Shape;278;g385c25ed060_0_53"/>
          <p:cNvGraphicFramePr/>
          <p:nvPr>
            <p:extLst>
              <p:ext uri="{D42A27DB-BD31-4B8C-83A1-F6EECF244321}">
                <p14:modId xmlns:p14="http://schemas.microsoft.com/office/powerpoint/2010/main" val="3944690890"/>
              </p:ext>
            </p:extLst>
          </p:nvPr>
        </p:nvGraphicFramePr>
        <p:xfrm>
          <a:off x="6833325" y="4927975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endParaRPr sz="50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LA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9" name="Google Shape;279;g385c25ed060_0_53"/>
          <p:cNvGraphicFramePr/>
          <p:nvPr>
            <p:extLst>
              <p:ext uri="{D42A27DB-BD31-4B8C-83A1-F6EECF244321}">
                <p14:modId xmlns:p14="http://schemas.microsoft.com/office/powerpoint/2010/main" val="117020625"/>
              </p:ext>
            </p:extLst>
          </p:nvPr>
        </p:nvGraphicFramePr>
        <p:xfrm>
          <a:off x="6833325" y="3553500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endParaRPr sz="50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LA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0" name="Google Shape;280;g385c25ed060_0_53"/>
          <p:cNvGraphicFramePr/>
          <p:nvPr>
            <p:extLst>
              <p:ext uri="{D42A27DB-BD31-4B8C-83A1-F6EECF244321}">
                <p14:modId xmlns:p14="http://schemas.microsoft.com/office/powerpoint/2010/main" val="1761000034"/>
              </p:ext>
            </p:extLst>
          </p:nvPr>
        </p:nvGraphicFramePr>
        <p:xfrm>
          <a:off x="6833325" y="2264925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LA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1" name="Google Shape;281;g385c25ed060_0_53"/>
          <p:cNvGraphicFramePr/>
          <p:nvPr>
            <p:extLst>
              <p:ext uri="{D42A27DB-BD31-4B8C-83A1-F6EECF244321}">
                <p14:modId xmlns:p14="http://schemas.microsoft.com/office/powerpoint/2010/main" val="1649552178"/>
              </p:ext>
            </p:extLst>
          </p:nvPr>
        </p:nvGraphicFramePr>
        <p:xfrm>
          <a:off x="4805672" y="2264925"/>
          <a:ext cx="1916000" cy="360790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9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7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BOLA</a:t>
                      </a:r>
                      <a:endParaRPr sz="50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" name="Google Shape;287;g385e0835eba_0_77"/>
          <p:cNvGraphicFramePr/>
          <p:nvPr>
            <p:extLst>
              <p:ext uri="{D42A27DB-BD31-4B8C-83A1-F6EECF244321}">
                <p14:modId xmlns:p14="http://schemas.microsoft.com/office/powerpoint/2010/main" val="3874480472"/>
              </p:ext>
            </p:extLst>
          </p:nvPr>
        </p:nvGraphicFramePr>
        <p:xfrm>
          <a:off x="9396125" y="2264925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PO</a:t>
                      </a:r>
                      <a:endParaRPr sz="50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BA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8" name="Google Shape;288;g385e0835eba_0_77"/>
          <p:cNvGraphicFramePr/>
          <p:nvPr>
            <p:extLst>
              <p:ext uri="{D42A27DB-BD31-4B8C-83A1-F6EECF244321}">
                <p14:modId xmlns:p14="http://schemas.microsoft.com/office/powerpoint/2010/main" val="3512683128"/>
              </p:ext>
            </p:extLst>
          </p:nvPr>
        </p:nvGraphicFramePr>
        <p:xfrm>
          <a:off x="9396125" y="3553500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SA</a:t>
                      </a:r>
                      <a:endParaRPr sz="50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SE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9" name="Google Shape;289;g385e0835eba_0_77"/>
          <p:cNvGraphicFramePr/>
          <p:nvPr>
            <p:extLst>
              <p:ext uri="{D42A27DB-BD31-4B8C-83A1-F6EECF244321}">
                <p14:modId xmlns:p14="http://schemas.microsoft.com/office/powerpoint/2010/main" val="3742718117"/>
              </p:ext>
            </p:extLst>
          </p:nvPr>
        </p:nvGraphicFramePr>
        <p:xfrm>
          <a:off x="9396125" y="4927975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SO</a:t>
                      </a:r>
                      <a:endParaRPr sz="50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BI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0" name="Google Shape;290;g385e0835eba_0_77"/>
          <p:cNvGraphicFramePr/>
          <p:nvPr>
            <p:extLst>
              <p:ext uri="{D42A27DB-BD31-4B8C-83A1-F6EECF244321}">
                <p14:modId xmlns:p14="http://schemas.microsoft.com/office/powerpoint/2010/main" val="1298303194"/>
              </p:ext>
            </p:extLst>
          </p:nvPr>
        </p:nvGraphicFramePr>
        <p:xfrm>
          <a:off x="6833325" y="4927975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/>
                        <a:t>SO</a:t>
                      </a:r>
                      <a:endParaRPr sz="5000" u="none" strike="noStrike" cap="none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LA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1" name="Google Shape;291;g385e0835eba_0_77"/>
          <p:cNvGraphicFramePr/>
          <p:nvPr>
            <p:extLst>
              <p:ext uri="{D42A27DB-BD31-4B8C-83A1-F6EECF244321}">
                <p14:modId xmlns:p14="http://schemas.microsoft.com/office/powerpoint/2010/main" val="3731930405"/>
              </p:ext>
            </p:extLst>
          </p:nvPr>
        </p:nvGraphicFramePr>
        <p:xfrm>
          <a:off x="6833325" y="3553500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SA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LA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2" name="Google Shape;292;g385e0835eba_0_77"/>
          <p:cNvGraphicFramePr/>
          <p:nvPr>
            <p:extLst>
              <p:ext uri="{D42A27DB-BD31-4B8C-83A1-F6EECF244321}">
                <p14:modId xmlns:p14="http://schemas.microsoft.com/office/powerpoint/2010/main" val="2491311984"/>
              </p:ext>
            </p:extLst>
          </p:nvPr>
        </p:nvGraphicFramePr>
        <p:xfrm>
          <a:off x="6833325" y="2264925"/>
          <a:ext cx="2330200" cy="94485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16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BA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LA</a:t>
                      </a:r>
                      <a:endParaRPr sz="50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3" name="Google Shape;293;g385e0835eba_0_77"/>
          <p:cNvGraphicFramePr/>
          <p:nvPr>
            <p:extLst>
              <p:ext uri="{D42A27DB-BD31-4B8C-83A1-F6EECF244321}">
                <p14:modId xmlns:p14="http://schemas.microsoft.com/office/powerpoint/2010/main" val="3377336997"/>
              </p:ext>
            </p:extLst>
          </p:nvPr>
        </p:nvGraphicFramePr>
        <p:xfrm>
          <a:off x="4840395" y="2264925"/>
          <a:ext cx="1916000" cy="3607900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19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7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rial"/>
                        <a:buNone/>
                      </a:pPr>
                      <a:r>
                        <a:rPr lang="pt-BR" sz="5000" u="none" strike="noStrike" cap="none" dirty="0"/>
                        <a:t>BOLA</a:t>
                      </a:r>
                      <a:endParaRPr sz="5000" u="none" strike="noStrike" cap="none" dirty="0"/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7E3F270C-65A4-3D99-0308-9CE984702710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  <p:sp>
        <p:nvSpPr>
          <p:cNvPr id="6" name="Google Shape;274;g385c25ed060_0_53">
            <a:extLst>
              <a:ext uri="{FF2B5EF4-FFF2-40B4-BE49-F238E27FC236}">
                <a16:creationId xmlns:a16="http://schemas.microsoft.com/office/drawing/2014/main" id="{E37E2C95-65BD-D4BB-9BEF-B03E763B6D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349" y="1006725"/>
            <a:ext cx="4348323" cy="44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5. </a:t>
            </a:r>
            <a:r>
              <a:rPr lang="pt-BR" dirty="0"/>
              <a:t>A PALAVRA </a:t>
            </a:r>
            <a:r>
              <a:rPr lang="pt-BR" b="1" dirty="0"/>
              <a:t>BOLA</a:t>
            </a:r>
            <a:r>
              <a:rPr lang="pt-BR" dirty="0"/>
              <a:t> PODE SE TORNAR DIFERENTES PALAVRAS SE TROCARMOS SOMENTE A SÍLABA INICIAL. ESCREVA A NOVA SÍLABA ESCOLHENDO ENTRE AS OPÇÕES.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8"/>
          <p:cNvSpPr txBox="1">
            <a:spLocks noGrp="1"/>
          </p:cNvSpPr>
          <p:nvPr>
            <p:ph type="body" idx="1"/>
          </p:nvPr>
        </p:nvSpPr>
        <p:spPr>
          <a:xfrm>
            <a:off x="608600" y="1310675"/>
            <a:ext cx="11100900" cy="10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6. </a:t>
            </a:r>
            <a:r>
              <a:rPr lang="pt-BR" dirty="0"/>
              <a:t>AGORA, RECORTE E COLE PALAVRAS INICIADAS COM CADA SÍLABA QUE APRENDEMOS. </a:t>
            </a:r>
            <a:endParaRPr dirty="0"/>
          </a:p>
        </p:txBody>
      </p:sp>
      <p:graphicFrame>
        <p:nvGraphicFramePr>
          <p:cNvPr id="300" name="Google Shape;300;p18"/>
          <p:cNvGraphicFramePr/>
          <p:nvPr>
            <p:extLst>
              <p:ext uri="{D42A27DB-BD31-4B8C-83A1-F6EECF244321}">
                <p14:modId xmlns:p14="http://schemas.microsoft.com/office/powerpoint/2010/main" val="3808420995"/>
              </p:ext>
            </p:extLst>
          </p:nvPr>
        </p:nvGraphicFramePr>
        <p:xfrm>
          <a:off x="1781875" y="2532850"/>
          <a:ext cx="8628250" cy="3932150"/>
        </p:xfrm>
        <a:graphic>
          <a:graphicData uri="http://schemas.openxmlformats.org/drawingml/2006/table">
            <a:tbl>
              <a:tblPr>
                <a:noFill/>
                <a:tableStyleId>{3474B119-AAEE-41A6-BBC1-98EC5815FADD}</a:tableStyleId>
              </a:tblPr>
              <a:tblGrid>
                <a:gridCol w="862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32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85e0835eba_0_89"/>
          <p:cNvSpPr txBox="1">
            <a:spLocks noGrp="1"/>
          </p:cNvSpPr>
          <p:nvPr>
            <p:ph type="body" idx="1"/>
          </p:nvPr>
        </p:nvSpPr>
        <p:spPr>
          <a:xfrm>
            <a:off x="608600" y="1310675"/>
            <a:ext cx="11100900" cy="10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6. </a:t>
            </a:r>
            <a:r>
              <a:rPr lang="pt-BR" dirty="0"/>
              <a:t>AGORA, RECORTE E COLE PALAVRAS INICIADAS COM CADA SÍLABA QUE APRENDEMOS. </a:t>
            </a:r>
            <a:endParaRPr dirty="0"/>
          </a:p>
        </p:txBody>
      </p:sp>
      <p:graphicFrame>
        <p:nvGraphicFramePr>
          <p:cNvPr id="306" name="Google Shape;306;g385e0835eba_0_89"/>
          <p:cNvGraphicFramePr/>
          <p:nvPr>
            <p:extLst>
              <p:ext uri="{D42A27DB-BD31-4B8C-83A1-F6EECF244321}">
                <p14:modId xmlns:p14="http://schemas.microsoft.com/office/powerpoint/2010/main" val="1208114211"/>
              </p:ext>
            </p:extLst>
          </p:nvPr>
        </p:nvGraphicFramePr>
        <p:xfrm>
          <a:off x="1781875" y="2532850"/>
          <a:ext cx="8628250" cy="3932150"/>
        </p:xfrm>
        <a:graphic>
          <a:graphicData uri="http://schemas.openxmlformats.org/drawingml/2006/table">
            <a:tbl>
              <a:tblPr>
                <a:noFill/>
                <a:tableStyleId>{3474B119-AAEE-41A6-BBC1-98EC5815FADD}</a:tableStyleId>
              </a:tblPr>
              <a:tblGrid>
                <a:gridCol w="862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32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08" name="Google Shape;308;g385e0835eba_0_89"/>
          <p:cNvSpPr txBox="1"/>
          <p:nvPr/>
        </p:nvSpPr>
        <p:spPr>
          <a:xfrm>
            <a:off x="1948075" y="2689975"/>
            <a:ext cx="4531800" cy="7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</a:t>
            </a:r>
            <a:endParaRPr sz="3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43C42770-EE3E-FCAA-A4DF-B9D2DC7AC00F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9c09b808c8_0_213"/>
          <p:cNvSpPr txBox="1">
            <a:spLocks noGrp="1"/>
          </p:cNvSpPr>
          <p:nvPr>
            <p:ph type="body" idx="1"/>
          </p:nvPr>
        </p:nvSpPr>
        <p:spPr>
          <a:xfrm>
            <a:off x="4695517" y="987100"/>
            <a:ext cx="69140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8"/>
                  </a:ext>
                </a:extLst>
              </a:rPr>
              <a:t>PENSAMOS E CONSTRUÍMOS PALAVRAS NOVAS MUDANDO LETRAS E SÍLABAS. 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0"/>
                  </a:ext>
                </a:extLst>
              </a:rPr>
              <a:t>RECONHECEMOS AS LETRAS E SEUS SONS EM PALAVRAS. 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1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2"/>
                  </a:ext>
                </a:extLst>
              </a:rPr>
              <a:t>RELEMBRAMOS AS SÍLABAS. 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3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4"/>
                  </a:ext>
                </a:extLst>
              </a:rPr>
              <a:t>CONSTRUÍMOS PALAVRAS NOVAS.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4"/>
          <p:cNvSpPr txBox="1">
            <a:spLocks noGrp="1"/>
          </p:cNvSpPr>
          <p:nvPr>
            <p:ph type="body" idx="1"/>
          </p:nvPr>
        </p:nvSpPr>
        <p:spPr>
          <a:xfrm>
            <a:off x="565400" y="970675"/>
            <a:ext cx="110612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b="1"/>
              <a:t>Listas de imagens e vídeos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600"/>
              <a:buNone/>
            </a:pPr>
            <a:r>
              <a:rPr lang="pt-BR" b="1"/>
              <a:t>Slide 1 – </a:t>
            </a:r>
            <a:r>
              <a:rPr lang="pt-BR"/>
              <a:t>Imagens da capa – SEDUC-SP. 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600"/>
              </a:spcAft>
              <a:buSzPts val="1600"/>
              <a:buNone/>
            </a:pPr>
            <a:r>
              <a:rPr lang="pt-BR" b="1"/>
              <a:t>Slides 4 e 5 – </a:t>
            </a:r>
            <a:r>
              <a:rPr lang="pt-BR"/>
              <a:t>© Freepik.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89eeb4582d_0_29"/>
          <p:cNvSpPr txBox="1"/>
          <p:nvPr/>
        </p:nvSpPr>
        <p:spPr>
          <a:xfrm>
            <a:off x="712850" y="1109350"/>
            <a:ext cx="4693500" cy="51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(EF01LP05) Compreender o sistema de escrita alfabética.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(EF01LP07) Compreender as notações do sistema de escrita alfabética - segmentos sonoros e letras.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(EF01LP06) Segmentar oralmente as palavras.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(EF01LP08) Relacionar elementos sonoros das palavras com sua representação escrita.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(EF01LP13) Comparar o som e a grafia de diferentes partes da palavra (começo, meio e fim).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800" b="0" i="0" u="none" strike="noStrike" cap="none">
              <a:solidFill>
                <a:srgbClr val="474747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g389eeb4582d_0_29"/>
          <p:cNvSpPr txBox="1">
            <a:spLocks noGrp="1"/>
          </p:cNvSpPr>
          <p:nvPr>
            <p:ph type="subTitle" idx="1"/>
          </p:nvPr>
        </p:nvSpPr>
        <p:spPr>
          <a:xfrm rot="-120148">
            <a:off x="176457" y="170375"/>
            <a:ext cx="1785791" cy="54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pic>
        <p:nvPicPr>
          <p:cNvPr id="329" name="Google Shape;329;g389eeb4582d_0_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6350" y="1109350"/>
            <a:ext cx="6441476" cy="357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9c09b808c8_0_208"/>
          <p:cNvSpPr txBox="1">
            <a:spLocks noGrp="1"/>
          </p:cNvSpPr>
          <p:nvPr>
            <p:ph type="body" idx="1"/>
          </p:nvPr>
        </p:nvSpPr>
        <p:spPr>
          <a:xfrm>
            <a:off x="6385075" y="1270100"/>
            <a:ext cx="54861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RECONHECER QUE AS PALAVRAS SÃO FORMADAS POR DIFERENTES SONS.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PENSAR SOBRE A CONSTRUÇÃO DE PALAVRAS.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MANIPULAR FONEMAS E SÍLABAS PARA CONSTRUIR NOVAS PALAVRAS. 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PERCEBER DIFERENÇAS FONOLÓGICAS E SILÁBICAS NAS PALAVRAS. </a:t>
            </a:r>
            <a:endParaRPr/>
          </a:p>
        </p:txBody>
      </p:sp>
      <p:sp>
        <p:nvSpPr>
          <p:cNvPr id="184" name="Google Shape;184;g29c09b808c8_0_208"/>
          <p:cNvSpPr txBox="1">
            <a:spLocks noGrp="1"/>
          </p:cNvSpPr>
          <p:nvPr>
            <p:ph type="body" idx="2"/>
          </p:nvPr>
        </p:nvSpPr>
        <p:spPr>
          <a:xfrm>
            <a:off x="579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ALFABETO.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DISCRIMINAÇÃO VISUAL E FONOLÓGICA.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ATENÇÃO VISUAL.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ESCRITA.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CONSCIÊNCIA FONÊMICA. 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CONSCIÊNCIA SILÁBICA.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MANIPULAÇÃO FONÊMICA.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MANIPULAÇÃO SILÁBICA</a:t>
            </a:r>
            <a:r>
              <a:rPr lang="pt-BR"/>
              <a:t>.</a:t>
            </a: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89eeb4582d_0_35"/>
          <p:cNvSpPr txBox="1">
            <a:spLocks noGrp="1"/>
          </p:cNvSpPr>
          <p:nvPr>
            <p:ph type="subTitle" idx="1"/>
          </p:nvPr>
        </p:nvSpPr>
        <p:spPr>
          <a:xfrm rot="-120167">
            <a:off x="176430" y="168875"/>
            <a:ext cx="1871343" cy="54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sp>
        <p:nvSpPr>
          <p:cNvPr id="335" name="Google Shape;335;g389eeb4582d_0_35"/>
          <p:cNvSpPr txBox="1"/>
          <p:nvPr/>
        </p:nvSpPr>
        <p:spPr>
          <a:xfrm>
            <a:off x="1317600" y="964100"/>
            <a:ext cx="4143300" cy="27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estimule</a:t>
            </a:r>
            <a:r>
              <a:rPr lang="pt-BR" sz="1600"/>
              <a:t> </a:t>
            </a:r>
            <a:r>
              <a:rPr lang="pt-BR" sz="16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5"/>
                  </a:ext>
                </a:extLst>
              </a:rPr>
              <a:t>os estudantes</a:t>
            </a:r>
            <a:r>
              <a:rPr lang="pt-BR" sz="1600"/>
              <a:t> a pensarem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sobre palavras. Você poderá escrever as palavras na lousa ou somente trabalhar oralmente. Caso prefira a escrita na lousa, é importante enfatizar as sílabas oralmente.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/>
              <a:t>P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alavras formadas: BOLO, CAMA e LEÃO.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" name="Google Shape;336;g389eeb4582d_0_35"/>
          <p:cNvGrpSpPr/>
          <p:nvPr/>
        </p:nvGrpSpPr>
        <p:grpSpPr>
          <a:xfrm>
            <a:off x="512793" y="837343"/>
            <a:ext cx="692308" cy="720000"/>
            <a:chOff x="512793" y="2412643"/>
            <a:chExt cx="692308" cy="720000"/>
          </a:xfrm>
        </p:grpSpPr>
        <p:pic>
          <p:nvPicPr>
            <p:cNvPr id="337" name="Google Shape;337;g389eeb4582d_0_3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8" name="Google Shape;338;g389eeb4582d_0_3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9" name="Google Shape;339;g389eeb4582d_0_35" title="38-03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 l="169" r="159"/>
          <a:stretch/>
        </p:blipFill>
        <p:spPr>
          <a:xfrm>
            <a:off x="5765600" y="964092"/>
            <a:ext cx="5918401" cy="3369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g389eeb4582d_0_45" title="38-04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87" b="787"/>
          <a:stretch/>
        </p:blipFill>
        <p:spPr>
          <a:xfrm>
            <a:off x="6555841" y="964101"/>
            <a:ext cx="5006401" cy="27951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45" name="Google Shape;345;g389eeb4582d_0_45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randstander"/>
              <a:buNone/>
            </a:pPr>
            <a:r>
              <a:rPr lang="pt-BR" sz="2600"/>
              <a:t>SLIDE </a:t>
            </a:r>
            <a:r>
              <a:rPr lang="pt-BR"/>
              <a:t>4</a:t>
            </a:r>
            <a:endParaRPr/>
          </a:p>
        </p:txBody>
      </p:sp>
      <p:sp>
        <p:nvSpPr>
          <p:cNvPr id="346" name="Google Shape;346;g389eeb4582d_0_45"/>
          <p:cNvSpPr txBox="1"/>
          <p:nvPr/>
        </p:nvSpPr>
        <p:spPr>
          <a:xfrm>
            <a:off x="1317595" y="964098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comece a atividade perguntando o nome das figuras.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Incentive </a:t>
            </a:r>
            <a:r>
              <a:rPr lang="pt-BR" sz="1600"/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formar palavras de maneira autônoma, mas permita que troquem ideias e conversem sobre as palavras que formaram.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poderá escrever uma lista de palavras criadas na lousa para a discussão.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7" name="Google Shape;347;g389eeb4582d_0_45"/>
          <p:cNvGrpSpPr/>
          <p:nvPr/>
        </p:nvGrpSpPr>
        <p:grpSpPr>
          <a:xfrm>
            <a:off x="512793" y="837343"/>
            <a:ext cx="692308" cy="720000"/>
            <a:chOff x="512793" y="2412643"/>
            <a:chExt cx="692308" cy="720000"/>
          </a:xfrm>
        </p:grpSpPr>
        <p:pic>
          <p:nvPicPr>
            <p:cNvPr id="348" name="Google Shape;348;g389eeb4582d_0_4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9" name="Google Shape;349;g389eeb4582d_0_4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g389eeb4582d_0_55" title="38-06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352" b="1352"/>
          <a:stretch/>
        </p:blipFill>
        <p:spPr>
          <a:xfrm>
            <a:off x="6570166" y="1027251"/>
            <a:ext cx="5006400" cy="2795099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55" name="Google Shape;355;g389eeb4582d_0_55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6</a:t>
            </a:r>
            <a:endParaRPr/>
          </a:p>
        </p:txBody>
      </p:sp>
      <p:sp>
        <p:nvSpPr>
          <p:cNvPr id="356" name="Google Shape;356;g389eeb4582d_0_55"/>
          <p:cNvSpPr txBox="1"/>
          <p:nvPr/>
        </p:nvSpPr>
        <p:spPr>
          <a:xfrm>
            <a:off x="1317600" y="964101"/>
            <a:ext cx="4143300" cy="24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antes da atividade, você poderá retomar a escrita das letras.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Faça a atividade por partes: primeiro oriente </a:t>
            </a:r>
            <a:r>
              <a:rPr lang="pt-BR" sz="1600"/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procurarem a letra </a:t>
            </a: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pintar da cor azul. Dê um tempo para a resposta. Depois, procurem a letra </a:t>
            </a: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pintem de vermelho. Após o tempo de espera, oriente para a última parte da tarefa.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g389eeb4582d_0_62" title="38-08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998" b="1009"/>
          <a:stretch/>
        </p:blipFill>
        <p:spPr>
          <a:xfrm>
            <a:off x="6469941" y="984151"/>
            <a:ext cx="5006401" cy="27951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62" name="Google Shape;362;g389eeb4582d_0_62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08</a:t>
            </a:r>
            <a:endParaRPr/>
          </a:p>
        </p:txBody>
      </p:sp>
      <p:sp>
        <p:nvSpPr>
          <p:cNvPr id="363" name="Google Shape;363;g389eeb4582d_0_62"/>
          <p:cNvSpPr txBox="1"/>
          <p:nvPr/>
        </p:nvSpPr>
        <p:spPr>
          <a:xfrm>
            <a:off x="836350" y="984151"/>
            <a:ext cx="4143300" cy="22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retome a ordem alfabética. Para isso, você poderá apresentar o vídeo indicado, que apresenta uma música para estimular ludicamente o aprendizado da ordem alfabética.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Depois, oriente que completem com as letras que estão faltando.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g389eeb4582d_0_69" title="38-10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969" b="970"/>
          <a:stretch/>
        </p:blipFill>
        <p:spPr>
          <a:xfrm>
            <a:off x="6541516" y="984151"/>
            <a:ext cx="5006399" cy="2795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69" name="Google Shape;369;g389eeb4582d_0_69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10</a:t>
            </a:r>
            <a:endParaRPr/>
          </a:p>
        </p:txBody>
      </p:sp>
      <p:sp>
        <p:nvSpPr>
          <p:cNvPr id="370" name="Google Shape;370;g389eeb4582d_0_69"/>
          <p:cNvSpPr txBox="1"/>
          <p:nvPr/>
        </p:nvSpPr>
        <p:spPr>
          <a:xfrm>
            <a:off x="996775" y="984152"/>
            <a:ext cx="4143300" cy="3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inicie a atividade estimulando que </a:t>
            </a:r>
            <a:r>
              <a:rPr lang="pt-BR" sz="16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6"/>
                  </a:ext>
                </a:extLst>
              </a:rPr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tentem fazer a leitura das palavras de maneira autônoma. Depois, leia em voz alta com a turma. Oriente que escolham dentre as sílabas de cima, quais formam novas palavras. Por fim, leia e discuta com a turma as palavras formadas.  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g389eeb4582d_0_76" title="38-12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095" b="1095"/>
          <a:stretch/>
        </p:blipFill>
        <p:spPr>
          <a:xfrm>
            <a:off x="6455616" y="969976"/>
            <a:ext cx="5006400" cy="2795099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76" name="Google Shape;376;g389eeb4582d_0_76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12</a:t>
            </a:r>
            <a:endParaRPr/>
          </a:p>
        </p:txBody>
      </p:sp>
      <p:sp>
        <p:nvSpPr>
          <p:cNvPr id="377" name="Google Shape;377;g389eeb4582d_0_76"/>
          <p:cNvSpPr txBox="1"/>
          <p:nvPr/>
        </p:nvSpPr>
        <p:spPr>
          <a:xfrm>
            <a:off x="896475" y="1064352"/>
            <a:ext cx="4143300" cy="28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Caro professor, agora oriente que vamos usar somente uma palavra alvo para criar novas palavras. Em cada linha, </a:t>
            </a:r>
            <a:r>
              <a:rPr lang="pt-BR" sz="1600">
                <a:solidFill>
                  <a:schemeClr val="dk1"/>
                </a:solidFill>
              </a:rPr>
              <a:t>os estudantes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deverão escolher entre as duas opções de sílabas para formar uma palavra 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7"/>
                  </a:ext>
                </a:extLst>
              </a:rPr>
              <a:t>nova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No caso da terceira pa</a:t>
            </a:r>
            <a:r>
              <a:rPr lang="pt-BR" sz="1600">
                <a:solidFill>
                  <a:schemeClr val="dk1"/>
                </a:solidFill>
              </a:rPr>
              <a:t>lavra, existe também a possibilidade de formar BILA, uma forma regional de se referir à bolinha de gude.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g389eeb4582d_0_92" title="38-14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951" b="950"/>
          <a:stretch/>
        </p:blipFill>
        <p:spPr>
          <a:xfrm>
            <a:off x="6527216" y="964101"/>
            <a:ext cx="5006400" cy="27951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83" name="Google Shape;383;g389eeb4582d_0_92"/>
          <p:cNvSpPr txBox="1">
            <a:spLocks noGrp="1"/>
          </p:cNvSpPr>
          <p:nvPr>
            <p:ph type="body" idx="1"/>
          </p:nvPr>
        </p:nvSpPr>
        <p:spPr>
          <a:xfrm rot="-120174">
            <a:off x="271606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14</a:t>
            </a:r>
            <a:endParaRPr/>
          </a:p>
        </p:txBody>
      </p:sp>
      <p:sp>
        <p:nvSpPr>
          <p:cNvPr id="384" name="Google Shape;384;g389eeb4582d_0_92"/>
          <p:cNvSpPr txBox="1"/>
          <p:nvPr/>
        </p:nvSpPr>
        <p:spPr>
          <a:xfrm>
            <a:off x="1317595" y="964098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Caro professor,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converse com </a:t>
            </a:r>
            <a:r>
              <a:rPr lang="pt-BR" sz="160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8"/>
                  </a:ext>
                </a:extLst>
              </a:rPr>
              <a:t>os estudantes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sobre outras palavras que são compostas pelas sílabas estudadas. Agora, disponibilize materiais de recorte e peça que procurem palavras com as sílabas estudadas. 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body" idx="1"/>
          </p:nvPr>
        </p:nvSpPr>
        <p:spPr>
          <a:xfrm>
            <a:off x="608600" y="1652825"/>
            <a:ext cx="105807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/>
              <a:t>VAMOS BRINCAR COM AS PALAVRAS?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/>
              <a:t>QUAL PALAVRAS FORMAMOS SE TROCAR AS SÍLABAS DA PALAVRA </a:t>
            </a:r>
            <a:r>
              <a:rPr lang="pt-BR" b="1"/>
              <a:t>LOBO</a:t>
            </a:r>
            <a:r>
              <a:rPr lang="pt-BR"/>
              <a:t>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/>
              <a:t>QUAIS PALAVRAS ESTÃO ESCONDIDAS NA PALAVRA </a:t>
            </a:r>
            <a:r>
              <a:rPr lang="pt-BR" b="1"/>
              <a:t>CAMALEÃO</a:t>
            </a:r>
            <a:r>
              <a:rPr lang="pt-BR"/>
              <a:t>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/>
              <a:t>PODEMOS CONSTRUIR NOVAS PALAVRAS BRINCANDO COM AS PALAVRAS QUE CONHECEMOS!</a:t>
            </a:r>
            <a:endParaRPr/>
          </a:p>
        </p:txBody>
      </p:sp>
      <p:sp>
        <p:nvSpPr>
          <p:cNvPr id="190" name="Google Shape;190;p12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6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/>
              <a:t>CONSTRUINDO PALAVRAS!</a:t>
            </a:r>
            <a:endParaRPr/>
          </a:p>
        </p:txBody>
      </p:sp>
      <p:sp>
        <p:nvSpPr>
          <p:cNvPr id="191" name="Google Shape;191;p12"/>
          <p:cNvSpPr txBox="1"/>
          <p:nvPr/>
        </p:nvSpPr>
        <p:spPr>
          <a:xfrm>
            <a:off x="8714600" y="12495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"/>
          <p:cNvSpPr txBox="1">
            <a:spLocks noGrp="1"/>
          </p:cNvSpPr>
          <p:nvPr>
            <p:ph type="body" idx="1"/>
          </p:nvPr>
        </p:nvSpPr>
        <p:spPr>
          <a:xfrm>
            <a:off x="460925" y="1754525"/>
            <a:ext cx="3966900" cy="41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1. </a:t>
            </a:r>
            <a:r>
              <a:rPr lang="pt-BR" dirty="0"/>
              <a:t>TROQUE A LETRA INICIAL DE CADA PALAVRA E VEJA QUE PALAVRA SE FORMA. </a:t>
            </a:r>
            <a:endParaRPr dirty="0"/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9900FF"/>
              </a:solidFill>
            </a:endParaRPr>
          </a:p>
        </p:txBody>
      </p:sp>
      <p:graphicFrame>
        <p:nvGraphicFramePr>
          <p:cNvPr id="197" name="Google Shape;197;p1"/>
          <p:cNvGraphicFramePr/>
          <p:nvPr>
            <p:extLst>
              <p:ext uri="{D42A27DB-BD31-4B8C-83A1-F6EECF244321}">
                <p14:modId xmlns:p14="http://schemas.microsoft.com/office/powerpoint/2010/main" val="3947674548"/>
              </p:ext>
            </p:extLst>
          </p:nvPr>
        </p:nvGraphicFramePr>
        <p:xfrm>
          <a:off x="4732275" y="1557375"/>
          <a:ext cx="6507225" cy="4364775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216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9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9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54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BALA</a:t>
                      </a:r>
                      <a:endParaRPr sz="45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__ ALA</a:t>
                      </a:r>
                      <a:endParaRPr sz="45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4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PULE </a:t>
                      </a:r>
                      <a:endParaRPr sz="45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__ ULE</a:t>
                      </a:r>
                      <a:endParaRPr sz="45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4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SELO </a:t>
                      </a:r>
                      <a:endParaRPr sz="45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__ ELO</a:t>
                      </a:r>
                      <a:endParaRPr sz="45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98" name="Google Shape;19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7775" y="1614650"/>
            <a:ext cx="1254600" cy="125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77775" y="3111000"/>
            <a:ext cx="1096457" cy="125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98700" y="4537650"/>
            <a:ext cx="1254600" cy="11641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85e0835eba_0_15"/>
          <p:cNvSpPr txBox="1">
            <a:spLocks noGrp="1"/>
          </p:cNvSpPr>
          <p:nvPr>
            <p:ph type="body" idx="1"/>
          </p:nvPr>
        </p:nvSpPr>
        <p:spPr>
          <a:xfrm>
            <a:off x="460925" y="1754525"/>
            <a:ext cx="3966900" cy="41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1. </a:t>
            </a:r>
            <a:r>
              <a:rPr lang="pt-BR" dirty="0"/>
              <a:t>TROQUE A LETRA INICIAL DE CADA PALAVRA E VEJA QUE PALAVRA SE FORMA. </a:t>
            </a:r>
            <a:endParaRPr dirty="0"/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9900FF"/>
              </a:solidFill>
            </a:endParaRPr>
          </a:p>
        </p:txBody>
      </p:sp>
      <p:graphicFrame>
        <p:nvGraphicFramePr>
          <p:cNvPr id="206" name="Google Shape;206;g385e0835eba_0_15"/>
          <p:cNvGraphicFramePr/>
          <p:nvPr>
            <p:extLst>
              <p:ext uri="{D42A27DB-BD31-4B8C-83A1-F6EECF244321}">
                <p14:modId xmlns:p14="http://schemas.microsoft.com/office/powerpoint/2010/main" val="3439766596"/>
              </p:ext>
            </p:extLst>
          </p:nvPr>
        </p:nvGraphicFramePr>
        <p:xfrm>
          <a:off x="4732275" y="1557375"/>
          <a:ext cx="6507225" cy="4364775"/>
        </p:xfrm>
        <a:graphic>
          <a:graphicData uri="http://schemas.openxmlformats.org/drawingml/2006/table">
            <a:tbl>
              <a:tblPr>
                <a:noFill/>
                <a:tableStyleId>{9685EABE-EA0A-4008-BA44-8562CD720B91}</a:tableStyleId>
              </a:tblPr>
              <a:tblGrid>
                <a:gridCol w="216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9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9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54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BALA</a:t>
                      </a:r>
                      <a:endParaRPr sz="45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r>
                        <a:rPr lang="pt-BR" sz="45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ALA</a:t>
                      </a:r>
                      <a:endParaRPr sz="45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4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PULE </a:t>
                      </a:r>
                      <a:endParaRPr sz="45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pt-BR" sz="4500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ULE</a:t>
                      </a:r>
                      <a:endParaRPr sz="45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4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SELO </a:t>
                      </a:r>
                      <a:endParaRPr sz="45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0"/>
                        <a:buFont typeface="Arial"/>
                        <a:buNone/>
                      </a:pPr>
                      <a:r>
                        <a:rPr lang="pt-BR" sz="45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r>
                        <a:rPr lang="pt-BR" sz="4500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ELO</a:t>
                      </a:r>
                      <a:endParaRPr sz="45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07" name="Google Shape;207;g385e0835eba_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7775" y="1614650"/>
            <a:ext cx="1254600" cy="125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85e0835eba_0_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77775" y="3111000"/>
            <a:ext cx="1096457" cy="125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385e0835eba_0_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98700" y="4537650"/>
            <a:ext cx="1254600" cy="11641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1D76E8D8-728D-14E8-22D2-71A94F76E0A8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"/>
          <p:cNvSpPr txBox="1">
            <a:spLocks noGrp="1"/>
          </p:cNvSpPr>
          <p:nvPr>
            <p:ph type="body" idx="1"/>
          </p:nvPr>
        </p:nvSpPr>
        <p:spPr>
          <a:xfrm>
            <a:off x="545550" y="1969275"/>
            <a:ext cx="11100900" cy="37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2. </a:t>
            </a:r>
            <a:r>
              <a:rPr lang="pt-BR" dirty="0"/>
              <a:t>PINTE TODAS AS LETRAS </a:t>
            </a:r>
            <a:r>
              <a:rPr lang="pt-BR" b="1" dirty="0"/>
              <a:t>P</a:t>
            </a:r>
            <a:r>
              <a:rPr lang="pt-BR" dirty="0"/>
              <a:t> EM AZUL; AS LETRAS </a:t>
            </a:r>
            <a:r>
              <a:rPr lang="pt-BR" b="1" dirty="0"/>
              <a:t>B,</a:t>
            </a:r>
            <a:r>
              <a:rPr lang="pt-BR" dirty="0"/>
              <a:t> EM VERMELHO; E AS LETRAS </a:t>
            </a:r>
            <a:r>
              <a:rPr lang="pt-BR" b="1" dirty="0"/>
              <a:t>S,</a:t>
            </a:r>
            <a:r>
              <a:rPr lang="pt-BR" dirty="0"/>
              <a:t> EM VERDE.</a:t>
            </a:r>
            <a:endParaRPr dirty="0"/>
          </a:p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ctr" rtl="0">
              <a:lnSpc>
                <a:spcPct val="107916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6000" dirty="0">
                <a:latin typeface="+mj-lt"/>
                <a:ea typeface="Calibri"/>
                <a:cs typeface="Calibri"/>
                <a:sym typeface="Calibri"/>
              </a:rPr>
              <a:t>B  D  S  P  R  B  S  P  A  P  S  B</a:t>
            </a:r>
            <a:endParaRPr sz="4800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85e0835eba_0_24"/>
          <p:cNvSpPr txBox="1">
            <a:spLocks noGrp="1"/>
          </p:cNvSpPr>
          <p:nvPr>
            <p:ph type="body" idx="1"/>
          </p:nvPr>
        </p:nvSpPr>
        <p:spPr>
          <a:xfrm>
            <a:off x="545550" y="1969275"/>
            <a:ext cx="11100900" cy="37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2. </a:t>
            </a:r>
            <a:r>
              <a:rPr lang="pt-BR" dirty="0"/>
              <a:t>PINTE TODAS AS LETRAS </a:t>
            </a:r>
            <a:r>
              <a:rPr lang="pt-BR" b="1" dirty="0"/>
              <a:t>P</a:t>
            </a:r>
            <a:r>
              <a:rPr lang="pt-BR" dirty="0"/>
              <a:t> EM AZUL; AS LETRAS </a:t>
            </a:r>
            <a:r>
              <a:rPr lang="pt-BR" b="1" dirty="0"/>
              <a:t>B,</a:t>
            </a:r>
            <a:r>
              <a:rPr lang="pt-BR" dirty="0"/>
              <a:t> EM VERMELHO; E AS LETRAS </a:t>
            </a:r>
            <a:r>
              <a:rPr lang="pt-BR" b="1" dirty="0"/>
              <a:t>S,</a:t>
            </a:r>
            <a:r>
              <a:rPr lang="pt-BR" dirty="0"/>
              <a:t> EM VERDE.</a:t>
            </a:r>
            <a:endParaRPr dirty="0"/>
          </a:p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ctr" rtl="0">
              <a:lnSpc>
                <a:spcPct val="107916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6000" dirty="0">
                <a:highlight>
                  <a:srgbClr val="FF0000"/>
                </a:highlight>
                <a:latin typeface="+mj-lt"/>
                <a:ea typeface="Calibri"/>
                <a:cs typeface="Calibri"/>
                <a:sym typeface="Calibri"/>
              </a:rPr>
              <a:t>B</a:t>
            </a:r>
            <a:r>
              <a:rPr lang="pt-BR" sz="6000" dirty="0">
                <a:latin typeface="+mj-lt"/>
                <a:ea typeface="Calibri"/>
                <a:cs typeface="Calibri"/>
                <a:sym typeface="Calibri"/>
              </a:rPr>
              <a:t>  D  </a:t>
            </a:r>
            <a:r>
              <a:rPr lang="pt-BR" sz="6000" dirty="0">
                <a:highlight>
                  <a:srgbClr val="00FF00"/>
                </a:highlight>
                <a:latin typeface="+mj-lt"/>
                <a:ea typeface="Calibri"/>
                <a:cs typeface="Calibri"/>
                <a:sym typeface="Calibri"/>
              </a:rPr>
              <a:t>S</a:t>
            </a:r>
            <a:r>
              <a:rPr lang="pt-BR" sz="6000" dirty="0">
                <a:latin typeface="+mj-lt"/>
                <a:ea typeface="Calibri"/>
                <a:cs typeface="Calibri"/>
                <a:sym typeface="Calibri"/>
              </a:rPr>
              <a:t>  </a:t>
            </a:r>
            <a:r>
              <a:rPr lang="pt-BR" sz="6000" dirty="0">
                <a:highlight>
                  <a:srgbClr val="00FFFF"/>
                </a:highlight>
                <a:latin typeface="+mj-lt"/>
                <a:ea typeface="Calibri"/>
                <a:cs typeface="Calibri"/>
                <a:sym typeface="Calibri"/>
              </a:rPr>
              <a:t>P</a:t>
            </a:r>
            <a:r>
              <a:rPr lang="pt-BR" sz="6000" dirty="0">
                <a:latin typeface="+mj-lt"/>
                <a:ea typeface="Calibri"/>
                <a:cs typeface="Calibri"/>
                <a:sym typeface="Calibri"/>
              </a:rPr>
              <a:t>  R  </a:t>
            </a:r>
            <a:r>
              <a:rPr lang="pt-BR" sz="6000" dirty="0">
                <a:highlight>
                  <a:srgbClr val="FF0000"/>
                </a:highlight>
                <a:latin typeface="+mj-lt"/>
                <a:ea typeface="Calibri"/>
                <a:cs typeface="Calibri"/>
                <a:sym typeface="Calibri"/>
              </a:rPr>
              <a:t>B</a:t>
            </a:r>
            <a:r>
              <a:rPr lang="pt-BR" sz="6000" dirty="0">
                <a:latin typeface="+mj-lt"/>
                <a:ea typeface="Calibri"/>
                <a:cs typeface="Calibri"/>
                <a:sym typeface="Calibri"/>
              </a:rPr>
              <a:t>  </a:t>
            </a:r>
            <a:r>
              <a:rPr lang="pt-BR" sz="6000" dirty="0">
                <a:highlight>
                  <a:srgbClr val="00FF00"/>
                </a:highlight>
                <a:latin typeface="+mj-lt"/>
                <a:ea typeface="Calibri"/>
                <a:cs typeface="Calibri"/>
                <a:sym typeface="Calibri"/>
              </a:rPr>
              <a:t>S</a:t>
            </a:r>
            <a:r>
              <a:rPr lang="pt-BR" sz="6000" dirty="0">
                <a:latin typeface="+mj-lt"/>
                <a:ea typeface="Calibri"/>
                <a:cs typeface="Calibri"/>
                <a:sym typeface="Calibri"/>
              </a:rPr>
              <a:t>  </a:t>
            </a:r>
            <a:r>
              <a:rPr lang="pt-BR" sz="6000" dirty="0">
                <a:highlight>
                  <a:srgbClr val="00FFFF"/>
                </a:highlight>
                <a:latin typeface="+mj-lt"/>
                <a:ea typeface="Calibri"/>
                <a:cs typeface="Calibri"/>
                <a:sym typeface="Calibri"/>
              </a:rPr>
              <a:t>P</a:t>
            </a:r>
            <a:r>
              <a:rPr lang="pt-BR" sz="6000" dirty="0">
                <a:latin typeface="+mj-lt"/>
                <a:ea typeface="Calibri"/>
                <a:cs typeface="Calibri"/>
                <a:sym typeface="Calibri"/>
              </a:rPr>
              <a:t>  A  </a:t>
            </a:r>
            <a:r>
              <a:rPr lang="pt-BR" sz="6000" dirty="0">
                <a:highlight>
                  <a:srgbClr val="00FFFF"/>
                </a:highlight>
                <a:latin typeface="+mj-lt"/>
                <a:ea typeface="Calibri"/>
                <a:cs typeface="Calibri"/>
                <a:sym typeface="Calibri"/>
              </a:rPr>
              <a:t>P</a:t>
            </a:r>
            <a:r>
              <a:rPr lang="pt-BR" sz="6000" dirty="0">
                <a:latin typeface="+mj-lt"/>
                <a:ea typeface="Calibri"/>
                <a:cs typeface="Calibri"/>
                <a:sym typeface="Calibri"/>
              </a:rPr>
              <a:t>  </a:t>
            </a:r>
            <a:r>
              <a:rPr lang="pt-BR" sz="6000" dirty="0">
                <a:highlight>
                  <a:srgbClr val="00FF00"/>
                </a:highlight>
                <a:latin typeface="+mj-lt"/>
                <a:ea typeface="Calibri"/>
                <a:cs typeface="Calibri"/>
                <a:sym typeface="Calibri"/>
              </a:rPr>
              <a:t>S</a:t>
            </a:r>
            <a:r>
              <a:rPr lang="pt-BR" sz="6000" dirty="0">
                <a:latin typeface="+mj-lt"/>
                <a:ea typeface="Calibri"/>
                <a:cs typeface="Calibri"/>
                <a:sym typeface="Calibri"/>
              </a:rPr>
              <a:t>  </a:t>
            </a:r>
            <a:r>
              <a:rPr lang="pt-BR" sz="6000" dirty="0">
                <a:highlight>
                  <a:srgbClr val="FF0000"/>
                </a:highlight>
                <a:latin typeface="+mj-lt"/>
                <a:ea typeface="Calibri"/>
                <a:cs typeface="Calibri"/>
                <a:sym typeface="Calibri"/>
              </a:rPr>
              <a:t>B</a:t>
            </a:r>
            <a:endParaRPr sz="4800" dirty="0">
              <a:highlight>
                <a:srgbClr val="FF0000"/>
              </a:highlight>
              <a:latin typeface="+mj-lt"/>
            </a:endParaRPr>
          </a:p>
        </p:txBody>
      </p: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5985C49A-F43E-7FD3-2D77-E716B6BB4656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"/>
          <p:cNvSpPr txBox="1">
            <a:spLocks noGrp="1"/>
          </p:cNvSpPr>
          <p:nvPr>
            <p:ph type="body" idx="1"/>
          </p:nvPr>
        </p:nvSpPr>
        <p:spPr>
          <a:xfrm>
            <a:off x="608600" y="1557350"/>
            <a:ext cx="11100900" cy="44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3. </a:t>
            </a:r>
            <a:r>
              <a:rPr lang="pt-BR" dirty="0"/>
              <a:t>COMPLETE O ALFABETO COM AS LETRAS QUE FALTAM. </a:t>
            </a:r>
            <a:endParaRPr dirty="0"/>
          </a:p>
        </p:txBody>
      </p:sp>
      <p:graphicFrame>
        <p:nvGraphicFramePr>
          <p:cNvPr id="228" name="Google Shape;228;p5"/>
          <p:cNvGraphicFramePr/>
          <p:nvPr>
            <p:extLst>
              <p:ext uri="{D42A27DB-BD31-4B8C-83A1-F6EECF244321}">
                <p14:modId xmlns:p14="http://schemas.microsoft.com/office/powerpoint/2010/main" val="278503999"/>
              </p:ext>
            </p:extLst>
          </p:nvPr>
        </p:nvGraphicFramePr>
        <p:xfrm>
          <a:off x="1879775" y="2140375"/>
          <a:ext cx="7843325" cy="4334225"/>
        </p:xfrm>
        <a:graphic>
          <a:graphicData uri="http://schemas.openxmlformats.org/drawingml/2006/table">
            <a:tbl>
              <a:tblPr>
                <a:noFill/>
                <a:tableStyleId>{8AD70159-193F-4899-A7CC-8CC6AB136F0E}</a:tableStyleId>
              </a:tblPr>
              <a:tblGrid>
                <a:gridCol w="112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81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 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C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D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 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F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G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1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H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 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J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K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L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M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N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1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 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 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Q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R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 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T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 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8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V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W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X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Y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Z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endParaRPr sz="4800" u="none" strike="noStrike" cap="none" dirty="0"/>
                    </a:p>
                  </a:txBody>
                  <a:tcPr marL="63500" marR="63500" marT="63500" marB="63500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30" name="Google Shape;230;p5"/>
          <p:cNvGrpSpPr/>
          <p:nvPr/>
        </p:nvGrpSpPr>
        <p:grpSpPr>
          <a:xfrm>
            <a:off x="8297350" y="543245"/>
            <a:ext cx="2243127" cy="459364"/>
            <a:chOff x="4187825" y="3369445"/>
            <a:chExt cx="2243128" cy="459364"/>
          </a:xfrm>
        </p:grpSpPr>
        <p:sp>
          <p:nvSpPr>
            <p:cNvPr id="231" name="Google Shape;231;p5"/>
            <p:cNvSpPr/>
            <p:nvPr/>
          </p:nvSpPr>
          <p:spPr>
            <a:xfrm>
              <a:off x="4238853" y="3447631"/>
              <a:ext cx="2192100" cy="303000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2000" tIns="0" rIns="10800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sng" strike="noStrike" cap="none" dirty="0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3"/>
                </a:rPr>
                <a:t>Alfabeto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2" name="Google Shape;232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87825" y="3369445"/>
              <a:ext cx="524987" cy="45936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85e0835eba_0_29"/>
          <p:cNvSpPr txBox="1">
            <a:spLocks noGrp="1"/>
          </p:cNvSpPr>
          <p:nvPr>
            <p:ph type="body" idx="1"/>
          </p:nvPr>
        </p:nvSpPr>
        <p:spPr>
          <a:xfrm>
            <a:off x="608600" y="1557350"/>
            <a:ext cx="11100900" cy="44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3. </a:t>
            </a:r>
            <a:r>
              <a:rPr lang="pt-BR" dirty="0"/>
              <a:t>COMPLETE O ALFABETO COM AS LETRAS QUE FALTAM. </a:t>
            </a:r>
            <a:endParaRPr dirty="0"/>
          </a:p>
        </p:txBody>
      </p:sp>
      <p:graphicFrame>
        <p:nvGraphicFramePr>
          <p:cNvPr id="239" name="Google Shape;239;g385e0835eba_0_29"/>
          <p:cNvGraphicFramePr/>
          <p:nvPr>
            <p:extLst>
              <p:ext uri="{D42A27DB-BD31-4B8C-83A1-F6EECF244321}">
                <p14:modId xmlns:p14="http://schemas.microsoft.com/office/powerpoint/2010/main" val="2765702201"/>
              </p:ext>
            </p:extLst>
          </p:nvPr>
        </p:nvGraphicFramePr>
        <p:xfrm>
          <a:off x="1879775" y="2140375"/>
          <a:ext cx="7843325" cy="4334225"/>
        </p:xfrm>
        <a:graphic>
          <a:graphicData uri="http://schemas.openxmlformats.org/drawingml/2006/table">
            <a:tbl>
              <a:tblPr>
                <a:noFill/>
                <a:tableStyleId>{8AD70159-193F-4899-A7CC-8CC6AB136F0E}</a:tableStyleId>
              </a:tblPr>
              <a:tblGrid>
                <a:gridCol w="112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0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81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A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B 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C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D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E 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F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G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1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H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I 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J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K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L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M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N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1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O 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P 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Q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R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S 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T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U 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8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V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W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X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/>
                        <a:t>Y</a:t>
                      </a: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r>
                        <a:rPr lang="pt-BR" sz="4800" u="none" strike="noStrike" cap="none" dirty="0"/>
                        <a:t>Z</a:t>
                      </a:r>
                      <a:endParaRPr sz="4800" u="none" strike="noStrike" cap="none" dirty="0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endParaRPr sz="4800" u="none" strike="noStrike" cap="none"/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800"/>
                        <a:buFont typeface="Arial"/>
                        <a:buNone/>
                      </a:pPr>
                      <a:endParaRPr sz="4800" u="none" strike="noStrike" cap="none" dirty="0"/>
                    </a:p>
                  </a:txBody>
                  <a:tcPr marL="63500" marR="63500" marT="63500" marB="63500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0" name="Google Shape;240;g385e0835eba_0_29"/>
          <p:cNvSpPr txBox="1"/>
          <p:nvPr/>
        </p:nvSpPr>
        <p:spPr>
          <a:xfrm>
            <a:off x="304800" y="304800"/>
            <a:ext cx="2763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B76B1D2F-7B0B-0552-1AB2-068E04EF2668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1FF71F-429C-4EAF-BDAE-E36101B7CA77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2.xml><?xml version="1.0" encoding="utf-8"?>
<ds:datastoreItem xmlns:ds="http://schemas.openxmlformats.org/officeDocument/2006/customXml" ds:itemID="{2CEB0698-A5BC-42F3-B518-CAE0478592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4DC467-FD75-4F24-A1A9-E7E210634F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1211</Words>
  <Application>Microsoft Office PowerPoint</Application>
  <PresentationFormat>Widescreen</PresentationFormat>
  <Paragraphs>210</Paragraphs>
  <Slides>27</Slides>
  <Notes>27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4" baseType="lpstr">
      <vt:lpstr>Grandstander Medium</vt:lpstr>
      <vt:lpstr>Grandstander</vt:lpstr>
      <vt:lpstr>Calibri</vt:lpstr>
      <vt:lpstr>Lato</vt:lpstr>
      <vt:lpstr>Arial</vt:lpstr>
      <vt:lpstr>Grandstander SemiBold</vt:lpstr>
      <vt:lpstr>Simple Light</vt:lpstr>
      <vt:lpstr>Apresentação do PowerPoint</vt:lpstr>
      <vt:lpstr>Apresentação do PowerPoint</vt:lpstr>
      <vt:lpstr>CONSTRUINDO PALAVRAS!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Walter Junior</dc:creator>
  <cp:lastModifiedBy>Luca Santiago Rocha</cp:lastModifiedBy>
  <cp:revision>3</cp:revision>
  <dcterms:modified xsi:type="dcterms:W3CDTF">2025-12-09T14:05:24Z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