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81" r:id="rId4"/>
    <p:sldMasterId id="2147483682" r:id="rId5"/>
    <p:sldMasterId id="2147483683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6" Type="http://schemas.openxmlformats.org/officeDocument/2006/relationships/slide" Target="slides/slide9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0" name="Google Shape;15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2" name="Google Shape;16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1" name="Google Shape;17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2" name="Google Shape;18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2" name="Google Shape;19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2" name="Google Shape;20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2" name="Google Shape;21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3" name="Google Shape;22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2" name="Google Shape;23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4" name="Google Shape;64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5" name="Google Shape;65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8" name="Google Shape;68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1" name="Google Shape;71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5" name="Google Shape;75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6" name="Google Shape;76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7" name="Google Shape;77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0" name="Google Shape;80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3" name="Google Shape;83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4" name="Google Shape;84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87" name="Google Shape;87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2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91" name="Google Shape;91;p2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2" name="Google Shape;92;p2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3" name="Google Shape;93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96" name="Google Shape;96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9" name="Google Shape;99;p2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0" name="Google Shape;100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09" name="Google Shape;109;p2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10" name="Google Shape;110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7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13" name="Google Shape;113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6" name="Google Shape;116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17" name="Google Shape;117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0" name="Google Shape;120;p29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1" name="Google Shape;121;p29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2" name="Google Shape;122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5" name="Google Shape;125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1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28" name="Google Shape;128;p31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9" name="Google Shape;129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2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2" name="Google Shape;132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33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36" name="Google Shape;136;p33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37" name="Google Shape;137;p33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38" name="Google Shape;138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4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41" name="Google Shape;141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5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4" name="Google Shape;144;p35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45" name="Google Shape;145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7.xml"/><Relationship Id="rId10" Type="http://schemas.openxmlformats.org/officeDocument/2006/relationships/slideLayout" Target="../slideLayouts/slideLayout6.xml"/><Relationship Id="rId1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8.xml"/><Relationship Id="rId1" Type="http://schemas.openxmlformats.org/officeDocument/2006/relationships/image" Target="../media/image7.png"/><Relationship Id="rId2" Type="http://schemas.openxmlformats.org/officeDocument/2006/relationships/image" Target="../media/image2.png"/><Relationship Id="rId3" Type="http://schemas.openxmlformats.org/officeDocument/2006/relationships/image" Target="../media/image14.png"/><Relationship Id="rId4" Type="http://schemas.openxmlformats.org/officeDocument/2006/relationships/image" Target="../media/image1.png"/><Relationship Id="rId9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0.xml"/><Relationship Id="rId16" Type="http://schemas.openxmlformats.org/officeDocument/2006/relationships/theme" Target="../theme/theme3.xml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19.xml"/><Relationship Id="rId1" Type="http://schemas.openxmlformats.org/officeDocument/2006/relationships/image" Target="../media/image6.png"/><Relationship Id="rId2" Type="http://schemas.openxmlformats.org/officeDocument/2006/relationships/image" Target="../media/image5.png"/><Relationship Id="rId3" Type="http://schemas.openxmlformats.org/officeDocument/2006/relationships/image" Target="../media/image2.png"/><Relationship Id="rId4" Type="http://schemas.openxmlformats.org/officeDocument/2006/relationships/image" Target="../media/image14.png"/><Relationship Id="rId9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1.xml"/><Relationship Id="rId16" Type="http://schemas.openxmlformats.org/officeDocument/2006/relationships/theme" Target="../theme/theme2.xml"/><Relationship Id="rId5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4.xml"/><Relationship Id="rId8" Type="http://schemas.openxmlformats.org/officeDocument/2006/relationships/slideLayout" Target="../slideLayouts/slideLayout15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">
            <a:alphaModFix/>
          </a:blip>
          <a:srcRect b="29" l="0" r="0" t="3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5"/>
    <p:sldLayoutId id="2147483649" r:id="rId6"/>
    <p:sldLayoutId id="2147483650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FFFFF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Google Shape;56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" name="Google Shape;57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  <p:pic>
        <p:nvPicPr>
          <p:cNvPr id="58" name="Google Shape;58;p13"/>
          <p:cNvPicPr preferRelativeResize="0"/>
          <p:nvPr/>
        </p:nvPicPr>
        <p:blipFill rotWithShape="1">
          <a:blip r:embed="rId1">
            <a:alphaModFix/>
          </a:blip>
          <a:srcRect b="29" l="0" r="0" t="3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9742" y="512500"/>
            <a:ext cx="358508" cy="331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FFFFF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5" name="Google Shape;105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6" name="Google Shape;106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4.png"/><Relationship Id="rId5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9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jpg"/></Relationships>
</file>

<file path=ppt/slides/_rels/slide9.xml.rels><?xml version="1.0" encoding="UTF-8" standalone="yes"?><Relationships xmlns="http://schemas.openxmlformats.org/package/2006/relationships"><Relationship Id="rId11" Type="http://schemas.openxmlformats.org/officeDocument/2006/relationships/image" Target="../media/image13.png"/><Relationship Id="rId10" Type="http://schemas.openxmlformats.org/officeDocument/2006/relationships/image" Target="../media/image15.png"/><Relationship Id="rId13" Type="http://schemas.openxmlformats.org/officeDocument/2006/relationships/image" Target="../media/image9.png"/><Relationship Id="rId12" Type="http://schemas.openxmlformats.org/officeDocument/2006/relationships/image" Target="../media/image18.png"/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20.png"/><Relationship Id="rId5" Type="http://schemas.openxmlformats.org/officeDocument/2006/relationships/image" Target="../media/image14.png"/><Relationship Id="rId6" Type="http://schemas.openxmlformats.org/officeDocument/2006/relationships/image" Target="../media/image11.png"/><Relationship Id="rId7" Type="http://schemas.openxmlformats.org/officeDocument/2006/relationships/image" Target="../media/image2.png"/><Relationship Id="rId8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37"/>
          <p:cNvPicPr preferRelativeResize="0"/>
          <p:nvPr/>
        </p:nvPicPr>
        <p:blipFill rotWithShape="1">
          <a:blip r:embed="rId3">
            <a:alphaModFix/>
          </a:blip>
          <a:srcRect b="29" l="0" r="0" t="3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37"/>
          <p:cNvSpPr txBox="1"/>
          <p:nvPr>
            <p:ph type="ctrTitle"/>
          </p:nvPr>
        </p:nvSpPr>
        <p:spPr>
          <a:xfrm>
            <a:off x="924275" y="1170175"/>
            <a:ext cx="4896900" cy="261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fi" sz="4800"/>
              <a:t>Miltä sinusta tuntuu?</a:t>
            </a:r>
            <a:endParaRPr b="1" sz="4800"/>
          </a:p>
        </p:txBody>
      </p:sp>
      <p:sp>
        <p:nvSpPr>
          <p:cNvPr id="154" name="Google Shape;154;p37"/>
          <p:cNvSpPr txBox="1"/>
          <p:nvPr/>
        </p:nvSpPr>
        <p:spPr>
          <a:xfrm>
            <a:off x="1065000" y="53850"/>
            <a:ext cx="8010900" cy="35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i" sz="1400" u="none" cap="none" strike="noStrike">
                <a:solidFill>
                  <a:srgbClr val="5D7C8A"/>
                </a:solidFill>
                <a:latin typeface="Arial"/>
                <a:ea typeface="Arial"/>
                <a:cs typeface="Arial"/>
                <a:sym typeface="Arial"/>
              </a:rPr>
              <a:t>Mitä tunteita vihapuhe herättää minussa? &gt; Media-analyysi &gt; </a:t>
            </a:r>
            <a:r>
              <a:rPr b="1" i="0" lang="fi" sz="1400" u="none" cap="none" strike="noStrike">
                <a:solidFill>
                  <a:srgbClr val="5D7C8A"/>
                </a:solidFill>
                <a:latin typeface="Arial"/>
                <a:ea typeface="Arial"/>
                <a:cs typeface="Arial"/>
                <a:sym typeface="Arial"/>
              </a:rPr>
              <a:t>Miltä sinusta tuntuu?</a:t>
            </a:r>
            <a:endParaRPr b="1" i="0" sz="1400" u="none" cap="none" strike="noStrike">
              <a:solidFill>
                <a:srgbClr val="5D7C8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" name="Google Shape;155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5500" y="52850"/>
            <a:ext cx="441001" cy="407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84900" y="1007950"/>
            <a:ext cx="2938350" cy="2938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37"/>
          <p:cNvPicPr preferRelativeResize="0"/>
          <p:nvPr/>
        </p:nvPicPr>
        <p:blipFill rotWithShape="1">
          <a:blip r:embed="rId3">
            <a:alphaModFix/>
          </a:blip>
          <a:srcRect b="29" l="0" r="0" t="3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37"/>
          <p:cNvSpPr/>
          <p:nvPr/>
        </p:nvSpPr>
        <p:spPr>
          <a:xfrm>
            <a:off x="0" y="2494569"/>
            <a:ext cx="497999" cy="2648929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37"/>
          <p:cNvSpPr txBox="1"/>
          <p:nvPr/>
        </p:nvSpPr>
        <p:spPr>
          <a:xfrm rot="-5400000">
            <a:off x="-814380" y="3756335"/>
            <a:ext cx="208510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Media-analyysi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8"/>
          <p:cNvSpPr/>
          <p:nvPr/>
        </p:nvSpPr>
        <p:spPr>
          <a:xfrm>
            <a:off x="1755925" y="1527400"/>
            <a:ext cx="6620100" cy="3007500"/>
          </a:xfrm>
          <a:prstGeom prst="round2DiagRect">
            <a:avLst>
              <a:gd fmla="val 9227" name="adj1"/>
              <a:gd fmla="val 0" name="adj2"/>
            </a:avLst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38"/>
          <p:cNvSpPr txBox="1"/>
          <p:nvPr/>
        </p:nvSpPr>
        <p:spPr>
          <a:xfrm>
            <a:off x="1010675" y="427444"/>
            <a:ext cx="7902900" cy="8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fi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Seuraavissa dioissa on nettikommentteja, joita ihmiset ovat esittäneet valokuvista.</a:t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38"/>
          <p:cNvSpPr txBox="1"/>
          <p:nvPr/>
        </p:nvSpPr>
        <p:spPr>
          <a:xfrm>
            <a:off x="1970600" y="1611153"/>
            <a:ext cx="6271500" cy="277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fi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Lue kukin komment</a:t>
            </a:r>
            <a:r>
              <a:rPr lang="fi" sz="2200">
                <a:solidFill>
                  <a:srgbClr val="FFFFFF"/>
                </a:solidFill>
              </a:rPr>
              <a:t>ti</a:t>
            </a:r>
            <a:r>
              <a:rPr b="0" i="0" lang="fi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ja mieti:</a:t>
            </a:r>
            <a:endParaRPr b="0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683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Arial"/>
              <a:buChar char="●"/>
            </a:pPr>
            <a:r>
              <a:rPr lang="fi" sz="2200">
                <a:solidFill>
                  <a:srgbClr val="FFFFFF"/>
                </a:solidFill>
              </a:rPr>
              <a:t>Mihin kommentti perustuu?</a:t>
            </a:r>
            <a:endParaRPr sz="2200">
              <a:solidFill>
                <a:srgbClr val="FFFFFF"/>
              </a:solidFill>
            </a:endParaRPr>
          </a:p>
          <a:p>
            <a:pPr indent="-3683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Char char="●"/>
            </a:pPr>
            <a:r>
              <a:rPr lang="fi" sz="2200">
                <a:solidFill>
                  <a:srgbClr val="FFFFFF"/>
                </a:solidFill>
              </a:rPr>
              <a:t>Näkyykö siinä ennakkoluuloja?</a:t>
            </a:r>
            <a:endParaRPr b="0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683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Arial"/>
              <a:buChar char="●"/>
            </a:pPr>
            <a:r>
              <a:rPr b="0" i="0" lang="fi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Mitä tunteita </a:t>
            </a:r>
            <a:r>
              <a:rPr lang="fi" sz="2200">
                <a:solidFill>
                  <a:srgbClr val="FFFFFF"/>
                </a:solidFill>
              </a:rPr>
              <a:t>kommentti</a:t>
            </a:r>
            <a:r>
              <a:rPr b="0" i="0" lang="fi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herättää sinussa?</a:t>
            </a:r>
            <a:endParaRPr b="0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683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Arial"/>
              <a:buChar char="●"/>
            </a:pPr>
            <a:r>
              <a:rPr lang="fi" sz="2200">
                <a:solidFill>
                  <a:srgbClr val="FFFFFF"/>
                </a:solidFill>
              </a:rPr>
              <a:t>Saako kommentti sinut tekemään jotakin</a:t>
            </a:r>
            <a:r>
              <a:rPr b="0" i="0" lang="fi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b="0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38"/>
          <p:cNvSpPr/>
          <p:nvPr/>
        </p:nvSpPr>
        <p:spPr>
          <a:xfrm>
            <a:off x="0" y="2494569"/>
            <a:ext cx="497999" cy="2648929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38"/>
          <p:cNvSpPr txBox="1"/>
          <p:nvPr/>
        </p:nvSpPr>
        <p:spPr>
          <a:xfrm rot="-5400000">
            <a:off x="-814380" y="3756335"/>
            <a:ext cx="208510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Media-analyysi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39"/>
          <p:cNvPicPr preferRelativeResize="0"/>
          <p:nvPr/>
        </p:nvPicPr>
        <p:blipFill rotWithShape="1">
          <a:blip r:embed="rId3">
            <a:alphaModFix/>
          </a:blip>
          <a:srcRect b="19536" l="368" r="0" t="0"/>
          <a:stretch/>
        </p:blipFill>
        <p:spPr>
          <a:xfrm>
            <a:off x="501600" y="0"/>
            <a:ext cx="8642400" cy="4657827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39"/>
          <p:cNvSpPr/>
          <p:nvPr/>
        </p:nvSpPr>
        <p:spPr>
          <a:xfrm>
            <a:off x="5344510" y="2071556"/>
            <a:ext cx="3502240" cy="841200"/>
          </a:xfrm>
          <a:prstGeom prst="wedgeRoundRectCallout">
            <a:avLst>
              <a:gd fmla="val 53779" name="adj1"/>
              <a:gd fmla="val 110740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rgbClr val="5D7C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i" sz="1800" u="none" cap="none" strike="noStrike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Kiva että meidän paikalliset asukkaat auttavat tarvitsevia :-)</a:t>
            </a:r>
            <a:endParaRPr b="0" i="0" sz="1800" u="none" cap="none" strike="noStrike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5" name="Google Shape;175;p39"/>
          <p:cNvSpPr/>
          <p:nvPr/>
        </p:nvSpPr>
        <p:spPr>
          <a:xfrm>
            <a:off x="689175" y="294600"/>
            <a:ext cx="3347700" cy="1000200"/>
          </a:xfrm>
          <a:prstGeom prst="wedgeRoundRectCallout">
            <a:avLst>
              <a:gd fmla="val -44900" name="adj1"/>
              <a:gd fmla="val -73883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rgbClr val="5D7C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i" sz="1800" u="none" cap="none" strike="noStrike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Noin paljon lapsia ja meidän koulut on täynnä jo nyt?</a:t>
            </a:r>
            <a:br>
              <a:rPr lang="fi" sz="1800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b="0" i="0" lang="fi" sz="1800" u="none" cap="none" strike="noStrike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Mihin he menevät?</a:t>
            </a:r>
            <a:endParaRPr b="0" i="0" sz="1800" u="none" cap="none" strike="noStrike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6" name="Google Shape;176;p39"/>
          <p:cNvSpPr/>
          <p:nvPr/>
        </p:nvSpPr>
        <p:spPr>
          <a:xfrm>
            <a:off x="5601350" y="366250"/>
            <a:ext cx="3347700" cy="1313700"/>
          </a:xfrm>
          <a:prstGeom prst="wedgeRoundRectCallout">
            <a:avLst>
              <a:gd fmla="val 41685" name="adj1"/>
              <a:gd fmla="val -68181" name="adj2"/>
              <a:gd fmla="val 0" name="adj3"/>
            </a:avLst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fi" sz="16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Tuo hymy lämmittää mieltäni – </a:t>
            </a:r>
            <a:r>
              <a:rPr lang="fi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ihana nähdä iloisia kasvoja</a:t>
            </a:r>
            <a:r>
              <a:rPr b="0" i="0" lang="fi" sz="16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b="0" i="0" sz="1600" u="none" cap="none" strike="noStrik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7" name="Google Shape;177;p39"/>
          <p:cNvSpPr/>
          <p:nvPr/>
        </p:nvSpPr>
        <p:spPr>
          <a:xfrm>
            <a:off x="639825" y="3017627"/>
            <a:ext cx="3005700" cy="1255200"/>
          </a:xfrm>
          <a:prstGeom prst="wedgeRoundRectCallout">
            <a:avLst>
              <a:gd fmla="val 48183" name="adj1"/>
              <a:gd fmla="val 97799" name="adj2"/>
              <a:gd fmla="val 0" name="adj3"/>
            </a:avLst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i" sz="18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Ei ihme, että </a:t>
            </a:r>
            <a:r>
              <a:rPr b="0" i="0" lang="fi" sz="18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hän</a:t>
            </a:r>
            <a:r>
              <a:rPr b="0" i="0" lang="fi" sz="18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hymyilee – </a:t>
            </a:r>
            <a:r>
              <a:rPr b="0" i="0" lang="fi" sz="18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ilmaista</a:t>
            </a:r>
            <a:r>
              <a:rPr b="0" i="0" lang="fi" sz="18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ruokaa, suojaa ja terveydenhoitoa. Se on pois minun kaltaisiltani...</a:t>
            </a:r>
            <a:endParaRPr b="0" i="0" sz="1800" u="none" cap="none" strike="noStrik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8" name="Google Shape;178;p39"/>
          <p:cNvSpPr/>
          <p:nvPr/>
        </p:nvSpPr>
        <p:spPr>
          <a:xfrm>
            <a:off x="0" y="2494569"/>
            <a:ext cx="497999" cy="2648929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39"/>
          <p:cNvSpPr txBox="1"/>
          <p:nvPr/>
        </p:nvSpPr>
        <p:spPr>
          <a:xfrm rot="-5400000">
            <a:off x="-814380" y="3756335"/>
            <a:ext cx="208510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Media-analyysi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40"/>
          <p:cNvPicPr preferRelativeResize="0"/>
          <p:nvPr/>
        </p:nvPicPr>
        <p:blipFill rotWithShape="1">
          <a:blip r:embed="rId3">
            <a:alphaModFix/>
          </a:blip>
          <a:srcRect b="20660" l="0" r="0" t="7127"/>
          <a:stretch/>
        </p:blipFill>
        <p:spPr>
          <a:xfrm>
            <a:off x="494100" y="0"/>
            <a:ext cx="8649896" cy="4681702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40"/>
          <p:cNvSpPr/>
          <p:nvPr/>
        </p:nvSpPr>
        <p:spPr>
          <a:xfrm>
            <a:off x="752533" y="788222"/>
            <a:ext cx="3646046" cy="1395301"/>
          </a:xfrm>
          <a:prstGeom prst="wedgeRoundRectCallout">
            <a:avLst>
              <a:gd fmla="val -44702" name="adj1"/>
              <a:gd fmla="val -100759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rgbClr val="5D7C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i" sz="1800" u="none" cap="none" strike="noStrike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Heidän maansa työntää ihmisiä tänne. Jos olemme niin tyhmiä, että otamme heidät, miksi he eivät tulisi?</a:t>
            </a:r>
            <a:endParaRPr b="0" i="0" sz="1800" u="none" cap="none" strike="noStrike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6" name="Google Shape;186;p40"/>
          <p:cNvSpPr/>
          <p:nvPr/>
        </p:nvSpPr>
        <p:spPr>
          <a:xfrm>
            <a:off x="5146250" y="250623"/>
            <a:ext cx="3347700" cy="1163400"/>
          </a:xfrm>
          <a:prstGeom prst="wedgeRoundRectCallout">
            <a:avLst>
              <a:gd fmla="val 67171" name="adj1"/>
              <a:gd fmla="val 13033" name="adj2"/>
              <a:gd fmla="val 0" name="adj3"/>
            </a:avLst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i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Eihän tuolla voi asua! </a:t>
            </a:r>
            <a:r>
              <a:rPr b="0" i="0" lang="fi" sz="18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Meidän on pakko auttaa jotenkin!</a:t>
            </a:r>
            <a:endParaRPr b="0" i="0" sz="1800" u="none" cap="none" strike="noStrik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7" name="Google Shape;187;p40"/>
          <p:cNvSpPr/>
          <p:nvPr/>
        </p:nvSpPr>
        <p:spPr>
          <a:xfrm>
            <a:off x="1103149" y="3404525"/>
            <a:ext cx="3295429" cy="841200"/>
          </a:xfrm>
          <a:prstGeom prst="wedgeRoundRectCallout">
            <a:avLst>
              <a:gd fmla="val 16701" name="adj1"/>
              <a:gd fmla="val 134008" name="adj2"/>
              <a:gd fmla="val 0" name="adj3"/>
            </a:avLst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i" sz="18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Tämä oli ennen kaunis puisto, nyt se on pelkkää törkyä...</a:t>
            </a:r>
            <a:r>
              <a:rPr b="0" i="0" lang="fi" sz="1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b="0" i="0" sz="1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8" name="Google Shape;188;p40"/>
          <p:cNvSpPr/>
          <p:nvPr/>
        </p:nvSpPr>
        <p:spPr>
          <a:xfrm>
            <a:off x="0" y="2494569"/>
            <a:ext cx="497999" cy="2648929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40"/>
          <p:cNvSpPr txBox="1"/>
          <p:nvPr/>
        </p:nvSpPr>
        <p:spPr>
          <a:xfrm rot="-5400000">
            <a:off x="-814380" y="3756335"/>
            <a:ext cx="208510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Media-analyysi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41"/>
          <p:cNvPicPr preferRelativeResize="0"/>
          <p:nvPr/>
        </p:nvPicPr>
        <p:blipFill rotWithShape="1">
          <a:blip r:embed="rId3">
            <a:alphaModFix/>
          </a:blip>
          <a:srcRect b="15253" l="0" r="0" t="3866"/>
          <a:stretch/>
        </p:blipFill>
        <p:spPr>
          <a:xfrm>
            <a:off x="500075" y="0"/>
            <a:ext cx="8643926" cy="4665774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41"/>
          <p:cNvSpPr/>
          <p:nvPr/>
        </p:nvSpPr>
        <p:spPr>
          <a:xfrm>
            <a:off x="4732750" y="208601"/>
            <a:ext cx="3347700" cy="914100"/>
          </a:xfrm>
          <a:prstGeom prst="wedgeRoundRectCallout">
            <a:avLst>
              <a:gd fmla="val 72671" name="adj1"/>
              <a:gd fmla="val -26523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rgbClr val="5D7C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i" sz="1800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I</a:t>
            </a:r>
            <a:r>
              <a:rPr b="0" i="0" lang="fi" sz="1800" u="none" cap="none" strike="noStrike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hana idea – lapset ilahtuivat tästä varmasti! </a:t>
            </a:r>
            <a:endParaRPr b="0" i="0" sz="1800" u="none" cap="none" strike="noStrike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6" name="Google Shape;196;p41"/>
          <p:cNvSpPr/>
          <p:nvPr/>
        </p:nvSpPr>
        <p:spPr>
          <a:xfrm>
            <a:off x="6460075" y="2151150"/>
            <a:ext cx="2446800" cy="1073400"/>
          </a:xfrm>
          <a:prstGeom prst="wedgeRoundRectCallout">
            <a:avLst>
              <a:gd fmla="val 49134" name="adj1"/>
              <a:gd fmla="val 118993" name="adj2"/>
              <a:gd fmla="val 0" name="adj3"/>
            </a:avLst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i" sz="18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Ajanhukkaa – mitä apua t</a:t>
            </a:r>
            <a:r>
              <a:rPr lang="fi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uosta</a:t>
            </a:r>
            <a:r>
              <a:rPr b="0" i="0" lang="fi" sz="18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on kenellekään?</a:t>
            </a:r>
            <a:endParaRPr b="0" i="0" sz="1800" u="none" cap="none" strike="noStrik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7" name="Google Shape;197;p41"/>
          <p:cNvSpPr/>
          <p:nvPr/>
        </p:nvSpPr>
        <p:spPr>
          <a:xfrm>
            <a:off x="1500149" y="3360001"/>
            <a:ext cx="2646181" cy="1016100"/>
          </a:xfrm>
          <a:prstGeom prst="wedgeRoundRectCallout">
            <a:avLst>
              <a:gd fmla="val 29156" name="adj1"/>
              <a:gd fmla="val 109974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rgbClr val="5D7C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i" sz="1800" u="none" cap="none" strike="noStrike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Taas yhdet bileet, joihin tuli kuokkavieraita...</a:t>
            </a:r>
            <a:endParaRPr b="0" i="0" sz="1800" u="none" cap="none" strike="noStrike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8" name="Google Shape;198;p41"/>
          <p:cNvSpPr/>
          <p:nvPr/>
        </p:nvSpPr>
        <p:spPr>
          <a:xfrm>
            <a:off x="0" y="2494569"/>
            <a:ext cx="497999" cy="2648929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41"/>
          <p:cNvSpPr txBox="1"/>
          <p:nvPr/>
        </p:nvSpPr>
        <p:spPr>
          <a:xfrm rot="-5400000">
            <a:off x="-814380" y="3756335"/>
            <a:ext cx="208510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Media-analyysi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42"/>
          <p:cNvPicPr preferRelativeResize="0"/>
          <p:nvPr/>
        </p:nvPicPr>
        <p:blipFill rotWithShape="1">
          <a:blip r:embed="rId3">
            <a:alphaModFix/>
          </a:blip>
          <a:srcRect b="11987" l="0" r="0" t="7613"/>
          <a:stretch/>
        </p:blipFill>
        <p:spPr>
          <a:xfrm>
            <a:off x="498250" y="0"/>
            <a:ext cx="8645748" cy="463392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42"/>
          <p:cNvSpPr/>
          <p:nvPr/>
        </p:nvSpPr>
        <p:spPr>
          <a:xfrm>
            <a:off x="687600" y="835244"/>
            <a:ext cx="2652000" cy="1067700"/>
          </a:xfrm>
          <a:prstGeom prst="wedgeRoundRectCallout">
            <a:avLst>
              <a:gd fmla="val -35396" name="adj1"/>
              <a:gd fmla="val -96906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rgbClr val="5D7C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i" sz="1800" u="none" cap="none" strike="noStrike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Oi miten suloinen ja viaton! Olet aina tervetullut!</a:t>
            </a:r>
            <a:endParaRPr b="0" i="0" sz="1800" u="none" cap="none" strike="noStrike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6" name="Google Shape;206;p42"/>
          <p:cNvSpPr/>
          <p:nvPr/>
        </p:nvSpPr>
        <p:spPr>
          <a:xfrm>
            <a:off x="6608525" y="376200"/>
            <a:ext cx="2328000" cy="1067700"/>
          </a:xfrm>
          <a:prstGeom prst="wedgeRoundRectCallout">
            <a:avLst>
              <a:gd fmla="val 45704" name="adj1"/>
              <a:gd fmla="val -72112" name="adj2"/>
              <a:gd fmla="val 0" name="adj3"/>
            </a:avLst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i" sz="18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Miksi HE aina tulevat MEIDÄN maahamme?</a:t>
            </a:r>
            <a:endParaRPr b="0" i="0" sz="1800" u="none" cap="none" strike="noStrik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7" name="Google Shape;207;p42"/>
          <p:cNvSpPr/>
          <p:nvPr/>
        </p:nvSpPr>
        <p:spPr>
          <a:xfrm>
            <a:off x="4135188" y="3388694"/>
            <a:ext cx="2652000" cy="860700"/>
          </a:xfrm>
          <a:prstGeom prst="wedgeRoundRectCallout">
            <a:avLst>
              <a:gd fmla="val 28191" name="adj1"/>
              <a:gd fmla="val 117739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rgbClr val="5D7C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i" sz="1500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Joo, lapset vielä ymmärrän, mutta miksi niitä terroristeja pitää tänne päästää?</a:t>
            </a:r>
            <a:endParaRPr b="0" i="0" sz="1500" u="none" cap="none" strike="noStrike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8" name="Google Shape;208;p42"/>
          <p:cNvSpPr/>
          <p:nvPr/>
        </p:nvSpPr>
        <p:spPr>
          <a:xfrm>
            <a:off x="0" y="2494569"/>
            <a:ext cx="497999" cy="2648929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42"/>
          <p:cNvSpPr txBox="1"/>
          <p:nvPr/>
        </p:nvSpPr>
        <p:spPr>
          <a:xfrm rot="-5400000">
            <a:off x="-814380" y="3756335"/>
            <a:ext cx="208510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Media-analyysi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43"/>
          <p:cNvPicPr preferRelativeResize="0"/>
          <p:nvPr/>
        </p:nvPicPr>
        <p:blipFill rotWithShape="1">
          <a:blip r:embed="rId3">
            <a:alphaModFix/>
          </a:blip>
          <a:srcRect b="0" l="0" r="0" t="19987"/>
          <a:stretch/>
        </p:blipFill>
        <p:spPr>
          <a:xfrm>
            <a:off x="494800" y="0"/>
            <a:ext cx="8649199" cy="4618526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43"/>
          <p:cNvSpPr/>
          <p:nvPr/>
        </p:nvSpPr>
        <p:spPr>
          <a:xfrm>
            <a:off x="5749775" y="515994"/>
            <a:ext cx="2652000" cy="840900"/>
          </a:xfrm>
          <a:prstGeom prst="wedgeRoundRectCallout">
            <a:avLst>
              <a:gd fmla="val 48732" name="adj1"/>
              <a:gd fmla="val -89585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rgbClr val="5D7C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i" sz="1800" u="none" cap="none" strike="noStrike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Kuin merelle tähyäviä mangusteja!</a:t>
            </a:r>
            <a:endParaRPr b="0" i="0" sz="1800" u="none" cap="none" strike="noStrike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6" name="Google Shape;216;p43"/>
          <p:cNvSpPr/>
          <p:nvPr/>
        </p:nvSpPr>
        <p:spPr>
          <a:xfrm>
            <a:off x="2561897" y="549874"/>
            <a:ext cx="2771178" cy="947100"/>
          </a:xfrm>
          <a:prstGeom prst="wedgeRoundRectCallout">
            <a:avLst>
              <a:gd fmla="val -43014" name="adj1"/>
              <a:gd fmla="val -103084" name="adj2"/>
              <a:gd fmla="val 0" name="adj3"/>
            </a:avLst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i" sz="18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Matkustaa voi vaikka kuinka kauas, mutta koti ei unohdu koskaan...</a:t>
            </a:r>
            <a:endParaRPr b="0" i="0" sz="1800" u="none" cap="none" strike="noStrik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7" name="Google Shape;217;p43"/>
          <p:cNvSpPr/>
          <p:nvPr/>
        </p:nvSpPr>
        <p:spPr>
          <a:xfrm>
            <a:off x="6927025" y="1721727"/>
            <a:ext cx="2101200" cy="1335600"/>
          </a:xfrm>
          <a:prstGeom prst="wedgeRoundRectCallout">
            <a:avLst>
              <a:gd fmla="val 48538" name="adj1"/>
              <a:gd fmla="val 90938" name="adj2"/>
              <a:gd fmla="val 0" name="adj3"/>
            </a:avLst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i" sz="18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Katsokaa vaikka kuinka pitkään, mutta kuolleet isänne eivät palaa!</a:t>
            </a:r>
            <a:endParaRPr b="0" i="0" sz="1800" u="none" cap="none" strike="noStrik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8" name="Google Shape;218;p43"/>
          <p:cNvSpPr/>
          <p:nvPr/>
        </p:nvSpPr>
        <p:spPr>
          <a:xfrm>
            <a:off x="1439075" y="3487400"/>
            <a:ext cx="4017000" cy="1012800"/>
          </a:xfrm>
          <a:prstGeom prst="wedgeRoundRectCallout">
            <a:avLst>
              <a:gd fmla="val 7334" name="adj1"/>
              <a:gd fmla="val 102777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rgbClr val="5D7C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i" sz="1700" u="none" cap="none" strike="noStrike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Kun tietää miten täällä suhtaudutaan, ehkä he ajattelevat, että asiat olivat paremmin siellä mistä he tulivat...</a:t>
            </a:r>
            <a:endParaRPr b="0" i="0" sz="1700" u="none" cap="none" strike="noStrike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9" name="Google Shape;219;p43"/>
          <p:cNvSpPr/>
          <p:nvPr/>
        </p:nvSpPr>
        <p:spPr>
          <a:xfrm>
            <a:off x="0" y="2494569"/>
            <a:ext cx="497999" cy="2648929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43"/>
          <p:cNvSpPr txBox="1"/>
          <p:nvPr/>
        </p:nvSpPr>
        <p:spPr>
          <a:xfrm rot="-5400000">
            <a:off x="-814380" y="3756335"/>
            <a:ext cx="208510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Media-analyysi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44"/>
          <p:cNvPicPr preferRelativeResize="0"/>
          <p:nvPr/>
        </p:nvPicPr>
        <p:blipFill rotWithShape="1">
          <a:blip r:embed="rId3">
            <a:alphaModFix/>
          </a:blip>
          <a:srcRect b="18243" l="0" r="0" t="745"/>
          <a:stretch/>
        </p:blipFill>
        <p:spPr>
          <a:xfrm>
            <a:off x="498675" y="0"/>
            <a:ext cx="8645326" cy="4673753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44"/>
          <p:cNvSpPr/>
          <p:nvPr/>
        </p:nvSpPr>
        <p:spPr>
          <a:xfrm>
            <a:off x="4138700" y="131875"/>
            <a:ext cx="3173700" cy="1667400"/>
          </a:xfrm>
          <a:prstGeom prst="wedgeRoundRectCallout">
            <a:avLst>
              <a:gd fmla="val -81465" name="adj1"/>
              <a:gd fmla="val -54545" name="adj2"/>
              <a:gd fmla="val 0" name="adj3"/>
            </a:avLst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i" sz="17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Minusta heidät pitäisi kaikki </a:t>
            </a:r>
            <a:r>
              <a:rPr lang="fi" sz="1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käännyttää</a:t>
            </a:r>
            <a:r>
              <a:rPr b="0" i="0" lang="fi" sz="17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rajalla... olisi miljoonien verosäästö meille KUNNON TYÖNTEKIJÖILLE!</a:t>
            </a:r>
            <a:endParaRPr b="0" i="0" sz="1700" u="none" cap="none" strike="noStrik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7" name="Google Shape;227;p44"/>
          <p:cNvSpPr/>
          <p:nvPr/>
        </p:nvSpPr>
        <p:spPr>
          <a:xfrm>
            <a:off x="1122625" y="3383900"/>
            <a:ext cx="3515100" cy="1111200"/>
          </a:xfrm>
          <a:prstGeom prst="wedgeRoundRectCallout">
            <a:avLst>
              <a:gd fmla="val 34036" name="adj1"/>
              <a:gd fmla="val 91874" name="adj2"/>
              <a:gd fmla="val 0" name="adj3"/>
            </a:avLst>
          </a:prstGeom>
          <a:solidFill>
            <a:srgbClr val="F3F3F3"/>
          </a:solidFill>
          <a:ln cap="flat" cmpd="sng" w="28575">
            <a:solidFill>
              <a:srgbClr val="5D7C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i" sz="1800" u="none" cap="none" strike="noStrike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Toivottavasti he ovat menossa eivätkä tulossa? TERVEMENOA VAAN</a:t>
            </a:r>
            <a:endParaRPr b="0" i="0" sz="1800" u="none" cap="none" strike="noStrike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8" name="Google Shape;228;p44"/>
          <p:cNvSpPr/>
          <p:nvPr/>
        </p:nvSpPr>
        <p:spPr>
          <a:xfrm>
            <a:off x="0" y="2494569"/>
            <a:ext cx="497999" cy="2648929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44"/>
          <p:cNvSpPr txBox="1"/>
          <p:nvPr/>
        </p:nvSpPr>
        <p:spPr>
          <a:xfrm rot="-5400000">
            <a:off x="-814380" y="3756335"/>
            <a:ext cx="208510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Media-analyysi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p45"/>
          <p:cNvPicPr preferRelativeResize="0"/>
          <p:nvPr/>
        </p:nvPicPr>
        <p:blipFill rotWithShape="1">
          <a:blip r:embed="rId3">
            <a:alphaModFix/>
          </a:blip>
          <a:srcRect b="29" l="0" r="0" t="3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742" y="512500"/>
            <a:ext cx="358508" cy="331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45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i" sz="3600" u="none" cap="none" strike="noStrike">
                <a:solidFill>
                  <a:srgbClr val="F7931D"/>
                </a:solidFill>
                <a:latin typeface="Arial"/>
                <a:ea typeface="Arial"/>
                <a:cs typeface="Arial"/>
                <a:sym typeface="Arial"/>
              </a:rPr>
              <a:t>www.hackinghate.eu</a:t>
            </a:r>
            <a:endParaRPr b="1" i="0" sz="3600" u="none" cap="none" strike="noStrike">
              <a:solidFill>
                <a:srgbClr val="F7931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45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fi" sz="2500" u="none" cap="none" strike="noStrike">
                <a:solidFill>
                  <a:srgbClr val="F7931D"/>
                </a:solidFill>
                <a:latin typeface="Arial"/>
                <a:ea typeface="Arial"/>
                <a:cs typeface="Arial"/>
                <a:sym typeface="Arial"/>
              </a:rPr>
              <a:t>#SELMA_eu</a:t>
            </a:r>
            <a:endParaRPr b="1" i="0" sz="2500" u="none" cap="none" strike="noStrike">
              <a:solidFill>
                <a:srgbClr val="F7931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9" name="Google Shape;239;p4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4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4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45"/>
          <p:cNvPicPr preferRelativeResize="0"/>
          <p:nvPr/>
        </p:nvPicPr>
        <p:blipFill rotWithShape="1">
          <a:blip r:embed="rId9">
            <a:alphaModFix/>
          </a:blip>
          <a:srcRect b="6254" l="0" r="0" t="6263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4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4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4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4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45"/>
          <p:cNvSpPr/>
          <p:nvPr/>
        </p:nvSpPr>
        <p:spPr>
          <a:xfrm>
            <a:off x="0" y="2494569"/>
            <a:ext cx="497999" cy="2648929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45"/>
          <p:cNvSpPr txBox="1"/>
          <p:nvPr/>
        </p:nvSpPr>
        <p:spPr>
          <a:xfrm rot="-5400000">
            <a:off x="-814380" y="3756335"/>
            <a:ext cx="208510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Media-analyysi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