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Miltä sinusta tuntuu?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Mitä tunteita vihapuhe herättää minussa? &gt; Media-analyysi &gt; </a:t>
            </a:r>
            <a:r>
              <a:rPr b="1" i="0" lang="fi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Miltä sinusta tuntuu?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900" y="1007950"/>
            <a:ext cx="2938350" cy="29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Seuraavissa dioissa on nettikommentteja, joita ihmiset ovat esittäneet valokuvista.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8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Lue kukin komment</a:t>
            </a:r>
            <a:r>
              <a:rPr lang="fi" sz="2200">
                <a:solidFill>
                  <a:srgbClr val="FFFFFF"/>
                </a:solidFill>
              </a:rPr>
              <a:t>ti</a:t>
            </a: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ja mieti: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fi" sz="2200">
                <a:solidFill>
                  <a:srgbClr val="FFFFFF"/>
                </a:solidFill>
              </a:rPr>
              <a:t>Mihin kommentti perustuu?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fi" sz="2200">
                <a:solidFill>
                  <a:srgbClr val="FFFFFF"/>
                </a:solidFill>
              </a:rPr>
              <a:t>Näkyykö siinä ennakkoluuloja?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Mitä tunteita </a:t>
            </a:r>
            <a:r>
              <a:rPr lang="fi" sz="2200">
                <a:solidFill>
                  <a:srgbClr val="FFFFFF"/>
                </a:solidFill>
              </a:rPr>
              <a:t>kommentti</a:t>
            </a: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herättää sinussa?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fi" sz="2200">
                <a:solidFill>
                  <a:srgbClr val="FFFFFF"/>
                </a:solidFill>
              </a:rPr>
              <a:t>Saako kommentti sinut tekemään jotakin</a:t>
            </a:r>
            <a:r>
              <a:rPr b="0" i="0" lang="fi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8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8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9"/>
          <p:cNvPicPr preferRelativeResize="0"/>
          <p:nvPr/>
        </p:nvPicPr>
        <p:blipFill rotWithShape="1">
          <a:blip r:embed="rId3">
            <a:alphaModFix/>
          </a:blip>
          <a:srcRect b="19535" l="368" r="0" t="0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9"/>
          <p:cNvSpPr/>
          <p:nvPr/>
        </p:nvSpPr>
        <p:spPr>
          <a:xfrm>
            <a:off x="5344510" y="2071556"/>
            <a:ext cx="3502240" cy="841200"/>
          </a:xfrm>
          <a:prstGeom prst="wedgeRoundRectCallout">
            <a:avLst>
              <a:gd fmla="val 53779" name="adj1"/>
              <a:gd fmla="val 11074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Kiva että meidän paikalliset asukkaat auttavat tarvitsevia :-)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9"/>
          <p:cNvSpPr/>
          <p:nvPr/>
        </p:nvSpPr>
        <p:spPr>
          <a:xfrm>
            <a:off x="689175" y="294600"/>
            <a:ext cx="3347700" cy="1000200"/>
          </a:xfrm>
          <a:prstGeom prst="wedgeRoundRectCallout">
            <a:avLst>
              <a:gd fmla="val -44900" name="adj1"/>
              <a:gd fmla="val -7388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Noin paljon lapsia ja meidän koulut on täynnä jo nyt?</a:t>
            </a:r>
            <a:br>
              <a:rPr lang="fi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Mihin he menevät?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9"/>
          <p:cNvSpPr/>
          <p:nvPr/>
        </p:nvSpPr>
        <p:spPr>
          <a:xfrm>
            <a:off x="5601350" y="366250"/>
            <a:ext cx="3347700" cy="1313700"/>
          </a:xfrm>
          <a:prstGeom prst="wedgeRoundRectCallout">
            <a:avLst>
              <a:gd fmla="val 41685" name="adj1"/>
              <a:gd fmla="val -68181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i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Tuo hymy lämmittää mieltäni – </a:t>
            </a:r>
            <a:r>
              <a:rPr lang="fi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ihana nähdä iloisia kasvoja</a:t>
            </a:r>
            <a:r>
              <a:rPr b="0" i="0" lang="fi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9"/>
          <p:cNvSpPr/>
          <p:nvPr/>
        </p:nvSpPr>
        <p:spPr>
          <a:xfrm>
            <a:off x="639825" y="3017627"/>
            <a:ext cx="3005700" cy="1255200"/>
          </a:xfrm>
          <a:prstGeom prst="wedgeRoundRectCallout">
            <a:avLst>
              <a:gd fmla="val 48183" name="adj1"/>
              <a:gd fmla="val 97799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Ei ihme, että 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hän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hymyilee – 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ilmaista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ruokaa, suojaa ja terveydenhoitoa. Se on pois minun kaltaisiltani...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9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9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0"/>
          <p:cNvPicPr preferRelativeResize="0"/>
          <p:nvPr/>
        </p:nvPicPr>
        <p:blipFill rotWithShape="1">
          <a:blip r:embed="rId3">
            <a:alphaModFix/>
          </a:blip>
          <a:srcRect b="20660" l="0" r="0" t="7127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/>
          <p:nvPr/>
        </p:nvSpPr>
        <p:spPr>
          <a:xfrm>
            <a:off x="752533" y="788222"/>
            <a:ext cx="3646046" cy="1395301"/>
          </a:xfrm>
          <a:prstGeom prst="wedgeRoundRectCallout">
            <a:avLst>
              <a:gd fmla="val -44702" name="adj1"/>
              <a:gd fmla="val -10075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Heidän maansa työntää ihmisiä tänne. Jos olemme niin tyhmiä, että otamme heidät, miksi he eivät tulisi?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40"/>
          <p:cNvSpPr/>
          <p:nvPr/>
        </p:nvSpPr>
        <p:spPr>
          <a:xfrm>
            <a:off x="5146250" y="250623"/>
            <a:ext cx="3347700" cy="1163400"/>
          </a:xfrm>
          <a:prstGeom prst="wedgeRoundRectCallout">
            <a:avLst>
              <a:gd fmla="val 67171" name="adj1"/>
              <a:gd fmla="val 1303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Eihän tuolla voi asua! 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Meidän on pakko auttaa jotenkin!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40"/>
          <p:cNvSpPr/>
          <p:nvPr/>
        </p:nvSpPr>
        <p:spPr>
          <a:xfrm>
            <a:off x="1103149" y="3404525"/>
            <a:ext cx="3295429" cy="841200"/>
          </a:xfrm>
          <a:prstGeom prst="wedgeRoundRectCallout">
            <a:avLst>
              <a:gd fmla="val 16701" name="adj1"/>
              <a:gd fmla="val 13400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Tämä oli ennen kaunis puisto, nyt se on pelkkää törkyä...</a:t>
            </a:r>
            <a:r>
              <a:rPr b="0" i="0" lang="fi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15252" l="0" r="0" t="3866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/>
          <p:nvPr/>
        </p:nvSpPr>
        <p:spPr>
          <a:xfrm>
            <a:off x="4732750" y="208601"/>
            <a:ext cx="3347700" cy="914100"/>
          </a:xfrm>
          <a:prstGeom prst="wedgeRoundRectCallout">
            <a:avLst>
              <a:gd fmla="val 72671" name="adj1"/>
              <a:gd fmla="val -2652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hana idea – lapset ilahtuivat tästä varmasti! 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6460075" y="2151150"/>
            <a:ext cx="2446800" cy="1073400"/>
          </a:xfrm>
          <a:prstGeom prst="wedgeRoundRectCallout">
            <a:avLst>
              <a:gd fmla="val 49134" name="adj1"/>
              <a:gd fmla="val 11899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Ajanhukkaa – mitä apua t</a:t>
            </a:r>
            <a:r>
              <a:rPr lang="fi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uosta</a:t>
            </a: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on kenellekään?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1500149" y="3360001"/>
            <a:ext cx="2646181" cy="1016100"/>
          </a:xfrm>
          <a:prstGeom prst="wedgeRoundRectCallout">
            <a:avLst>
              <a:gd fmla="val 29156" name="adj1"/>
              <a:gd fmla="val 1099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Taas yhdet bileet, joihin tuli kuokkavieraita...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2"/>
          <p:cNvPicPr preferRelativeResize="0"/>
          <p:nvPr/>
        </p:nvPicPr>
        <p:blipFill rotWithShape="1">
          <a:blip r:embed="rId3">
            <a:alphaModFix/>
          </a:blip>
          <a:srcRect b="11987" l="0" r="0" t="7613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2"/>
          <p:cNvSpPr/>
          <p:nvPr/>
        </p:nvSpPr>
        <p:spPr>
          <a:xfrm>
            <a:off x="687600" y="835244"/>
            <a:ext cx="2652000" cy="1067700"/>
          </a:xfrm>
          <a:prstGeom prst="wedgeRoundRectCallout">
            <a:avLst>
              <a:gd fmla="val -35396" name="adj1"/>
              <a:gd fmla="val -969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Oi miten suloinen ja viaton! Olet aina tervetullut!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42"/>
          <p:cNvSpPr/>
          <p:nvPr/>
        </p:nvSpPr>
        <p:spPr>
          <a:xfrm>
            <a:off x="6608525" y="376200"/>
            <a:ext cx="2328000" cy="1067700"/>
          </a:xfrm>
          <a:prstGeom prst="wedgeRoundRectCallout">
            <a:avLst>
              <a:gd fmla="val 45704" name="adj1"/>
              <a:gd fmla="val -72112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Miksi HE aina tulevat MEIDÄN maahamme?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2"/>
          <p:cNvSpPr/>
          <p:nvPr/>
        </p:nvSpPr>
        <p:spPr>
          <a:xfrm>
            <a:off x="4135188" y="3388694"/>
            <a:ext cx="2652000" cy="860700"/>
          </a:xfrm>
          <a:prstGeom prst="wedgeRoundRectCallout">
            <a:avLst>
              <a:gd fmla="val 28191" name="adj1"/>
              <a:gd fmla="val 11773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5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Joo, lapset vielä ymmärrän, mutta miksi niitä terroristeja pitää tänne päästää?</a:t>
            </a:r>
            <a:endParaRPr b="0" i="0" sz="15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2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2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3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3"/>
          <p:cNvSpPr/>
          <p:nvPr/>
        </p:nvSpPr>
        <p:spPr>
          <a:xfrm>
            <a:off x="5749775" y="515994"/>
            <a:ext cx="2652000" cy="840900"/>
          </a:xfrm>
          <a:prstGeom prst="wedgeRoundRectCallout">
            <a:avLst>
              <a:gd fmla="val 48732" name="adj1"/>
              <a:gd fmla="val -8958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Kuin merelle tähyäviä mangusteja!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2561897" y="549874"/>
            <a:ext cx="2771178" cy="947100"/>
          </a:xfrm>
          <a:prstGeom prst="wedgeRoundRectCallout">
            <a:avLst>
              <a:gd fmla="val -43014" name="adj1"/>
              <a:gd fmla="val -103084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Matkustaa voi vaikka kuinka kauas, mutta koti ei unohdu koskaan...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43"/>
          <p:cNvSpPr/>
          <p:nvPr/>
        </p:nvSpPr>
        <p:spPr>
          <a:xfrm>
            <a:off x="6927025" y="1721727"/>
            <a:ext cx="2101200" cy="1335600"/>
          </a:xfrm>
          <a:prstGeom prst="wedgeRoundRectCallout">
            <a:avLst>
              <a:gd fmla="val 48538" name="adj1"/>
              <a:gd fmla="val 9093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Katsokaa vaikka kuinka pitkään, mutta kuolleet isänne eivät palaa!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43"/>
          <p:cNvSpPr/>
          <p:nvPr/>
        </p:nvSpPr>
        <p:spPr>
          <a:xfrm>
            <a:off x="1439075" y="3487400"/>
            <a:ext cx="4017000" cy="1012800"/>
          </a:xfrm>
          <a:prstGeom prst="wedgeRoundRectCallout">
            <a:avLst>
              <a:gd fmla="val 7334" name="adj1"/>
              <a:gd fmla="val 1027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7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Kun tietää miten täällä suhtaudutaan, ehkä he ajattelevat, että asiat olivat paremmin siellä mistä he tulivat...</a:t>
            </a:r>
            <a:endParaRPr b="0" i="0" sz="17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4"/>
          <p:cNvPicPr preferRelativeResize="0"/>
          <p:nvPr/>
        </p:nvPicPr>
        <p:blipFill rotWithShape="1">
          <a:blip r:embed="rId3">
            <a:alphaModFix/>
          </a:blip>
          <a:srcRect b="18243" l="0" r="0" t="745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/>
          <p:nvPr/>
        </p:nvSpPr>
        <p:spPr>
          <a:xfrm>
            <a:off x="4138700" y="131875"/>
            <a:ext cx="3173700" cy="1667400"/>
          </a:xfrm>
          <a:prstGeom prst="wedgeRoundRectCallout">
            <a:avLst>
              <a:gd fmla="val -81465" name="adj1"/>
              <a:gd fmla="val -54545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Minusta heidät pitäisi kaikki </a:t>
            </a:r>
            <a:r>
              <a:rPr lang="fi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käännyttää</a:t>
            </a:r>
            <a:r>
              <a:rPr b="0" i="0" lang="fi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rajalla... olisi miljoonien verosäästö meille KUNNON TYÖNTEKIJÖILLE!</a:t>
            </a:r>
            <a:endParaRPr b="0" i="0" sz="17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4"/>
          <p:cNvSpPr/>
          <p:nvPr/>
        </p:nvSpPr>
        <p:spPr>
          <a:xfrm>
            <a:off x="1122625" y="3383900"/>
            <a:ext cx="3515100" cy="1111200"/>
          </a:xfrm>
          <a:prstGeom prst="wedgeRoundRectCallout">
            <a:avLst>
              <a:gd fmla="val 34036" name="adj1"/>
              <a:gd fmla="val 91874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Toivottavasti he ovat menossa eivätkä tulossa? TERVEMENOA VAAN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44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4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5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5"/>
          <p:cNvSpPr/>
          <p:nvPr/>
        </p:nvSpPr>
        <p:spPr>
          <a:xfrm>
            <a:off x="0" y="2494569"/>
            <a:ext cx="497999" cy="2648929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5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Media-analyysi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