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1" r:id="rId1"/>
    <p:sldMasterId id="2147483682" r:id="rId2"/>
    <p:sldMasterId id="2147483683" r:id="rId3"/>
  </p:sldMasterIdLst>
  <p:notesMasterIdLst>
    <p:notesMasterId r:id="rId15"/>
  </p:notesMasterIdLst>
  <p:sldIdLst>
    <p:sldId id="256" r:id="rId4"/>
    <p:sldId id="257" r:id="rId5"/>
    <p:sldId id="258" r:id="rId6"/>
    <p:sldId id="259" r:id="rId7"/>
    <p:sldId id="260" r:id="rId8"/>
    <p:sldId id="261" r:id="rId9"/>
    <p:sldId id="262" r:id="rId10"/>
    <p:sldId id="263" r:id="rId11"/>
    <p:sldId id="264" r:id="rId12"/>
    <p:sldId id="265" r:id="rId13"/>
    <p:sldId id="266" r:id="rId1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6" d="100"/>
          <a:sy n="136" d="100"/>
        </p:scale>
        <p:origin x="894" y="12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4cf78bb83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4cf78bb83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444ae48d9b_0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444ae48d9b_0_1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4cf78bb835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 name="Google Shape;307;g4cf78bb835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444ae48d9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444ae48d9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444ae48d9b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444ae48d9b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444ae48d9b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444ae48d9b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444ae48d9b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444ae48d9b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444ae48d9b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444ae48d9b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444ae48d9b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444ae48d9b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444ae48d9b_0_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444ae48d9b_0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444ae48d9b_0_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444ae48d9b_0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5" name="Google Shape;15;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6" name="Google Shape;16;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0" name="Google Shape;50;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1" name="Google Shape;51;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2"/>
        <p:cNvGrpSpPr/>
        <p:nvPr/>
      </p:nvGrpSpPr>
      <p:grpSpPr>
        <a:xfrm>
          <a:off x="0" y="0"/>
          <a:ext cx="0" cy="0"/>
          <a:chOff x="0" y="0"/>
          <a:chExt cx="0" cy="0"/>
        </a:xfrm>
      </p:grpSpPr>
      <p:sp>
        <p:nvSpPr>
          <p:cNvPr id="63" name="Google Shape;63;p14"/>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64" name="Google Shape;64;p14"/>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65" name="Google Shape;65;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6"/>
        <p:cNvGrpSpPr/>
        <p:nvPr/>
      </p:nvGrpSpPr>
      <p:grpSpPr>
        <a:xfrm>
          <a:off x="0" y="0"/>
          <a:ext cx="0" cy="0"/>
          <a:chOff x="0" y="0"/>
          <a:chExt cx="0" cy="0"/>
        </a:xfrm>
      </p:grpSpPr>
      <p:sp>
        <p:nvSpPr>
          <p:cNvPr id="67" name="Google Shape;67;p15"/>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68" name="Google Shape;68;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9"/>
        <p:cNvGrpSpPr/>
        <p:nvPr/>
      </p:nvGrpSpPr>
      <p:grpSpPr>
        <a:xfrm>
          <a:off x="0" y="0"/>
          <a:ext cx="0" cy="0"/>
          <a:chOff x="0" y="0"/>
          <a:chExt cx="0" cy="0"/>
        </a:xfrm>
      </p:grpSpPr>
      <p:sp>
        <p:nvSpPr>
          <p:cNvPr id="70" name="Google Shape;70;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1" name="Google Shape;71;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72" name="Google Shape;72;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73"/>
        <p:cNvGrpSpPr/>
        <p:nvPr/>
      </p:nvGrpSpPr>
      <p:grpSpPr>
        <a:xfrm>
          <a:off x="0" y="0"/>
          <a:ext cx="0" cy="0"/>
          <a:chOff x="0" y="0"/>
          <a:chExt cx="0" cy="0"/>
        </a:xfrm>
      </p:grpSpPr>
      <p:sp>
        <p:nvSpPr>
          <p:cNvPr id="74" name="Google Shape;74;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5" name="Google Shape;75;p17"/>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76" name="Google Shape;76;p17"/>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77" name="Google Shape;77;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8"/>
        <p:cNvGrpSpPr/>
        <p:nvPr/>
      </p:nvGrpSpPr>
      <p:grpSpPr>
        <a:xfrm>
          <a:off x="0" y="0"/>
          <a:ext cx="0" cy="0"/>
          <a:chOff x="0" y="0"/>
          <a:chExt cx="0" cy="0"/>
        </a:xfrm>
      </p:grpSpPr>
      <p:sp>
        <p:nvSpPr>
          <p:cNvPr id="79" name="Google Shape;79;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0" name="Google Shape;80;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81"/>
        <p:cNvGrpSpPr/>
        <p:nvPr/>
      </p:nvGrpSpPr>
      <p:grpSpPr>
        <a:xfrm>
          <a:off x="0" y="0"/>
          <a:ext cx="0" cy="0"/>
          <a:chOff x="0" y="0"/>
          <a:chExt cx="0" cy="0"/>
        </a:xfrm>
      </p:grpSpPr>
      <p:sp>
        <p:nvSpPr>
          <p:cNvPr id="82" name="Google Shape;82;p1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83" name="Google Shape;83;p19"/>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84" name="Google Shape;84;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85"/>
        <p:cNvGrpSpPr/>
        <p:nvPr/>
      </p:nvGrpSpPr>
      <p:grpSpPr>
        <a:xfrm>
          <a:off x="0" y="0"/>
          <a:ext cx="0" cy="0"/>
          <a:chOff x="0" y="0"/>
          <a:chExt cx="0" cy="0"/>
        </a:xfrm>
      </p:grpSpPr>
      <p:sp>
        <p:nvSpPr>
          <p:cNvPr id="86" name="Google Shape;86;p20"/>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87" name="Google Shape;87;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8"/>
        <p:cNvGrpSpPr/>
        <p:nvPr/>
      </p:nvGrpSpPr>
      <p:grpSpPr>
        <a:xfrm>
          <a:off x="0" y="0"/>
          <a:ext cx="0" cy="0"/>
          <a:chOff x="0" y="0"/>
          <a:chExt cx="0" cy="0"/>
        </a:xfrm>
      </p:grpSpPr>
      <p:sp>
        <p:nvSpPr>
          <p:cNvPr id="89" name="Google Shape;89;p21"/>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1"/>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91" name="Google Shape;91;p21"/>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92" name="Google Shape;92;p21"/>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93" name="Google Shape;93;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9" name="Google Shape;19;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4"/>
        <p:cNvGrpSpPr/>
        <p:nvPr/>
      </p:nvGrpSpPr>
      <p:grpSpPr>
        <a:xfrm>
          <a:off x="0" y="0"/>
          <a:ext cx="0" cy="0"/>
          <a:chOff x="0" y="0"/>
          <a:chExt cx="0" cy="0"/>
        </a:xfrm>
      </p:grpSpPr>
      <p:sp>
        <p:nvSpPr>
          <p:cNvPr id="95" name="Google Shape;95;p22"/>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rtl="0">
              <a:lnSpc>
                <a:spcPct val="100000"/>
              </a:lnSpc>
              <a:spcBef>
                <a:spcPts val="0"/>
              </a:spcBef>
              <a:spcAft>
                <a:spcPts val="0"/>
              </a:spcAft>
              <a:buSzPts val="1800"/>
              <a:buNone/>
              <a:defRPr/>
            </a:lvl1pPr>
          </a:lstStyle>
          <a:p>
            <a:endParaRPr/>
          </a:p>
        </p:txBody>
      </p:sp>
      <p:sp>
        <p:nvSpPr>
          <p:cNvPr id="96" name="Google Shape;96;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97"/>
        <p:cNvGrpSpPr/>
        <p:nvPr/>
      </p:nvGrpSpPr>
      <p:grpSpPr>
        <a:xfrm>
          <a:off x="0" y="0"/>
          <a:ext cx="0" cy="0"/>
          <a:chOff x="0" y="0"/>
          <a:chExt cx="0" cy="0"/>
        </a:xfrm>
      </p:grpSpPr>
      <p:sp>
        <p:nvSpPr>
          <p:cNvPr id="98" name="Google Shape;98;p23"/>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99" name="Google Shape;99;p23"/>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100" name="Google Shape;100;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1"/>
        <p:cNvGrpSpPr/>
        <p:nvPr/>
      </p:nvGrpSpPr>
      <p:grpSpPr>
        <a:xfrm>
          <a:off x="0" y="0"/>
          <a:ext cx="0" cy="0"/>
          <a:chOff x="0" y="0"/>
          <a:chExt cx="0" cy="0"/>
        </a:xfrm>
      </p:grpSpPr>
      <p:sp>
        <p:nvSpPr>
          <p:cNvPr id="102" name="Google Shape;102;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7"/>
        <p:cNvGrpSpPr/>
        <p:nvPr/>
      </p:nvGrpSpPr>
      <p:grpSpPr>
        <a:xfrm>
          <a:off x="0" y="0"/>
          <a:ext cx="0" cy="0"/>
          <a:chOff x="0" y="0"/>
          <a:chExt cx="0" cy="0"/>
        </a:xfrm>
      </p:grpSpPr>
      <p:sp>
        <p:nvSpPr>
          <p:cNvPr id="108" name="Google Shape;108;p26"/>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09" name="Google Shape;109;p26"/>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10" name="Google Shape;110;p2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1"/>
        <p:cNvGrpSpPr/>
        <p:nvPr/>
      </p:nvGrpSpPr>
      <p:grpSpPr>
        <a:xfrm>
          <a:off x="0" y="0"/>
          <a:ext cx="0" cy="0"/>
          <a:chOff x="0" y="0"/>
          <a:chExt cx="0" cy="0"/>
        </a:xfrm>
      </p:grpSpPr>
      <p:sp>
        <p:nvSpPr>
          <p:cNvPr id="112" name="Google Shape;112;p27"/>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13" name="Google Shape;113;p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14"/>
        <p:cNvGrpSpPr/>
        <p:nvPr/>
      </p:nvGrpSpPr>
      <p:grpSpPr>
        <a:xfrm>
          <a:off x="0" y="0"/>
          <a:ext cx="0" cy="0"/>
          <a:chOff x="0" y="0"/>
          <a:chExt cx="0" cy="0"/>
        </a:xfrm>
      </p:grpSpPr>
      <p:sp>
        <p:nvSpPr>
          <p:cNvPr id="115" name="Google Shape;115;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6" name="Google Shape;116;p2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17" name="Google Shape;117;p2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18"/>
        <p:cNvGrpSpPr/>
        <p:nvPr/>
      </p:nvGrpSpPr>
      <p:grpSpPr>
        <a:xfrm>
          <a:off x="0" y="0"/>
          <a:ext cx="0" cy="0"/>
          <a:chOff x="0" y="0"/>
          <a:chExt cx="0" cy="0"/>
        </a:xfrm>
      </p:grpSpPr>
      <p:sp>
        <p:nvSpPr>
          <p:cNvPr id="119" name="Google Shape;119;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20" name="Google Shape;120;p29"/>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121" name="Google Shape;121;p29"/>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122" name="Google Shape;122;p2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3"/>
        <p:cNvGrpSpPr/>
        <p:nvPr/>
      </p:nvGrpSpPr>
      <p:grpSpPr>
        <a:xfrm>
          <a:off x="0" y="0"/>
          <a:ext cx="0" cy="0"/>
          <a:chOff x="0" y="0"/>
          <a:chExt cx="0" cy="0"/>
        </a:xfrm>
      </p:grpSpPr>
      <p:sp>
        <p:nvSpPr>
          <p:cNvPr id="124" name="Google Shape;124;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25" name="Google Shape;125;p3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26"/>
        <p:cNvGrpSpPr/>
        <p:nvPr/>
      </p:nvGrpSpPr>
      <p:grpSpPr>
        <a:xfrm>
          <a:off x="0" y="0"/>
          <a:ext cx="0" cy="0"/>
          <a:chOff x="0" y="0"/>
          <a:chExt cx="0" cy="0"/>
        </a:xfrm>
      </p:grpSpPr>
      <p:sp>
        <p:nvSpPr>
          <p:cNvPr id="127" name="Google Shape;127;p31"/>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28" name="Google Shape;128;p31"/>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129" name="Google Shape;129;p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30"/>
        <p:cNvGrpSpPr/>
        <p:nvPr/>
      </p:nvGrpSpPr>
      <p:grpSpPr>
        <a:xfrm>
          <a:off x="0" y="0"/>
          <a:ext cx="0" cy="0"/>
          <a:chOff x="0" y="0"/>
          <a:chExt cx="0" cy="0"/>
        </a:xfrm>
      </p:grpSpPr>
      <p:sp>
        <p:nvSpPr>
          <p:cNvPr id="131" name="Google Shape;131;p32"/>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132" name="Google Shape;132;p3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3" name="Google Shape;23;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33"/>
        <p:cNvGrpSpPr/>
        <p:nvPr/>
      </p:nvGrpSpPr>
      <p:grpSpPr>
        <a:xfrm>
          <a:off x="0" y="0"/>
          <a:ext cx="0" cy="0"/>
          <a:chOff x="0" y="0"/>
          <a:chExt cx="0" cy="0"/>
        </a:xfrm>
      </p:grpSpPr>
      <p:sp>
        <p:nvSpPr>
          <p:cNvPr id="134" name="Google Shape;134;p33"/>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33"/>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36" name="Google Shape;136;p33"/>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37" name="Google Shape;137;p33"/>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38" name="Google Shape;138;p3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39"/>
        <p:cNvGrpSpPr/>
        <p:nvPr/>
      </p:nvGrpSpPr>
      <p:grpSpPr>
        <a:xfrm>
          <a:off x="0" y="0"/>
          <a:ext cx="0" cy="0"/>
          <a:chOff x="0" y="0"/>
          <a:chExt cx="0" cy="0"/>
        </a:xfrm>
      </p:grpSpPr>
      <p:sp>
        <p:nvSpPr>
          <p:cNvPr id="140" name="Google Shape;140;p34"/>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rtl="0">
              <a:lnSpc>
                <a:spcPct val="100000"/>
              </a:lnSpc>
              <a:spcBef>
                <a:spcPts val="0"/>
              </a:spcBef>
              <a:spcAft>
                <a:spcPts val="0"/>
              </a:spcAft>
              <a:buSzPts val="1800"/>
              <a:buNone/>
              <a:defRPr/>
            </a:lvl1pPr>
          </a:lstStyle>
          <a:p>
            <a:endParaRPr/>
          </a:p>
        </p:txBody>
      </p:sp>
      <p:sp>
        <p:nvSpPr>
          <p:cNvPr id="141" name="Google Shape;141;p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42"/>
        <p:cNvGrpSpPr/>
        <p:nvPr/>
      </p:nvGrpSpPr>
      <p:grpSpPr>
        <a:xfrm>
          <a:off x="0" y="0"/>
          <a:ext cx="0" cy="0"/>
          <a:chOff x="0" y="0"/>
          <a:chExt cx="0" cy="0"/>
        </a:xfrm>
      </p:grpSpPr>
      <p:sp>
        <p:nvSpPr>
          <p:cNvPr id="143" name="Google Shape;143;p35"/>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44" name="Google Shape;144;p35"/>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145" name="Google Shape;145;p3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46"/>
        <p:cNvGrpSpPr/>
        <p:nvPr/>
      </p:nvGrpSpPr>
      <p:grpSpPr>
        <a:xfrm>
          <a:off x="0" y="0"/>
          <a:ext cx="0" cy="0"/>
          <a:chOff x="0" y="0"/>
          <a:chExt cx="0" cy="0"/>
        </a:xfrm>
      </p:grpSpPr>
      <p:sp>
        <p:nvSpPr>
          <p:cNvPr id="147" name="Google Shape;147;p3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6" name="Google Shape;26;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7" name="Google Shape;27;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8" name="Google Shape;28;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1" name="Google Shape;31;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4" name="Google Shape;34;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5" name="Google Shape;35;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8" name="Google Shape;38;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2" name="Google Shape;42;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3" name="Google Shape;43;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4" name="Google Shape;44;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7" name="Google Shape;47;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5.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image" Target="../media/image6.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4.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pic>
        <p:nvPicPr>
          <p:cNvPr id="9" name="Google Shape;9;p1"/>
          <p:cNvPicPr preferRelativeResize="0"/>
          <p:nvPr/>
        </p:nvPicPr>
        <p:blipFill rotWithShape="1">
          <a:blip r:embed="rId13">
            <a:alphaModFix/>
          </a:blip>
          <a:srcRect/>
          <a:stretch/>
        </p:blipFill>
        <p:spPr>
          <a:xfrm>
            <a:off x="1" y="0"/>
            <a:ext cx="497998" cy="5143498"/>
          </a:xfrm>
          <a:prstGeom prst="rect">
            <a:avLst/>
          </a:prstGeom>
          <a:noFill/>
          <a:ln>
            <a:noFill/>
          </a:ln>
        </p:spPr>
      </p:pic>
      <p:pic>
        <p:nvPicPr>
          <p:cNvPr id="10" name="Google Shape;10;p1"/>
          <p:cNvPicPr preferRelativeResize="0"/>
          <p:nvPr/>
        </p:nvPicPr>
        <p:blipFill rotWithShape="1">
          <a:blip r:embed="rId14">
            <a:alphaModFix/>
          </a:blip>
          <a:srcRect/>
          <a:stretch/>
        </p:blipFill>
        <p:spPr>
          <a:xfrm>
            <a:off x="69742" y="512500"/>
            <a:ext cx="358508" cy="331624"/>
          </a:xfrm>
          <a:prstGeom prst="rect">
            <a:avLst/>
          </a:prstGeom>
          <a:noFill/>
          <a:ln>
            <a:noFill/>
          </a:ln>
        </p:spPr>
      </p:pic>
      <p:pic>
        <p:nvPicPr>
          <p:cNvPr id="11" name="Google Shape;11;p1"/>
          <p:cNvPicPr preferRelativeResize="0"/>
          <p:nvPr/>
        </p:nvPicPr>
        <p:blipFill>
          <a:blip r:embed="rId15">
            <a:alphaModFix/>
          </a:blip>
          <a:stretch>
            <a:fillRect/>
          </a:stretch>
        </p:blipFill>
        <p:spPr>
          <a:xfrm>
            <a:off x="570800" y="4743825"/>
            <a:ext cx="1761387" cy="331625"/>
          </a:xfrm>
          <a:prstGeom prst="rect">
            <a:avLst/>
          </a:prstGeom>
          <a:noFill/>
          <a:ln>
            <a:noFill/>
          </a:ln>
        </p:spPr>
      </p:pic>
      <p:pic>
        <p:nvPicPr>
          <p:cNvPr id="12" name="Google Shape;12;p1"/>
          <p:cNvPicPr preferRelativeResize="0"/>
          <p:nvPr/>
        </p:nvPicPr>
        <p:blipFill>
          <a:blip r:embed="rId16">
            <a:alphaModFix/>
          </a:blip>
          <a:stretch>
            <a:fillRect/>
          </a:stretch>
        </p:blipFill>
        <p:spPr>
          <a:xfrm>
            <a:off x="8273610" y="4743825"/>
            <a:ext cx="801965" cy="331626"/>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54"/>
        <p:cNvGrpSpPr/>
        <p:nvPr/>
      </p:nvGrpSpPr>
      <p:grpSpPr>
        <a:xfrm>
          <a:off x="0" y="0"/>
          <a:ext cx="0" cy="0"/>
          <a:chOff x="0" y="0"/>
          <a:chExt cx="0" cy="0"/>
        </a:xfrm>
      </p:grpSpPr>
      <p:sp>
        <p:nvSpPr>
          <p:cNvPr id="55" name="Google Shape;55;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56" name="Google Shape;56;p1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57" name="Google Shape;57;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pic>
        <p:nvPicPr>
          <p:cNvPr id="58" name="Google Shape;58;p13"/>
          <p:cNvPicPr preferRelativeResize="0"/>
          <p:nvPr/>
        </p:nvPicPr>
        <p:blipFill rotWithShape="1">
          <a:blip r:embed="rId13">
            <a:alphaModFix/>
          </a:blip>
          <a:srcRect t="39" b="29"/>
          <a:stretch/>
        </p:blipFill>
        <p:spPr>
          <a:xfrm>
            <a:off x="1" y="0"/>
            <a:ext cx="497998" cy="5143498"/>
          </a:xfrm>
          <a:prstGeom prst="rect">
            <a:avLst/>
          </a:prstGeom>
          <a:noFill/>
          <a:ln>
            <a:noFill/>
          </a:ln>
        </p:spPr>
      </p:pic>
      <p:pic>
        <p:nvPicPr>
          <p:cNvPr id="59" name="Google Shape;59;p13"/>
          <p:cNvPicPr preferRelativeResize="0"/>
          <p:nvPr/>
        </p:nvPicPr>
        <p:blipFill>
          <a:blip r:embed="rId14">
            <a:alphaModFix/>
          </a:blip>
          <a:stretch>
            <a:fillRect/>
          </a:stretch>
        </p:blipFill>
        <p:spPr>
          <a:xfrm>
            <a:off x="570800" y="4743825"/>
            <a:ext cx="1761387" cy="331625"/>
          </a:xfrm>
          <a:prstGeom prst="rect">
            <a:avLst/>
          </a:prstGeom>
          <a:noFill/>
          <a:ln>
            <a:noFill/>
          </a:ln>
        </p:spPr>
      </p:pic>
      <p:pic>
        <p:nvPicPr>
          <p:cNvPr id="60" name="Google Shape;60;p13"/>
          <p:cNvPicPr preferRelativeResize="0"/>
          <p:nvPr/>
        </p:nvPicPr>
        <p:blipFill>
          <a:blip r:embed="rId15">
            <a:alphaModFix/>
          </a:blip>
          <a:stretch>
            <a:fillRect/>
          </a:stretch>
        </p:blipFill>
        <p:spPr>
          <a:xfrm>
            <a:off x="8273610" y="4743825"/>
            <a:ext cx="801965" cy="331626"/>
          </a:xfrm>
          <a:prstGeom prst="rect">
            <a:avLst/>
          </a:prstGeom>
          <a:noFill/>
          <a:ln>
            <a:noFill/>
          </a:ln>
        </p:spPr>
      </p:pic>
      <p:pic>
        <p:nvPicPr>
          <p:cNvPr id="61" name="Google Shape;61;p13"/>
          <p:cNvPicPr preferRelativeResize="0"/>
          <p:nvPr/>
        </p:nvPicPr>
        <p:blipFill>
          <a:blip r:embed="rId16">
            <a:alphaModFix/>
          </a:blip>
          <a:stretch>
            <a:fillRect/>
          </a:stretch>
        </p:blipFill>
        <p:spPr>
          <a:xfrm>
            <a:off x="38286" y="512500"/>
            <a:ext cx="421426" cy="35309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103"/>
        <p:cNvGrpSpPr/>
        <p:nvPr/>
      </p:nvGrpSpPr>
      <p:grpSpPr>
        <a:xfrm>
          <a:off x="0" y="0"/>
          <a:ext cx="0" cy="0"/>
          <a:chOff x="0" y="0"/>
          <a:chExt cx="0" cy="0"/>
        </a:xfrm>
      </p:grpSpPr>
      <p:sp>
        <p:nvSpPr>
          <p:cNvPr id="104" name="Google Shape;104;p2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105" name="Google Shape;105;p2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106" name="Google Shape;106;p2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hyperlink" Target="http://ei.yale.edu/ruler/"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3" Type="http://schemas.openxmlformats.org/officeDocument/2006/relationships/image" Target="../media/image1.png"/><Relationship Id="rId7" Type="http://schemas.openxmlformats.org/officeDocument/2006/relationships/image" Target="../media/image3.png"/><Relationship Id="rId12"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23.xml"/><Relationship Id="rId6" Type="http://schemas.openxmlformats.org/officeDocument/2006/relationships/image" Target="../media/image23.png"/><Relationship Id="rId11" Type="http://schemas.openxmlformats.org/officeDocument/2006/relationships/image" Target="../media/image27.png"/><Relationship Id="rId5" Type="http://schemas.openxmlformats.org/officeDocument/2006/relationships/image" Target="../media/image4.png"/><Relationship Id="rId10" Type="http://schemas.openxmlformats.org/officeDocument/2006/relationships/image" Target="../media/image26.png"/><Relationship Id="rId4" Type="http://schemas.openxmlformats.org/officeDocument/2006/relationships/image" Target="../media/image2.png"/><Relationship Id="rId9"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ei.yale.edu/ruler/"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ei.yale.edu/ruler/"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pic>
        <p:nvPicPr>
          <p:cNvPr id="152" name="Google Shape;152;p37"/>
          <p:cNvPicPr preferRelativeResize="0"/>
          <p:nvPr/>
        </p:nvPicPr>
        <p:blipFill rotWithShape="1">
          <a:blip r:embed="rId3">
            <a:alphaModFix/>
          </a:blip>
          <a:srcRect/>
          <a:stretch/>
        </p:blipFill>
        <p:spPr>
          <a:xfrm>
            <a:off x="1" y="0"/>
            <a:ext cx="497998" cy="5143498"/>
          </a:xfrm>
          <a:prstGeom prst="rect">
            <a:avLst/>
          </a:prstGeom>
          <a:noFill/>
          <a:ln>
            <a:noFill/>
          </a:ln>
        </p:spPr>
      </p:pic>
      <p:pic>
        <p:nvPicPr>
          <p:cNvPr id="153" name="Google Shape;153;p37"/>
          <p:cNvPicPr preferRelativeResize="0"/>
          <p:nvPr/>
        </p:nvPicPr>
        <p:blipFill>
          <a:blip r:embed="rId4">
            <a:alphaModFix/>
          </a:blip>
          <a:stretch>
            <a:fillRect/>
          </a:stretch>
        </p:blipFill>
        <p:spPr>
          <a:xfrm>
            <a:off x="570800" y="4743825"/>
            <a:ext cx="1761387" cy="331625"/>
          </a:xfrm>
          <a:prstGeom prst="rect">
            <a:avLst/>
          </a:prstGeom>
          <a:noFill/>
          <a:ln>
            <a:noFill/>
          </a:ln>
        </p:spPr>
      </p:pic>
      <p:pic>
        <p:nvPicPr>
          <p:cNvPr id="154" name="Google Shape;154;p37"/>
          <p:cNvPicPr preferRelativeResize="0"/>
          <p:nvPr/>
        </p:nvPicPr>
        <p:blipFill>
          <a:blip r:embed="rId5">
            <a:alphaModFix/>
          </a:blip>
          <a:stretch>
            <a:fillRect/>
          </a:stretch>
        </p:blipFill>
        <p:spPr>
          <a:xfrm>
            <a:off x="8273610" y="4743825"/>
            <a:ext cx="801965" cy="331626"/>
          </a:xfrm>
          <a:prstGeom prst="rect">
            <a:avLst/>
          </a:prstGeom>
          <a:noFill/>
          <a:ln>
            <a:noFill/>
          </a:ln>
        </p:spPr>
      </p:pic>
      <p:sp>
        <p:nvSpPr>
          <p:cNvPr id="155" name="Google Shape;155;p37"/>
          <p:cNvSpPr txBox="1">
            <a:spLocks noGrp="1"/>
          </p:cNvSpPr>
          <p:nvPr>
            <p:ph type="ctrTitle"/>
          </p:nvPr>
        </p:nvSpPr>
        <p:spPr>
          <a:xfrm>
            <a:off x="788250" y="1095600"/>
            <a:ext cx="4230600" cy="2613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l-GR" sz="4800" b="1"/>
              <a:t>Σκεφτείτε μια μετα-στιγμή</a:t>
            </a:r>
            <a:endParaRPr sz="4800" b="1"/>
          </a:p>
        </p:txBody>
      </p:sp>
      <p:sp>
        <p:nvSpPr>
          <p:cNvPr id="156" name="Google Shape;156;p37"/>
          <p:cNvSpPr txBox="1"/>
          <p:nvPr/>
        </p:nvSpPr>
        <p:spPr>
          <a:xfrm>
            <a:off x="1065000" y="53850"/>
            <a:ext cx="8010900" cy="353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l-GR">
                <a:solidFill>
                  <a:srgbClr val="76B042"/>
                </a:solidFill>
              </a:rPr>
              <a:t>Πώς με κάνει να αισθάνομαι η ρητορική μίσους; &gt; ΚΣΑ &gt; </a:t>
            </a:r>
            <a:r>
              <a:rPr lang="el-GR" b="1">
                <a:solidFill>
                  <a:srgbClr val="76B042"/>
                </a:solidFill>
              </a:rPr>
              <a:t>Σκεφτείτε μια μετα-στιγμή</a:t>
            </a:r>
            <a:endParaRPr b="1">
              <a:solidFill>
                <a:srgbClr val="76B042"/>
              </a:solidFill>
            </a:endParaRPr>
          </a:p>
        </p:txBody>
      </p:sp>
      <p:pic>
        <p:nvPicPr>
          <p:cNvPr id="157" name="Google Shape;157;p37"/>
          <p:cNvPicPr preferRelativeResize="0"/>
          <p:nvPr/>
        </p:nvPicPr>
        <p:blipFill rotWithShape="1">
          <a:blip r:embed="rId6">
            <a:alphaModFix/>
          </a:blip>
          <a:srcRect/>
          <a:stretch/>
        </p:blipFill>
        <p:spPr>
          <a:xfrm>
            <a:off x="595500" y="52850"/>
            <a:ext cx="441001" cy="407924"/>
          </a:xfrm>
          <a:prstGeom prst="rect">
            <a:avLst/>
          </a:prstGeom>
          <a:noFill/>
          <a:ln>
            <a:noFill/>
          </a:ln>
        </p:spPr>
      </p:pic>
      <p:sp>
        <p:nvSpPr>
          <p:cNvPr id="158" name="Google Shape;158;p37"/>
          <p:cNvSpPr/>
          <p:nvPr/>
        </p:nvSpPr>
        <p:spPr>
          <a:xfrm>
            <a:off x="5018850" y="901723"/>
            <a:ext cx="3620100" cy="2149500"/>
          </a:xfrm>
          <a:prstGeom prst="cloudCallout">
            <a:avLst>
              <a:gd name="adj1" fmla="val 39433"/>
              <a:gd name="adj2" fmla="val 90282"/>
            </a:avLst>
          </a:prstGeom>
          <a:noFill/>
          <a:ln w="762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9" name="Google Shape;159;p37"/>
          <p:cNvGrpSpPr/>
          <p:nvPr/>
        </p:nvGrpSpPr>
        <p:grpSpPr>
          <a:xfrm>
            <a:off x="5587528" y="1633753"/>
            <a:ext cx="2248645" cy="571803"/>
            <a:chOff x="2754450" y="2283196"/>
            <a:chExt cx="3488976" cy="887205"/>
          </a:xfrm>
        </p:grpSpPr>
        <p:pic>
          <p:nvPicPr>
            <p:cNvPr id="160" name="Google Shape;160;p37"/>
            <p:cNvPicPr preferRelativeResize="0"/>
            <p:nvPr/>
          </p:nvPicPr>
          <p:blipFill rotWithShape="1">
            <a:blip r:embed="rId7">
              <a:alphaModFix/>
            </a:blip>
            <a:srcRect b="13577"/>
            <a:stretch/>
          </p:blipFill>
          <p:spPr>
            <a:xfrm>
              <a:off x="2754450" y="2283196"/>
              <a:ext cx="1026575" cy="887205"/>
            </a:xfrm>
            <a:prstGeom prst="rect">
              <a:avLst/>
            </a:prstGeom>
            <a:noFill/>
            <a:ln>
              <a:noFill/>
            </a:ln>
          </p:spPr>
        </p:pic>
        <p:pic>
          <p:nvPicPr>
            <p:cNvPr id="161" name="Google Shape;161;p37"/>
            <p:cNvPicPr preferRelativeResize="0"/>
            <p:nvPr/>
          </p:nvPicPr>
          <p:blipFill rotWithShape="1">
            <a:blip r:embed="rId8">
              <a:alphaModFix/>
            </a:blip>
            <a:srcRect b="15902"/>
            <a:stretch/>
          </p:blipFill>
          <p:spPr>
            <a:xfrm>
              <a:off x="3863275" y="2283200"/>
              <a:ext cx="1055014" cy="887199"/>
            </a:xfrm>
            <a:prstGeom prst="rect">
              <a:avLst/>
            </a:prstGeom>
            <a:noFill/>
            <a:ln>
              <a:noFill/>
            </a:ln>
          </p:spPr>
        </p:pic>
        <p:pic>
          <p:nvPicPr>
            <p:cNvPr id="162" name="Google Shape;162;p37"/>
            <p:cNvPicPr preferRelativeResize="0"/>
            <p:nvPr/>
          </p:nvPicPr>
          <p:blipFill rotWithShape="1">
            <a:blip r:embed="rId9">
              <a:alphaModFix/>
            </a:blip>
            <a:srcRect t="9259" b="23788"/>
            <a:stretch/>
          </p:blipFill>
          <p:spPr>
            <a:xfrm>
              <a:off x="4918300" y="2283200"/>
              <a:ext cx="1325126" cy="887199"/>
            </a:xfrm>
            <a:prstGeom prst="rect">
              <a:avLst/>
            </a:prstGeom>
            <a:noFill/>
            <a:ln>
              <a:noFill/>
            </a:ln>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46"/>
          <p:cNvSpPr txBox="1"/>
          <p:nvPr/>
        </p:nvSpPr>
        <p:spPr>
          <a:xfrm>
            <a:off x="804825" y="610550"/>
            <a:ext cx="5328600" cy="62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7" name="Google Shape;287;p46"/>
          <p:cNvSpPr/>
          <p:nvPr/>
        </p:nvSpPr>
        <p:spPr>
          <a:xfrm>
            <a:off x="3254800" y="155450"/>
            <a:ext cx="1974600" cy="2007300"/>
          </a:xfrm>
          <a:prstGeom prst="rect">
            <a:avLst/>
          </a:prstGeom>
          <a:gradFill>
            <a:gsLst>
              <a:gs pos="0">
                <a:srgbClr val="FF0000"/>
              </a:gs>
              <a:gs pos="100000">
                <a:srgbClr val="980000"/>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46"/>
          <p:cNvSpPr/>
          <p:nvPr/>
        </p:nvSpPr>
        <p:spPr>
          <a:xfrm>
            <a:off x="5229287" y="155450"/>
            <a:ext cx="1974600" cy="2007300"/>
          </a:xfrm>
          <a:prstGeom prst="rect">
            <a:avLst/>
          </a:prstGeom>
          <a:gradFill>
            <a:gsLst>
              <a:gs pos="0">
                <a:srgbClr val="FFFF00"/>
              </a:gs>
              <a:gs pos="100000">
                <a:srgbClr val="7F6000"/>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46"/>
          <p:cNvSpPr/>
          <p:nvPr/>
        </p:nvSpPr>
        <p:spPr>
          <a:xfrm>
            <a:off x="3254800" y="2162831"/>
            <a:ext cx="1974600" cy="2007300"/>
          </a:xfrm>
          <a:prstGeom prst="rect">
            <a:avLst/>
          </a:prstGeom>
          <a:gradFill>
            <a:gsLst>
              <a:gs pos="0">
                <a:srgbClr val="4A86E8"/>
              </a:gs>
              <a:gs pos="100000">
                <a:srgbClr val="1C4587"/>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46"/>
          <p:cNvSpPr/>
          <p:nvPr/>
        </p:nvSpPr>
        <p:spPr>
          <a:xfrm>
            <a:off x="5229287" y="2162831"/>
            <a:ext cx="1974600" cy="2007300"/>
          </a:xfrm>
          <a:prstGeom prst="rect">
            <a:avLst/>
          </a:prstGeom>
          <a:gradFill>
            <a:gsLst>
              <a:gs pos="0">
                <a:srgbClr val="00FF00"/>
              </a:gs>
              <a:gs pos="100000">
                <a:srgbClr val="274E13"/>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46"/>
          <p:cNvSpPr txBox="1"/>
          <p:nvPr/>
        </p:nvSpPr>
        <p:spPr>
          <a:xfrm rot="-5400000">
            <a:off x="1780304" y="2005920"/>
            <a:ext cx="1435691" cy="506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l-GR" sz="2400" dirty="0"/>
              <a:t>Ενέργεια</a:t>
            </a:r>
            <a:endParaRPr sz="2400" dirty="0"/>
          </a:p>
        </p:txBody>
      </p:sp>
      <p:sp>
        <p:nvSpPr>
          <p:cNvPr id="292" name="Google Shape;292;p46"/>
          <p:cNvSpPr txBox="1"/>
          <p:nvPr/>
        </p:nvSpPr>
        <p:spPr>
          <a:xfrm rot="-5400000">
            <a:off x="2494125" y="471475"/>
            <a:ext cx="1014650" cy="506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l-GR" sz="1800" dirty="0"/>
              <a:t>Υψηλή</a:t>
            </a:r>
            <a:endParaRPr sz="1800" dirty="0"/>
          </a:p>
        </p:txBody>
      </p:sp>
      <p:sp>
        <p:nvSpPr>
          <p:cNvPr id="293" name="Google Shape;293;p46"/>
          <p:cNvSpPr txBox="1"/>
          <p:nvPr/>
        </p:nvSpPr>
        <p:spPr>
          <a:xfrm rot="-5400000">
            <a:off x="2404945" y="3320271"/>
            <a:ext cx="1193010" cy="506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l-GR" sz="1800" dirty="0"/>
              <a:t>Χαμηλή</a:t>
            </a:r>
            <a:endParaRPr sz="1800" dirty="0"/>
          </a:p>
        </p:txBody>
      </p:sp>
      <p:sp>
        <p:nvSpPr>
          <p:cNvPr id="294" name="Google Shape;294;p46"/>
          <p:cNvSpPr txBox="1"/>
          <p:nvPr/>
        </p:nvSpPr>
        <p:spPr>
          <a:xfrm>
            <a:off x="3254800" y="4170200"/>
            <a:ext cx="1402500" cy="506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l-GR" sz="1800" dirty="0"/>
              <a:t>Δυσάρεστη</a:t>
            </a:r>
            <a:endParaRPr sz="1800" dirty="0"/>
          </a:p>
        </p:txBody>
      </p:sp>
      <p:sp>
        <p:nvSpPr>
          <p:cNvPr id="295" name="Google Shape;295;p46"/>
          <p:cNvSpPr txBox="1"/>
          <p:nvPr/>
        </p:nvSpPr>
        <p:spPr>
          <a:xfrm>
            <a:off x="5849025" y="4170200"/>
            <a:ext cx="1354975" cy="506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l-GR" sz="1800" dirty="0"/>
              <a:t>Ευχάριστη</a:t>
            </a:r>
            <a:endParaRPr sz="1800" dirty="0"/>
          </a:p>
        </p:txBody>
      </p:sp>
      <p:sp>
        <p:nvSpPr>
          <p:cNvPr id="296" name="Google Shape;296;p46"/>
          <p:cNvSpPr txBox="1"/>
          <p:nvPr/>
        </p:nvSpPr>
        <p:spPr>
          <a:xfrm>
            <a:off x="4085200" y="4481325"/>
            <a:ext cx="2248100" cy="506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l-GR" sz="2400" dirty="0"/>
              <a:t>Συναισθήματα</a:t>
            </a:r>
            <a:endParaRPr sz="2400" dirty="0"/>
          </a:p>
        </p:txBody>
      </p:sp>
      <p:cxnSp>
        <p:nvCxnSpPr>
          <p:cNvPr id="297" name="Google Shape;297;p46"/>
          <p:cNvCxnSpPr/>
          <p:nvPr/>
        </p:nvCxnSpPr>
        <p:spPr>
          <a:xfrm>
            <a:off x="4111800" y="1084425"/>
            <a:ext cx="2221500" cy="2304300"/>
          </a:xfrm>
          <a:prstGeom prst="straightConnector1">
            <a:avLst/>
          </a:prstGeom>
          <a:noFill/>
          <a:ln w="114300" cap="flat" cmpd="sng">
            <a:solidFill>
              <a:schemeClr val="lt1"/>
            </a:solidFill>
            <a:prstDash val="solid"/>
            <a:round/>
            <a:headEnd type="none" w="med" len="med"/>
            <a:tailEnd type="triangle" w="med" len="med"/>
          </a:ln>
        </p:spPr>
      </p:cxnSp>
      <p:cxnSp>
        <p:nvCxnSpPr>
          <p:cNvPr id="298" name="Google Shape;298;p46"/>
          <p:cNvCxnSpPr/>
          <p:nvPr/>
        </p:nvCxnSpPr>
        <p:spPr>
          <a:xfrm rot="10800000">
            <a:off x="6732350" y="1016538"/>
            <a:ext cx="19800" cy="2756700"/>
          </a:xfrm>
          <a:prstGeom prst="straightConnector1">
            <a:avLst/>
          </a:prstGeom>
          <a:noFill/>
          <a:ln w="114300" cap="flat" cmpd="sng">
            <a:solidFill>
              <a:schemeClr val="lt1"/>
            </a:solidFill>
            <a:prstDash val="solid"/>
            <a:round/>
            <a:headEnd type="none" w="med" len="med"/>
            <a:tailEnd type="triangle" w="med" len="med"/>
          </a:ln>
        </p:spPr>
      </p:cxnSp>
      <p:cxnSp>
        <p:nvCxnSpPr>
          <p:cNvPr id="299" name="Google Shape;299;p46"/>
          <p:cNvCxnSpPr/>
          <p:nvPr/>
        </p:nvCxnSpPr>
        <p:spPr>
          <a:xfrm>
            <a:off x="3324350" y="3750388"/>
            <a:ext cx="2971500" cy="58200"/>
          </a:xfrm>
          <a:prstGeom prst="straightConnector1">
            <a:avLst/>
          </a:prstGeom>
          <a:noFill/>
          <a:ln w="114300" cap="flat" cmpd="sng">
            <a:solidFill>
              <a:schemeClr val="lt1"/>
            </a:solidFill>
            <a:prstDash val="solid"/>
            <a:round/>
            <a:headEnd type="none" w="med" len="med"/>
            <a:tailEnd type="triangle" w="med" len="med"/>
          </a:ln>
        </p:spPr>
      </p:cxnSp>
      <p:sp>
        <p:nvSpPr>
          <p:cNvPr id="300" name="Google Shape;300;p46"/>
          <p:cNvSpPr txBox="1"/>
          <p:nvPr/>
        </p:nvSpPr>
        <p:spPr>
          <a:xfrm>
            <a:off x="3508049" y="2703525"/>
            <a:ext cx="1574313" cy="50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l-GR" sz="1600" dirty="0">
                <a:solidFill>
                  <a:schemeClr val="lt1"/>
                </a:solidFill>
              </a:rPr>
              <a:t>Μοναχικός</a:t>
            </a:r>
            <a:endParaRPr sz="1600" dirty="0">
              <a:solidFill>
                <a:schemeClr val="lt1"/>
              </a:solidFill>
            </a:endParaRPr>
          </a:p>
          <a:p>
            <a:pPr marL="0" lvl="0" indent="0" algn="l" rtl="0">
              <a:spcBef>
                <a:spcPts val="0"/>
              </a:spcBef>
              <a:spcAft>
                <a:spcPts val="0"/>
              </a:spcAft>
              <a:buNone/>
            </a:pPr>
            <a:r>
              <a:rPr lang="el-GR" sz="1600" dirty="0">
                <a:solidFill>
                  <a:schemeClr val="lt1"/>
                </a:solidFill>
              </a:rPr>
              <a:t>Δυστυχισμένος</a:t>
            </a:r>
            <a:endParaRPr sz="1600" dirty="0">
              <a:solidFill>
                <a:schemeClr val="lt1"/>
              </a:solidFill>
            </a:endParaRPr>
          </a:p>
        </p:txBody>
      </p:sp>
      <p:sp>
        <p:nvSpPr>
          <p:cNvPr id="301" name="Google Shape;301;p46"/>
          <p:cNvSpPr txBox="1"/>
          <p:nvPr/>
        </p:nvSpPr>
        <p:spPr>
          <a:xfrm>
            <a:off x="5904125" y="3302500"/>
            <a:ext cx="1212300" cy="50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l-GR" sz="1800" dirty="0">
                <a:solidFill>
                  <a:schemeClr val="lt1"/>
                </a:solidFill>
              </a:rPr>
              <a:t>Ήρεμη</a:t>
            </a:r>
            <a:endParaRPr sz="1800" dirty="0">
              <a:solidFill>
                <a:schemeClr val="lt1"/>
              </a:solidFill>
            </a:endParaRPr>
          </a:p>
        </p:txBody>
      </p:sp>
      <p:sp>
        <p:nvSpPr>
          <p:cNvPr id="302" name="Google Shape;302;p46"/>
          <p:cNvSpPr txBox="1"/>
          <p:nvPr/>
        </p:nvSpPr>
        <p:spPr>
          <a:xfrm>
            <a:off x="5409375" y="345150"/>
            <a:ext cx="1707050" cy="104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l-GR" sz="1600" dirty="0">
                <a:solidFill>
                  <a:schemeClr val="lt1"/>
                </a:solidFill>
              </a:rPr>
              <a:t>Ενθουσιασμένος</a:t>
            </a:r>
            <a:endParaRPr sz="1600" dirty="0">
              <a:solidFill>
                <a:schemeClr val="lt1"/>
              </a:solidFill>
            </a:endParaRPr>
          </a:p>
          <a:p>
            <a:pPr marL="0" lvl="0" indent="0" algn="l" rtl="0">
              <a:spcBef>
                <a:spcPts val="0"/>
              </a:spcBef>
              <a:spcAft>
                <a:spcPts val="0"/>
              </a:spcAft>
              <a:buNone/>
            </a:pPr>
            <a:r>
              <a:rPr lang="el-GR" sz="1600" dirty="0">
                <a:solidFill>
                  <a:schemeClr val="lt1"/>
                </a:solidFill>
              </a:rPr>
              <a:t>Εύθυμος</a:t>
            </a:r>
            <a:endParaRPr sz="1600" dirty="0">
              <a:solidFill>
                <a:schemeClr val="lt1"/>
              </a:solidFill>
            </a:endParaRPr>
          </a:p>
          <a:p>
            <a:pPr marL="0" lvl="0" indent="0" algn="l" rtl="0">
              <a:spcBef>
                <a:spcPts val="0"/>
              </a:spcBef>
              <a:spcAft>
                <a:spcPts val="0"/>
              </a:spcAft>
              <a:buNone/>
            </a:pPr>
            <a:r>
              <a:rPr lang="el-GR" sz="1600" dirty="0">
                <a:solidFill>
                  <a:schemeClr val="lt1"/>
                </a:solidFill>
              </a:rPr>
              <a:t>Υπερήφανος</a:t>
            </a:r>
            <a:endParaRPr sz="1600" dirty="0">
              <a:solidFill>
                <a:schemeClr val="lt1"/>
              </a:solidFill>
            </a:endParaRPr>
          </a:p>
        </p:txBody>
      </p:sp>
      <p:sp>
        <p:nvSpPr>
          <p:cNvPr id="303" name="Google Shape;303;p46"/>
          <p:cNvSpPr txBox="1"/>
          <p:nvPr/>
        </p:nvSpPr>
        <p:spPr>
          <a:xfrm>
            <a:off x="3298100" y="152400"/>
            <a:ext cx="1820512" cy="98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l-GR" sz="1800" dirty="0">
                <a:solidFill>
                  <a:schemeClr val="lt1"/>
                </a:solidFill>
              </a:rPr>
              <a:t>Έξαλλος</a:t>
            </a:r>
            <a:endParaRPr sz="1800" dirty="0">
              <a:solidFill>
                <a:schemeClr val="lt1"/>
              </a:solidFill>
            </a:endParaRPr>
          </a:p>
          <a:p>
            <a:pPr marL="0" lvl="0" indent="0" algn="l" rtl="0">
              <a:spcBef>
                <a:spcPts val="0"/>
              </a:spcBef>
              <a:spcAft>
                <a:spcPts val="0"/>
              </a:spcAft>
              <a:buNone/>
            </a:pPr>
            <a:r>
              <a:rPr lang="el-GR" sz="1800" dirty="0">
                <a:solidFill>
                  <a:schemeClr val="lt1"/>
                </a:solidFill>
              </a:rPr>
              <a:t>Θυμωμένος</a:t>
            </a:r>
            <a:endParaRPr sz="1800" dirty="0">
              <a:solidFill>
                <a:schemeClr val="lt1"/>
              </a:solidFill>
            </a:endParaRPr>
          </a:p>
          <a:p>
            <a:pPr marL="0" lvl="0" indent="0" algn="l" rtl="0">
              <a:spcBef>
                <a:spcPts val="0"/>
              </a:spcBef>
              <a:spcAft>
                <a:spcPts val="0"/>
              </a:spcAft>
              <a:buNone/>
            </a:pPr>
            <a:r>
              <a:rPr lang="el-GR" sz="1800" dirty="0">
                <a:solidFill>
                  <a:schemeClr val="lt1"/>
                </a:solidFill>
              </a:rPr>
              <a:t>Εκνευρισμένος</a:t>
            </a:r>
            <a:endParaRPr sz="1800" dirty="0">
              <a:solidFill>
                <a:schemeClr val="lt1"/>
              </a:solidFill>
            </a:endParaRPr>
          </a:p>
        </p:txBody>
      </p:sp>
      <p:sp>
        <p:nvSpPr>
          <p:cNvPr id="304" name="Google Shape;304;p46"/>
          <p:cNvSpPr txBox="1"/>
          <p:nvPr/>
        </p:nvSpPr>
        <p:spPr>
          <a:xfrm>
            <a:off x="7251525" y="3500600"/>
            <a:ext cx="1560600" cy="669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l-GR" sz="1000" u="sng">
                <a:solidFill>
                  <a:srgbClr val="0097A7"/>
                </a:solidFill>
                <a:hlinkClick r:id="rId3"/>
              </a:rPr>
              <a:t>© Πρόγραμμα RULER. Κέντρο Yale για συναισθηματική νοημοσύνη</a:t>
            </a:r>
            <a:endParaRPr sz="10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pic>
        <p:nvPicPr>
          <p:cNvPr id="309" name="Google Shape;309;p47"/>
          <p:cNvPicPr preferRelativeResize="0"/>
          <p:nvPr/>
        </p:nvPicPr>
        <p:blipFill rotWithShape="1">
          <a:blip r:embed="rId3">
            <a:alphaModFix/>
          </a:blip>
          <a:srcRect/>
          <a:stretch/>
        </p:blipFill>
        <p:spPr>
          <a:xfrm>
            <a:off x="1" y="0"/>
            <a:ext cx="497998" cy="5143498"/>
          </a:xfrm>
          <a:prstGeom prst="rect">
            <a:avLst/>
          </a:prstGeom>
          <a:noFill/>
          <a:ln>
            <a:noFill/>
          </a:ln>
        </p:spPr>
      </p:pic>
      <p:pic>
        <p:nvPicPr>
          <p:cNvPr id="310" name="Google Shape;310;p47"/>
          <p:cNvPicPr preferRelativeResize="0"/>
          <p:nvPr/>
        </p:nvPicPr>
        <p:blipFill rotWithShape="1">
          <a:blip r:embed="rId4">
            <a:alphaModFix/>
          </a:blip>
          <a:srcRect/>
          <a:stretch/>
        </p:blipFill>
        <p:spPr>
          <a:xfrm>
            <a:off x="69742" y="512500"/>
            <a:ext cx="358508" cy="331624"/>
          </a:xfrm>
          <a:prstGeom prst="rect">
            <a:avLst/>
          </a:prstGeom>
          <a:noFill/>
          <a:ln>
            <a:noFill/>
          </a:ln>
        </p:spPr>
      </p:pic>
      <p:pic>
        <p:nvPicPr>
          <p:cNvPr id="311" name="Google Shape;311;p47"/>
          <p:cNvPicPr preferRelativeResize="0"/>
          <p:nvPr/>
        </p:nvPicPr>
        <p:blipFill rotWithShape="1">
          <a:blip r:embed="rId5">
            <a:alphaModFix/>
          </a:blip>
          <a:srcRect/>
          <a:stretch/>
        </p:blipFill>
        <p:spPr>
          <a:xfrm>
            <a:off x="2313182" y="703750"/>
            <a:ext cx="4517626" cy="1868000"/>
          </a:xfrm>
          <a:prstGeom prst="rect">
            <a:avLst/>
          </a:prstGeom>
          <a:noFill/>
          <a:ln>
            <a:noFill/>
          </a:ln>
        </p:spPr>
      </p:pic>
      <p:sp>
        <p:nvSpPr>
          <p:cNvPr id="312" name="Google Shape;312;p47"/>
          <p:cNvSpPr txBox="1"/>
          <p:nvPr/>
        </p:nvSpPr>
        <p:spPr>
          <a:xfrm>
            <a:off x="1933950" y="2764750"/>
            <a:ext cx="5276100" cy="735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l-GR" sz="3600" b="1">
                <a:solidFill>
                  <a:srgbClr val="F7931D"/>
                </a:solidFill>
              </a:rPr>
              <a:t>www.hackinghate.eu</a:t>
            </a:r>
            <a:endParaRPr sz="3600" b="1">
              <a:solidFill>
                <a:srgbClr val="F7931D"/>
              </a:solidFill>
            </a:endParaRPr>
          </a:p>
        </p:txBody>
      </p:sp>
      <p:sp>
        <p:nvSpPr>
          <p:cNvPr id="313" name="Google Shape;313;p47"/>
          <p:cNvSpPr txBox="1"/>
          <p:nvPr/>
        </p:nvSpPr>
        <p:spPr>
          <a:xfrm>
            <a:off x="3498613" y="3742400"/>
            <a:ext cx="2146800" cy="413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l-GR" sz="2500" b="1">
                <a:solidFill>
                  <a:srgbClr val="F7931D"/>
                </a:solidFill>
              </a:rPr>
              <a:t>#SELMA_eu</a:t>
            </a:r>
            <a:endParaRPr sz="2500" b="1">
              <a:solidFill>
                <a:srgbClr val="F7931D"/>
              </a:solidFill>
            </a:endParaRPr>
          </a:p>
        </p:txBody>
      </p:sp>
      <p:pic>
        <p:nvPicPr>
          <p:cNvPr id="314" name="Google Shape;314;p47"/>
          <p:cNvPicPr preferRelativeResize="0"/>
          <p:nvPr/>
        </p:nvPicPr>
        <p:blipFill rotWithShape="1">
          <a:blip r:embed="rId6">
            <a:alphaModFix/>
          </a:blip>
          <a:srcRect/>
          <a:stretch/>
        </p:blipFill>
        <p:spPr>
          <a:xfrm>
            <a:off x="2994226" y="3738238"/>
            <a:ext cx="421425" cy="421425"/>
          </a:xfrm>
          <a:prstGeom prst="rect">
            <a:avLst/>
          </a:prstGeom>
          <a:noFill/>
          <a:ln>
            <a:noFill/>
          </a:ln>
        </p:spPr>
      </p:pic>
      <p:pic>
        <p:nvPicPr>
          <p:cNvPr id="315" name="Google Shape;315;p47"/>
          <p:cNvPicPr preferRelativeResize="0"/>
          <p:nvPr/>
        </p:nvPicPr>
        <p:blipFill>
          <a:blip r:embed="rId7">
            <a:alphaModFix/>
          </a:blip>
          <a:stretch>
            <a:fillRect/>
          </a:stretch>
        </p:blipFill>
        <p:spPr>
          <a:xfrm>
            <a:off x="698200" y="4566900"/>
            <a:ext cx="2193600" cy="413000"/>
          </a:xfrm>
          <a:prstGeom prst="rect">
            <a:avLst/>
          </a:prstGeom>
          <a:noFill/>
          <a:ln>
            <a:noFill/>
          </a:ln>
        </p:spPr>
      </p:pic>
      <p:pic>
        <p:nvPicPr>
          <p:cNvPr id="316" name="Google Shape;316;p47"/>
          <p:cNvPicPr preferRelativeResize="0"/>
          <p:nvPr/>
        </p:nvPicPr>
        <p:blipFill rotWithShape="1">
          <a:blip r:embed="rId8">
            <a:alphaModFix/>
          </a:blip>
          <a:srcRect/>
          <a:stretch/>
        </p:blipFill>
        <p:spPr>
          <a:xfrm>
            <a:off x="4951950" y="4627776"/>
            <a:ext cx="953696" cy="291250"/>
          </a:xfrm>
          <a:prstGeom prst="rect">
            <a:avLst/>
          </a:prstGeom>
          <a:noFill/>
          <a:ln>
            <a:noFill/>
          </a:ln>
        </p:spPr>
      </p:pic>
      <p:pic>
        <p:nvPicPr>
          <p:cNvPr id="317" name="Google Shape;317;p47"/>
          <p:cNvPicPr preferRelativeResize="0"/>
          <p:nvPr/>
        </p:nvPicPr>
        <p:blipFill rotWithShape="1">
          <a:blip r:embed="rId9">
            <a:alphaModFix/>
          </a:blip>
          <a:srcRect t="6263" b="6254"/>
          <a:stretch/>
        </p:blipFill>
        <p:spPr>
          <a:xfrm>
            <a:off x="3022725" y="4566900"/>
            <a:ext cx="1169370" cy="412999"/>
          </a:xfrm>
          <a:prstGeom prst="rect">
            <a:avLst/>
          </a:prstGeom>
          <a:noFill/>
          <a:ln>
            <a:noFill/>
          </a:ln>
        </p:spPr>
      </p:pic>
      <p:pic>
        <p:nvPicPr>
          <p:cNvPr id="318" name="Google Shape;318;p47"/>
          <p:cNvPicPr preferRelativeResize="0"/>
          <p:nvPr/>
        </p:nvPicPr>
        <p:blipFill rotWithShape="1">
          <a:blip r:embed="rId10">
            <a:alphaModFix/>
          </a:blip>
          <a:srcRect/>
          <a:stretch/>
        </p:blipFill>
        <p:spPr>
          <a:xfrm>
            <a:off x="4323031" y="4524394"/>
            <a:ext cx="498000" cy="498000"/>
          </a:xfrm>
          <a:prstGeom prst="rect">
            <a:avLst/>
          </a:prstGeom>
          <a:noFill/>
          <a:ln>
            <a:noFill/>
          </a:ln>
        </p:spPr>
      </p:pic>
      <p:pic>
        <p:nvPicPr>
          <p:cNvPr id="319" name="Google Shape;319;p47"/>
          <p:cNvPicPr preferRelativeResize="0"/>
          <p:nvPr/>
        </p:nvPicPr>
        <p:blipFill rotWithShape="1">
          <a:blip r:embed="rId11">
            <a:alphaModFix/>
          </a:blip>
          <a:srcRect/>
          <a:stretch/>
        </p:blipFill>
        <p:spPr>
          <a:xfrm>
            <a:off x="6036575" y="4499890"/>
            <a:ext cx="498002" cy="547023"/>
          </a:xfrm>
          <a:prstGeom prst="rect">
            <a:avLst/>
          </a:prstGeom>
          <a:noFill/>
          <a:ln>
            <a:noFill/>
          </a:ln>
        </p:spPr>
      </p:pic>
      <p:pic>
        <p:nvPicPr>
          <p:cNvPr id="320" name="Google Shape;320;p47"/>
          <p:cNvPicPr preferRelativeResize="0"/>
          <p:nvPr/>
        </p:nvPicPr>
        <p:blipFill rotWithShape="1">
          <a:blip r:embed="rId12">
            <a:alphaModFix/>
          </a:blip>
          <a:srcRect/>
          <a:stretch/>
        </p:blipFill>
        <p:spPr>
          <a:xfrm>
            <a:off x="6665500" y="4617700"/>
            <a:ext cx="953698" cy="311403"/>
          </a:xfrm>
          <a:prstGeom prst="rect">
            <a:avLst/>
          </a:prstGeom>
          <a:noFill/>
          <a:ln>
            <a:noFill/>
          </a:ln>
        </p:spPr>
      </p:pic>
      <p:pic>
        <p:nvPicPr>
          <p:cNvPr id="321" name="Google Shape;321;p47"/>
          <p:cNvPicPr preferRelativeResize="0"/>
          <p:nvPr/>
        </p:nvPicPr>
        <p:blipFill rotWithShape="1">
          <a:blip r:embed="rId13">
            <a:alphaModFix/>
          </a:blip>
          <a:srcRect/>
          <a:stretch/>
        </p:blipFill>
        <p:spPr>
          <a:xfrm>
            <a:off x="7750125" y="4627775"/>
            <a:ext cx="1142175" cy="2912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38"/>
          <p:cNvSpPr txBox="1">
            <a:spLocks noGrp="1"/>
          </p:cNvSpPr>
          <p:nvPr>
            <p:ph type="title"/>
          </p:nvPr>
        </p:nvSpPr>
        <p:spPr>
          <a:xfrm>
            <a:off x="489375" y="245275"/>
            <a:ext cx="86544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l-GR" sz="2400" dirty="0"/>
              <a:t>Έχετε ποτέ </a:t>
            </a:r>
            <a:r>
              <a:rPr lang="el-GR" sz="2400" b="1" dirty="0">
                <a:solidFill>
                  <a:srgbClr val="76B042"/>
                </a:solidFill>
              </a:rPr>
              <a:t>χάσει τον έλεγχο</a:t>
            </a:r>
            <a:r>
              <a:rPr lang="el-GR" sz="2400" dirty="0"/>
              <a:t> των συναισθημάτων σας;</a:t>
            </a:r>
            <a:endParaRPr sz="2400" dirty="0"/>
          </a:p>
        </p:txBody>
      </p:sp>
      <p:pic>
        <p:nvPicPr>
          <p:cNvPr id="168" name="Google Shape;168;p38"/>
          <p:cNvPicPr preferRelativeResize="0"/>
          <p:nvPr/>
        </p:nvPicPr>
        <p:blipFill>
          <a:blip r:embed="rId3">
            <a:alphaModFix/>
          </a:blip>
          <a:stretch>
            <a:fillRect/>
          </a:stretch>
        </p:blipFill>
        <p:spPr>
          <a:xfrm>
            <a:off x="1919975" y="1039738"/>
            <a:ext cx="5793199" cy="344574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39"/>
          <p:cNvSpPr txBox="1">
            <a:spLocks noGrp="1"/>
          </p:cNvSpPr>
          <p:nvPr>
            <p:ph type="title"/>
          </p:nvPr>
        </p:nvSpPr>
        <p:spPr>
          <a:xfrm>
            <a:off x="501725" y="255275"/>
            <a:ext cx="86424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l-GR" b="1">
                <a:solidFill>
                  <a:srgbClr val="76B042"/>
                </a:solidFill>
              </a:rPr>
              <a:t>Η μετα-στιγμή</a:t>
            </a:r>
            <a:endParaRPr b="1">
              <a:solidFill>
                <a:srgbClr val="76B042"/>
              </a:solidFill>
            </a:endParaRPr>
          </a:p>
        </p:txBody>
      </p:sp>
      <p:sp>
        <p:nvSpPr>
          <p:cNvPr id="174" name="Google Shape;174;p39"/>
          <p:cNvSpPr txBox="1"/>
          <p:nvPr/>
        </p:nvSpPr>
        <p:spPr>
          <a:xfrm>
            <a:off x="3406775" y="1212400"/>
            <a:ext cx="4909200" cy="1230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l-GR" sz="3000">
                <a:solidFill>
                  <a:schemeClr val="dk1"/>
                </a:solidFill>
              </a:rPr>
              <a:t>Πώς θα αντιδρούσε ο </a:t>
            </a:r>
            <a:r>
              <a:rPr lang="el-GR" sz="3000" b="1">
                <a:solidFill>
                  <a:srgbClr val="76B042"/>
                </a:solidFill>
              </a:rPr>
              <a:t>"καλύτερος εαυτός μου"</a:t>
            </a:r>
            <a:r>
              <a:rPr lang="el-GR" sz="3000">
                <a:solidFill>
                  <a:schemeClr val="dk1"/>
                </a:solidFill>
              </a:rPr>
              <a:t> σε αυτήν την κατάσταση; </a:t>
            </a:r>
            <a:endParaRPr sz="3000"/>
          </a:p>
        </p:txBody>
      </p:sp>
      <p:sp>
        <p:nvSpPr>
          <p:cNvPr id="175" name="Google Shape;175;p39"/>
          <p:cNvSpPr txBox="1"/>
          <p:nvPr/>
        </p:nvSpPr>
        <p:spPr>
          <a:xfrm>
            <a:off x="3711650" y="2827700"/>
            <a:ext cx="4909200" cy="141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l-GR" sz="3000" dirty="0">
                <a:solidFill>
                  <a:schemeClr val="dk1"/>
                </a:solidFill>
              </a:rPr>
              <a:t>Ποια στρατηγική μπορώ να ακολουθήσω ώστε οι πράξεις μου να αντικατοπτρίζουν τον </a:t>
            </a:r>
            <a:r>
              <a:rPr lang="el-GR" sz="3000" b="1" dirty="0">
                <a:solidFill>
                  <a:srgbClr val="76B042"/>
                </a:solidFill>
              </a:rPr>
              <a:t>"καλύτερό εαυτό μου"</a:t>
            </a:r>
            <a:r>
              <a:rPr lang="el-GR" sz="3000" dirty="0">
                <a:solidFill>
                  <a:schemeClr val="dk1"/>
                </a:solidFill>
              </a:rPr>
              <a:t>?</a:t>
            </a:r>
            <a:endParaRPr sz="3000" dirty="0"/>
          </a:p>
        </p:txBody>
      </p:sp>
      <p:pic>
        <p:nvPicPr>
          <p:cNvPr id="176" name="Google Shape;176;p39"/>
          <p:cNvPicPr preferRelativeResize="0"/>
          <p:nvPr/>
        </p:nvPicPr>
        <p:blipFill rotWithShape="1">
          <a:blip r:embed="rId3">
            <a:alphaModFix/>
          </a:blip>
          <a:srcRect b="13621"/>
          <a:stretch/>
        </p:blipFill>
        <p:spPr>
          <a:xfrm>
            <a:off x="501725" y="1282750"/>
            <a:ext cx="2826374" cy="24413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pic>
        <p:nvPicPr>
          <p:cNvPr id="181" name="Google Shape;181;p40"/>
          <p:cNvPicPr preferRelativeResize="0"/>
          <p:nvPr/>
        </p:nvPicPr>
        <p:blipFill>
          <a:blip r:embed="rId3">
            <a:alphaModFix/>
          </a:blip>
          <a:stretch>
            <a:fillRect/>
          </a:stretch>
        </p:blipFill>
        <p:spPr>
          <a:xfrm>
            <a:off x="970688" y="885562"/>
            <a:ext cx="5346321" cy="3568822"/>
          </a:xfrm>
          <a:prstGeom prst="rect">
            <a:avLst/>
          </a:prstGeom>
          <a:noFill/>
          <a:ln>
            <a:noFill/>
          </a:ln>
        </p:spPr>
      </p:pic>
      <p:sp>
        <p:nvSpPr>
          <p:cNvPr id="182" name="Google Shape;182;p40"/>
          <p:cNvSpPr txBox="1">
            <a:spLocks noGrp="1"/>
          </p:cNvSpPr>
          <p:nvPr>
            <p:ph type="title"/>
          </p:nvPr>
        </p:nvSpPr>
        <p:spPr>
          <a:xfrm>
            <a:off x="501725" y="235300"/>
            <a:ext cx="86424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l-GR" dirty="0"/>
              <a:t>Πώς σας κάνει να </a:t>
            </a:r>
            <a:r>
              <a:rPr lang="el-GR" b="1" dirty="0">
                <a:solidFill>
                  <a:srgbClr val="76B042"/>
                </a:solidFill>
              </a:rPr>
              <a:t>αισθάνεστε</a:t>
            </a:r>
            <a:r>
              <a:rPr lang="el-GR" dirty="0"/>
              <a:t> αυτή η εικόνα?</a:t>
            </a:r>
            <a:endParaRPr dirty="0"/>
          </a:p>
        </p:txBody>
      </p:sp>
      <p:sp>
        <p:nvSpPr>
          <p:cNvPr id="183" name="Google Shape;183;p40"/>
          <p:cNvSpPr txBox="1"/>
          <p:nvPr/>
        </p:nvSpPr>
        <p:spPr>
          <a:xfrm>
            <a:off x="6466125" y="885562"/>
            <a:ext cx="2560200" cy="3045638"/>
          </a:xfrm>
          <a:prstGeom prst="rect">
            <a:avLst/>
          </a:prstGeom>
          <a:noFill/>
          <a:ln>
            <a:noFill/>
          </a:ln>
        </p:spPr>
        <p:txBody>
          <a:bodyPr spcFirstLastPara="1" wrap="square" lIns="91425" tIns="91425" rIns="91425" bIns="91425" anchor="t" anchorCtr="0">
            <a:noAutofit/>
          </a:bodyPr>
          <a:lstStyle/>
          <a:p>
            <a:pPr marL="0" lvl="0" indent="0" algn="l" rtl="0">
              <a:lnSpc>
                <a:spcPct val="142857"/>
              </a:lnSpc>
              <a:spcBef>
                <a:spcPts val="0"/>
              </a:spcBef>
              <a:spcAft>
                <a:spcPts val="0"/>
              </a:spcAft>
              <a:buNone/>
            </a:pPr>
            <a:r>
              <a:rPr lang="el-GR" sz="1100" dirty="0">
                <a:solidFill>
                  <a:srgbClr val="3C4043"/>
                </a:solidFill>
              </a:rPr>
              <a:t>Βουδαπέστη, Ουγγαρία - 10 Σεπτεμβρίου 2015: Μια ομάδα της αστυνομίας της Ουγγαρίας ελέγχει την κατάσταση για να διατηρήσει την τάξη με τους πρόσφυγες στον σιδηροδρομικό σταθμό Keleti της Βουδαπέστης. Πολλοί πρόσφυγες διασχίζουν την Ουγγαρία από τη Συρία, το Πακιστάν και το Αφγανιστάν με προορισμό άλλες χώρες της Ευρώπης, όπως η Γερμανία, η Αυστρία, η Δανία, ενώ άλλοι αναζητούν ένα καλύτερο μέλλον για τις οικογένειές τους.</a:t>
            </a:r>
            <a:endParaRPr sz="11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1"/>
                                        </p:tgtEl>
                                        <p:attrNameLst>
                                          <p:attrName>style.visibility</p:attrName>
                                        </p:attrNameLst>
                                      </p:cBhvr>
                                      <p:to>
                                        <p:strVal val="visible"/>
                                      </p:to>
                                    </p:set>
                                    <p:animEffect transition="in" filter="fade">
                                      <p:cBhvr>
                                        <p:cTn id="7" dur="1000"/>
                                        <p:tgtEl>
                                          <p:spTgt spid="18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3"/>
                                        </p:tgtEl>
                                        <p:attrNameLst>
                                          <p:attrName>style.visibility</p:attrName>
                                        </p:attrNameLst>
                                      </p:cBhvr>
                                      <p:to>
                                        <p:strVal val="visible"/>
                                      </p:to>
                                    </p:set>
                                    <p:animEffect transition="in" filter="fade">
                                      <p:cBhvr>
                                        <p:cTn id="12" dur="1000"/>
                                        <p:tgtEl>
                                          <p:spTgt spid="1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41"/>
          <p:cNvSpPr txBox="1">
            <a:spLocks noGrp="1"/>
          </p:cNvSpPr>
          <p:nvPr>
            <p:ph type="title"/>
          </p:nvPr>
        </p:nvSpPr>
        <p:spPr>
          <a:xfrm>
            <a:off x="501475" y="215325"/>
            <a:ext cx="86424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l-GR" dirty="0"/>
              <a:t>Τι εννοούμε με το </a:t>
            </a:r>
            <a:r>
              <a:rPr lang="el-GR" b="1" dirty="0">
                <a:solidFill>
                  <a:srgbClr val="76B042"/>
                </a:solidFill>
              </a:rPr>
              <a:t>ενεργοποιεί</a:t>
            </a:r>
            <a:r>
              <a:rPr lang="el-GR" dirty="0"/>
              <a:t>?</a:t>
            </a:r>
            <a:endParaRPr dirty="0"/>
          </a:p>
        </p:txBody>
      </p:sp>
      <p:grpSp>
        <p:nvGrpSpPr>
          <p:cNvPr id="189" name="Google Shape;189;p41"/>
          <p:cNvGrpSpPr/>
          <p:nvPr/>
        </p:nvGrpSpPr>
        <p:grpSpPr>
          <a:xfrm>
            <a:off x="1567975" y="2184288"/>
            <a:ext cx="1873536" cy="774900"/>
            <a:chOff x="1412850" y="2139625"/>
            <a:chExt cx="1873536" cy="774900"/>
          </a:xfrm>
        </p:grpSpPr>
        <p:sp>
          <p:nvSpPr>
            <p:cNvPr id="190" name="Google Shape;190;p41"/>
            <p:cNvSpPr/>
            <p:nvPr/>
          </p:nvSpPr>
          <p:spPr>
            <a:xfrm rot="570701">
              <a:off x="1436144" y="2338564"/>
              <a:ext cx="1831784" cy="375964"/>
            </a:xfrm>
            <a:prstGeom prst="roundRect">
              <a:avLst>
                <a:gd name="adj" fmla="val 16667"/>
              </a:avLst>
            </a:prstGeom>
            <a:solidFill>
              <a:srgbClr val="93C47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41"/>
            <p:cNvSpPr txBox="1"/>
            <p:nvPr/>
          </p:nvSpPr>
          <p:spPr>
            <a:xfrm rot="611824">
              <a:off x="1439343" y="2296339"/>
              <a:ext cx="1811513" cy="46147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Font typeface="Arial"/>
                <a:buNone/>
              </a:pPr>
              <a:r>
                <a:rPr lang="el-GR" sz="2400" b="1" i="0" u="none" strike="noStrike" cap="none">
                  <a:solidFill>
                    <a:srgbClr val="000000"/>
                  </a:solidFill>
                  <a:latin typeface="Arial"/>
                  <a:ea typeface="Arial"/>
                  <a:cs typeface="Arial"/>
                  <a:sym typeface="Arial"/>
                </a:rPr>
                <a:t>βουνά</a:t>
              </a:r>
              <a:endParaRPr sz="2400" b="1" i="0" u="none" strike="noStrike" cap="none">
                <a:solidFill>
                  <a:srgbClr val="000000"/>
                </a:solidFill>
                <a:latin typeface="Arial"/>
                <a:ea typeface="Arial"/>
                <a:cs typeface="Arial"/>
                <a:sym typeface="Arial"/>
              </a:endParaRPr>
            </a:p>
          </p:txBody>
        </p:sp>
      </p:grpSp>
      <p:grpSp>
        <p:nvGrpSpPr>
          <p:cNvPr id="192" name="Google Shape;192;p41"/>
          <p:cNvGrpSpPr/>
          <p:nvPr/>
        </p:nvGrpSpPr>
        <p:grpSpPr>
          <a:xfrm>
            <a:off x="1081085" y="3383594"/>
            <a:ext cx="1259879" cy="461635"/>
            <a:chOff x="1383010" y="3730644"/>
            <a:chExt cx="1259879" cy="461635"/>
          </a:xfrm>
        </p:grpSpPr>
        <p:sp>
          <p:nvSpPr>
            <p:cNvPr id="193" name="Google Shape;193;p41"/>
            <p:cNvSpPr/>
            <p:nvPr/>
          </p:nvSpPr>
          <p:spPr>
            <a:xfrm rot="-547978">
              <a:off x="1416639" y="3778236"/>
              <a:ext cx="1192619" cy="366451"/>
            </a:xfrm>
            <a:prstGeom prst="roundRect">
              <a:avLst>
                <a:gd name="adj" fmla="val 16667"/>
              </a:avLst>
            </a:prstGeom>
            <a:solidFill>
              <a:srgbClr val="A4C2F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41"/>
            <p:cNvSpPr txBox="1"/>
            <p:nvPr/>
          </p:nvSpPr>
          <p:spPr>
            <a:xfrm rot="21020149">
              <a:off x="1383010" y="3730644"/>
              <a:ext cx="1259879" cy="46163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Font typeface="Arial"/>
                <a:buNone/>
              </a:pPr>
              <a:r>
                <a:rPr lang="el-GR" sz="2000" b="1" i="0" u="none" strike="noStrike" cap="none" dirty="0">
                  <a:solidFill>
                    <a:srgbClr val="000000"/>
                  </a:solidFill>
                  <a:latin typeface="Arial"/>
                  <a:ea typeface="Arial"/>
                  <a:cs typeface="Arial"/>
                  <a:sym typeface="Arial"/>
                </a:rPr>
                <a:t>μουσική</a:t>
              </a:r>
              <a:endParaRPr sz="2000" b="1" i="0" u="none" strike="noStrike" cap="none" dirty="0">
                <a:solidFill>
                  <a:srgbClr val="000000"/>
                </a:solidFill>
                <a:latin typeface="Arial"/>
                <a:ea typeface="Arial"/>
                <a:cs typeface="Arial"/>
                <a:sym typeface="Arial"/>
              </a:endParaRPr>
            </a:p>
          </p:txBody>
        </p:sp>
      </p:grpSp>
      <p:grpSp>
        <p:nvGrpSpPr>
          <p:cNvPr id="195" name="Google Shape;195;p41"/>
          <p:cNvGrpSpPr/>
          <p:nvPr/>
        </p:nvGrpSpPr>
        <p:grpSpPr>
          <a:xfrm rot="476965">
            <a:off x="6309225" y="3865702"/>
            <a:ext cx="1472414" cy="471604"/>
            <a:chOff x="5920225" y="3818575"/>
            <a:chExt cx="1472400" cy="471600"/>
          </a:xfrm>
        </p:grpSpPr>
        <p:sp>
          <p:nvSpPr>
            <p:cNvPr id="196" name="Google Shape;196;p41"/>
            <p:cNvSpPr/>
            <p:nvPr/>
          </p:nvSpPr>
          <p:spPr>
            <a:xfrm>
              <a:off x="5920225" y="3818575"/>
              <a:ext cx="1472400" cy="471600"/>
            </a:xfrm>
            <a:prstGeom prst="roundRect">
              <a:avLst>
                <a:gd name="adj" fmla="val 16667"/>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41"/>
            <p:cNvSpPr txBox="1"/>
            <p:nvPr/>
          </p:nvSpPr>
          <p:spPr>
            <a:xfrm rot="-1401">
              <a:off x="5920225" y="3823534"/>
              <a:ext cx="1472400" cy="461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Font typeface="Arial"/>
                <a:buNone/>
              </a:pPr>
              <a:r>
                <a:rPr lang="el-GR" sz="2400" b="1" i="0" u="none" strike="noStrike" cap="none">
                  <a:solidFill>
                    <a:srgbClr val="000000"/>
                  </a:solidFill>
                  <a:latin typeface="Arial"/>
                  <a:ea typeface="Arial"/>
                  <a:cs typeface="Arial"/>
                  <a:sym typeface="Arial"/>
                </a:rPr>
                <a:t>μνήμη</a:t>
              </a:r>
              <a:endParaRPr sz="2400" b="1" i="0" u="none" strike="noStrike" cap="none">
                <a:solidFill>
                  <a:srgbClr val="000000"/>
                </a:solidFill>
                <a:latin typeface="Arial"/>
                <a:ea typeface="Arial"/>
                <a:cs typeface="Arial"/>
                <a:sym typeface="Arial"/>
              </a:endParaRPr>
            </a:p>
          </p:txBody>
        </p:sp>
      </p:grpSp>
      <p:grpSp>
        <p:nvGrpSpPr>
          <p:cNvPr id="198" name="Google Shape;198;p41"/>
          <p:cNvGrpSpPr/>
          <p:nvPr/>
        </p:nvGrpSpPr>
        <p:grpSpPr>
          <a:xfrm rot="477646">
            <a:off x="2832897" y="4140497"/>
            <a:ext cx="2816023" cy="462317"/>
            <a:chOff x="3194625" y="4098458"/>
            <a:chExt cx="2066100" cy="462300"/>
          </a:xfrm>
        </p:grpSpPr>
        <p:sp>
          <p:nvSpPr>
            <p:cNvPr id="199" name="Google Shape;199;p41"/>
            <p:cNvSpPr/>
            <p:nvPr/>
          </p:nvSpPr>
          <p:spPr>
            <a:xfrm>
              <a:off x="3194625" y="4111650"/>
              <a:ext cx="2066100" cy="4359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41"/>
            <p:cNvSpPr txBox="1"/>
            <p:nvPr/>
          </p:nvSpPr>
          <p:spPr>
            <a:xfrm rot="1012">
              <a:off x="3208720" y="4098758"/>
              <a:ext cx="2037900" cy="461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Font typeface="Arial"/>
                <a:buNone/>
              </a:pPr>
              <a:r>
                <a:rPr lang="el-GR" sz="2400" b="1" i="0" u="none" strike="noStrike" cap="none" dirty="0">
                  <a:solidFill>
                    <a:srgbClr val="000000"/>
                  </a:solidFill>
                  <a:latin typeface="Arial"/>
                  <a:ea typeface="Arial"/>
                  <a:cs typeface="Arial"/>
                  <a:sym typeface="Arial"/>
                </a:rPr>
                <a:t>Παππούς/Γιαγιά</a:t>
              </a:r>
              <a:endParaRPr sz="2400" b="1" i="0" u="none" strike="noStrike" cap="none" dirty="0">
                <a:solidFill>
                  <a:srgbClr val="000000"/>
                </a:solidFill>
                <a:latin typeface="Arial"/>
                <a:ea typeface="Arial"/>
                <a:cs typeface="Arial"/>
                <a:sym typeface="Arial"/>
              </a:endParaRPr>
            </a:p>
          </p:txBody>
        </p:sp>
      </p:grpSp>
      <p:grpSp>
        <p:nvGrpSpPr>
          <p:cNvPr id="201" name="Google Shape;201;p41"/>
          <p:cNvGrpSpPr/>
          <p:nvPr/>
        </p:nvGrpSpPr>
        <p:grpSpPr>
          <a:xfrm rot="-416287">
            <a:off x="6419762" y="1175073"/>
            <a:ext cx="2304678" cy="1010719"/>
            <a:chOff x="4821199" y="1400700"/>
            <a:chExt cx="1738201" cy="472050"/>
          </a:xfrm>
        </p:grpSpPr>
        <p:sp>
          <p:nvSpPr>
            <p:cNvPr id="202" name="Google Shape;202;p41"/>
            <p:cNvSpPr/>
            <p:nvPr/>
          </p:nvSpPr>
          <p:spPr>
            <a:xfrm>
              <a:off x="4821200" y="1400700"/>
              <a:ext cx="1738200" cy="471600"/>
            </a:xfrm>
            <a:prstGeom prst="roundRect">
              <a:avLst>
                <a:gd name="adj" fmla="val 16667"/>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41"/>
            <p:cNvSpPr txBox="1"/>
            <p:nvPr/>
          </p:nvSpPr>
          <p:spPr>
            <a:xfrm>
              <a:off x="4821199" y="1411050"/>
              <a:ext cx="1738200" cy="461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Font typeface="Arial"/>
                <a:buNone/>
              </a:pPr>
              <a:r>
                <a:rPr lang="el-GR" sz="2400" b="1" dirty="0"/>
                <a:t>π</a:t>
              </a:r>
              <a:r>
                <a:rPr lang="el-GR" sz="2400" b="1" i="0" u="none" strike="noStrike" cap="none" dirty="0">
                  <a:solidFill>
                    <a:srgbClr val="000000"/>
                  </a:solidFill>
                  <a:latin typeface="Arial"/>
                  <a:ea typeface="Arial"/>
                  <a:cs typeface="Arial"/>
                  <a:sym typeface="Arial"/>
                </a:rPr>
                <a:t>ραγματικός φίλος</a:t>
              </a:r>
              <a:endParaRPr sz="2400" b="1" i="0" u="none" strike="noStrike" cap="none" dirty="0">
                <a:solidFill>
                  <a:srgbClr val="000000"/>
                </a:solidFill>
                <a:latin typeface="Arial"/>
                <a:ea typeface="Arial"/>
                <a:cs typeface="Arial"/>
                <a:sym typeface="Arial"/>
              </a:endParaRPr>
            </a:p>
          </p:txBody>
        </p:sp>
      </p:grpSp>
      <p:grpSp>
        <p:nvGrpSpPr>
          <p:cNvPr id="204" name="Google Shape;204;p41"/>
          <p:cNvGrpSpPr/>
          <p:nvPr/>
        </p:nvGrpSpPr>
        <p:grpSpPr>
          <a:xfrm rot="-487709">
            <a:off x="1025660" y="1182549"/>
            <a:ext cx="1687564" cy="563332"/>
            <a:chOff x="754650" y="1054413"/>
            <a:chExt cx="1421400" cy="445537"/>
          </a:xfrm>
        </p:grpSpPr>
        <p:sp>
          <p:nvSpPr>
            <p:cNvPr id="205" name="Google Shape;205;p41"/>
            <p:cNvSpPr/>
            <p:nvPr/>
          </p:nvSpPr>
          <p:spPr>
            <a:xfrm>
              <a:off x="754650" y="1089850"/>
              <a:ext cx="1421400" cy="410100"/>
            </a:xfrm>
            <a:prstGeom prst="roundRect">
              <a:avLst>
                <a:gd name="adj" fmla="val 16667"/>
              </a:avLst>
            </a:prstGeom>
            <a:solidFill>
              <a:srgbClr val="FFD9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41"/>
            <p:cNvSpPr txBox="1"/>
            <p:nvPr/>
          </p:nvSpPr>
          <p:spPr>
            <a:xfrm rot="767">
              <a:off x="792821" y="1054413"/>
              <a:ext cx="1345200" cy="197403"/>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Font typeface="Arial"/>
                <a:buNone/>
              </a:pPr>
              <a:r>
                <a:rPr lang="el-GR" b="1" i="0" u="none" strike="noStrike" cap="none" dirty="0">
                  <a:solidFill>
                    <a:srgbClr val="000000"/>
                  </a:solidFill>
                  <a:latin typeface="Arial"/>
                  <a:ea typeface="Arial"/>
                  <a:cs typeface="Arial"/>
                  <a:sym typeface="Arial"/>
                </a:rPr>
                <a:t>παραθαλάσσια περιοχή</a:t>
              </a:r>
              <a:endParaRPr b="1" i="0" u="none" strike="noStrike" cap="none" dirty="0">
                <a:solidFill>
                  <a:srgbClr val="000000"/>
                </a:solidFill>
                <a:latin typeface="Arial"/>
                <a:ea typeface="Arial"/>
                <a:cs typeface="Arial"/>
                <a:sym typeface="Arial"/>
              </a:endParaRPr>
            </a:p>
          </p:txBody>
        </p:sp>
      </p:grpSp>
      <p:grpSp>
        <p:nvGrpSpPr>
          <p:cNvPr id="207" name="Google Shape;207;p41"/>
          <p:cNvGrpSpPr/>
          <p:nvPr/>
        </p:nvGrpSpPr>
        <p:grpSpPr>
          <a:xfrm rot="501953">
            <a:off x="6175756" y="2539292"/>
            <a:ext cx="1739359" cy="474145"/>
            <a:chOff x="4821200" y="1400700"/>
            <a:chExt cx="1739287" cy="474125"/>
          </a:xfrm>
        </p:grpSpPr>
        <p:sp>
          <p:nvSpPr>
            <p:cNvPr id="208" name="Google Shape;208;p41"/>
            <p:cNvSpPr/>
            <p:nvPr/>
          </p:nvSpPr>
          <p:spPr>
            <a:xfrm>
              <a:off x="4821200" y="1400700"/>
              <a:ext cx="1738200" cy="471600"/>
            </a:xfrm>
            <a:prstGeom prst="roundRect">
              <a:avLst>
                <a:gd name="adj" fmla="val 16667"/>
              </a:avLst>
            </a:prstGeom>
            <a:solidFill>
              <a:srgbClr val="FCE5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41"/>
            <p:cNvSpPr txBox="1"/>
            <p:nvPr/>
          </p:nvSpPr>
          <p:spPr>
            <a:xfrm>
              <a:off x="4822287" y="1413125"/>
              <a:ext cx="1738200" cy="461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Font typeface="Arial"/>
                <a:buNone/>
              </a:pPr>
              <a:r>
                <a:rPr lang="el-GR" sz="2400" b="1"/>
                <a:t>μυρωδιά</a:t>
              </a:r>
              <a:endParaRPr sz="2400" b="1" i="0" u="none" strike="noStrike" cap="none">
                <a:solidFill>
                  <a:srgbClr val="000000"/>
                </a:solidFill>
                <a:latin typeface="Arial"/>
                <a:ea typeface="Arial"/>
                <a:cs typeface="Arial"/>
                <a:sym typeface="Arial"/>
              </a:endParaRPr>
            </a:p>
          </p:txBody>
        </p:sp>
      </p:grpSp>
      <p:grpSp>
        <p:nvGrpSpPr>
          <p:cNvPr id="210" name="Google Shape;210;p41"/>
          <p:cNvGrpSpPr/>
          <p:nvPr/>
        </p:nvGrpSpPr>
        <p:grpSpPr>
          <a:xfrm rot="-416287">
            <a:off x="3760490" y="1609423"/>
            <a:ext cx="1738251" cy="471611"/>
            <a:chOff x="4821189" y="1400700"/>
            <a:chExt cx="1738211" cy="471600"/>
          </a:xfrm>
        </p:grpSpPr>
        <p:sp>
          <p:nvSpPr>
            <p:cNvPr id="211" name="Google Shape;211;p41"/>
            <p:cNvSpPr/>
            <p:nvPr/>
          </p:nvSpPr>
          <p:spPr>
            <a:xfrm>
              <a:off x="4821200" y="1400700"/>
              <a:ext cx="1738200" cy="471600"/>
            </a:xfrm>
            <a:prstGeom prst="roundRect">
              <a:avLst>
                <a:gd name="adj" fmla="val 16667"/>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41"/>
            <p:cNvSpPr txBox="1"/>
            <p:nvPr/>
          </p:nvSpPr>
          <p:spPr>
            <a:xfrm>
              <a:off x="4821189" y="1405647"/>
              <a:ext cx="1738200" cy="461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Font typeface="Arial"/>
                <a:buNone/>
              </a:pPr>
              <a:r>
                <a:rPr lang="el-GR" sz="2400" b="1" dirty="0"/>
                <a:t>ενέργειες</a:t>
              </a:r>
              <a:endParaRPr sz="2400" b="1" i="0" u="none" strike="noStrike" cap="none" dirty="0">
                <a:solidFill>
                  <a:srgbClr val="000000"/>
                </a:solidFill>
                <a:latin typeface="Arial"/>
                <a:ea typeface="Arial"/>
                <a:cs typeface="Arial"/>
                <a:sym typeface="Arial"/>
              </a:endParaRPr>
            </a:p>
          </p:txBody>
        </p:sp>
      </p:grpSp>
      <p:grpSp>
        <p:nvGrpSpPr>
          <p:cNvPr id="213" name="Google Shape;213;p41"/>
          <p:cNvGrpSpPr/>
          <p:nvPr/>
        </p:nvGrpSpPr>
        <p:grpSpPr>
          <a:xfrm rot="-191572">
            <a:off x="3820391" y="3055907"/>
            <a:ext cx="1781439" cy="473024"/>
            <a:chOff x="4778054" y="1400700"/>
            <a:chExt cx="1781346" cy="472999"/>
          </a:xfrm>
        </p:grpSpPr>
        <p:sp>
          <p:nvSpPr>
            <p:cNvPr id="214" name="Google Shape;214;p41"/>
            <p:cNvSpPr/>
            <p:nvPr/>
          </p:nvSpPr>
          <p:spPr>
            <a:xfrm>
              <a:off x="4821200" y="1400700"/>
              <a:ext cx="1738200" cy="471600"/>
            </a:xfrm>
            <a:prstGeom prst="roundRect">
              <a:avLst>
                <a:gd name="adj" fmla="val 16667"/>
              </a:avLst>
            </a:prstGeom>
            <a:solidFill>
              <a:srgbClr val="D5A6B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41"/>
            <p:cNvSpPr txBox="1"/>
            <p:nvPr/>
          </p:nvSpPr>
          <p:spPr>
            <a:xfrm>
              <a:off x="4778054" y="1411999"/>
              <a:ext cx="1738200" cy="461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Font typeface="Arial"/>
                <a:buNone/>
              </a:pPr>
              <a:r>
                <a:rPr lang="el-GR" sz="2400" b="1"/>
                <a:t>ήχος</a:t>
              </a:r>
              <a:endParaRPr sz="2400" b="1" i="0" u="none" strike="noStrike" cap="none">
                <a:solidFill>
                  <a:srgbClr val="000000"/>
                </a:solidFill>
                <a:latin typeface="Arial"/>
                <a:ea typeface="Arial"/>
                <a:cs typeface="Arial"/>
                <a:sym typeface="Arial"/>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42"/>
          <p:cNvSpPr txBox="1"/>
          <p:nvPr/>
        </p:nvSpPr>
        <p:spPr>
          <a:xfrm>
            <a:off x="7203875" y="3454625"/>
            <a:ext cx="1560600" cy="669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l-GR" sz="1000" u="sng">
                <a:solidFill>
                  <a:srgbClr val="0097A7"/>
                </a:solidFill>
                <a:hlinkClick r:id="rId3"/>
              </a:rPr>
              <a:t>© Πρόγραμμα RULER. Κέντρο Yale για συναισθηματική νοημοσύνη</a:t>
            </a:r>
            <a:endParaRPr sz="1000"/>
          </a:p>
        </p:txBody>
      </p:sp>
      <p:sp>
        <p:nvSpPr>
          <p:cNvPr id="221" name="Google Shape;221;p42"/>
          <p:cNvSpPr txBox="1"/>
          <p:nvPr/>
        </p:nvSpPr>
        <p:spPr>
          <a:xfrm>
            <a:off x="804825" y="610550"/>
            <a:ext cx="5328600" cy="62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2" name="Google Shape;222;p42"/>
          <p:cNvSpPr/>
          <p:nvPr/>
        </p:nvSpPr>
        <p:spPr>
          <a:xfrm>
            <a:off x="3254800" y="155450"/>
            <a:ext cx="1974600" cy="2007300"/>
          </a:xfrm>
          <a:prstGeom prst="rect">
            <a:avLst/>
          </a:prstGeom>
          <a:gradFill>
            <a:gsLst>
              <a:gs pos="0">
                <a:srgbClr val="FF0000"/>
              </a:gs>
              <a:gs pos="100000">
                <a:srgbClr val="980000"/>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42"/>
          <p:cNvSpPr/>
          <p:nvPr/>
        </p:nvSpPr>
        <p:spPr>
          <a:xfrm>
            <a:off x="5229287" y="155450"/>
            <a:ext cx="1974600" cy="2007300"/>
          </a:xfrm>
          <a:prstGeom prst="rect">
            <a:avLst/>
          </a:prstGeom>
          <a:gradFill>
            <a:gsLst>
              <a:gs pos="0">
                <a:srgbClr val="FFFF00"/>
              </a:gs>
              <a:gs pos="100000">
                <a:srgbClr val="7F6000"/>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42"/>
          <p:cNvSpPr/>
          <p:nvPr/>
        </p:nvSpPr>
        <p:spPr>
          <a:xfrm>
            <a:off x="3254800" y="2162831"/>
            <a:ext cx="1974600" cy="2007300"/>
          </a:xfrm>
          <a:prstGeom prst="rect">
            <a:avLst/>
          </a:prstGeom>
          <a:gradFill>
            <a:gsLst>
              <a:gs pos="0">
                <a:srgbClr val="4A86E8"/>
              </a:gs>
              <a:gs pos="100000">
                <a:srgbClr val="1C4587"/>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42"/>
          <p:cNvSpPr/>
          <p:nvPr/>
        </p:nvSpPr>
        <p:spPr>
          <a:xfrm>
            <a:off x="5229287" y="2162831"/>
            <a:ext cx="1974600" cy="2007300"/>
          </a:xfrm>
          <a:prstGeom prst="rect">
            <a:avLst/>
          </a:prstGeom>
          <a:gradFill>
            <a:gsLst>
              <a:gs pos="0">
                <a:srgbClr val="00FF00"/>
              </a:gs>
              <a:gs pos="100000">
                <a:srgbClr val="274E13"/>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42"/>
          <p:cNvSpPr txBox="1"/>
          <p:nvPr/>
        </p:nvSpPr>
        <p:spPr>
          <a:xfrm rot="-5400000">
            <a:off x="1624360" y="2085665"/>
            <a:ext cx="1595180" cy="506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l-GR" sz="2400" dirty="0"/>
              <a:t>Ενέργεια</a:t>
            </a:r>
            <a:endParaRPr sz="2400" dirty="0"/>
          </a:p>
        </p:txBody>
      </p:sp>
      <p:sp>
        <p:nvSpPr>
          <p:cNvPr id="227" name="Google Shape;227;p42"/>
          <p:cNvSpPr txBox="1"/>
          <p:nvPr/>
        </p:nvSpPr>
        <p:spPr>
          <a:xfrm rot="-5400000">
            <a:off x="2494125" y="471475"/>
            <a:ext cx="1014650" cy="506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l-GR" sz="1800" dirty="0"/>
              <a:t>Υψηλή</a:t>
            </a:r>
            <a:endParaRPr sz="1800" dirty="0"/>
          </a:p>
        </p:txBody>
      </p:sp>
      <p:sp>
        <p:nvSpPr>
          <p:cNvPr id="228" name="Google Shape;228;p42"/>
          <p:cNvSpPr txBox="1"/>
          <p:nvPr/>
        </p:nvSpPr>
        <p:spPr>
          <a:xfrm rot="-5400000">
            <a:off x="2406763" y="3322088"/>
            <a:ext cx="1189374" cy="506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l-GR" sz="1800" dirty="0"/>
              <a:t>Χαμηλή</a:t>
            </a:r>
            <a:endParaRPr sz="1800" dirty="0"/>
          </a:p>
        </p:txBody>
      </p:sp>
      <p:sp>
        <p:nvSpPr>
          <p:cNvPr id="229" name="Google Shape;229;p42"/>
          <p:cNvSpPr txBox="1"/>
          <p:nvPr/>
        </p:nvSpPr>
        <p:spPr>
          <a:xfrm>
            <a:off x="3254800" y="4170200"/>
            <a:ext cx="1402500" cy="506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l-GR" sz="1800"/>
              <a:t>Δυσάρεστη</a:t>
            </a:r>
            <a:endParaRPr sz="1800"/>
          </a:p>
        </p:txBody>
      </p:sp>
      <p:sp>
        <p:nvSpPr>
          <p:cNvPr id="230" name="Google Shape;230;p42"/>
          <p:cNvSpPr txBox="1"/>
          <p:nvPr/>
        </p:nvSpPr>
        <p:spPr>
          <a:xfrm>
            <a:off x="5808900" y="4170200"/>
            <a:ext cx="1395100" cy="506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l-GR" sz="1800" dirty="0"/>
              <a:t>Ευχάριστη</a:t>
            </a:r>
            <a:endParaRPr sz="1800" dirty="0"/>
          </a:p>
        </p:txBody>
      </p:sp>
      <p:sp>
        <p:nvSpPr>
          <p:cNvPr id="231" name="Google Shape;231;p42"/>
          <p:cNvSpPr txBox="1"/>
          <p:nvPr/>
        </p:nvSpPr>
        <p:spPr>
          <a:xfrm>
            <a:off x="4107931" y="4481350"/>
            <a:ext cx="2242712" cy="506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l-GR" sz="2400" dirty="0"/>
              <a:t>Συναισθήματα</a:t>
            </a:r>
            <a:endParaRPr sz="2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60" name="Google Shape;260;p43"/>
          <p:cNvSpPr txBox="1"/>
          <p:nvPr/>
        </p:nvSpPr>
        <p:spPr>
          <a:xfrm>
            <a:off x="6152900" y="3734225"/>
            <a:ext cx="2236582" cy="669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l-GR" sz="1000" u="sng">
                <a:solidFill>
                  <a:srgbClr val="0097A7"/>
                </a:solidFill>
                <a:hlinkClick r:id="rId3"/>
              </a:rPr>
              <a:t>© Πρόγραμμα RULER. Κέντρο Yale για συναισθηματική νοημοσύνη</a:t>
            </a:r>
            <a:endParaRPr sz="1000"/>
          </a:p>
        </p:txBody>
      </p:sp>
      <p:sp>
        <p:nvSpPr>
          <p:cNvPr id="27" name="Google Shape;171;p30"/>
          <p:cNvSpPr/>
          <p:nvPr/>
        </p:nvSpPr>
        <p:spPr>
          <a:xfrm>
            <a:off x="1566967" y="257833"/>
            <a:ext cx="2090400" cy="2124900"/>
          </a:xfrm>
          <a:prstGeom prst="rect">
            <a:avLst/>
          </a:prstGeom>
          <a:gradFill>
            <a:gsLst>
              <a:gs pos="0">
                <a:srgbClr val="FF0000"/>
              </a:gs>
              <a:gs pos="100000">
                <a:srgbClr val="980000"/>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72;p30"/>
          <p:cNvSpPr/>
          <p:nvPr/>
        </p:nvSpPr>
        <p:spPr>
          <a:xfrm>
            <a:off x="3657401" y="257833"/>
            <a:ext cx="2090400" cy="2124900"/>
          </a:xfrm>
          <a:prstGeom prst="rect">
            <a:avLst/>
          </a:prstGeom>
          <a:gradFill>
            <a:gsLst>
              <a:gs pos="0">
                <a:srgbClr val="FFFF00"/>
              </a:gs>
              <a:gs pos="100000">
                <a:srgbClr val="7F6000"/>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73;p30"/>
          <p:cNvSpPr/>
          <p:nvPr/>
        </p:nvSpPr>
        <p:spPr>
          <a:xfrm>
            <a:off x="1566967" y="2383102"/>
            <a:ext cx="2090400" cy="2124900"/>
          </a:xfrm>
          <a:prstGeom prst="rect">
            <a:avLst/>
          </a:prstGeom>
          <a:gradFill>
            <a:gsLst>
              <a:gs pos="0">
                <a:srgbClr val="4A86E8"/>
              </a:gs>
              <a:gs pos="100000">
                <a:srgbClr val="1C4587"/>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74;p30"/>
          <p:cNvSpPr/>
          <p:nvPr/>
        </p:nvSpPr>
        <p:spPr>
          <a:xfrm>
            <a:off x="3657401" y="2383102"/>
            <a:ext cx="2090400" cy="2124900"/>
          </a:xfrm>
          <a:prstGeom prst="rect">
            <a:avLst/>
          </a:prstGeom>
          <a:gradFill>
            <a:gsLst>
              <a:gs pos="0">
                <a:srgbClr val="00FF00"/>
              </a:gs>
              <a:gs pos="100000">
                <a:srgbClr val="274E13"/>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TextBox 30"/>
          <p:cNvSpPr txBox="1"/>
          <p:nvPr/>
        </p:nvSpPr>
        <p:spPr>
          <a:xfrm>
            <a:off x="2434142" y="236579"/>
            <a:ext cx="1251328" cy="261610"/>
          </a:xfrm>
          <a:prstGeom prst="rect">
            <a:avLst/>
          </a:prstGeom>
          <a:solidFill>
            <a:srgbClr val="5152A0"/>
          </a:solidFill>
        </p:spPr>
        <p:txBody>
          <a:bodyPr wrap="square" rtlCol="0">
            <a:spAutoFit/>
          </a:bodyPr>
          <a:lstStyle/>
          <a:p>
            <a:pPr algn="ctr"/>
            <a:r>
              <a:rPr lang="el" sz="1100" b="1" dirty="0" smtClean="0">
                <a:solidFill>
                  <a:schemeClr val="bg1"/>
                </a:solidFill>
              </a:rPr>
              <a:t>Σοκαρισμένος/η</a:t>
            </a:r>
            <a:endParaRPr lang="el" sz="1100" b="1" dirty="0">
              <a:solidFill>
                <a:schemeClr val="bg1"/>
              </a:solidFill>
            </a:endParaRPr>
          </a:p>
        </p:txBody>
      </p:sp>
      <p:sp>
        <p:nvSpPr>
          <p:cNvPr id="32" name="TextBox 31"/>
          <p:cNvSpPr txBox="1"/>
          <p:nvPr/>
        </p:nvSpPr>
        <p:spPr>
          <a:xfrm>
            <a:off x="1101437" y="236198"/>
            <a:ext cx="1332705" cy="261610"/>
          </a:xfrm>
          <a:prstGeom prst="rect">
            <a:avLst/>
          </a:prstGeom>
          <a:solidFill>
            <a:srgbClr val="00A3E0"/>
          </a:solidFill>
        </p:spPr>
        <p:txBody>
          <a:bodyPr wrap="square" rtlCol="0">
            <a:spAutoFit/>
          </a:bodyPr>
          <a:lstStyle/>
          <a:p>
            <a:pPr algn="ctr"/>
            <a:r>
              <a:rPr lang="el" sz="1100" b="1" dirty="0" smtClean="0">
                <a:solidFill>
                  <a:schemeClr val="bg1"/>
                </a:solidFill>
              </a:rPr>
              <a:t>Εξοργισμένος/η</a:t>
            </a:r>
            <a:endParaRPr lang="el" sz="1100" b="1" dirty="0">
              <a:solidFill>
                <a:schemeClr val="bg1"/>
              </a:solidFill>
            </a:endParaRPr>
          </a:p>
        </p:txBody>
      </p:sp>
      <p:sp>
        <p:nvSpPr>
          <p:cNvPr id="33" name="TextBox 32"/>
          <p:cNvSpPr txBox="1"/>
          <p:nvPr/>
        </p:nvSpPr>
        <p:spPr>
          <a:xfrm>
            <a:off x="3657367" y="236579"/>
            <a:ext cx="1223792" cy="261610"/>
          </a:xfrm>
          <a:prstGeom prst="rect">
            <a:avLst/>
          </a:prstGeom>
          <a:solidFill>
            <a:srgbClr val="00A3E0"/>
          </a:solidFill>
        </p:spPr>
        <p:txBody>
          <a:bodyPr wrap="square" rtlCol="0">
            <a:spAutoFit/>
          </a:bodyPr>
          <a:lstStyle/>
          <a:p>
            <a:pPr algn="ctr"/>
            <a:r>
              <a:rPr lang="el" sz="1100" b="1" dirty="0" smtClean="0">
                <a:solidFill>
                  <a:schemeClr val="bg1"/>
                </a:solidFill>
              </a:rPr>
              <a:t>Έκπληκτος/η</a:t>
            </a:r>
            <a:endParaRPr lang="el" sz="1100" b="1" dirty="0">
              <a:solidFill>
                <a:schemeClr val="bg1"/>
              </a:solidFill>
            </a:endParaRPr>
          </a:p>
        </p:txBody>
      </p:sp>
      <p:sp>
        <p:nvSpPr>
          <p:cNvPr id="34" name="TextBox 33"/>
          <p:cNvSpPr txBox="1"/>
          <p:nvPr/>
        </p:nvSpPr>
        <p:spPr>
          <a:xfrm>
            <a:off x="4881176" y="241762"/>
            <a:ext cx="1429761" cy="261610"/>
          </a:xfrm>
          <a:prstGeom prst="rect">
            <a:avLst/>
          </a:prstGeom>
          <a:solidFill>
            <a:srgbClr val="00A3E0"/>
          </a:solidFill>
        </p:spPr>
        <p:txBody>
          <a:bodyPr wrap="square" rtlCol="0">
            <a:spAutoFit/>
          </a:bodyPr>
          <a:lstStyle/>
          <a:p>
            <a:pPr algn="ctr"/>
            <a:r>
              <a:rPr lang="el" sz="1100" b="1" dirty="0" smtClean="0">
                <a:solidFill>
                  <a:schemeClr val="bg1"/>
                </a:solidFill>
              </a:rPr>
              <a:t>Εκστασιασμένος/η</a:t>
            </a:r>
            <a:endParaRPr lang="el" sz="1100" b="1" dirty="0">
              <a:solidFill>
                <a:schemeClr val="bg1"/>
              </a:solidFill>
            </a:endParaRPr>
          </a:p>
        </p:txBody>
      </p:sp>
      <p:sp>
        <p:nvSpPr>
          <p:cNvPr id="35" name="TextBox 34"/>
          <p:cNvSpPr txBox="1"/>
          <p:nvPr/>
        </p:nvSpPr>
        <p:spPr>
          <a:xfrm>
            <a:off x="1991866" y="1392061"/>
            <a:ext cx="1307010" cy="261610"/>
          </a:xfrm>
          <a:prstGeom prst="rect">
            <a:avLst/>
          </a:prstGeom>
          <a:solidFill>
            <a:srgbClr val="5152A0"/>
          </a:solidFill>
        </p:spPr>
        <p:txBody>
          <a:bodyPr wrap="square" rtlCol="0">
            <a:spAutoFit/>
          </a:bodyPr>
          <a:lstStyle/>
          <a:p>
            <a:pPr algn="ctr"/>
            <a:r>
              <a:rPr lang="el" sz="1100" b="1" dirty="0" smtClean="0">
                <a:solidFill>
                  <a:schemeClr val="bg1"/>
                </a:solidFill>
              </a:rPr>
              <a:t>Θυμωμένος/η</a:t>
            </a:r>
            <a:endParaRPr lang="el" sz="1100" b="1" dirty="0">
              <a:solidFill>
                <a:schemeClr val="bg1"/>
              </a:solidFill>
            </a:endParaRPr>
          </a:p>
        </p:txBody>
      </p:sp>
      <p:sp>
        <p:nvSpPr>
          <p:cNvPr id="36" name="TextBox 35"/>
          <p:cNvSpPr txBox="1"/>
          <p:nvPr/>
        </p:nvSpPr>
        <p:spPr>
          <a:xfrm>
            <a:off x="3937293" y="1390234"/>
            <a:ext cx="1346608" cy="261610"/>
          </a:xfrm>
          <a:prstGeom prst="rect">
            <a:avLst/>
          </a:prstGeom>
          <a:solidFill>
            <a:srgbClr val="00A3E0"/>
          </a:solidFill>
        </p:spPr>
        <p:txBody>
          <a:bodyPr wrap="square" rtlCol="0">
            <a:spAutoFit/>
          </a:bodyPr>
          <a:lstStyle/>
          <a:p>
            <a:pPr algn="ctr"/>
            <a:r>
              <a:rPr lang="el" sz="1100" b="1" dirty="0" smtClean="0">
                <a:solidFill>
                  <a:schemeClr val="bg1"/>
                </a:solidFill>
              </a:rPr>
              <a:t>Ενθουσιώδης</a:t>
            </a:r>
            <a:endParaRPr lang="el" sz="1100" b="1" dirty="0">
              <a:solidFill>
                <a:schemeClr val="bg1"/>
              </a:solidFill>
            </a:endParaRPr>
          </a:p>
        </p:txBody>
      </p:sp>
      <p:sp>
        <p:nvSpPr>
          <p:cNvPr id="37" name="TextBox 36"/>
          <p:cNvSpPr txBox="1"/>
          <p:nvPr/>
        </p:nvSpPr>
        <p:spPr>
          <a:xfrm>
            <a:off x="1101438" y="2100208"/>
            <a:ext cx="1332704" cy="261610"/>
          </a:xfrm>
          <a:prstGeom prst="rect">
            <a:avLst/>
          </a:prstGeom>
          <a:solidFill>
            <a:srgbClr val="5152A0"/>
          </a:solidFill>
        </p:spPr>
        <p:txBody>
          <a:bodyPr wrap="square" rtlCol="0">
            <a:spAutoFit/>
          </a:bodyPr>
          <a:lstStyle/>
          <a:p>
            <a:pPr algn="ctr"/>
            <a:r>
              <a:rPr lang="el" sz="1100" b="1" dirty="0" smtClean="0">
                <a:solidFill>
                  <a:schemeClr val="bg1"/>
                </a:solidFill>
              </a:rPr>
              <a:t>Απωθητικός/ή</a:t>
            </a:r>
            <a:endParaRPr lang="el" sz="1100" b="1" dirty="0">
              <a:solidFill>
                <a:schemeClr val="bg1"/>
              </a:solidFill>
            </a:endParaRPr>
          </a:p>
        </p:txBody>
      </p:sp>
      <p:sp>
        <p:nvSpPr>
          <p:cNvPr id="38" name="TextBox 37"/>
          <p:cNvSpPr txBox="1"/>
          <p:nvPr/>
        </p:nvSpPr>
        <p:spPr>
          <a:xfrm>
            <a:off x="2407059" y="2093203"/>
            <a:ext cx="1278411" cy="261610"/>
          </a:xfrm>
          <a:prstGeom prst="rect">
            <a:avLst/>
          </a:prstGeom>
          <a:solidFill>
            <a:srgbClr val="5152A0"/>
          </a:solidFill>
        </p:spPr>
        <p:txBody>
          <a:bodyPr wrap="square" rtlCol="0">
            <a:spAutoFit/>
          </a:bodyPr>
          <a:lstStyle/>
          <a:p>
            <a:pPr algn="ctr"/>
            <a:r>
              <a:rPr lang="el" sz="1100" b="1" dirty="0" smtClean="0">
                <a:solidFill>
                  <a:schemeClr val="bg1"/>
                </a:solidFill>
              </a:rPr>
              <a:t>Ενοχλημένος/η</a:t>
            </a:r>
            <a:endParaRPr lang="el" sz="1100" b="1" dirty="0">
              <a:solidFill>
                <a:schemeClr val="bg1"/>
              </a:solidFill>
            </a:endParaRPr>
          </a:p>
        </p:txBody>
      </p:sp>
      <p:sp>
        <p:nvSpPr>
          <p:cNvPr id="39" name="TextBox 38"/>
          <p:cNvSpPr txBox="1"/>
          <p:nvPr/>
        </p:nvSpPr>
        <p:spPr>
          <a:xfrm>
            <a:off x="4825951" y="2096390"/>
            <a:ext cx="1484986" cy="261610"/>
          </a:xfrm>
          <a:prstGeom prst="rect">
            <a:avLst/>
          </a:prstGeom>
          <a:solidFill>
            <a:srgbClr val="00A3E0"/>
          </a:solidFill>
        </p:spPr>
        <p:txBody>
          <a:bodyPr wrap="square" rtlCol="0">
            <a:spAutoFit/>
          </a:bodyPr>
          <a:lstStyle/>
          <a:p>
            <a:pPr algn="ctr"/>
            <a:r>
              <a:rPr lang="el" sz="1100" b="1" dirty="0" smtClean="0">
                <a:solidFill>
                  <a:schemeClr val="bg1"/>
                </a:solidFill>
              </a:rPr>
              <a:t>Ευτυχισμένος/η</a:t>
            </a:r>
            <a:endParaRPr lang="el" sz="1100" b="1" dirty="0">
              <a:solidFill>
                <a:schemeClr val="bg1"/>
              </a:solidFill>
            </a:endParaRPr>
          </a:p>
        </p:txBody>
      </p:sp>
      <p:sp>
        <p:nvSpPr>
          <p:cNvPr id="40" name="TextBox 39"/>
          <p:cNvSpPr txBox="1"/>
          <p:nvPr/>
        </p:nvSpPr>
        <p:spPr>
          <a:xfrm>
            <a:off x="3657786" y="2096390"/>
            <a:ext cx="1177191" cy="261610"/>
          </a:xfrm>
          <a:prstGeom prst="rect">
            <a:avLst/>
          </a:prstGeom>
          <a:solidFill>
            <a:srgbClr val="5152A0"/>
          </a:solidFill>
        </p:spPr>
        <p:txBody>
          <a:bodyPr wrap="square" rtlCol="0">
            <a:spAutoFit/>
          </a:bodyPr>
          <a:lstStyle/>
          <a:p>
            <a:pPr algn="ctr"/>
            <a:r>
              <a:rPr lang="el" sz="1100" b="1" dirty="0" smtClean="0">
                <a:solidFill>
                  <a:schemeClr val="bg1"/>
                </a:solidFill>
              </a:rPr>
              <a:t>Ευχάριστος/η</a:t>
            </a:r>
            <a:endParaRPr lang="el" sz="1100" b="1" dirty="0">
              <a:solidFill>
                <a:schemeClr val="bg1"/>
              </a:solidFill>
            </a:endParaRPr>
          </a:p>
        </p:txBody>
      </p:sp>
      <p:sp>
        <p:nvSpPr>
          <p:cNvPr id="41" name="TextBox 40"/>
          <p:cNvSpPr txBox="1"/>
          <p:nvPr/>
        </p:nvSpPr>
        <p:spPr>
          <a:xfrm>
            <a:off x="1101438" y="2425302"/>
            <a:ext cx="1367869" cy="261610"/>
          </a:xfrm>
          <a:prstGeom prst="rect">
            <a:avLst/>
          </a:prstGeom>
          <a:solidFill>
            <a:srgbClr val="5152A0"/>
          </a:solidFill>
        </p:spPr>
        <p:txBody>
          <a:bodyPr wrap="square" rtlCol="0">
            <a:spAutoFit/>
          </a:bodyPr>
          <a:lstStyle/>
          <a:p>
            <a:pPr algn="ctr"/>
            <a:r>
              <a:rPr lang="el" sz="1100" b="1" dirty="0" smtClean="0">
                <a:solidFill>
                  <a:schemeClr val="bg1"/>
                </a:solidFill>
              </a:rPr>
              <a:t>Αηδιασμένος/η</a:t>
            </a:r>
            <a:endParaRPr lang="el" sz="1100" b="1" dirty="0">
              <a:solidFill>
                <a:schemeClr val="bg1"/>
              </a:solidFill>
            </a:endParaRPr>
          </a:p>
        </p:txBody>
      </p:sp>
      <p:sp>
        <p:nvSpPr>
          <p:cNvPr id="42" name="TextBox 41"/>
          <p:cNvSpPr txBox="1"/>
          <p:nvPr/>
        </p:nvSpPr>
        <p:spPr>
          <a:xfrm>
            <a:off x="2536943" y="2430485"/>
            <a:ext cx="1162821" cy="261610"/>
          </a:xfrm>
          <a:prstGeom prst="rect">
            <a:avLst/>
          </a:prstGeom>
          <a:solidFill>
            <a:srgbClr val="00A3E0"/>
          </a:solidFill>
        </p:spPr>
        <p:txBody>
          <a:bodyPr wrap="square" rtlCol="0">
            <a:spAutoFit/>
          </a:bodyPr>
          <a:lstStyle/>
          <a:p>
            <a:pPr algn="ctr"/>
            <a:r>
              <a:rPr lang="el" sz="1100" b="1" dirty="0" smtClean="0">
                <a:solidFill>
                  <a:schemeClr val="bg1"/>
                </a:solidFill>
              </a:rPr>
              <a:t>Απαθής</a:t>
            </a:r>
            <a:endParaRPr lang="el" sz="1100" b="1" dirty="0">
              <a:solidFill>
                <a:schemeClr val="bg1"/>
              </a:solidFill>
            </a:endParaRPr>
          </a:p>
        </p:txBody>
      </p:sp>
      <p:sp>
        <p:nvSpPr>
          <p:cNvPr id="43" name="TextBox 42"/>
          <p:cNvSpPr txBox="1"/>
          <p:nvPr/>
        </p:nvSpPr>
        <p:spPr>
          <a:xfrm>
            <a:off x="3657367" y="2425302"/>
            <a:ext cx="1227071" cy="261610"/>
          </a:xfrm>
          <a:prstGeom prst="rect">
            <a:avLst/>
          </a:prstGeom>
          <a:solidFill>
            <a:srgbClr val="00A3E0"/>
          </a:solidFill>
        </p:spPr>
        <p:txBody>
          <a:bodyPr wrap="square" rtlCol="0">
            <a:spAutoFit/>
          </a:bodyPr>
          <a:lstStyle/>
          <a:p>
            <a:pPr algn="ctr"/>
            <a:r>
              <a:rPr lang="el" sz="1100" b="1" dirty="0" smtClean="0">
                <a:solidFill>
                  <a:schemeClr val="bg1"/>
                </a:solidFill>
              </a:rPr>
              <a:t>Άνετος/η</a:t>
            </a:r>
            <a:endParaRPr lang="el" sz="1100" b="1" dirty="0">
              <a:solidFill>
                <a:schemeClr val="bg1"/>
              </a:solidFill>
            </a:endParaRPr>
          </a:p>
        </p:txBody>
      </p:sp>
      <p:sp>
        <p:nvSpPr>
          <p:cNvPr id="44" name="TextBox 43"/>
          <p:cNvSpPr txBox="1"/>
          <p:nvPr/>
        </p:nvSpPr>
        <p:spPr>
          <a:xfrm>
            <a:off x="4834518" y="2425683"/>
            <a:ext cx="1476419" cy="261610"/>
          </a:xfrm>
          <a:prstGeom prst="rect">
            <a:avLst/>
          </a:prstGeom>
          <a:solidFill>
            <a:srgbClr val="00A3E0"/>
          </a:solidFill>
        </p:spPr>
        <p:txBody>
          <a:bodyPr wrap="square" rtlCol="0">
            <a:spAutoFit/>
          </a:bodyPr>
          <a:lstStyle/>
          <a:p>
            <a:pPr algn="ctr"/>
            <a:r>
              <a:rPr lang="el" sz="1100" b="1" dirty="0" smtClean="0">
                <a:solidFill>
                  <a:schemeClr val="bg1"/>
                </a:solidFill>
              </a:rPr>
              <a:t>Ικανοποιημένος/η</a:t>
            </a:r>
            <a:endParaRPr lang="el" sz="1100" b="1" dirty="0">
              <a:solidFill>
                <a:schemeClr val="bg1"/>
              </a:solidFill>
            </a:endParaRPr>
          </a:p>
        </p:txBody>
      </p:sp>
      <p:sp>
        <p:nvSpPr>
          <p:cNvPr id="45" name="TextBox 44"/>
          <p:cNvSpPr txBox="1"/>
          <p:nvPr/>
        </p:nvSpPr>
        <p:spPr>
          <a:xfrm>
            <a:off x="1903401" y="3237943"/>
            <a:ext cx="1244277" cy="261610"/>
          </a:xfrm>
          <a:prstGeom prst="rect">
            <a:avLst/>
          </a:prstGeom>
          <a:solidFill>
            <a:srgbClr val="00A3E0"/>
          </a:solidFill>
        </p:spPr>
        <p:txBody>
          <a:bodyPr wrap="square" rtlCol="0">
            <a:spAutoFit/>
          </a:bodyPr>
          <a:lstStyle/>
          <a:p>
            <a:pPr algn="ctr"/>
            <a:r>
              <a:rPr lang="el" sz="1100" b="1" dirty="0" smtClean="0">
                <a:solidFill>
                  <a:schemeClr val="bg1"/>
                </a:solidFill>
              </a:rPr>
              <a:t>Μοναχικός/ή</a:t>
            </a:r>
            <a:endParaRPr lang="el" sz="1100" b="1" dirty="0">
              <a:solidFill>
                <a:schemeClr val="bg1"/>
              </a:solidFill>
            </a:endParaRPr>
          </a:p>
        </p:txBody>
      </p:sp>
      <p:sp>
        <p:nvSpPr>
          <p:cNvPr id="46" name="TextBox 45"/>
          <p:cNvSpPr txBox="1"/>
          <p:nvPr/>
        </p:nvSpPr>
        <p:spPr>
          <a:xfrm>
            <a:off x="4026475" y="3246270"/>
            <a:ext cx="1412457" cy="261610"/>
          </a:xfrm>
          <a:prstGeom prst="rect">
            <a:avLst/>
          </a:prstGeom>
          <a:solidFill>
            <a:srgbClr val="5152A0"/>
          </a:solidFill>
        </p:spPr>
        <p:txBody>
          <a:bodyPr wrap="square" rtlCol="0">
            <a:spAutoFit/>
          </a:bodyPr>
          <a:lstStyle/>
          <a:p>
            <a:pPr algn="ctr"/>
            <a:r>
              <a:rPr lang="el" sz="1100" b="1" dirty="0" smtClean="0">
                <a:solidFill>
                  <a:schemeClr val="bg1"/>
                </a:solidFill>
              </a:rPr>
              <a:t>Ξεκούραστος/η</a:t>
            </a:r>
            <a:endParaRPr lang="el" sz="1100" b="1" dirty="0">
              <a:solidFill>
                <a:schemeClr val="bg1"/>
              </a:solidFill>
            </a:endParaRPr>
          </a:p>
        </p:txBody>
      </p:sp>
      <p:sp>
        <p:nvSpPr>
          <p:cNvPr id="47" name="TextBox 46"/>
          <p:cNvSpPr txBox="1"/>
          <p:nvPr/>
        </p:nvSpPr>
        <p:spPr>
          <a:xfrm>
            <a:off x="1014073" y="4269555"/>
            <a:ext cx="1405993" cy="261610"/>
          </a:xfrm>
          <a:prstGeom prst="rect">
            <a:avLst/>
          </a:prstGeom>
          <a:solidFill>
            <a:srgbClr val="00A3E0"/>
          </a:solidFill>
        </p:spPr>
        <p:txBody>
          <a:bodyPr wrap="square" rtlCol="0">
            <a:spAutoFit/>
          </a:bodyPr>
          <a:lstStyle/>
          <a:p>
            <a:pPr algn="ctr"/>
            <a:r>
              <a:rPr lang="el" sz="1100" b="1" dirty="0" smtClean="0">
                <a:solidFill>
                  <a:schemeClr val="bg1"/>
                </a:solidFill>
              </a:rPr>
              <a:t>Απεγνωσμένος/η</a:t>
            </a:r>
            <a:endParaRPr lang="el" sz="1100" b="1" dirty="0">
              <a:solidFill>
                <a:schemeClr val="bg1"/>
              </a:solidFill>
            </a:endParaRPr>
          </a:p>
        </p:txBody>
      </p:sp>
      <p:sp>
        <p:nvSpPr>
          <p:cNvPr id="48" name="TextBox 47"/>
          <p:cNvSpPr txBox="1"/>
          <p:nvPr/>
        </p:nvSpPr>
        <p:spPr>
          <a:xfrm>
            <a:off x="2472777" y="4264000"/>
            <a:ext cx="1441739" cy="261610"/>
          </a:xfrm>
          <a:prstGeom prst="rect">
            <a:avLst/>
          </a:prstGeom>
          <a:solidFill>
            <a:srgbClr val="5152A0"/>
          </a:solidFill>
        </p:spPr>
        <p:txBody>
          <a:bodyPr wrap="square" rtlCol="0">
            <a:spAutoFit/>
          </a:bodyPr>
          <a:lstStyle/>
          <a:p>
            <a:pPr algn="ctr"/>
            <a:r>
              <a:rPr lang="el" sz="1100" b="1" dirty="0" smtClean="0">
                <a:solidFill>
                  <a:schemeClr val="bg1"/>
                </a:solidFill>
              </a:rPr>
              <a:t>Εξαντλημένος/η</a:t>
            </a:r>
            <a:endParaRPr lang="el" sz="1100" b="1" dirty="0">
              <a:solidFill>
                <a:schemeClr val="bg1"/>
              </a:solidFill>
            </a:endParaRPr>
          </a:p>
        </p:txBody>
      </p:sp>
      <p:sp>
        <p:nvSpPr>
          <p:cNvPr id="49" name="TextBox 48"/>
          <p:cNvSpPr txBox="1"/>
          <p:nvPr/>
        </p:nvSpPr>
        <p:spPr>
          <a:xfrm>
            <a:off x="3842973" y="4264000"/>
            <a:ext cx="1406839" cy="261610"/>
          </a:xfrm>
          <a:prstGeom prst="rect">
            <a:avLst/>
          </a:prstGeom>
          <a:solidFill>
            <a:srgbClr val="5152A0"/>
          </a:solidFill>
        </p:spPr>
        <p:txBody>
          <a:bodyPr wrap="square" rtlCol="0">
            <a:spAutoFit/>
          </a:bodyPr>
          <a:lstStyle/>
          <a:p>
            <a:pPr algn="ctr"/>
            <a:r>
              <a:rPr lang="el" sz="1100" b="1" dirty="0" smtClean="0">
                <a:solidFill>
                  <a:schemeClr val="bg1"/>
                </a:solidFill>
              </a:rPr>
              <a:t>Νυσταγμένος/η</a:t>
            </a:r>
            <a:endParaRPr lang="el" sz="1100" b="1" dirty="0">
              <a:solidFill>
                <a:schemeClr val="bg1"/>
              </a:solidFill>
            </a:endParaRPr>
          </a:p>
        </p:txBody>
      </p:sp>
      <p:sp>
        <p:nvSpPr>
          <p:cNvPr id="50" name="TextBox 49"/>
          <p:cNvSpPr txBox="1"/>
          <p:nvPr/>
        </p:nvSpPr>
        <p:spPr>
          <a:xfrm>
            <a:off x="5121491" y="4258455"/>
            <a:ext cx="1102722" cy="261610"/>
          </a:xfrm>
          <a:prstGeom prst="rect">
            <a:avLst/>
          </a:prstGeom>
          <a:solidFill>
            <a:srgbClr val="5152A0"/>
          </a:solidFill>
        </p:spPr>
        <p:txBody>
          <a:bodyPr wrap="square" rtlCol="0">
            <a:spAutoFit/>
          </a:bodyPr>
          <a:lstStyle/>
          <a:p>
            <a:pPr algn="ctr"/>
            <a:r>
              <a:rPr lang="el" sz="1100" b="1" dirty="0" smtClean="0">
                <a:solidFill>
                  <a:schemeClr val="bg1"/>
                </a:solidFill>
              </a:rPr>
              <a:t>Γαλήνιος/α</a:t>
            </a:r>
            <a:endParaRPr lang="el" sz="1100" b="1" dirty="0">
              <a:solidFill>
                <a:schemeClr val="bg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44"/>
          <p:cNvSpPr txBox="1">
            <a:spLocks noGrp="1"/>
          </p:cNvSpPr>
          <p:nvPr>
            <p:ph type="title"/>
          </p:nvPr>
        </p:nvSpPr>
        <p:spPr>
          <a:xfrm>
            <a:off x="501725" y="305200"/>
            <a:ext cx="8642400" cy="5727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l-GR" sz="2000" dirty="0"/>
              <a:t>Στρατηγικές για </a:t>
            </a:r>
            <a:r>
              <a:rPr lang="el-GR" sz="2000" b="1" dirty="0">
                <a:solidFill>
                  <a:srgbClr val="76B042"/>
                </a:solidFill>
              </a:rPr>
              <a:t>τη στιγμή</a:t>
            </a:r>
            <a:r>
              <a:rPr lang="el-GR" sz="2000" dirty="0"/>
              <a:t> (όταν βρίσκεστε σε συναισθηματική φόρτιση)</a:t>
            </a:r>
            <a:endParaRPr sz="2000" dirty="0"/>
          </a:p>
        </p:txBody>
      </p:sp>
      <p:sp>
        <p:nvSpPr>
          <p:cNvPr id="266" name="Google Shape;266;p44"/>
          <p:cNvSpPr txBox="1">
            <a:spLocks noGrp="1"/>
          </p:cNvSpPr>
          <p:nvPr>
            <p:ph type="body" idx="1"/>
          </p:nvPr>
        </p:nvSpPr>
        <p:spPr>
          <a:xfrm>
            <a:off x="623525" y="1004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100" dirty="0">
              <a:solidFill>
                <a:schemeClr val="dk1"/>
              </a:solidFill>
            </a:endParaRPr>
          </a:p>
          <a:p>
            <a:pPr marL="457200" lvl="0" indent="-381000" algn="l" rtl="0">
              <a:spcBef>
                <a:spcPts val="0"/>
              </a:spcBef>
              <a:spcAft>
                <a:spcPts val="0"/>
              </a:spcAft>
              <a:buClr>
                <a:schemeClr val="dk1"/>
              </a:buClr>
              <a:buSzPts val="2400"/>
              <a:buChar char="●"/>
            </a:pPr>
            <a:r>
              <a:rPr lang="el-GR" sz="2400" dirty="0">
                <a:solidFill>
                  <a:schemeClr val="dk1"/>
                </a:solidFill>
              </a:rPr>
              <a:t>Αναπνοή</a:t>
            </a:r>
            <a:endParaRPr sz="2400" dirty="0">
              <a:solidFill>
                <a:schemeClr val="dk1"/>
              </a:solidFill>
            </a:endParaRPr>
          </a:p>
          <a:p>
            <a:pPr marL="457200" lvl="0" indent="-381000" algn="l" rtl="0">
              <a:spcBef>
                <a:spcPts val="0"/>
              </a:spcBef>
              <a:spcAft>
                <a:spcPts val="0"/>
              </a:spcAft>
              <a:buClr>
                <a:schemeClr val="dk1"/>
              </a:buClr>
              <a:buSzPts val="2400"/>
              <a:buChar char="●"/>
            </a:pPr>
            <a:r>
              <a:rPr lang="el-GR" sz="2400" dirty="0">
                <a:solidFill>
                  <a:schemeClr val="dk1"/>
                </a:solidFill>
              </a:rPr>
              <a:t>Ηρεμία/χαλάρωση</a:t>
            </a:r>
            <a:endParaRPr sz="2400" dirty="0">
              <a:solidFill>
                <a:schemeClr val="dk1"/>
              </a:solidFill>
            </a:endParaRPr>
          </a:p>
          <a:p>
            <a:pPr marL="457200" lvl="0" indent="-381000" algn="l" rtl="0">
              <a:spcBef>
                <a:spcPts val="0"/>
              </a:spcBef>
              <a:spcAft>
                <a:spcPts val="0"/>
              </a:spcAft>
              <a:buClr>
                <a:schemeClr val="dk1"/>
              </a:buClr>
              <a:buSzPts val="2400"/>
              <a:buChar char="●"/>
            </a:pPr>
            <a:r>
              <a:rPr lang="el-GR" sz="2400" dirty="0">
                <a:solidFill>
                  <a:schemeClr val="dk1"/>
                </a:solidFill>
              </a:rPr>
              <a:t>Γνωστική αναδιάρθρωση</a:t>
            </a:r>
            <a:endParaRPr sz="2400" dirty="0">
              <a:solidFill>
                <a:schemeClr val="dk1"/>
              </a:solidFill>
            </a:endParaRPr>
          </a:p>
          <a:p>
            <a:pPr marL="457200" lvl="0" indent="-381000" algn="l" rtl="0">
              <a:spcBef>
                <a:spcPts val="0"/>
              </a:spcBef>
              <a:spcAft>
                <a:spcPts val="0"/>
              </a:spcAft>
              <a:buClr>
                <a:schemeClr val="dk1"/>
              </a:buClr>
              <a:buSzPts val="2400"/>
              <a:buChar char="●"/>
            </a:pPr>
            <a:r>
              <a:rPr lang="el-GR" sz="2400" dirty="0">
                <a:solidFill>
                  <a:schemeClr val="dk1"/>
                </a:solidFill>
              </a:rPr>
              <a:t>Αυτό-ομιλία</a:t>
            </a:r>
            <a:endParaRPr sz="2400" dirty="0">
              <a:solidFill>
                <a:schemeClr val="dk1"/>
              </a:solidFill>
            </a:endParaRPr>
          </a:p>
          <a:p>
            <a:pPr marL="457200" lvl="0" indent="-381000" algn="l" rtl="0">
              <a:spcBef>
                <a:spcPts val="0"/>
              </a:spcBef>
              <a:spcAft>
                <a:spcPts val="0"/>
              </a:spcAft>
              <a:buClr>
                <a:schemeClr val="dk1"/>
              </a:buClr>
              <a:buSzPts val="2400"/>
              <a:buChar char="●"/>
            </a:pPr>
            <a:r>
              <a:rPr lang="el-GR" sz="2400" dirty="0">
                <a:solidFill>
                  <a:schemeClr val="dk1"/>
                </a:solidFill>
              </a:rPr>
              <a:t>Απεικόνιση</a:t>
            </a:r>
            <a:endParaRPr sz="2400" dirty="0">
              <a:solidFill>
                <a:schemeClr val="dk1"/>
              </a:solidFill>
            </a:endParaRPr>
          </a:p>
          <a:p>
            <a:pPr marL="457200" lvl="0" indent="-381000" algn="l" rtl="0">
              <a:spcBef>
                <a:spcPts val="0"/>
              </a:spcBef>
              <a:spcAft>
                <a:spcPts val="0"/>
              </a:spcAft>
              <a:buClr>
                <a:schemeClr val="dk1"/>
              </a:buClr>
              <a:buSzPts val="2400"/>
              <a:buChar char="●"/>
            </a:pPr>
            <a:r>
              <a:rPr lang="el-GR" sz="2400" dirty="0">
                <a:solidFill>
                  <a:schemeClr val="dk1"/>
                </a:solidFill>
              </a:rPr>
              <a:t>Περισπασμός</a:t>
            </a:r>
            <a:endParaRPr sz="2400" dirty="0">
              <a:solidFill>
                <a:schemeClr val="dk1"/>
              </a:solidFill>
            </a:endParaRPr>
          </a:p>
          <a:p>
            <a:pPr marL="457200" lvl="0" indent="-381000" algn="l" rtl="0">
              <a:spcBef>
                <a:spcPts val="0"/>
              </a:spcBef>
              <a:spcAft>
                <a:spcPts val="0"/>
              </a:spcAft>
              <a:buClr>
                <a:schemeClr val="dk1"/>
              </a:buClr>
              <a:buSzPts val="2400"/>
              <a:buChar char="●"/>
            </a:pPr>
            <a:r>
              <a:rPr lang="el-GR" sz="2400" dirty="0">
                <a:solidFill>
                  <a:schemeClr val="dk1"/>
                </a:solidFill>
              </a:rPr>
              <a:t>Απομάκρυνση από την κατάσταση</a:t>
            </a:r>
            <a:endParaRPr sz="2400" dirty="0"/>
          </a:p>
        </p:txBody>
      </p:sp>
      <p:pic>
        <p:nvPicPr>
          <p:cNvPr id="267" name="Google Shape;267;p44"/>
          <p:cNvPicPr preferRelativeResize="0"/>
          <p:nvPr/>
        </p:nvPicPr>
        <p:blipFill rotWithShape="1">
          <a:blip r:embed="rId3">
            <a:alphaModFix/>
          </a:blip>
          <a:srcRect b="20369"/>
          <a:stretch/>
        </p:blipFill>
        <p:spPr>
          <a:xfrm>
            <a:off x="5324625" y="1211575"/>
            <a:ext cx="1198650" cy="954475"/>
          </a:xfrm>
          <a:prstGeom prst="rect">
            <a:avLst/>
          </a:prstGeom>
          <a:noFill/>
          <a:ln>
            <a:noFill/>
          </a:ln>
        </p:spPr>
      </p:pic>
      <p:pic>
        <p:nvPicPr>
          <p:cNvPr id="268" name="Google Shape;268;p44"/>
          <p:cNvPicPr preferRelativeResize="0"/>
          <p:nvPr/>
        </p:nvPicPr>
        <p:blipFill rotWithShape="1">
          <a:blip r:embed="rId4">
            <a:alphaModFix/>
          </a:blip>
          <a:srcRect b="27087"/>
          <a:stretch/>
        </p:blipFill>
        <p:spPr>
          <a:xfrm>
            <a:off x="5420500" y="2427649"/>
            <a:ext cx="1198650" cy="873969"/>
          </a:xfrm>
          <a:prstGeom prst="rect">
            <a:avLst/>
          </a:prstGeom>
          <a:noFill/>
          <a:ln>
            <a:noFill/>
          </a:ln>
        </p:spPr>
      </p:pic>
      <p:pic>
        <p:nvPicPr>
          <p:cNvPr id="269" name="Google Shape;269;p44"/>
          <p:cNvPicPr preferRelativeResize="0"/>
          <p:nvPr/>
        </p:nvPicPr>
        <p:blipFill rotWithShape="1">
          <a:blip r:embed="rId5">
            <a:alphaModFix/>
          </a:blip>
          <a:srcRect b="18719"/>
          <a:stretch/>
        </p:blipFill>
        <p:spPr>
          <a:xfrm>
            <a:off x="7298138" y="1537125"/>
            <a:ext cx="1353704" cy="1100276"/>
          </a:xfrm>
          <a:prstGeom prst="rect">
            <a:avLst/>
          </a:prstGeom>
          <a:noFill/>
          <a:ln>
            <a:noFill/>
          </a:ln>
        </p:spPr>
      </p:pic>
      <p:pic>
        <p:nvPicPr>
          <p:cNvPr id="270" name="Google Shape;270;p44"/>
          <p:cNvPicPr preferRelativeResize="0"/>
          <p:nvPr/>
        </p:nvPicPr>
        <p:blipFill rotWithShape="1">
          <a:blip r:embed="rId6">
            <a:alphaModFix/>
          </a:blip>
          <a:srcRect b="13591"/>
          <a:stretch/>
        </p:blipFill>
        <p:spPr>
          <a:xfrm>
            <a:off x="7228225" y="3033912"/>
            <a:ext cx="1198675" cy="10356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45"/>
          <p:cNvSpPr txBox="1">
            <a:spLocks noGrp="1"/>
          </p:cNvSpPr>
          <p:nvPr>
            <p:ph type="title"/>
          </p:nvPr>
        </p:nvSpPr>
        <p:spPr>
          <a:xfrm>
            <a:off x="491475" y="195350"/>
            <a:ext cx="8697000" cy="5727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l-GR" sz="2400" b="1">
                <a:solidFill>
                  <a:srgbClr val="76B042"/>
                </a:solidFill>
              </a:rPr>
              <a:t>Μακροπρόθεσμες </a:t>
            </a:r>
            <a:r>
              <a:rPr lang="el-GR" sz="2400">
                <a:solidFill>
                  <a:srgbClr val="000000"/>
                </a:solidFill>
              </a:rPr>
              <a:t>στρατηγικές</a:t>
            </a:r>
            <a:endParaRPr sz="2400">
              <a:solidFill>
                <a:srgbClr val="000000"/>
              </a:solidFill>
            </a:endParaRPr>
          </a:p>
        </p:txBody>
      </p:sp>
      <p:sp>
        <p:nvSpPr>
          <p:cNvPr id="276" name="Google Shape;276;p45"/>
          <p:cNvSpPr txBox="1">
            <a:spLocks noGrp="1"/>
          </p:cNvSpPr>
          <p:nvPr>
            <p:ph type="body" idx="1"/>
          </p:nvPr>
        </p:nvSpPr>
        <p:spPr>
          <a:xfrm>
            <a:off x="667875" y="942750"/>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chemeClr val="dk1"/>
              </a:buClr>
              <a:buSzPts val="1800"/>
              <a:buChar char="●"/>
            </a:pPr>
            <a:r>
              <a:rPr lang="el-GR" dirty="0">
                <a:solidFill>
                  <a:schemeClr val="dk1"/>
                </a:solidFill>
              </a:rPr>
              <a:t>Λήψη μέτρων για μια αιτία ή κοινωνικό ζήτημα </a:t>
            </a:r>
            <a:endParaRPr dirty="0">
              <a:solidFill>
                <a:schemeClr val="dk1"/>
              </a:solidFill>
            </a:endParaRPr>
          </a:p>
          <a:p>
            <a:pPr marL="457200" lvl="0" indent="-342900" algn="l" rtl="0">
              <a:spcBef>
                <a:spcPts val="0"/>
              </a:spcBef>
              <a:spcAft>
                <a:spcPts val="0"/>
              </a:spcAft>
              <a:buClr>
                <a:schemeClr val="dk1"/>
              </a:buClr>
              <a:buSzPts val="1800"/>
              <a:buChar char="●"/>
            </a:pPr>
            <a:r>
              <a:rPr lang="el-GR" dirty="0">
                <a:solidFill>
                  <a:schemeClr val="dk1"/>
                </a:solidFill>
              </a:rPr>
              <a:t>Διαλογισμός</a:t>
            </a:r>
            <a:endParaRPr dirty="0">
              <a:solidFill>
                <a:schemeClr val="dk1"/>
              </a:solidFill>
            </a:endParaRPr>
          </a:p>
          <a:p>
            <a:pPr marL="457200" lvl="0" indent="-342900" algn="l" rtl="0">
              <a:spcBef>
                <a:spcPts val="0"/>
              </a:spcBef>
              <a:spcAft>
                <a:spcPts val="0"/>
              </a:spcAft>
              <a:buClr>
                <a:schemeClr val="dk1"/>
              </a:buClr>
              <a:buSzPts val="1800"/>
              <a:buChar char="●"/>
            </a:pPr>
            <a:r>
              <a:rPr lang="el-GR" dirty="0">
                <a:solidFill>
                  <a:schemeClr val="dk1"/>
                </a:solidFill>
              </a:rPr>
              <a:t>Πνευματικότητα</a:t>
            </a:r>
            <a:endParaRPr dirty="0">
              <a:solidFill>
                <a:schemeClr val="dk1"/>
              </a:solidFill>
            </a:endParaRPr>
          </a:p>
          <a:p>
            <a:pPr marL="457200" lvl="0" indent="-342900" algn="l" rtl="0">
              <a:spcBef>
                <a:spcPts val="0"/>
              </a:spcBef>
              <a:spcAft>
                <a:spcPts val="0"/>
              </a:spcAft>
              <a:buClr>
                <a:schemeClr val="dk1"/>
              </a:buClr>
              <a:buSzPts val="1800"/>
              <a:buChar char="●"/>
            </a:pPr>
            <a:r>
              <a:rPr lang="el-GR" dirty="0">
                <a:solidFill>
                  <a:schemeClr val="dk1"/>
                </a:solidFill>
              </a:rPr>
              <a:t>Σωματική δραστηριότητα</a:t>
            </a:r>
            <a:endParaRPr dirty="0">
              <a:solidFill>
                <a:schemeClr val="dk1"/>
              </a:solidFill>
            </a:endParaRPr>
          </a:p>
          <a:p>
            <a:pPr marL="457200" lvl="0" indent="-342900" algn="l" rtl="0">
              <a:spcBef>
                <a:spcPts val="0"/>
              </a:spcBef>
              <a:spcAft>
                <a:spcPts val="0"/>
              </a:spcAft>
              <a:buClr>
                <a:schemeClr val="dk1"/>
              </a:buClr>
              <a:buSzPts val="1800"/>
              <a:buChar char="●"/>
            </a:pPr>
            <a:r>
              <a:rPr lang="el-GR" dirty="0">
                <a:solidFill>
                  <a:schemeClr val="dk1"/>
                </a:solidFill>
              </a:rPr>
              <a:t>Άλλα χόμπι/δραστηριότητες</a:t>
            </a:r>
            <a:endParaRPr dirty="0">
              <a:solidFill>
                <a:schemeClr val="dk1"/>
              </a:solidFill>
            </a:endParaRPr>
          </a:p>
          <a:p>
            <a:pPr marL="457200" lvl="0" indent="-342900" algn="l" rtl="0">
              <a:spcBef>
                <a:spcPts val="0"/>
              </a:spcBef>
              <a:spcAft>
                <a:spcPts val="0"/>
              </a:spcAft>
              <a:buClr>
                <a:schemeClr val="dk1"/>
              </a:buClr>
              <a:buSzPts val="1800"/>
              <a:buChar char="●"/>
            </a:pPr>
            <a:r>
              <a:rPr lang="el-GR" dirty="0">
                <a:solidFill>
                  <a:schemeClr val="dk1"/>
                </a:solidFill>
              </a:rPr>
              <a:t>Ψυχαγωγία - Μουσική/Τηλεόραση/Παιχνίδια</a:t>
            </a:r>
            <a:endParaRPr dirty="0">
              <a:solidFill>
                <a:schemeClr val="dk1"/>
              </a:solidFill>
            </a:endParaRPr>
          </a:p>
          <a:p>
            <a:pPr marL="457200" lvl="0" indent="-342900" algn="l" rtl="0">
              <a:spcBef>
                <a:spcPts val="0"/>
              </a:spcBef>
              <a:spcAft>
                <a:spcPts val="0"/>
              </a:spcAft>
              <a:buClr>
                <a:schemeClr val="dk1"/>
              </a:buClr>
              <a:buSzPts val="1800"/>
              <a:buChar char="●"/>
            </a:pPr>
            <a:r>
              <a:rPr lang="el-GR" dirty="0">
                <a:solidFill>
                  <a:schemeClr val="dk1"/>
                </a:solidFill>
              </a:rPr>
              <a:t>Τροποποίηση κατάστασης</a:t>
            </a:r>
            <a:endParaRPr dirty="0">
              <a:solidFill>
                <a:schemeClr val="dk1"/>
              </a:solidFill>
            </a:endParaRPr>
          </a:p>
          <a:p>
            <a:pPr marL="457200" lvl="0" indent="-342900" algn="l" rtl="0">
              <a:spcBef>
                <a:spcPts val="0"/>
              </a:spcBef>
              <a:spcAft>
                <a:spcPts val="0"/>
              </a:spcAft>
              <a:buClr>
                <a:schemeClr val="dk1"/>
              </a:buClr>
              <a:buSzPts val="1800"/>
              <a:buChar char="●"/>
            </a:pPr>
            <a:r>
              <a:rPr lang="el-GR" dirty="0">
                <a:solidFill>
                  <a:schemeClr val="dk1"/>
                </a:solidFill>
              </a:rPr>
              <a:t>Υποστήριξη από τους άλλους</a:t>
            </a:r>
            <a:endParaRPr dirty="0">
              <a:solidFill>
                <a:schemeClr val="dk1"/>
              </a:solidFill>
            </a:endParaRPr>
          </a:p>
          <a:p>
            <a:pPr marL="457200" lvl="0" indent="-342900" algn="l" rtl="0">
              <a:spcBef>
                <a:spcPts val="0"/>
              </a:spcBef>
              <a:spcAft>
                <a:spcPts val="0"/>
              </a:spcAft>
              <a:buClr>
                <a:schemeClr val="dk1"/>
              </a:buClr>
              <a:buSzPts val="1800"/>
              <a:buChar char="●"/>
            </a:pPr>
            <a:r>
              <a:rPr lang="el-GR" dirty="0">
                <a:solidFill>
                  <a:schemeClr val="dk1"/>
                </a:solidFill>
              </a:rPr>
              <a:t>Εύρεση λύσεων στο πρόβλημα</a:t>
            </a:r>
            <a:endParaRPr dirty="0">
              <a:solidFill>
                <a:schemeClr val="dk1"/>
              </a:solidFill>
            </a:endParaRPr>
          </a:p>
          <a:p>
            <a:pPr marL="457200" lvl="0" indent="-342900" algn="l" rtl="0">
              <a:spcBef>
                <a:spcPts val="0"/>
              </a:spcBef>
              <a:spcAft>
                <a:spcPts val="0"/>
              </a:spcAft>
              <a:buClr>
                <a:schemeClr val="dk1"/>
              </a:buClr>
              <a:buSzPts val="1800"/>
              <a:buChar char="●"/>
            </a:pPr>
            <a:r>
              <a:rPr lang="el-GR" dirty="0">
                <a:solidFill>
                  <a:schemeClr val="dk1"/>
                </a:solidFill>
              </a:rPr>
              <a:t>Καθορισμός στόχων και επίτευξή τους</a:t>
            </a:r>
            <a:endParaRPr dirty="0">
              <a:solidFill>
                <a:schemeClr val="dk1"/>
              </a:solidFill>
            </a:endParaRPr>
          </a:p>
          <a:p>
            <a:pPr marL="457200" lvl="0" indent="-342900" algn="l" rtl="0">
              <a:spcBef>
                <a:spcPts val="0"/>
              </a:spcBef>
              <a:spcAft>
                <a:spcPts val="0"/>
              </a:spcAft>
              <a:buClr>
                <a:schemeClr val="dk1"/>
              </a:buClr>
              <a:buSzPts val="1800"/>
              <a:buChar char="●"/>
            </a:pPr>
            <a:r>
              <a:rPr lang="el-GR" dirty="0">
                <a:solidFill>
                  <a:schemeClr val="dk1"/>
                </a:solidFill>
              </a:rPr>
              <a:t>Λήψη επαγγελματικής βοήθειας.</a:t>
            </a:r>
            <a:endParaRPr dirty="0"/>
          </a:p>
        </p:txBody>
      </p:sp>
      <p:pic>
        <p:nvPicPr>
          <p:cNvPr id="277" name="Google Shape;277;p45"/>
          <p:cNvPicPr preferRelativeResize="0"/>
          <p:nvPr/>
        </p:nvPicPr>
        <p:blipFill rotWithShape="1">
          <a:blip r:embed="rId3">
            <a:alphaModFix/>
          </a:blip>
          <a:srcRect b="18173"/>
          <a:stretch/>
        </p:blipFill>
        <p:spPr>
          <a:xfrm>
            <a:off x="7502850" y="1372275"/>
            <a:ext cx="1208924" cy="989250"/>
          </a:xfrm>
          <a:prstGeom prst="rect">
            <a:avLst/>
          </a:prstGeom>
          <a:noFill/>
          <a:ln>
            <a:noFill/>
          </a:ln>
        </p:spPr>
      </p:pic>
      <p:pic>
        <p:nvPicPr>
          <p:cNvPr id="278" name="Google Shape;278;p45"/>
          <p:cNvPicPr preferRelativeResize="0"/>
          <p:nvPr/>
        </p:nvPicPr>
        <p:blipFill rotWithShape="1">
          <a:blip r:embed="rId4">
            <a:alphaModFix/>
          </a:blip>
          <a:srcRect b="22154"/>
          <a:stretch/>
        </p:blipFill>
        <p:spPr>
          <a:xfrm>
            <a:off x="5918575" y="822550"/>
            <a:ext cx="1523575" cy="1186050"/>
          </a:xfrm>
          <a:prstGeom prst="rect">
            <a:avLst/>
          </a:prstGeom>
          <a:noFill/>
          <a:ln>
            <a:noFill/>
          </a:ln>
        </p:spPr>
      </p:pic>
      <p:pic>
        <p:nvPicPr>
          <p:cNvPr id="279" name="Google Shape;279;p45"/>
          <p:cNvPicPr preferRelativeResize="0"/>
          <p:nvPr/>
        </p:nvPicPr>
        <p:blipFill rotWithShape="1">
          <a:blip r:embed="rId5">
            <a:alphaModFix/>
          </a:blip>
          <a:srcRect b="14022"/>
          <a:stretch/>
        </p:blipFill>
        <p:spPr>
          <a:xfrm>
            <a:off x="4980825" y="2373700"/>
            <a:ext cx="1464699" cy="1259351"/>
          </a:xfrm>
          <a:prstGeom prst="rect">
            <a:avLst/>
          </a:prstGeom>
          <a:noFill/>
          <a:ln>
            <a:noFill/>
          </a:ln>
        </p:spPr>
      </p:pic>
      <p:pic>
        <p:nvPicPr>
          <p:cNvPr id="280" name="Google Shape;280;p45"/>
          <p:cNvPicPr preferRelativeResize="0"/>
          <p:nvPr/>
        </p:nvPicPr>
        <p:blipFill rotWithShape="1">
          <a:blip r:embed="rId6">
            <a:alphaModFix/>
          </a:blip>
          <a:srcRect b="24828"/>
          <a:stretch/>
        </p:blipFill>
        <p:spPr>
          <a:xfrm>
            <a:off x="7036346" y="2373700"/>
            <a:ext cx="1675429" cy="1259351"/>
          </a:xfrm>
          <a:prstGeom prst="rect">
            <a:avLst/>
          </a:prstGeom>
          <a:noFill/>
          <a:ln>
            <a:noFill/>
          </a:ln>
        </p:spPr>
      </p:pic>
      <p:pic>
        <p:nvPicPr>
          <p:cNvPr id="281" name="Google Shape;281;p45"/>
          <p:cNvPicPr preferRelativeResize="0"/>
          <p:nvPr/>
        </p:nvPicPr>
        <p:blipFill rotWithShape="1">
          <a:blip r:embed="rId7">
            <a:alphaModFix/>
          </a:blip>
          <a:srcRect b="15074"/>
          <a:stretch/>
        </p:blipFill>
        <p:spPr>
          <a:xfrm>
            <a:off x="6203799" y="3633040"/>
            <a:ext cx="1523574" cy="1293961"/>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291</Words>
  <Application>Microsoft Office PowerPoint</Application>
  <PresentationFormat>On-screen Show (16:9)</PresentationFormat>
  <Paragraphs>85</Paragraphs>
  <Slides>11</Slides>
  <Notes>11</Notes>
  <HiddenSlides>0</HiddenSlides>
  <MMClips>0</MMClips>
  <ScaleCrop>false</ScaleCrop>
  <HeadingPairs>
    <vt:vector size="6" baseType="variant">
      <vt:variant>
        <vt:lpstr>Fonts Used</vt:lpstr>
      </vt:variant>
      <vt:variant>
        <vt:i4>1</vt:i4>
      </vt:variant>
      <vt:variant>
        <vt:lpstr>Theme</vt:lpstr>
      </vt:variant>
      <vt:variant>
        <vt:i4>3</vt:i4>
      </vt:variant>
      <vt:variant>
        <vt:lpstr>Slide Titles</vt:lpstr>
      </vt:variant>
      <vt:variant>
        <vt:i4>11</vt:i4>
      </vt:variant>
    </vt:vector>
  </HeadingPairs>
  <TitlesOfParts>
    <vt:vector size="15" baseType="lpstr">
      <vt:lpstr>Arial</vt:lpstr>
      <vt:lpstr>Simple Light</vt:lpstr>
      <vt:lpstr>Simple Light</vt:lpstr>
      <vt:lpstr>Simple Light</vt:lpstr>
      <vt:lpstr>Σκεφτείτε μια μετα-στιγμή</vt:lpstr>
      <vt:lpstr>Έχετε ποτέ χάσει τον έλεγχο των συναισθημάτων σας;</vt:lpstr>
      <vt:lpstr>Η μετα-στιγμή</vt:lpstr>
      <vt:lpstr>Πώς σας κάνει να αισθάνεστε αυτή η εικόνα?</vt:lpstr>
      <vt:lpstr>Τι εννοούμε με το ενεργοποιεί?</vt:lpstr>
      <vt:lpstr>PowerPoint Presentation</vt:lpstr>
      <vt:lpstr>PowerPoint Presentation</vt:lpstr>
      <vt:lpstr>Στρατηγικές για τη στιγμή (όταν βρίσκεστε σε συναισθηματική φόρτιση)</vt:lpstr>
      <vt:lpstr>Μακροπρόθεσμες στρατηγικές</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Σκεφτείτε μια μετα-στιγμή</dc:title>
  <cp:lastModifiedBy>Adobe EUN</cp:lastModifiedBy>
  <cp:revision>2</cp:revision>
  <dcterms:modified xsi:type="dcterms:W3CDTF">2019-09-19T14:55:47Z</dcterms:modified>
</cp:coreProperties>
</file>