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 amt="20000"/>
          </a:blip>
          <a:srcRect b="7466" l="0" r="0" t="8258"/>
          <a:stretch/>
        </p:blipFill>
        <p:spPr>
          <a:xfrm>
            <a:off x="0" y="0"/>
            <a:ext cx="9144003" cy="5143502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/>
          <p:nvPr/>
        </p:nvSpPr>
        <p:spPr>
          <a:xfrm>
            <a:off x="7679000" y="719700"/>
            <a:ext cx="929100" cy="9291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BF647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87452" y="213998"/>
            <a:ext cx="1313326" cy="2719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267575" y="319500"/>
            <a:ext cx="3225900" cy="6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BF647F"/>
                </a:solidFill>
                <a:latin typeface="Open Sans"/>
                <a:ea typeface="Open Sans"/>
                <a:cs typeface="Open Sans"/>
                <a:sym typeface="Open Sans"/>
              </a:rPr>
              <a:t>7 Self discipline</a:t>
            </a:r>
            <a:endParaRPr b="1">
              <a:solidFill>
                <a:srgbClr val="BF647F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>
                <a:solidFill>
                  <a:srgbClr val="BF647F"/>
                </a:solidFill>
                <a:latin typeface="Open Sans"/>
                <a:ea typeface="Open Sans"/>
                <a:cs typeface="Open Sans"/>
                <a:sym typeface="Open Sans"/>
              </a:rPr>
              <a:t>Victory begins with self-discipline</a:t>
            </a:r>
            <a:endParaRPr b="1">
              <a:solidFill>
                <a:srgbClr val="BF647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7855550" y="896250"/>
            <a:ext cx="576000" cy="5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3"/>
          <p:cNvSpPr txBox="1"/>
          <p:nvPr/>
        </p:nvSpPr>
        <p:spPr>
          <a:xfrm>
            <a:off x="69050" y="1076175"/>
            <a:ext cx="9075000" cy="394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600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Over the next week…</a:t>
            </a:r>
            <a:endParaRPr b="1" sz="2600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93700" lvl="0" marL="63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600"/>
              <a:buFont typeface="Open Sans"/>
              <a:buChar char="●"/>
            </a:pPr>
            <a:r>
              <a:rPr b="1" lang="en-GB" sz="2600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Find someone to work with you as your accountability partner.</a:t>
            </a:r>
            <a:endParaRPr b="1" sz="2600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228600" lvl="0" marL="63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93700" lvl="0" marL="63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600"/>
              <a:buFont typeface="Open Sans"/>
              <a:buChar char="●"/>
            </a:pPr>
            <a:r>
              <a:rPr b="1" lang="en-GB" sz="2600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Plan to use some strategies that will help improve your self-discipline when working on school assignments.</a:t>
            </a:r>
            <a:endParaRPr b="1" sz="2600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228600" lvl="0" marL="63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000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-393700" lvl="0" marL="6300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95959"/>
              </a:buClr>
              <a:buSzPts val="2600"/>
              <a:buFont typeface="Open Sans"/>
              <a:buChar char="●"/>
            </a:pPr>
            <a:r>
              <a:rPr b="1" lang="en-GB" sz="2600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rPr>
              <a:t>Check in with your accountability partner several times this week to reflect on your progress.</a:t>
            </a:r>
            <a:endParaRPr b="1" sz="2900">
              <a:solidFill>
                <a:srgbClr val="595959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