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TT Hoves" charset="1" panose="02000003020000060003"/>
      <p:regular r:id="rId16"/>
    </p:embeddedFont>
    <p:embeddedFont>
      <p:font typeface="Cy Grotesk Key Bold" charset="1" panose="00000800000000000000"/>
      <p:regular r:id="rId17"/>
    </p:embeddedFont>
    <p:embeddedFont>
      <p:font typeface="Canva Sans Italics" charset="1" panose="020B0503030501040103"/>
      <p:regular r:id="rId18"/>
    </p:embeddedFont>
    <p:embeddedFont>
      <p:font typeface="Canva Sans Bold" charset="1" panose="020B0803030501040103"/>
      <p:regular r:id="rId19"/>
    </p:embeddedFont>
    <p:embeddedFont>
      <p:font typeface="TT Hoves Bold" charset="1" panose="020000030200000600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12" Target="../media/image58.png" Type="http://schemas.openxmlformats.org/officeDocument/2006/relationships/image"/><Relationship Id="rId13" Target="../media/image59.svg" Type="http://schemas.openxmlformats.org/officeDocument/2006/relationships/image"/><Relationship Id="rId2" Target="../media/image50.png" Type="http://schemas.openxmlformats.org/officeDocument/2006/relationships/image"/><Relationship Id="rId3" Target="../media/image5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37.png" Type="http://schemas.openxmlformats.org/officeDocument/2006/relationships/image"/><Relationship Id="rId4" Target="../media/image38.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2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media/image43.png" Type="http://schemas.openxmlformats.org/officeDocument/2006/relationships/image"/><Relationship Id="rId3" Target="../media/image44.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 Id="rId6" Target="../media/image4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4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240586">
            <a:off x="-2674450" y="798371"/>
            <a:ext cx="6731779" cy="4114800"/>
          </a:xfrm>
          <a:custGeom>
            <a:avLst/>
            <a:gdLst/>
            <a:ahLst/>
            <a:cxnLst/>
            <a:rect r="r" b="b" t="t" l="l"/>
            <a:pathLst>
              <a:path h="4114800" w="6731779">
                <a:moveTo>
                  <a:pt x="0" y="0"/>
                </a:moveTo>
                <a:lnTo>
                  <a:pt x="6731779" y="0"/>
                </a:lnTo>
                <a:lnTo>
                  <a:pt x="673177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216917">
            <a:off x="14192029" y="5725461"/>
            <a:ext cx="5453480" cy="3585663"/>
          </a:xfrm>
          <a:custGeom>
            <a:avLst/>
            <a:gdLst/>
            <a:ahLst/>
            <a:cxnLst/>
            <a:rect r="r" b="b" t="t" l="l"/>
            <a:pathLst>
              <a:path h="3585663" w="5453480">
                <a:moveTo>
                  <a:pt x="0" y="0"/>
                </a:moveTo>
                <a:lnTo>
                  <a:pt x="5453480" y="0"/>
                </a:lnTo>
                <a:lnTo>
                  <a:pt x="5453480" y="3585664"/>
                </a:lnTo>
                <a:lnTo>
                  <a:pt x="0" y="35856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319276">
            <a:off x="14607855" y="1090073"/>
            <a:ext cx="2505703" cy="3259451"/>
          </a:xfrm>
          <a:custGeom>
            <a:avLst/>
            <a:gdLst/>
            <a:ahLst/>
            <a:cxnLst/>
            <a:rect r="r" b="b" t="t" l="l"/>
            <a:pathLst>
              <a:path h="3259451" w="2505703">
                <a:moveTo>
                  <a:pt x="0" y="0"/>
                </a:moveTo>
                <a:lnTo>
                  <a:pt x="2505703" y="0"/>
                </a:lnTo>
                <a:lnTo>
                  <a:pt x="2505703" y="3259452"/>
                </a:lnTo>
                <a:lnTo>
                  <a:pt x="0" y="32594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528754">
            <a:off x="1206432" y="6577802"/>
            <a:ext cx="2456159" cy="2509485"/>
          </a:xfrm>
          <a:custGeom>
            <a:avLst/>
            <a:gdLst/>
            <a:ahLst/>
            <a:cxnLst/>
            <a:rect r="r" b="b" t="t" l="l"/>
            <a:pathLst>
              <a:path h="2509485" w="2456159">
                <a:moveTo>
                  <a:pt x="0" y="0"/>
                </a:moveTo>
                <a:lnTo>
                  <a:pt x="2456159" y="0"/>
                </a:lnTo>
                <a:lnTo>
                  <a:pt x="2456159" y="2509485"/>
                </a:lnTo>
                <a:lnTo>
                  <a:pt x="0" y="25094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7252229" y="1759865"/>
            <a:ext cx="3783543" cy="589915"/>
          </a:xfrm>
          <a:prstGeom prst="rect">
            <a:avLst/>
          </a:prstGeom>
        </p:spPr>
        <p:txBody>
          <a:bodyPr anchor="t" rtlCol="false" tIns="0" lIns="0" bIns="0" rIns="0">
            <a:spAutoFit/>
          </a:bodyPr>
          <a:lstStyle/>
          <a:p>
            <a:pPr algn="ctr">
              <a:lnSpc>
                <a:spcPts val="4759"/>
              </a:lnSpc>
            </a:pPr>
            <a:r>
              <a:rPr lang="en-US" sz="3399">
                <a:solidFill>
                  <a:srgbClr val="000000"/>
                </a:solidFill>
                <a:latin typeface="TT Hoves"/>
                <a:ea typeface="TT Hoves"/>
                <a:cs typeface="TT Hoves"/>
                <a:sym typeface="TT Hoves"/>
              </a:rPr>
              <a:t>Fradel and Spies</a:t>
            </a:r>
          </a:p>
        </p:txBody>
      </p:sp>
      <p:sp>
        <p:nvSpPr>
          <p:cNvPr name="TextBox 8" id="8"/>
          <p:cNvSpPr txBox="true"/>
          <p:nvPr/>
        </p:nvSpPr>
        <p:spPr>
          <a:xfrm rot="0">
            <a:off x="7309629" y="7861020"/>
            <a:ext cx="3668743" cy="589915"/>
          </a:xfrm>
          <a:prstGeom prst="rect">
            <a:avLst/>
          </a:prstGeom>
        </p:spPr>
        <p:txBody>
          <a:bodyPr anchor="t" rtlCol="false" tIns="0" lIns="0" bIns="0" rIns="0">
            <a:spAutoFit/>
          </a:bodyPr>
          <a:lstStyle/>
          <a:p>
            <a:pPr algn="ctr" marL="0" indent="0" lvl="0">
              <a:lnSpc>
                <a:spcPts val="4759"/>
              </a:lnSpc>
              <a:spcBef>
                <a:spcPct val="0"/>
              </a:spcBef>
            </a:pPr>
            <a:r>
              <a:rPr lang="en-US" sz="3399" strike="noStrike" u="none">
                <a:solidFill>
                  <a:srgbClr val="000000"/>
                </a:solidFill>
                <a:latin typeface="TT Hoves"/>
                <a:ea typeface="TT Hoves"/>
                <a:cs typeface="TT Hoves"/>
                <a:sym typeface="TT Hoves"/>
              </a:rPr>
              <a:t>Marketing Team</a:t>
            </a:r>
          </a:p>
        </p:txBody>
      </p:sp>
      <p:sp>
        <p:nvSpPr>
          <p:cNvPr name="TextBox 9" id="9"/>
          <p:cNvSpPr txBox="true"/>
          <p:nvPr/>
        </p:nvSpPr>
        <p:spPr>
          <a:xfrm rot="0">
            <a:off x="3059541" y="3511771"/>
            <a:ext cx="12168918" cy="1608090"/>
          </a:xfrm>
          <a:prstGeom prst="rect">
            <a:avLst/>
          </a:prstGeom>
        </p:spPr>
        <p:txBody>
          <a:bodyPr anchor="t" rtlCol="false" tIns="0" lIns="0" bIns="0" rIns="0">
            <a:spAutoFit/>
          </a:bodyPr>
          <a:lstStyle/>
          <a:p>
            <a:pPr algn="ctr">
              <a:lnSpc>
                <a:spcPts val="12745"/>
              </a:lnSpc>
            </a:pPr>
            <a:r>
              <a:rPr lang="en-US" sz="10621" b="true">
                <a:solidFill>
                  <a:srgbClr val="243037"/>
                </a:solidFill>
                <a:latin typeface="Cy Grotesk Key Bold"/>
                <a:ea typeface="Cy Grotesk Key Bold"/>
                <a:cs typeface="Cy Grotesk Key Bold"/>
                <a:sym typeface="Cy Grotesk Key Bold"/>
              </a:rPr>
              <a:t>Social Media</a:t>
            </a:r>
          </a:p>
        </p:txBody>
      </p:sp>
      <p:sp>
        <p:nvSpPr>
          <p:cNvPr name="TextBox 10" id="10"/>
          <p:cNvSpPr txBox="true"/>
          <p:nvPr/>
        </p:nvSpPr>
        <p:spPr>
          <a:xfrm rot="0">
            <a:off x="3059541" y="5165504"/>
            <a:ext cx="12168918" cy="1609725"/>
          </a:xfrm>
          <a:prstGeom prst="rect">
            <a:avLst/>
          </a:prstGeom>
        </p:spPr>
        <p:txBody>
          <a:bodyPr anchor="t" rtlCol="false" tIns="0" lIns="0" bIns="0" rIns="0">
            <a:spAutoFit/>
          </a:bodyPr>
          <a:lstStyle/>
          <a:p>
            <a:pPr algn="ctr">
              <a:lnSpc>
                <a:spcPts val="12745"/>
              </a:lnSpc>
            </a:pPr>
            <a:r>
              <a:rPr lang="en-US" sz="10621" b="true">
                <a:solidFill>
                  <a:srgbClr val="E3613D"/>
                </a:solidFill>
                <a:latin typeface="Cy Grotesk Key Bold"/>
                <a:ea typeface="Cy Grotesk Key Bold"/>
                <a:cs typeface="Cy Grotesk Key Bold"/>
                <a:sym typeface="Cy Grotesk Key Bold"/>
              </a:rPr>
              <a:t>Optimization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6237CF"/>
        </a:solidFill>
      </p:bgPr>
    </p:bg>
    <p:spTree>
      <p:nvGrpSpPr>
        <p:cNvPr id="1" name=""/>
        <p:cNvGrpSpPr/>
        <p:nvPr/>
      </p:nvGrpSpPr>
      <p:grpSpPr>
        <a:xfrm>
          <a:off x="0" y="0"/>
          <a:ext cx="0" cy="0"/>
          <a:chOff x="0" y="0"/>
          <a:chExt cx="0" cy="0"/>
        </a:xfrm>
      </p:grpSpPr>
      <p:sp>
        <p:nvSpPr>
          <p:cNvPr name="Freeform 2" id="2"/>
          <p:cNvSpPr/>
          <p:nvPr/>
        </p:nvSpPr>
        <p:spPr>
          <a:xfrm flipH="false" flipV="false" rot="-99393">
            <a:off x="12778890" y="1576027"/>
            <a:ext cx="4416116" cy="4511995"/>
          </a:xfrm>
          <a:custGeom>
            <a:avLst/>
            <a:gdLst/>
            <a:ahLst/>
            <a:cxnLst/>
            <a:rect r="r" b="b" t="t" l="l"/>
            <a:pathLst>
              <a:path h="4511995" w="4416116">
                <a:moveTo>
                  <a:pt x="0" y="0"/>
                </a:moveTo>
                <a:lnTo>
                  <a:pt x="4416116" y="0"/>
                </a:lnTo>
                <a:lnTo>
                  <a:pt x="4416116" y="4511995"/>
                </a:lnTo>
                <a:lnTo>
                  <a:pt x="0" y="4511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0586">
            <a:off x="5835181" y="1751536"/>
            <a:ext cx="5870432" cy="3588302"/>
          </a:xfrm>
          <a:custGeom>
            <a:avLst/>
            <a:gdLst/>
            <a:ahLst/>
            <a:cxnLst/>
            <a:rect r="r" b="b" t="t" l="l"/>
            <a:pathLst>
              <a:path h="3588302" w="5870432">
                <a:moveTo>
                  <a:pt x="0" y="0"/>
                </a:moveTo>
                <a:lnTo>
                  <a:pt x="5870432" y="0"/>
                </a:lnTo>
                <a:lnTo>
                  <a:pt x="5870432" y="3588302"/>
                </a:lnTo>
                <a:lnTo>
                  <a:pt x="0" y="35883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319276">
            <a:off x="1627019" y="1639562"/>
            <a:ext cx="2901809" cy="3774711"/>
          </a:xfrm>
          <a:custGeom>
            <a:avLst/>
            <a:gdLst/>
            <a:ahLst/>
            <a:cxnLst/>
            <a:rect r="r" b="b" t="t" l="l"/>
            <a:pathLst>
              <a:path h="3774711" w="2901809">
                <a:moveTo>
                  <a:pt x="0" y="0"/>
                </a:moveTo>
                <a:lnTo>
                  <a:pt x="2901809" y="0"/>
                </a:lnTo>
                <a:lnTo>
                  <a:pt x="2901809" y="3774710"/>
                </a:lnTo>
                <a:lnTo>
                  <a:pt x="0" y="37747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438036" y="7633385"/>
            <a:ext cx="361248" cy="361248"/>
          </a:xfrm>
          <a:custGeom>
            <a:avLst/>
            <a:gdLst/>
            <a:ahLst/>
            <a:cxnLst/>
            <a:rect r="r" b="b" t="t" l="l"/>
            <a:pathLst>
              <a:path h="361248" w="361248">
                <a:moveTo>
                  <a:pt x="0" y="0"/>
                </a:moveTo>
                <a:lnTo>
                  <a:pt x="361248" y="0"/>
                </a:lnTo>
                <a:lnTo>
                  <a:pt x="361248" y="361247"/>
                </a:lnTo>
                <a:lnTo>
                  <a:pt x="0" y="3612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0385939" y="8226566"/>
            <a:ext cx="465441" cy="299575"/>
          </a:xfrm>
          <a:custGeom>
            <a:avLst/>
            <a:gdLst/>
            <a:ahLst/>
            <a:cxnLst/>
            <a:rect r="r" b="b" t="t" l="l"/>
            <a:pathLst>
              <a:path h="299575" w="465441">
                <a:moveTo>
                  <a:pt x="0" y="0"/>
                </a:moveTo>
                <a:lnTo>
                  <a:pt x="465442" y="0"/>
                </a:lnTo>
                <a:lnTo>
                  <a:pt x="465442" y="299575"/>
                </a:lnTo>
                <a:lnTo>
                  <a:pt x="0" y="2995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7" id="7"/>
          <p:cNvSpPr/>
          <p:nvPr/>
        </p:nvSpPr>
        <p:spPr>
          <a:xfrm flipH="false" flipV="false" rot="0">
            <a:off x="10438036" y="8663630"/>
            <a:ext cx="370161" cy="462701"/>
          </a:xfrm>
          <a:custGeom>
            <a:avLst/>
            <a:gdLst/>
            <a:ahLst/>
            <a:cxnLst/>
            <a:rect r="r" b="b" t="t" l="l"/>
            <a:pathLst>
              <a:path h="462701" w="370161">
                <a:moveTo>
                  <a:pt x="0" y="0"/>
                </a:moveTo>
                <a:lnTo>
                  <a:pt x="370161" y="0"/>
                </a:lnTo>
                <a:lnTo>
                  <a:pt x="370161" y="462701"/>
                </a:lnTo>
                <a:lnTo>
                  <a:pt x="0" y="46270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TextBox 8" id="8"/>
          <p:cNvSpPr txBox="true"/>
          <p:nvPr/>
        </p:nvSpPr>
        <p:spPr>
          <a:xfrm rot="0">
            <a:off x="11085355" y="7435815"/>
            <a:ext cx="6470266" cy="1656942"/>
          </a:xfrm>
          <a:prstGeom prst="rect">
            <a:avLst/>
          </a:prstGeom>
        </p:spPr>
        <p:txBody>
          <a:bodyPr anchor="t" rtlCol="false" tIns="0" lIns="0" bIns="0" rIns="0">
            <a:spAutoFit/>
          </a:bodyPr>
          <a:lstStyle/>
          <a:p>
            <a:pPr algn="l">
              <a:lnSpc>
                <a:spcPts val="4430"/>
              </a:lnSpc>
            </a:pPr>
            <a:r>
              <a:rPr lang="en-US" sz="2877">
                <a:solidFill>
                  <a:srgbClr val="F9F5E7"/>
                </a:solidFill>
                <a:latin typeface="TT Hoves"/>
                <a:ea typeface="TT Hoves"/>
                <a:cs typeface="TT Hoves"/>
                <a:sym typeface="TT Hoves"/>
              </a:rPr>
              <a:t>+123-456-7890</a:t>
            </a:r>
          </a:p>
          <a:p>
            <a:pPr algn="l">
              <a:lnSpc>
                <a:spcPts val="4430"/>
              </a:lnSpc>
            </a:pPr>
            <a:r>
              <a:rPr lang="en-US" sz="2877">
                <a:solidFill>
                  <a:srgbClr val="F9F5E7"/>
                </a:solidFill>
                <a:latin typeface="TT Hoves"/>
                <a:ea typeface="TT Hoves"/>
                <a:cs typeface="TT Hoves"/>
                <a:sym typeface="TT Hoves"/>
              </a:rPr>
              <a:t>hello@reallygreatsite.com</a:t>
            </a:r>
          </a:p>
          <a:p>
            <a:pPr algn="l">
              <a:lnSpc>
                <a:spcPts val="4430"/>
              </a:lnSpc>
            </a:pPr>
            <a:r>
              <a:rPr lang="en-US" sz="2877">
                <a:solidFill>
                  <a:srgbClr val="F9F5E7"/>
                </a:solidFill>
                <a:latin typeface="TT Hoves"/>
                <a:ea typeface="TT Hoves"/>
                <a:cs typeface="TT Hoves"/>
                <a:sym typeface="TT Hoves"/>
              </a:rPr>
              <a:t>123 Anywhere St., Any City, ST 12345</a:t>
            </a:r>
          </a:p>
        </p:txBody>
      </p:sp>
      <p:sp>
        <p:nvSpPr>
          <p:cNvPr name="TextBox 9" id="9"/>
          <p:cNvSpPr txBox="true"/>
          <p:nvPr/>
        </p:nvSpPr>
        <p:spPr>
          <a:xfrm rot="0">
            <a:off x="1028700" y="6527673"/>
            <a:ext cx="7337818" cy="2730627"/>
          </a:xfrm>
          <a:prstGeom prst="rect">
            <a:avLst/>
          </a:prstGeom>
        </p:spPr>
        <p:txBody>
          <a:bodyPr anchor="t" rtlCol="false" tIns="0" lIns="0" bIns="0" rIns="0">
            <a:spAutoFit/>
          </a:bodyPr>
          <a:lstStyle/>
          <a:p>
            <a:pPr algn="l">
              <a:lnSpc>
                <a:spcPts val="10764"/>
              </a:lnSpc>
            </a:pPr>
            <a:r>
              <a:rPr lang="en-US" sz="9200" b="true">
                <a:solidFill>
                  <a:srgbClr val="F9F5E7"/>
                </a:solidFill>
                <a:latin typeface="Cy Grotesk Key Bold"/>
                <a:ea typeface="Cy Grotesk Key Bold"/>
                <a:cs typeface="Cy Grotesk Key Bold"/>
                <a:sym typeface="Cy Grotesk Key Bold"/>
              </a:rPr>
              <a:t>Fradel and Spies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372951" y="1164507"/>
            <a:ext cx="4562876" cy="8093793"/>
          </a:xfrm>
          <a:custGeom>
            <a:avLst/>
            <a:gdLst/>
            <a:ahLst/>
            <a:cxnLst/>
            <a:rect r="r" b="b" t="t" l="l"/>
            <a:pathLst>
              <a:path h="8093793" w="4562876">
                <a:moveTo>
                  <a:pt x="0" y="0"/>
                </a:moveTo>
                <a:lnTo>
                  <a:pt x="4562876" y="0"/>
                </a:lnTo>
                <a:lnTo>
                  <a:pt x="4562876" y="8093793"/>
                </a:lnTo>
                <a:lnTo>
                  <a:pt x="0" y="8093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8030026" y="4303380"/>
            <a:ext cx="8775071" cy="4132381"/>
            <a:chOff x="0" y="0"/>
            <a:chExt cx="2206283" cy="1038989"/>
          </a:xfrm>
        </p:grpSpPr>
        <p:sp>
          <p:nvSpPr>
            <p:cNvPr name="Freeform 5" id="5"/>
            <p:cNvSpPr/>
            <p:nvPr/>
          </p:nvSpPr>
          <p:spPr>
            <a:xfrm flipH="false" flipV="false" rot="0">
              <a:off x="0" y="0"/>
              <a:ext cx="2206283" cy="1038989"/>
            </a:xfrm>
            <a:custGeom>
              <a:avLst/>
              <a:gdLst/>
              <a:ahLst/>
              <a:cxnLst/>
              <a:rect r="r" b="b" t="t" l="l"/>
              <a:pathLst>
                <a:path h="1038989" w="2206283">
                  <a:moveTo>
                    <a:pt x="44995" y="0"/>
                  </a:moveTo>
                  <a:lnTo>
                    <a:pt x="2161288" y="0"/>
                  </a:lnTo>
                  <a:cubicBezTo>
                    <a:pt x="2186138" y="0"/>
                    <a:pt x="2206283" y="20145"/>
                    <a:pt x="2206283" y="44995"/>
                  </a:cubicBezTo>
                  <a:lnTo>
                    <a:pt x="2206283" y="993994"/>
                  </a:lnTo>
                  <a:cubicBezTo>
                    <a:pt x="2206283" y="1005927"/>
                    <a:pt x="2201543" y="1017372"/>
                    <a:pt x="2193105" y="1025810"/>
                  </a:cubicBezTo>
                  <a:cubicBezTo>
                    <a:pt x="2184666" y="1034248"/>
                    <a:pt x="2173221" y="1038989"/>
                    <a:pt x="2161288" y="1038989"/>
                  </a:cubicBezTo>
                  <a:lnTo>
                    <a:pt x="44995" y="1038989"/>
                  </a:lnTo>
                  <a:cubicBezTo>
                    <a:pt x="33062" y="1038989"/>
                    <a:pt x="21617" y="1034248"/>
                    <a:pt x="13179" y="1025810"/>
                  </a:cubicBezTo>
                  <a:cubicBezTo>
                    <a:pt x="4741" y="1017372"/>
                    <a:pt x="0" y="1005927"/>
                    <a:pt x="0" y="993994"/>
                  </a:cubicBezTo>
                  <a:lnTo>
                    <a:pt x="0" y="44995"/>
                  </a:lnTo>
                  <a:cubicBezTo>
                    <a:pt x="0" y="33062"/>
                    <a:pt x="4741" y="21617"/>
                    <a:pt x="13179" y="13179"/>
                  </a:cubicBezTo>
                  <a:cubicBezTo>
                    <a:pt x="21617" y="4741"/>
                    <a:pt x="33062" y="0"/>
                    <a:pt x="44995" y="0"/>
                  </a:cubicBezTo>
                  <a:close/>
                </a:path>
              </a:pathLst>
            </a:custGeom>
            <a:solidFill>
              <a:srgbClr val="FFFFFF"/>
            </a:solidFill>
            <a:ln w="28575" cap="rnd">
              <a:solidFill>
                <a:srgbClr val="000000"/>
              </a:solidFill>
              <a:prstDash val="solid"/>
              <a:round/>
            </a:ln>
          </p:spPr>
        </p:sp>
        <p:sp>
          <p:nvSpPr>
            <p:cNvPr name="TextBox 6" id="6"/>
            <p:cNvSpPr txBox="true"/>
            <p:nvPr/>
          </p:nvSpPr>
          <p:spPr>
            <a:xfrm>
              <a:off x="0" y="0"/>
              <a:ext cx="2206283" cy="1038989"/>
            </a:xfrm>
            <a:prstGeom prst="rect">
              <a:avLst/>
            </a:prstGeom>
          </p:spPr>
          <p:txBody>
            <a:bodyPr anchor="ctr" rtlCol="false" tIns="50800" lIns="50800" bIns="50800" rIns="50800"/>
            <a:lstStyle/>
            <a:p>
              <a:pPr algn="ctr">
                <a:lnSpc>
                  <a:spcPts val="2851"/>
                </a:lnSpc>
              </a:pPr>
            </a:p>
          </p:txBody>
        </p:sp>
      </p:grpSp>
      <p:sp>
        <p:nvSpPr>
          <p:cNvPr name="TextBox 7" id="7"/>
          <p:cNvSpPr txBox="true"/>
          <p:nvPr/>
        </p:nvSpPr>
        <p:spPr>
          <a:xfrm rot="0">
            <a:off x="8142448" y="1851239"/>
            <a:ext cx="6752453" cy="1686222"/>
          </a:xfrm>
          <a:prstGeom prst="rect">
            <a:avLst/>
          </a:prstGeom>
        </p:spPr>
        <p:txBody>
          <a:bodyPr anchor="t" rtlCol="false" tIns="0" lIns="0" bIns="0" rIns="0">
            <a:spAutoFit/>
          </a:bodyPr>
          <a:lstStyle/>
          <a:p>
            <a:pPr algn="l">
              <a:lnSpc>
                <a:spcPts val="13351"/>
              </a:lnSpc>
            </a:pPr>
            <a:r>
              <a:rPr lang="en-US" sz="11125" b="true">
                <a:solidFill>
                  <a:srgbClr val="E3613D"/>
                </a:solidFill>
                <a:latin typeface="Cy Grotesk Key Bold"/>
                <a:ea typeface="Cy Grotesk Key Bold"/>
                <a:cs typeface="Cy Grotesk Key Bold"/>
                <a:sym typeface="Cy Grotesk Key Bold"/>
              </a:rPr>
              <a:t>Agenda</a:t>
            </a:r>
          </a:p>
        </p:txBody>
      </p:sp>
      <p:sp>
        <p:nvSpPr>
          <p:cNvPr name="Freeform 8" id="8"/>
          <p:cNvSpPr/>
          <p:nvPr/>
        </p:nvSpPr>
        <p:spPr>
          <a:xfrm flipH="false" flipV="false" rot="-546016">
            <a:off x="14262404" y="1250851"/>
            <a:ext cx="3057772" cy="3124161"/>
          </a:xfrm>
          <a:custGeom>
            <a:avLst/>
            <a:gdLst/>
            <a:ahLst/>
            <a:cxnLst/>
            <a:rect r="r" b="b" t="t" l="l"/>
            <a:pathLst>
              <a:path h="3124161" w="3057772">
                <a:moveTo>
                  <a:pt x="0" y="0"/>
                </a:moveTo>
                <a:lnTo>
                  <a:pt x="3057773" y="0"/>
                </a:lnTo>
                <a:lnTo>
                  <a:pt x="3057773" y="3124161"/>
                </a:lnTo>
                <a:lnTo>
                  <a:pt x="0" y="31241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8737169" y="4885485"/>
            <a:ext cx="361060" cy="361060"/>
          </a:xfrm>
          <a:custGeom>
            <a:avLst/>
            <a:gdLst/>
            <a:ahLst/>
            <a:cxnLst/>
            <a:rect r="r" b="b" t="t" l="l"/>
            <a:pathLst>
              <a:path h="361060" w="361060">
                <a:moveTo>
                  <a:pt x="0" y="0"/>
                </a:moveTo>
                <a:lnTo>
                  <a:pt x="361060" y="0"/>
                </a:lnTo>
                <a:lnTo>
                  <a:pt x="361060" y="361060"/>
                </a:lnTo>
                <a:lnTo>
                  <a:pt x="0" y="3610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3311314" y="4885485"/>
            <a:ext cx="361060" cy="361060"/>
          </a:xfrm>
          <a:custGeom>
            <a:avLst/>
            <a:gdLst/>
            <a:ahLst/>
            <a:cxnLst/>
            <a:rect r="r" b="b" t="t" l="l"/>
            <a:pathLst>
              <a:path h="361060" w="361060">
                <a:moveTo>
                  <a:pt x="0" y="0"/>
                </a:moveTo>
                <a:lnTo>
                  <a:pt x="361060" y="0"/>
                </a:lnTo>
                <a:lnTo>
                  <a:pt x="361060" y="361060"/>
                </a:lnTo>
                <a:lnTo>
                  <a:pt x="0" y="3610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9355181" y="4783213"/>
            <a:ext cx="2359128" cy="517978"/>
          </a:xfrm>
          <a:prstGeom prst="rect">
            <a:avLst/>
          </a:prstGeom>
        </p:spPr>
        <p:txBody>
          <a:bodyPr anchor="t" rtlCol="false" tIns="0" lIns="0" bIns="0" rIns="0">
            <a:spAutoFit/>
          </a:bodyPr>
          <a:lstStyle/>
          <a:p>
            <a:pPr algn="l">
              <a:lnSpc>
                <a:spcPts val="4358"/>
              </a:lnSpc>
            </a:pPr>
            <a:r>
              <a:rPr lang="en-US" sz="3113">
                <a:solidFill>
                  <a:srgbClr val="000000"/>
                </a:solidFill>
                <a:latin typeface="TT Hoves"/>
                <a:ea typeface="TT Hoves"/>
                <a:cs typeface="TT Hoves"/>
                <a:sym typeface="TT Hoves"/>
              </a:rPr>
              <a:t>Our Team</a:t>
            </a:r>
          </a:p>
        </p:txBody>
      </p:sp>
      <p:sp>
        <p:nvSpPr>
          <p:cNvPr name="TextBox 12" id="12"/>
          <p:cNvSpPr txBox="true"/>
          <p:nvPr/>
        </p:nvSpPr>
        <p:spPr>
          <a:xfrm rot="0">
            <a:off x="13929326" y="4783213"/>
            <a:ext cx="2359128" cy="517978"/>
          </a:xfrm>
          <a:prstGeom prst="rect">
            <a:avLst/>
          </a:prstGeom>
        </p:spPr>
        <p:txBody>
          <a:bodyPr anchor="t" rtlCol="false" tIns="0" lIns="0" bIns="0" rIns="0">
            <a:spAutoFit/>
          </a:bodyPr>
          <a:lstStyle/>
          <a:p>
            <a:pPr algn="l">
              <a:lnSpc>
                <a:spcPts val="4358"/>
              </a:lnSpc>
            </a:pPr>
            <a:r>
              <a:rPr lang="en-US" sz="3113">
                <a:solidFill>
                  <a:srgbClr val="000000"/>
                </a:solidFill>
                <a:latin typeface="TT Hoves"/>
                <a:ea typeface="TT Hoves"/>
                <a:cs typeface="TT Hoves"/>
                <a:sym typeface="TT Hoves"/>
              </a:rPr>
              <a:t>Advantages</a:t>
            </a:r>
          </a:p>
        </p:txBody>
      </p:sp>
      <p:sp>
        <p:nvSpPr>
          <p:cNvPr name="Freeform 13" id="13"/>
          <p:cNvSpPr/>
          <p:nvPr/>
        </p:nvSpPr>
        <p:spPr>
          <a:xfrm flipH="false" flipV="false" rot="0">
            <a:off x="8737169" y="5754522"/>
            <a:ext cx="361060" cy="361060"/>
          </a:xfrm>
          <a:custGeom>
            <a:avLst/>
            <a:gdLst/>
            <a:ahLst/>
            <a:cxnLst/>
            <a:rect r="r" b="b" t="t" l="l"/>
            <a:pathLst>
              <a:path h="361060" w="361060">
                <a:moveTo>
                  <a:pt x="0" y="0"/>
                </a:moveTo>
                <a:lnTo>
                  <a:pt x="361060" y="0"/>
                </a:lnTo>
                <a:lnTo>
                  <a:pt x="361060" y="361060"/>
                </a:lnTo>
                <a:lnTo>
                  <a:pt x="0" y="3610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13311314" y="5754522"/>
            <a:ext cx="361060" cy="361060"/>
          </a:xfrm>
          <a:custGeom>
            <a:avLst/>
            <a:gdLst/>
            <a:ahLst/>
            <a:cxnLst/>
            <a:rect r="r" b="b" t="t" l="l"/>
            <a:pathLst>
              <a:path h="361060" w="361060">
                <a:moveTo>
                  <a:pt x="0" y="0"/>
                </a:moveTo>
                <a:lnTo>
                  <a:pt x="361060" y="0"/>
                </a:lnTo>
                <a:lnTo>
                  <a:pt x="361060" y="361060"/>
                </a:lnTo>
                <a:lnTo>
                  <a:pt x="0" y="3610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9355181" y="5652250"/>
            <a:ext cx="2359128" cy="517978"/>
          </a:xfrm>
          <a:prstGeom prst="rect">
            <a:avLst/>
          </a:prstGeom>
        </p:spPr>
        <p:txBody>
          <a:bodyPr anchor="t" rtlCol="false" tIns="0" lIns="0" bIns="0" rIns="0">
            <a:spAutoFit/>
          </a:bodyPr>
          <a:lstStyle/>
          <a:p>
            <a:pPr algn="l">
              <a:lnSpc>
                <a:spcPts val="4358"/>
              </a:lnSpc>
            </a:pPr>
            <a:r>
              <a:rPr lang="en-US" sz="3113">
                <a:solidFill>
                  <a:srgbClr val="000000"/>
                </a:solidFill>
                <a:latin typeface="TT Hoves"/>
                <a:ea typeface="TT Hoves"/>
                <a:cs typeface="TT Hoves"/>
                <a:sym typeface="TT Hoves"/>
              </a:rPr>
              <a:t>Definition</a:t>
            </a:r>
          </a:p>
        </p:txBody>
      </p:sp>
      <p:sp>
        <p:nvSpPr>
          <p:cNvPr name="TextBox 16" id="16"/>
          <p:cNvSpPr txBox="true"/>
          <p:nvPr/>
        </p:nvSpPr>
        <p:spPr>
          <a:xfrm rot="0">
            <a:off x="13929326" y="5652250"/>
            <a:ext cx="2359128" cy="517978"/>
          </a:xfrm>
          <a:prstGeom prst="rect">
            <a:avLst/>
          </a:prstGeom>
        </p:spPr>
        <p:txBody>
          <a:bodyPr anchor="t" rtlCol="false" tIns="0" lIns="0" bIns="0" rIns="0">
            <a:spAutoFit/>
          </a:bodyPr>
          <a:lstStyle/>
          <a:p>
            <a:pPr algn="l">
              <a:lnSpc>
                <a:spcPts val="4358"/>
              </a:lnSpc>
            </a:pPr>
            <a:r>
              <a:rPr lang="en-US" sz="3113">
                <a:solidFill>
                  <a:srgbClr val="000000"/>
                </a:solidFill>
                <a:latin typeface="TT Hoves"/>
                <a:ea typeface="TT Hoves"/>
                <a:cs typeface="TT Hoves"/>
                <a:sym typeface="TT Hoves"/>
              </a:rPr>
              <a:t>The Tools</a:t>
            </a:r>
          </a:p>
        </p:txBody>
      </p:sp>
      <p:sp>
        <p:nvSpPr>
          <p:cNvPr name="TextBox 17" id="17"/>
          <p:cNvSpPr txBox="true"/>
          <p:nvPr/>
        </p:nvSpPr>
        <p:spPr>
          <a:xfrm rot="0">
            <a:off x="9355181" y="6521287"/>
            <a:ext cx="2359128" cy="517978"/>
          </a:xfrm>
          <a:prstGeom prst="rect">
            <a:avLst/>
          </a:prstGeom>
        </p:spPr>
        <p:txBody>
          <a:bodyPr anchor="t" rtlCol="false" tIns="0" lIns="0" bIns="0" rIns="0">
            <a:spAutoFit/>
          </a:bodyPr>
          <a:lstStyle/>
          <a:p>
            <a:pPr algn="l">
              <a:lnSpc>
                <a:spcPts val="4358"/>
              </a:lnSpc>
            </a:pPr>
            <a:r>
              <a:rPr lang="en-US" sz="3113">
                <a:solidFill>
                  <a:srgbClr val="000000"/>
                </a:solidFill>
                <a:latin typeface="TT Hoves"/>
                <a:ea typeface="TT Hoves"/>
                <a:cs typeface="TT Hoves"/>
                <a:sym typeface="TT Hoves"/>
              </a:rPr>
              <a:t>Objectives</a:t>
            </a:r>
          </a:p>
        </p:txBody>
      </p:sp>
      <p:sp>
        <p:nvSpPr>
          <p:cNvPr name="TextBox 18" id="18"/>
          <p:cNvSpPr txBox="true"/>
          <p:nvPr/>
        </p:nvSpPr>
        <p:spPr>
          <a:xfrm rot="0">
            <a:off x="13929326" y="6521287"/>
            <a:ext cx="2359128" cy="517978"/>
          </a:xfrm>
          <a:prstGeom prst="rect">
            <a:avLst/>
          </a:prstGeom>
        </p:spPr>
        <p:txBody>
          <a:bodyPr anchor="t" rtlCol="false" tIns="0" lIns="0" bIns="0" rIns="0">
            <a:spAutoFit/>
          </a:bodyPr>
          <a:lstStyle/>
          <a:p>
            <a:pPr algn="l">
              <a:lnSpc>
                <a:spcPts val="4358"/>
              </a:lnSpc>
            </a:pPr>
            <a:r>
              <a:rPr lang="en-US" sz="3113">
                <a:solidFill>
                  <a:srgbClr val="000000"/>
                </a:solidFill>
                <a:latin typeface="TT Hoves"/>
                <a:ea typeface="TT Hoves"/>
                <a:cs typeface="TT Hoves"/>
                <a:sym typeface="TT Hoves"/>
              </a:rPr>
              <a:t>The Tools</a:t>
            </a:r>
          </a:p>
        </p:txBody>
      </p:sp>
      <p:sp>
        <p:nvSpPr>
          <p:cNvPr name="Freeform 19" id="19"/>
          <p:cNvSpPr/>
          <p:nvPr/>
        </p:nvSpPr>
        <p:spPr>
          <a:xfrm flipH="false" flipV="false" rot="0">
            <a:off x="8737169" y="6619835"/>
            <a:ext cx="361060" cy="361060"/>
          </a:xfrm>
          <a:custGeom>
            <a:avLst/>
            <a:gdLst/>
            <a:ahLst/>
            <a:cxnLst/>
            <a:rect r="r" b="b" t="t" l="l"/>
            <a:pathLst>
              <a:path h="361060" w="361060">
                <a:moveTo>
                  <a:pt x="0" y="0"/>
                </a:moveTo>
                <a:lnTo>
                  <a:pt x="361060" y="0"/>
                </a:lnTo>
                <a:lnTo>
                  <a:pt x="361060" y="361060"/>
                </a:lnTo>
                <a:lnTo>
                  <a:pt x="0" y="3610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0">
            <a:off x="13311314" y="6619835"/>
            <a:ext cx="361060" cy="361060"/>
          </a:xfrm>
          <a:custGeom>
            <a:avLst/>
            <a:gdLst/>
            <a:ahLst/>
            <a:cxnLst/>
            <a:rect r="r" b="b" t="t" l="l"/>
            <a:pathLst>
              <a:path h="361060" w="361060">
                <a:moveTo>
                  <a:pt x="0" y="0"/>
                </a:moveTo>
                <a:lnTo>
                  <a:pt x="361060" y="0"/>
                </a:lnTo>
                <a:lnTo>
                  <a:pt x="361060" y="361060"/>
                </a:lnTo>
                <a:lnTo>
                  <a:pt x="0" y="3610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9355181" y="7390324"/>
            <a:ext cx="3271810" cy="517978"/>
          </a:xfrm>
          <a:prstGeom prst="rect">
            <a:avLst/>
          </a:prstGeom>
        </p:spPr>
        <p:txBody>
          <a:bodyPr anchor="t" rtlCol="false" tIns="0" lIns="0" bIns="0" rIns="0">
            <a:spAutoFit/>
          </a:bodyPr>
          <a:lstStyle/>
          <a:p>
            <a:pPr algn="l">
              <a:lnSpc>
                <a:spcPts val="4358"/>
              </a:lnSpc>
            </a:pPr>
            <a:r>
              <a:rPr lang="en-US" sz="3113">
                <a:solidFill>
                  <a:srgbClr val="000000"/>
                </a:solidFill>
                <a:latin typeface="TT Hoves"/>
                <a:ea typeface="TT Hoves"/>
                <a:cs typeface="TT Hoves"/>
                <a:sym typeface="TT Hoves"/>
              </a:rPr>
              <a:t>Implementation</a:t>
            </a:r>
          </a:p>
        </p:txBody>
      </p:sp>
      <p:sp>
        <p:nvSpPr>
          <p:cNvPr name="Freeform 22" id="22"/>
          <p:cNvSpPr/>
          <p:nvPr/>
        </p:nvSpPr>
        <p:spPr>
          <a:xfrm flipH="false" flipV="false" rot="0">
            <a:off x="8737169" y="7488872"/>
            <a:ext cx="361060" cy="361060"/>
          </a:xfrm>
          <a:custGeom>
            <a:avLst/>
            <a:gdLst/>
            <a:ahLst/>
            <a:cxnLst/>
            <a:rect r="r" b="b" t="t" l="l"/>
            <a:pathLst>
              <a:path h="361060" w="361060">
                <a:moveTo>
                  <a:pt x="0" y="0"/>
                </a:moveTo>
                <a:lnTo>
                  <a:pt x="361060" y="0"/>
                </a:lnTo>
                <a:lnTo>
                  <a:pt x="361060" y="361060"/>
                </a:lnTo>
                <a:lnTo>
                  <a:pt x="0" y="3610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6237C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082627" y="6675873"/>
            <a:ext cx="1880370" cy="1880362"/>
            <a:chOff x="0" y="0"/>
            <a:chExt cx="6350000" cy="6349975"/>
          </a:xfrm>
        </p:grpSpPr>
        <p:sp>
          <p:nvSpPr>
            <p:cNvPr name="Freeform 3" id="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25047" r="0" b="-25047"/>
              </a:stretch>
            </a:blipFill>
          </p:spPr>
        </p:sp>
      </p:grpSp>
      <p:grpSp>
        <p:nvGrpSpPr>
          <p:cNvPr name="Group 4" id="4"/>
          <p:cNvGrpSpPr>
            <a:grpSpLocks noChangeAspect="true"/>
          </p:cNvGrpSpPr>
          <p:nvPr/>
        </p:nvGrpSpPr>
        <p:grpSpPr>
          <a:xfrm rot="0">
            <a:off x="9868188" y="6675873"/>
            <a:ext cx="1880370" cy="1880362"/>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7560" t="-10707" r="-104553" b="-50903"/>
              </a:stretch>
            </a:blipFill>
          </p:spPr>
        </p:sp>
      </p:grpSp>
      <p:grpSp>
        <p:nvGrpSpPr>
          <p:cNvPr name="Group 6" id="6"/>
          <p:cNvGrpSpPr>
            <a:grpSpLocks noChangeAspect="true"/>
          </p:cNvGrpSpPr>
          <p:nvPr/>
        </p:nvGrpSpPr>
        <p:grpSpPr>
          <a:xfrm rot="0">
            <a:off x="2082627" y="3392673"/>
            <a:ext cx="1880370" cy="1880362"/>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0" r="0" b="-50094"/>
              </a:stretch>
            </a:blipFill>
          </p:spPr>
        </p:sp>
      </p:grpSp>
      <p:grpSp>
        <p:nvGrpSpPr>
          <p:cNvPr name="Group 8" id="8"/>
          <p:cNvGrpSpPr>
            <a:grpSpLocks noChangeAspect="true"/>
          </p:cNvGrpSpPr>
          <p:nvPr/>
        </p:nvGrpSpPr>
        <p:grpSpPr>
          <a:xfrm rot="0">
            <a:off x="9868188" y="3392673"/>
            <a:ext cx="1880370" cy="1880362"/>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0" t="-18610" r="0" b="-18610"/>
              </a:stretch>
            </a:blipFill>
          </p:spPr>
        </p:sp>
      </p:grpSp>
      <p:sp>
        <p:nvSpPr>
          <p:cNvPr name="Freeform 10" id="10"/>
          <p:cNvSpPr/>
          <p:nvPr/>
        </p:nvSpPr>
        <p:spPr>
          <a:xfrm flipH="false" flipV="false" rot="-326522">
            <a:off x="-325544" y="676706"/>
            <a:ext cx="2708487" cy="2593377"/>
          </a:xfrm>
          <a:custGeom>
            <a:avLst/>
            <a:gdLst/>
            <a:ahLst/>
            <a:cxnLst/>
            <a:rect r="r" b="b" t="t" l="l"/>
            <a:pathLst>
              <a:path h="2593377" w="2708487">
                <a:moveTo>
                  <a:pt x="0" y="0"/>
                </a:moveTo>
                <a:lnTo>
                  <a:pt x="2708488" y="0"/>
                </a:lnTo>
                <a:lnTo>
                  <a:pt x="2708488" y="2593377"/>
                </a:lnTo>
                <a:lnTo>
                  <a:pt x="0" y="25933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326522">
            <a:off x="15866204" y="3883037"/>
            <a:ext cx="2708487" cy="2593377"/>
          </a:xfrm>
          <a:custGeom>
            <a:avLst/>
            <a:gdLst/>
            <a:ahLst/>
            <a:cxnLst/>
            <a:rect r="r" b="b" t="t" l="l"/>
            <a:pathLst>
              <a:path h="2593377" w="2708487">
                <a:moveTo>
                  <a:pt x="2708487" y="0"/>
                </a:moveTo>
                <a:lnTo>
                  <a:pt x="0" y="0"/>
                </a:lnTo>
                <a:lnTo>
                  <a:pt x="0" y="2593377"/>
                </a:lnTo>
                <a:lnTo>
                  <a:pt x="2708487" y="2593377"/>
                </a:lnTo>
                <a:lnTo>
                  <a:pt x="270848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4854977" y="952718"/>
            <a:ext cx="2312430" cy="2360054"/>
          </a:xfrm>
          <a:custGeom>
            <a:avLst/>
            <a:gdLst/>
            <a:ahLst/>
            <a:cxnLst/>
            <a:rect r="r" b="b" t="t" l="l"/>
            <a:pathLst>
              <a:path h="2360054" w="2312430">
                <a:moveTo>
                  <a:pt x="0" y="0"/>
                </a:moveTo>
                <a:lnTo>
                  <a:pt x="2312430" y="0"/>
                </a:lnTo>
                <a:lnTo>
                  <a:pt x="2312430" y="2360054"/>
                </a:lnTo>
                <a:lnTo>
                  <a:pt x="0" y="2360054"/>
                </a:lnTo>
                <a:lnTo>
                  <a:pt x="0" y="0"/>
                </a:lnTo>
                <a:close/>
              </a:path>
            </a:pathLst>
          </a:custGeom>
          <a:blipFill>
            <a:blip r:embed="rId8">
              <a:extLst>
                <a:ext uri="{96DAC541-7B7A-43D3-8B79-37D633B846F1}">
                  <asvg:svgBlip xmlns:asvg="http://schemas.microsoft.com/office/drawing/2016/SVG/main" r:embed="rId9"/>
                </a:ext>
              </a:extLst>
            </a:blip>
            <a:stretch>
              <a:fillRect l="0" t="-74351" r="-77497" b="0"/>
            </a:stretch>
          </a:blipFill>
        </p:spPr>
      </p:sp>
      <p:sp>
        <p:nvSpPr>
          <p:cNvPr name="Freeform 13" id="13"/>
          <p:cNvSpPr/>
          <p:nvPr/>
        </p:nvSpPr>
        <p:spPr>
          <a:xfrm flipH="false" flipV="false" rot="203512">
            <a:off x="-1402105" y="7967594"/>
            <a:ext cx="4350068" cy="2658979"/>
          </a:xfrm>
          <a:custGeom>
            <a:avLst/>
            <a:gdLst/>
            <a:ahLst/>
            <a:cxnLst/>
            <a:rect r="r" b="b" t="t" l="l"/>
            <a:pathLst>
              <a:path h="2658979" w="4350068">
                <a:moveTo>
                  <a:pt x="0" y="0"/>
                </a:moveTo>
                <a:lnTo>
                  <a:pt x="4350068" y="0"/>
                </a:lnTo>
                <a:lnTo>
                  <a:pt x="4350068" y="2658979"/>
                </a:lnTo>
                <a:lnTo>
                  <a:pt x="0" y="26589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5475091" y="857250"/>
            <a:ext cx="7337818" cy="1566544"/>
          </a:xfrm>
          <a:prstGeom prst="rect">
            <a:avLst/>
          </a:prstGeom>
        </p:spPr>
        <p:txBody>
          <a:bodyPr anchor="t" rtlCol="false" tIns="0" lIns="0" bIns="0" rIns="0">
            <a:spAutoFit/>
          </a:bodyPr>
          <a:lstStyle/>
          <a:p>
            <a:pPr algn="ctr">
              <a:lnSpc>
                <a:spcPts val="12880"/>
              </a:lnSpc>
            </a:pPr>
            <a:r>
              <a:rPr lang="en-US" sz="9200" b="true">
                <a:solidFill>
                  <a:srgbClr val="F9F5E7"/>
                </a:solidFill>
                <a:latin typeface="Cy Grotesk Key Bold"/>
                <a:ea typeface="Cy Grotesk Key Bold"/>
                <a:cs typeface="Cy Grotesk Key Bold"/>
                <a:sym typeface="Cy Grotesk Key Bold"/>
              </a:rPr>
              <a:t>Our Team</a:t>
            </a:r>
          </a:p>
        </p:txBody>
      </p:sp>
      <p:sp>
        <p:nvSpPr>
          <p:cNvPr name="TextBox 15" id="15"/>
          <p:cNvSpPr txBox="true"/>
          <p:nvPr/>
        </p:nvSpPr>
        <p:spPr>
          <a:xfrm rot="0">
            <a:off x="4389285" y="4452456"/>
            <a:ext cx="3351905" cy="410997"/>
          </a:xfrm>
          <a:prstGeom prst="rect">
            <a:avLst/>
          </a:prstGeom>
        </p:spPr>
        <p:txBody>
          <a:bodyPr anchor="t" rtlCol="false" tIns="0" lIns="0" bIns="0" rIns="0">
            <a:spAutoFit/>
          </a:bodyPr>
          <a:lstStyle/>
          <a:p>
            <a:pPr algn="l">
              <a:lnSpc>
                <a:spcPts val="3430"/>
              </a:lnSpc>
              <a:spcBef>
                <a:spcPct val="0"/>
              </a:spcBef>
            </a:pPr>
            <a:r>
              <a:rPr lang="en-US" sz="2450" i="true">
                <a:solidFill>
                  <a:srgbClr val="F9F5E7"/>
                </a:solidFill>
                <a:latin typeface="Canva Sans Italics"/>
                <a:ea typeface="Canva Sans Italics"/>
                <a:cs typeface="Canva Sans Italics"/>
                <a:sym typeface="Canva Sans Italics"/>
              </a:rPr>
              <a:t>Marketing Manager</a:t>
            </a:r>
          </a:p>
        </p:txBody>
      </p:sp>
      <p:sp>
        <p:nvSpPr>
          <p:cNvPr name="TextBox 16" id="16"/>
          <p:cNvSpPr txBox="true"/>
          <p:nvPr/>
        </p:nvSpPr>
        <p:spPr>
          <a:xfrm rot="0">
            <a:off x="12006902" y="4632374"/>
            <a:ext cx="3351905" cy="410997"/>
          </a:xfrm>
          <a:prstGeom prst="rect">
            <a:avLst/>
          </a:prstGeom>
        </p:spPr>
        <p:txBody>
          <a:bodyPr anchor="t" rtlCol="false" tIns="0" lIns="0" bIns="0" rIns="0">
            <a:spAutoFit/>
          </a:bodyPr>
          <a:lstStyle/>
          <a:p>
            <a:pPr algn="l">
              <a:lnSpc>
                <a:spcPts val="3430"/>
              </a:lnSpc>
              <a:spcBef>
                <a:spcPct val="0"/>
              </a:spcBef>
            </a:pPr>
            <a:r>
              <a:rPr lang="en-US" sz="2450" i="true">
                <a:solidFill>
                  <a:srgbClr val="F9F5E7"/>
                </a:solidFill>
                <a:latin typeface="Canva Sans Italics"/>
                <a:ea typeface="Canva Sans Italics"/>
                <a:cs typeface="Canva Sans Italics"/>
                <a:sym typeface="Canva Sans Italics"/>
              </a:rPr>
              <a:t>Supervisor</a:t>
            </a:r>
          </a:p>
        </p:txBody>
      </p:sp>
      <p:sp>
        <p:nvSpPr>
          <p:cNvPr name="TextBox 17" id="17"/>
          <p:cNvSpPr txBox="true"/>
          <p:nvPr/>
        </p:nvSpPr>
        <p:spPr>
          <a:xfrm rot="0">
            <a:off x="4287455" y="7735656"/>
            <a:ext cx="3351905" cy="410997"/>
          </a:xfrm>
          <a:prstGeom prst="rect">
            <a:avLst/>
          </a:prstGeom>
        </p:spPr>
        <p:txBody>
          <a:bodyPr anchor="t" rtlCol="false" tIns="0" lIns="0" bIns="0" rIns="0">
            <a:spAutoFit/>
          </a:bodyPr>
          <a:lstStyle/>
          <a:p>
            <a:pPr algn="l">
              <a:lnSpc>
                <a:spcPts val="3430"/>
              </a:lnSpc>
              <a:spcBef>
                <a:spcPct val="0"/>
              </a:spcBef>
            </a:pPr>
            <a:r>
              <a:rPr lang="en-US" sz="2450" i="true">
                <a:solidFill>
                  <a:srgbClr val="F9F5E7"/>
                </a:solidFill>
                <a:latin typeface="Canva Sans Italics"/>
                <a:ea typeface="Canva Sans Italics"/>
                <a:cs typeface="Canva Sans Italics"/>
                <a:sym typeface="Canva Sans Italics"/>
              </a:rPr>
              <a:t>Staff</a:t>
            </a:r>
          </a:p>
        </p:txBody>
      </p:sp>
      <p:sp>
        <p:nvSpPr>
          <p:cNvPr name="TextBox 18" id="18"/>
          <p:cNvSpPr txBox="true"/>
          <p:nvPr/>
        </p:nvSpPr>
        <p:spPr>
          <a:xfrm rot="0">
            <a:off x="12120021" y="7735656"/>
            <a:ext cx="3351905" cy="410997"/>
          </a:xfrm>
          <a:prstGeom prst="rect">
            <a:avLst/>
          </a:prstGeom>
        </p:spPr>
        <p:txBody>
          <a:bodyPr anchor="t" rtlCol="false" tIns="0" lIns="0" bIns="0" rIns="0">
            <a:spAutoFit/>
          </a:bodyPr>
          <a:lstStyle/>
          <a:p>
            <a:pPr algn="l">
              <a:lnSpc>
                <a:spcPts val="3430"/>
              </a:lnSpc>
              <a:spcBef>
                <a:spcPct val="0"/>
              </a:spcBef>
            </a:pPr>
            <a:r>
              <a:rPr lang="en-US" sz="2450" i="true">
                <a:solidFill>
                  <a:srgbClr val="F9F5E7"/>
                </a:solidFill>
                <a:latin typeface="Canva Sans Italics"/>
                <a:ea typeface="Canva Sans Italics"/>
                <a:cs typeface="Canva Sans Italics"/>
                <a:sym typeface="Canva Sans Italics"/>
              </a:rPr>
              <a:t>Staff</a:t>
            </a:r>
          </a:p>
        </p:txBody>
      </p:sp>
      <p:sp>
        <p:nvSpPr>
          <p:cNvPr name="TextBox 19" id="19"/>
          <p:cNvSpPr txBox="true"/>
          <p:nvPr/>
        </p:nvSpPr>
        <p:spPr>
          <a:xfrm rot="0">
            <a:off x="4357445" y="3684247"/>
            <a:ext cx="5181732" cy="648607"/>
          </a:xfrm>
          <a:prstGeom prst="rect">
            <a:avLst/>
          </a:prstGeom>
        </p:spPr>
        <p:txBody>
          <a:bodyPr anchor="t" rtlCol="false" tIns="0" lIns="0" bIns="0" rIns="0">
            <a:spAutoFit/>
          </a:bodyPr>
          <a:lstStyle/>
          <a:p>
            <a:pPr algn="l">
              <a:lnSpc>
                <a:spcPts val="5303"/>
              </a:lnSpc>
              <a:spcBef>
                <a:spcPct val="0"/>
              </a:spcBef>
            </a:pPr>
            <a:r>
              <a:rPr lang="en-US" b="true" sz="3788">
                <a:solidFill>
                  <a:srgbClr val="F9F5E7"/>
                </a:solidFill>
                <a:latin typeface="Canva Sans Bold"/>
                <a:ea typeface="Canva Sans Bold"/>
                <a:cs typeface="Canva Sans Bold"/>
                <a:sym typeface="Canva Sans Bold"/>
              </a:rPr>
              <a:t>Bailey Dupont</a:t>
            </a:r>
          </a:p>
        </p:txBody>
      </p:sp>
      <p:sp>
        <p:nvSpPr>
          <p:cNvPr name="TextBox 20" id="20"/>
          <p:cNvSpPr txBox="true"/>
          <p:nvPr/>
        </p:nvSpPr>
        <p:spPr>
          <a:xfrm rot="0">
            <a:off x="11985675" y="3864165"/>
            <a:ext cx="5181732" cy="648607"/>
          </a:xfrm>
          <a:prstGeom prst="rect">
            <a:avLst/>
          </a:prstGeom>
        </p:spPr>
        <p:txBody>
          <a:bodyPr anchor="t" rtlCol="false" tIns="0" lIns="0" bIns="0" rIns="0">
            <a:spAutoFit/>
          </a:bodyPr>
          <a:lstStyle/>
          <a:p>
            <a:pPr algn="l">
              <a:lnSpc>
                <a:spcPts val="5303"/>
              </a:lnSpc>
            </a:pPr>
            <a:r>
              <a:rPr lang="en-US" b="true" sz="3788">
                <a:solidFill>
                  <a:srgbClr val="F9F5E7"/>
                </a:solidFill>
                <a:latin typeface="Canva Sans Bold"/>
                <a:ea typeface="Canva Sans Bold"/>
                <a:cs typeface="Canva Sans Bold"/>
                <a:sym typeface="Canva Sans Bold"/>
              </a:rPr>
              <a:t>Drew Feig</a:t>
            </a:r>
          </a:p>
        </p:txBody>
      </p:sp>
      <p:sp>
        <p:nvSpPr>
          <p:cNvPr name="TextBox 21" id="21"/>
          <p:cNvSpPr txBox="true"/>
          <p:nvPr/>
        </p:nvSpPr>
        <p:spPr>
          <a:xfrm rot="0">
            <a:off x="4287455" y="6967447"/>
            <a:ext cx="5181732" cy="648607"/>
          </a:xfrm>
          <a:prstGeom prst="rect">
            <a:avLst/>
          </a:prstGeom>
        </p:spPr>
        <p:txBody>
          <a:bodyPr anchor="t" rtlCol="false" tIns="0" lIns="0" bIns="0" rIns="0">
            <a:spAutoFit/>
          </a:bodyPr>
          <a:lstStyle/>
          <a:p>
            <a:pPr algn="l">
              <a:lnSpc>
                <a:spcPts val="5303"/>
              </a:lnSpc>
              <a:spcBef>
                <a:spcPct val="0"/>
              </a:spcBef>
            </a:pPr>
            <a:r>
              <a:rPr lang="en-US" b="true" sz="3788">
                <a:solidFill>
                  <a:srgbClr val="F9F5E7"/>
                </a:solidFill>
                <a:latin typeface="Canva Sans Bold"/>
                <a:ea typeface="Canva Sans Bold"/>
                <a:cs typeface="Canva Sans Bold"/>
                <a:sym typeface="Canva Sans Bold"/>
              </a:rPr>
              <a:t>Helene Paquet</a:t>
            </a:r>
          </a:p>
        </p:txBody>
      </p:sp>
      <p:sp>
        <p:nvSpPr>
          <p:cNvPr name="TextBox 22" id="22"/>
          <p:cNvSpPr txBox="true"/>
          <p:nvPr/>
        </p:nvSpPr>
        <p:spPr>
          <a:xfrm rot="0">
            <a:off x="12077568" y="6967447"/>
            <a:ext cx="5181732" cy="648607"/>
          </a:xfrm>
          <a:prstGeom prst="rect">
            <a:avLst/>
          </a:prstGeom>
        </p:spPr>
        <p:txBody>
          <a:bodyPr anchor="t" rtlCol="false" tIns="0" lIns="0" bIns="0" rIns="0">
            <a:spAutoFit/>
          </a:bodyPr>
          <a:lstStyle/>
          <a:p>
            <a:pPr algn="l">
              <a:lnSpc>
                <a:spcPts val="5303"/>
              </a:lnSpc>
              <a:spcBef>
                <a:spcPct val="0"/>
              </a:spcBef>
            </a:pPr>
            <a:r>
              <a:rPr lang="en-US" b="true" sz="3788">
                <a:solidFill>
                  <a:srgbClr val="F9F5E7"/>
                </a:solidFill>
                <a:latin typeface="Canva Sans Bold"/>
                <a:ea typeface="Canva Sans Bold"/>
                <a:cs typeface="Canva Sans Bold"/>
                <a:sym typeface="Canva Sans Bold"/>
              </a:rPr>
              <a:t>Harumi Kobayashi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860078" y="1643160"/>
            <a:ext cx="14567843" cy="7000680"/>
            <a:chOff x="0" y="0"/>
            <a:chExt cx="3653200" cy="1755571"/>
          </a:xfrm>
        </p:grpSpPr>
        <p:sp>
          <p:nvSpPr>
            <p:cNvPr name="Freeform 4" id="4"/>
            <p:cNvSpPr/>
            <p:nvPr/>
          </p:nvSpPr>
          <p:spPr>
            <a:xfrm flipH="false" flipV="false" rot="0">
              <a:off x="0" y="0"/>
              <a:ext cx="3653199" cy="1755571"/>
            </a:xfrm>
            <a:custGeom>
              <a:avLst/>
              <a:gdLst/>
              <a:ahLst/>
              <a:cxnLst/>
              <a:rect r="r" b="b" t="t" l="l"/>
              <a:pathLst>
                <a:path h="1755571" w="3653199">
                  <a:moveTo>
                    <a:pt x="27103" y="0"/>
                  </a:moveTo>
                  <a:lnTo>
                    <a:pt x="3626096" y="0"/>
                  </a:lnTo>
                  <a:cubicBezTo>
                    <a:pt x="3633284" y="0"/>
                    <a:pt x="3640178" y="2856"/>
                    <a:pt x="3645261" y="7938"/>
                  </a:cubicBezTo>
                  <a:cubicBezTo>
                    <a:pt x="3650344" y="13021"/>
                    <a:pt x="3653199" y="19915"/>
                    <a:pt x="3653199" y="27103"/>
                  </a:cubicBezTo>
                  <a:lnTo>
                    <a:pt x="3653199" y="1728468"/>
                  </a:lnTo>
                  <a:cubicBezTo>
                    <a:pt x="3653199" y="1735656"/>
                    <a:pt x="3650344" y="1742550"/>
                    <a:pt x="3645261" y="1747632"/>
                  </a:cubicBezTo>
                  <a:cubicBezTo>
                    <a:pt x="3640178" y="1752715"/>
                    <a:pt x="3633284" y="1755571"/>
                    <a:pt x="3626096" y="1755571"/>
                  </a:cubicBezTo>
                  <a:lnTo>
                    <a:pt x="27103" y="1755571"/>
                  </a:lnTo>
                  <a:cubicBezTo>
                    <a:pt x="19915" y="1755571"/>
                    <a:pt x="13021" y="1752715"/>
                    <a:pt x="7938" y="1747632"/>
                  </a:cubicBezTo>
                  <a:cubicBezTo>
                    <a:pt x="2856" y="1742550"/>
                    <a:pt x="0" y="1735656"/>
                    <a:pt x="0" y="1728468"/>
                  </a:cubicBezTo>
                  <a:lnTo>
                    <a:pt x="0" y="27103"/>
                  </a:lnTo>
                  <a:cubicBezTo>
                    <a:pt x="0" y="19915"/>
                    <a:pt x="2856" y="13021"/>
                    <a:pt x="7938" y="7938"/>
                  </a:cubicBezTo>
                  <a:cubicBezTo>
                    <a:pt x="13021" y="2856"/>
                    <a:pt x="19915" y="0"/>
                    <a:pt x="27103" y="0"/>
                  </a:cubicBezTo>
                  <a:close/>
                </a:path>
              </a:pathLst>
            </a:custGeom>
            <a:solidFill>
              <a:srgbClr val="F0BA40"/>
            </a:solidFill>
            <a:ln w="38100" cap="rnd">
              <a:solidFill>
                <a:srgbClr val="243037"/>
              </a:solidFill>
              <a:prstDash val="solid"/>
              <a:round/>
            </a:ln>
          </p:spPr>
        </p:sp>
        <p:sp>
          <p:nvSpPr>
            <p:cNvPr name="TextBox 5" id="5"/>
            <p:cNvSpPr txBox="true"/>
            <p:nvPr/>
          </p:nvSpPr>
          <p:spPr>
            <a:xfrm>
              <a:off x="0" y="-38100"/>
              <a:ext cx="3653200" cy="1793671"/>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445468">
            <a:off x="-794631" y="1041526"/>
            <a:ext cx="5309419" cy="4114800"/>
          </a:xfrm>
          <a:custGeom>
            <a:avLst/>
            <a:gdLst/>
            <a:ahLst/>
            <a:cxnLst/>
            <a:rect r="r" b="b" t="t" l="l"/>
            <a:pathLst>
              <a:path h="4114800" w="5309419">
                <a:moveTo>
                  <a:pt x="0" y="0"/>
                </a:moveTo>
                <a:lnTo>
                  <a:pt x="5309419" y="0"/>
                </a:lnTo>
                <a:lnTo>
                  <a:pt x="530941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167984">
            <a:off x="15006880" y="4927129"/>
            <a:ext cx="5453480" cy="3585663"/>
          </a:xfrm>
          <a:custGeom>
            <a:avLst/>
            <a:gdLst/>
            <a:ahLst/>
            <a:cxnLst/>
            <a:rect r="r" b="b" t="t" l="l"/>
            <a:pathLst>
              <a:path h="3585663" w="5453480">
                <a:moveTo>
                  <a:pt x="5453480" y="0"/>
                </a:moveTo>
                <a:lnTo>
                  <a:pt x="0" y="0"/>
                </a:lnTo>
                <a:lnTo>
                  <a:pt x="0" y="3585663"/>
                </a:lnTo>
                <a:lnTo>
                  <a:pt x="5453480" y="3585663"/>
                </a:lnTo>
                <a:lnTo>
                  <a:pt x="54534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3794592" y="4719592"/>
            <a:ext cx="10698816" cy="2897207"/>
          </a:xfrm>
          <a:prstGeom prst="rect">
            <a:avLst/>
          </a:prstGeom>
        </p:spPr>
        <p:txBody>
          <a:bodyPr anchor="t" rtlCol="false" tIns="0" lIns="0" bIns="0" rIns="0">
            <a:spAutoFit/>
          </a:bodyPr>
          <a:lstStyle/>
          <a:p>
            <a:pPr algn="ctr">
              <a:lnSpc>
                <a:spcPts val="3888"/>
              </a:lnSpc>
            </a:pPr>
            <a:r>
              <a:rPr lang="en-US" sz="2777">
                <a:solidFill>
                  <a:srgbClr val="243037"/>
                </a:solidFill>
                <a:latin typeface="TT Hoves"/>
                <a:ea typeface="TT Hoves"/>
                <a:cs typeface="TT Hoves"/>
                <a:sym typeface="TT Hoves"/>
              </a:rPr>
              <a:t>This paragraph provides a brief overview of the subject. To give a clear understanding, the issue will be explained in further detail.</a:t>
            </a:r>
          </a:p>
          <a:p>
            <a:pPr algn="ctr">
              <a:lnSpc>
                <a:spcPts val="3888"/>
              </a:lnSpc>
            </a:pPr>
          </a:p>
          <a:p>
            <a:pPr algn="ctr">
              <a:lnSpc>
                <a:spcPts val="3888"/>
              </a:lnSpc>
            </a:pPr>
            <a:r>
              <a:rPr lang="en-US" sz="2777">
                <a:solidFill>
                  <a:srgbClr val="243037"/>
                </a:solidFill>
                <a:latin typeface="TT Hoves"/>
                <a:ea typeface="TT Hoves"/>
                <a:cs typeface="TT Hoves"/>
                <a:sym typeface="TT Hoves"/>
              </a:rPr>
              <a:t>The topic under discussion has a number of features and dimensions that all contribute to its overall grasp. Let's get right to the point in order to provide a thorough understanding.</a:t>
            </a:r>
          </a:p>
        </p:txBody>
      </p:sp>
      <p:sp>
        <p:nvSpPr>
          <p:cNvPr name="TextBox 9" id="9"/>
          <p:cNvSpPr txBox="true"/>
          <p:nvPr/>
        </p:nvSpPr>
        <p:spPr>
          <a:xfrm rot="0">
            <a:off x="4545479" y="2460678"/>
            <a:ext cx="9197042" cy="1698642"/>
          </a:xfrm>
          <a:prstGeom prst="rect">
            <a:avLst/>
          </a:prstGeom>
        </p:spPr>
        <p:txBody>
          <a:bodyPr anchor="t" rtlCol="false" tIns="0" lIns="0" bIns="0" rIns="0">
            <a:spAutoFit/>
          </a:bodyPr>
          <a:lstStyle/>
          <a:p>
            <a:pPr algn="ctr">
              <a:lnSpc>
                <a:spcPts val="13376"/>
              </a:lnSpc>
            </a:pPr>
            <a:r>
              <a:rPr lang="en-US" sz="11146" b="true">
                <a:solidFill>
                  <a:srgbClr val="243037"/>
                </a:solidFill>
                <a:latin typeface="Cy Grotesk Key Bold"/>
                <a:ea typeface="Cy Grotesk Key Bold"/>
                <a:cs typeface="Cy Grotesk Key Bold"/>
                <a:sym typeface="Cy Grotesk Key Bold"/>
              </a:rPr>
              <a:t>Definition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0252100" y="5291965"/>
            <a:ext cx="6913122" cy="3619622"/>
            <a:chOff x="0" y="0"/>
            <a:chExt cx="1578261" cy="826357"/>
          </a:xfrm>
        </p:grpSpPr>
        <p:sp>
          <p:nvSpPr>
            <p:cNvPr name="Freeform 4" id="4"/>
            <p:cNvSpPr/>
            <p:nvPr/>
          </p:nvSpPr>
          <p:spPr>
            <a:xfrm flipH="false" flipV="false" rot="0">
              <a:off x="0" y="0"/>
              <a:ext cx="1578261" cy="826357"/>
            </a:xfrm>
            <a:custGeom>
              <a:avLst/>
              <a:gdLst/>
              <a:ahLst/>
              <a:cxnLst/>
              <a:rect r="r" b="b" t="t" l="l"/>
              <a:pathLst>
                <a:path h="826357" w="1578261">
                  <a:moveTo>
                    <a:pt x="57114" y="0"/>
                  </a:moveTo>
                  <a:lnTo>
                    <a:pt x="1521147" y="0"/>
                  </a:lnTo>
                  <a:cubicBezTo>
                    <a:pt x="1552690" y="0"/>
                    <a:pt x="1578261" y="25571"/>
                    <a:pt x="1578261" y="57114"/>
                  </a:cubicBezTo>
                  <a:lnTo>
                    <a:pt x="1578261" y="769243"/>
                  </a:lnTo>
                  <a:cubicBezTo>
                    <a:pt x="1578261" y="784391"/>
                    <a:pt x="1572244" y="798918"/>
                    <a:pt x="1561533" y="809629"/>
                  </a:cubicBezTo>
                  <a:cubicBezTo>
                    <a:pt x="1550822" y="820340"/>
                    <a:pt x="1536295" y="826357"/>
                    <a:pt x="1521147" y="826357"/>
                  </a:cubicBezTo>
                  <a:lnTo>
                    <a:pt x="57114" y="826357"/>
                  </a:lnTo>
                  <a:cubicBezTo>
                    <a:pt x="41967" y="826357"/>
                    <a:pt x="27439" y="820340"/>
                    <a:pt x="16728" y="809629"/>
                  </a:cubicBezTo>
                  <a:cubicBezTo>
                    <a:pt x="6017" y="798918"/>
                    <a:pt x="0" y="784391"/>
                    <a:pt x="0" y="769243"/>
                  </a:cubicBezTo>
                  <a:lnTo>
                    <a:pt x="0" y="57114"/>
                  </a:lnTo>
                  <a:cubicBezTo>
                    <a:pt x="0" y="41967"/>
                    <a:pt x="6017" y="27439"/>
                    <a:pt x="16728" y="16728"/>
                  </a:cubicBezTo>
                  <a:cubicBezTo>
                    <a:pt x="27439" y="6017"/>
                    <a:pt x="41967" y="0"/>
                    <a:pt x="57114" y="0"/>
                  </a:cubicBezTo>
                  <a:close/>
                </a:path>
              </a:pathLst>
            </a:custGeom>
            <a:solidFill>
              <a:srgbClr val="FFFFFF"/>
            </a:solidFill>
            <a:ln w="28575" cap="rnd">
              <a:solidFill>
                <a:srgbClr val="000000"/>
              </a:solidFill>
              <a:prstDash val="solid"/>
              <a:round/>
            </a:ln>
          </p:spPr>
        </p:sp>
        <p:sp>
          <p:nvSpPr>
            <p:cNvPr name="TextBox 5" id="5"/>
            <p:cNvSpPr txBox="true"/>
            <p:nvPr/>
          </p:nvSpPr>
          <p:spPr>
            <a:xfrm>
              <a:off x="0" y="0"/>
              <a:ext cx="1578261" cy="826357"/>
            </a:xfrm>
            <a:prstGeom prst="rect">
              <a:avLst/>
            </a:prstGeom>
          </p:spPr>
          <p:txBody>
            <a:bodyPr anchor="ctr" rtlCol="false" tIns="50800" lIns="50800" bIns="50800" rIns="50800"/>
            <a:lstStyle/>
            <a:p>
              <a:pPr algn="ctr">
                <a:lnSpc>
                  <a:spcPts val="2851"/>
                </a:lnSpc>
              </a:pPr>
            </a:p>
          </p:txBody>
        </p:sp>
      </p:grpSp>
      <p:grpSp>
        <p:nvGrpSpPr>
          <p:cNvPr name="Group 6" id="6"/>
          <p:cNvGrpSpPr/>
          <p:nvPr/>
        </p:nvGrpSpPr>
        <p:grpSpPr>
          <a:xfrm rot="0">
            <a:off x="1122778" y="5291965"/>
            <a:ext cx="8835103" cy="3619622"/>
            <a:chOff x="0" y="0"/>
            <a:chExt cx="2017048" cy="826357"/>
          </a:xfrm>
        </p:grpSpPr>
        <p:sp>
          <p:nvSpPr>
            <p:cNvPr name="Freeform 7" id="7"/>
            <p:cNvSpPr/>
            <p:nvPr/>
          </p:nvSpPr>
          <p:spPr>
            <a:xfrm flipH="false" flipV="false" rot="0">
              <a:off x="0" y="0"/>
              <a:ext cx="2017048" cy="826357"/>
            </a:xfrm>
            <a:custGeom>
              <a:avLst/>
              <a:gdLst/>
              <a:ahLst/>
              <a:cxnLst/>
              <a:rect r="r" b="b" t="t" l="l"/>
              <a:pathLst>
                <a:path h="826357" w="2017048">
                  <a:moveTo>
                    <a:pt x="44690" y="0"/>
                  </a:moveTo>
                  <a:lnTo>
                    <a:pt x="1972358" y="0"/>
                  </a:lnTo>
                  <a:cubicBezTo>
                    <a:pt x="1997040" y="0"/>
                    <a:pt x="2017048" y="20008"/>
                    <a:pt x="2017048" y="44690"/>
                  </a:cubicBezTo>
                  <a:lnTo>
                    <a:pt x="2017048" y="781668"/>
                  </a:lnTo>
                  <a:cubicBezTo>
                    <a:pt x="2017048" y="806349"/>
                    <a:pt x="1997040" y="826357"/>
                    <a:pt x="1972358" y="826357"/>
                  </a:cubicBezTo>
                  <a:lnTo>
                    <a:pt x="44690" y="826357"/>
                  </a:lnTo>
                  <a:cubicBezTo>
                    <a:pt x="20008" y="826357"/>
                    <a:pt x="0" y="806349"/>
                    <a:pt x="0" y="781668"/>
                  </a:cubicBezTo>
                  <a:lnTo>
                    <a:pt x="0" y="44690"/>
                  </a:lnTo>
                  <a:cubicBezTo>
                    <a:pt x="0" y="20008"/>
                    <a:pt x="20008" y="0"/>
                    <a:pt x="44690" y="0"/>
                  </a:cubicBezTo>
                  <a:close/>
                </a:path>
              </a:pathLst>
            </a:custGeom>
            <a:solidFill>
              <a:srgbClr val="FFFFFF"/>
            </a:solidFill>
            <a:ln w="28575" cap="rnd">
              <a:solidFill>
                <a:srgbClr val="000000"/>
              </a:solidFill>
              <a:prstDash val="solid"/>
              <a:round/>
            </a:ln>
          </p:spPr>
        </p:sp>
        <p:sp>
          <p:nvSpPr>
            <p:cNvPr name="TextBox 8" id="8"/>
            <p:cNvSpPr txBox="true"/>
            <p:nvPr/>
          </p:nvSpPr>
          <p:spPr>
            <a:xfrm>
              <a:off x="0" y="0"/>
              <a:ext cx="2017048" cy="826357"/>
            </a:xfrm>
            <a:prstGeom prst="rect">
              <a:avLst/>
            </a:prstGeom>
          </p:spPr>
          <p:txBody>
            <a:bodyPr anchor="ctr" rtlCol="false" tIns="50800" lIns="50800" bIns="50800" rIns="50800"/>
            <a:lstStyle/>
            <a:p>
              <a:pPr algn="ctr">
                <a:lnSpc>
                  <a:spcPts val="2851"/>
                </a:lnSpc>
              </a:pPr>
            </a:p>
          </p:txBody>
        </p:sp>
      </p:grpSp>
      <p:sp>
        <p:nvSpPr>
          <p:cNvPr name="Freeform 9" id="9"/>
          <p:cNvSpPr/>
          <p:nvPr/>
        </p:nvSpPr>
        <p:spPr>
          <a:xfrm flipH="false" flipV="false" rot="0">
            <a:off x="13282138" y="1028700"/>
            <a:ext cx="3883084" cy="3713199"/>
          </a:xfrm>
          <a:custGeom>
            <a:avLst/>
            <a:gdLst/>
            <a:ahLst/>
            <a:cxnLst/>
            <a:rect r="r" b="b" t="t" l="l"/>
            <a:pathLst>
              <a:path h="3713199" w="3883084">
                <a:moveTo>
                  <a:pt x="0" y="0"/>
                </a:moveTo>
                <a:lnTo>
                  <a:pt x="3883084" y="0"/>
                </a:lnTo>
                <a:lnTo>
                  <a:pt x="3883084" y="3713199"/>
                </a:lnTo>
                <a:lnTo>
                  <a:pt x="0" y="37131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1049271" y="5952278"/>
            <a:ext cx="5318780" cy="2241845"/>
          </a:xfrm>
          <a:prstGeom prst="rect">
            <a:avLst/>
          </a:prstGeom>
        </p:spPr>
        <p:txBody>
          <a:bodyPr anchor="t" rtlCol="false" tIns="0" lIns="0" bIns="0" rIns="0">
            <a:spAutoFit/>
          </a:bodyPr>
          <a:lstStyle/>
          <a:p>
            <a:pPr algn="just" marL="689536" indent="-344768" lvl="1">
              <a:lnSpc>
                <a:spcPts val="4471"/>
              </a:lnSpc>
              <a:buFont typeface="Arial"/>
              <a:buChar char="•"/>
            </a:pPr>
            <a:r>
              <a:rPr lang="en-US" sz="3193">
                <a:solidFill>
                  <a:srgbClr val="000000"/>
                </a:solidFill>
                <a:latin typeface="TT Hoves"/>
                <a:ea typeface="TT Hoves"/>
                <a:cs typeface="TT Hoves"/>
                <a:sym typeface="TT Hoves"/>
              </a:rPr>
              <a:t>O</a:t>
            </a:r>
            <a:r>
              <a:rPr lang="en-US" sz="3193">
                <a:solidFill>
                  <a:srgbClr val="000000"/>
                </a:solidFill>
                <a:latin typeface="TT Hoves"/>
                <a:ea typeface="TT Hoves"/>
                <a:cs typeface="TT Hoves"/>
                <a:sym typeface="TT Hoves"/>
              </a:rPr>
              <a:t>ptimize social media</a:t>
            </a:r>
          </a:p>
          <a:p>
            <a:pPr algn="just" marL="689536" indent="-344768" lvl="1">
              <a:lnSpc>
                <a:spcPts val="4471"/>
              </a:lnSpc>
              <a:buFont typeface="Arial"/>
              <a:buChar char="•"/>
            </a:pPr>
            <a:r>
              <a:rPr lang="en-US" sz="3193">
                <a:solidFill>
                  <a:srgbClr val="000000"/>
                </a:solidFill>
                <a:latin typeface="TT Hoves"/>
                <a:ea typeface="TT Hoves"/>
                <a:cs typeface="TT Hoves"/>
                <a:sym typeface="TT Hoves"/>
              </a:rPr>
              <a:t>Optimize profiles</a:t>
            </a:r>
          </a:p>
          <a:p>
            <a:pPr algn="just" marL="689536" indent="-344768" lvl="1">
              <a:lnSpc>
                <a:spcPts val="4471"/>
              </a:lnSpc>
              <a:buFont typeface="Arial"/>
              <a:buChar char="•"/>
            </a:pPr>
            <a:r>
              <a:rPr lang="en-US" sz="3193">
                <a:solidFill>
                  <a:srgbClr val="000000"/>
                </a:solidFill>
                <a:latin typeface="TT Hoves"/>
                <a:ea typeface="TT Hoves"/>
                <a:cs typeface="TT Hoves"/>
                <a:sym typeface="TT Hoves"/>
              </a:rPr>
              <a:t>Improve contents</a:t>
            </a:r>
          </a:p>
          <a:p>
            <a:pPr algn="just" marL="689536" indent="-344768" lvl="1">
              <a:lnSpc>
                <a:spcPts val="4471"/>
              </a:lnSpc>
              <a:buFont typeface="Arial"/>
              <a:buChar char="•"/>
            </a:pPr>
            <a:r>
              <a:rPr lang="en-US" sz="3193">
                <a:solidFill>
                  <a:srgbClr val="000000"/>
                </a:solidFill>
                <a:latin typeface="TT Hoves"/>
                <a:ea typeface="TT Hoves"/>
                <a:cs typeface="TT Hoves"/>
                <a:sym typeface="TT Hoves"/>
              </a:rPr>
              <a:t>Optimize hashtags</a:t>
            </a:r>
          </a:p>
        </p:txBody>
      </p:sp>
      <p:sp>
        <p:nvSpPr>
          <p:cNvPr name="TextBox 11" id="11"/>
          <p:cNvSpPr txBox="true"/>
          <p:nvPr/>
        </p:nvSpPr>
        <p:spPr>
          <a:xfrm rot="0">
            <a:off x="1499682" y="5952278"/>
            <a:ext cx="8458198" cy="2241845"/>
          </a:xfrm>
          <a:prstGeom prst="rect">
            <a:avLst/>
          </a:prstGeom>
        </p:spPr>
        <p:txBody>
          <a:bodyPr anchor="t" rtlCol="false" tIns="0" lIns="0" bIns="0" rIns="0">
            <a:spAutoFit/>
          </a:bodyPr>
          <a:lstStyle/>
          <a:p>
            <a:pPr algn="l" marL="689536" indent="-344768" lvl="1">
              <a:lnSpc>
                <a:spcPts val="4471"/>
              </a:lnSpc>
              <a:spcBef>
                <a:spcPct val="0"/>
              </a:spcBef>
              <a:buFont typeface="Arial"/>
              <a:buChar char="•"/>
            </a:pPr>
            <a:r>
              <a:rPr lang="en-US" sz="3193" strike="noStrike" u="none">
                <a:solidFill>
                  <a:srgbClr val="000000"/>
                </a:solidFill>
                <a:latin typeface="TT Hoves"/>
                <a:ea typeface="TT Hoves"/>
                <a:cs typeface="TT Hoves"/>
                <a:sym typeface="TT Hoves"/>
              </a:rPr>
              <a:t>Enhance social media strategy</a:t>
            </a:r>
          </a:p>
          <a:p>
            <a:pPr algn="l" marL="689536" indent="-344768" lvl="1">
              <a:lnSpc>
                <a:spcPts val="4471"/>
              </a:lnSpc>
              <a:spcBef>
                <a:spcPct val="0"/>
              </a:spcBef>
              <a:buFont typeface="Arial"/>
              <a:buChar char="•"/>
            </a:pPr>
            <a:r>
              <a:rPr lang="en-US" sz="3193" strike="noStrike" u="none">
                <a:solidFill>
                  <a:srgbClr val="000000"/>
                </a:solidFill>
                <a:latin typeface="TT Hoves"/>
                <a:ea typeface="TT Hoves"/>
                <a:cs typeface="TT Hoves"/>
                <a:sym typeface="TT Hoves"/>
              </a:rPr>
              <a:t>Create content timetables</a:t>
            </a:r>
          </a:p>
          <a:p>
            <a:pPr algn="l" marL="689536" indent="-344768" lvl="1">
              <a:lnSpc>
                <a:spcPts val="4471"/>
              </a:lnSpc>
              <a:spcBef>
                <a:spcPct val="0"/>
              </a:spcBef>
              <a:buFont typeface="Arial"/>
              <a:buChar char="•"/>
            </a:pPr>
            <a:r>
              <a:rPr lang="en-US" sz="3193" strike="noStrike" u="none">
                <a:solidFill>
                  <a:srgbClr val="000000"/>
                </a:solidFill>
                <a:latin typeface="TT Hoves"/>
                <a:ea typeface="TT Hoves"/>
                <a:cs typeface="TT Hoves"/>
                <a:sym typeface="TT Hoves"/>
              </a:rPr>
              <a:t>Monitor social media performance</a:t>
            </a:r>
          </a:p>
          <a:p>
            <a:pPr algn="l" marL="689536" indent="-344768" lvl="1">
              <a:lnSpc>
                <a:spcPts val="4471"/>
              </a:lnSpc>
              <a:spcBef>
                <a:spcPct val="0"/>
              </a:spcBef>
              <a:buFont typeface="Arial"/>
              <a:buChar char="•"/>
            </a:pPr>
            <a:r>
              <a:rPr lang="en-US" sz="3193" strike="noStrike" u="none">
                <a:solidFill>
                  <a:srgbClr val="000000"/>
                </a:solidFill>
                <a:latin typeface="TT Hoves"/>
                <a:ea typeface="TT Hoves"/>
                <a:cs typeface="TT Hoves"/>
                <a:sym typeface="TT Hoves"/>
              </a:rPr>
              <a:t>Use insight metrics.</a:t>
            </a:r>
          </a:p>
        </p:txBody>
      </p:sp>
      <p:sp>
        <p:nvSpPr>
          <p:cNvPr name="TextBox 12" id="12"/>
          <p:cNvSpPr txBox="true"/>
          <p:nvPr/>
        </p:nvSpPr>
        <p:spPr>
          <a:xfrm rot="0">
            <a:off x="1122778" y="3005602"/>
            <a:ext cx="10627024" cy="1616826"/>
          </a:xfrm>
          <a:prstGeom prst="rect">
            <a:avLst/>
          </a:prstGeom>
        </p:spPr>
        <p:txBody>
          <a:bodyPr anchor="t" rtlCol="false" tIns="0" lIns="0" bIns="0" rIns="0">
            <a:spAutoFit/>
          </a:bodyPr>
          <a:lstStyle/>
          <a:p>
            <a:pPr algn="l">
              <a:lnSpc>
                <a:spcPts val="4358"/>
              </a:lnSpc>
            </a:pPr>
            <a:r>
              <a:rPr lang="en-US" sz="3113">
                <a:solidFill>
                  <a:srgbClr val="000000"/>
                </a:solidFill>
                <a:latin typeface="TT Hoves"/>
                <a:ea typeface="TT Hoves"/>
                <a:cs typeface="TT Hoves"/>
                <a:sym typeface="TT Hoves"/>
              </a:rPr>
              <a:t>Write your explanation of the topic here. Make sure to express your ideas clearly and write them down in as much detail as possible.</a:t>
            </a:r>
          </a:p>
        </p:txBody>
      </p:sp>
      <p:sp>
        <p:nvSpPr>
          <p:cNvPr name="TextBox 13" id="13"/>
          <p:cNvSpPr txBox="true"/>
          <p:nvPr/>
        </p:nvSpPr>
        <p:spPr>
          <a:xfrm rot="0">
            <a:off x="1122778" y="1028700"/>
            <a:ext cx="9430052" cy="1686222"/>
          </a:xfrm>
          <a:prstGeom prst="rect">
            <a:avLst/>
          </a:prstGeom>
        </p:spPr>
        <p:txBody>
          <a:bodyPr anchor="t" rtlCol="false" tIns="0" lIns="0" bIns="0" rIns="0">
            <a:spAutoFit/>
          </a:bodyPr>
          <a:lstStyle/>
          <a:p>
            <a:pPr algn="l">
              <a:lnSpc>
                <a:spcPts val="13351"/>
              </a:lnSpc>
            </a:pPr>
            <a:r>
              <a:rPr lang="en-US" sz="11125" b="true">
                <a:solidFill>
                  <a:srgbClr val="E3613D"/>
                </a:solidFill>
                <a:latin typeface="Cy Grotesk Key Bold"/>
                <a:ea typeface="Cy Grotesk Key Bold"/>
                <a:cs typeface="Cy Grotesk Key Bold"/>
                <a:sym typeface="Cy Grotesk Key Bold"/>
              </a:rPr>
              <a:t>Objectives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6237CF"/>
        </a:solidFill>
      </p:bgPr>
    </p:bg>
    <p:spTree>
      <p:nvGrpSpPr>
        <p:cNvPr id="1" name=""/>
        <p:cNvGrpSpPr/>
        <p:nvPr/>
      </p:nvGrpSpPr>
      <p:grpSpPr>
        <a:xfrm>
          <a:off x="0" y="0"/>
          <a:ext cx="0" cy="0"/>
          <a:chOff x="0" y="0"/>
          <a:chExt cx="0" cy="0"/>
        </a:xfrm>
      </p:grpSpPr>
      <p:grpSp>
        <p:nvGrpSpPr>
          <p:cNvPr name="Group 2" id="2"/>
          <p:cNvGrpSpPr/>
          <p:nvPr/>
        </p:nvGrpSpPr>
        <p:grpSpPr>
          <a:xfrm rot="0">
            <a:off x="1860078" y="1643160"/>
            <a:ext cx="14567843" cy="7000680"/>
            <a:chOff x="0" y="0"/>
            <a:chExt cx="3653200" cy="1755571"/>
          </a:xfrm>
        </p:grpSpPr>
        <p:sp>
          <p:nvSpPr>
            <p:cNvPr name="Freeform 3" id="3"/>
            <p:cNvSpPr/>
            <p:nvPr/>
          </p:nvSpPr>
          <p:spPr>
            <a:xfrm flipH="false" flipV="false" rot="0">
              <a:off x="0" y="0"/>
              <a:ext cx="3653199" cy="1755571"/>
            </a:xfrm>
            <a:custGeom>
              <a:avLst/>
              <a:gdLst/>
              <a:ahLst/>
              <a:cxnLst/>
              <a:rect r="r" b="b" t="t" l="l"/>
              <a:pathLst>
                <a:path h="1755571" w="3653199">
                  <a:moveTo>
                    <a:pt x="27103" y="0"/>
                  </a:moveTo>
                  <a:lnTo>
                    <a:pt x="3626096" y="0"/>
                  </a:lnTo>
                  <a:cubicBezTo>
                    <a:pt x="3633284" y="0"/>
                    <a:pt x="3640178" y="2856"/>
                    <a:pt x="3645261" y="7938"/>
                  </a:cubicBezTo>
                  <a:cubicBezTo>
                    <a:pt x="3650344" y="13021"/>
                    <a:pt x="3653199" y="19915"/>
                    <a:pt x="3653199" y="27103"/>
                  </a:cubicBezTo>
                  <a:lnTo>
                    <a:pt x="3653199" y="1728468"/>
                  </a:lnTo>
                  <a:cubicBezTo>
                    <a:pt x="3653199" y="1735656"/>
                    <a:pt x="3650344" y="1742550"/>
                    <a:pt x="3645261" y="1747632"/>
                  </a:cubicBezTo>
                  <a:cubicBezTo>
                    <a:pt x="3640178" y="1752715"/>
                    <a:pt x="3633284" y="1755571"/>
                    <a:pt x="3626096" y="1755571"/>
                  </a:cubicBezTo>
                  <a:lnTo>
                    <a:pt x="27103" y="1755571"/>
                  </a:lnTo>
                  <a:cubicBezTo>
                    <a:pt x="19915" y="1755571"/>
                    <a:pt x="13021" y="1752715"/>
                    <a:pt x="7938" y="1747632"/>
                  </a:cubicBezTo>
                  <a:cubicBezTo>
                    <a:pt x="2856" y="1742550"/>
                    <a:pt x="0" y="1735656"/>
                    <a:pt x="0" y="1728468"/>
                  </a:cubicBezTo>
                  <a:lnTo>
                    <a:pt x="0" y="27103"/>
                  </a:lnTo>
                  <a:cubicBezTo>
                    <a:pt x="0" y="19915"/>
                    <a:pt x="2856" y="13021"/>
                    <a:pt x="7938" y="7938"/>
                  </a:cubicBezTo>
                  <a:cubicBezTo>
                    <a:pt x="13021" y="2856"/>
                    <a:pt x="19915" y="0"/>
                    <a:pt x="27103" y="0"/>
                  </a:cubicBezTo>
                  <a:close/>
                </a:path>
              </a:pathLst>
            </a:custGeom>
            <a:solidFill>
              <a:srgbClr val="F9F5E7"/>
            </a:solidFill>
            <a:ln w="38100" cap="rnd">
              <a:solidFill>
                <a:srgbClr val="243037"/>
              </a:solidFill>
              <a:prstDash val="solid"/>
              <a:round/>
            </a:ln>
          </p:spPr>
        </p:sp>
        <p:sp>
          <p:nvSpPr>
            <p:cNvPr name="TextBox 4" id="4"/>
            <p:cNvSpPr txBox="true"/>
            <p:nvPr/>
          </p:nvSpPr>
          <p:spPr>
            <a:xfrm>
              <a:off x="0" y="-38100"/>
              <a:ext cx="3653200" cy="1793671"/>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543854">
            <a:off x="15326163" y="261729"/>
            <a:ext cx="3866274" cy="6858136"/>
          </a:xfrm>
          <a:custGeom>
            <a:avLst/>
            <a:gdLst/>
            <a:ahLst/>
            <a:cxnLst/>
            <a:rect r="r" b="b" t="t" l="l"/>
            <a:pathLst>
              <a:path h="6858136" w="3866274">
                <a:moveTo>
                  <a:pt x="0" y="0"/>
                </a:moveTo>
                <a:lnTo>
                  <a:pt x="3866274" y="0"/>
                </a:lnTo>
                <a:lnTo>
                  <a:pt x="3866274" y="6858136"/>
                </a:lnTo>
                <a:lnTo>
                  <a:pt x="0" y="6858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392346">
            <a:off x="-1419966" y="7049502"/>
            <a:ext cx="4638073" cy="3188675"/>
          </a:xfrm>
          <a:custGeom>
            <a:avLst/>
            <a:gdLst/>
            <a:ahLst/>
            <a:cxnLst/>
            <a:rect r="r" b="b" t="t" l="l"/>
            <a:pathLst>
              <a:path h="3188675" w="4638073">
                <a:moveTo>
                  <a:pt x="0" y="0"/>
                </a:moveTo>
                <a:lnTo>
                  <a:pt x="4638073" y="0"/>
                </a:lnTo>
                <a:lnTo>
                  <a:pt x="4638073" y="3188676"/>
                </a:lnTo>
                <a:lnTo>
                  <a:pt x="0" y="31886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46693" y="743993"/>
            <a:ext cx="1826793" cy="2207605"/>
          </a:xfrm>
          <a:custGeom>
            <a:avLst/>
            <a:gdLst/>
            <a:ahLst/>
            <a:cxnLst/>
            <a:rect r="r" b="b" t="t" l="l"/>
            <a:pathLst>
              <a:path h="2207605" w="1826793">
                <a:moveTo>
                  <a:pt x="0" y="0"/>
                </a:moveTo>
                <a:lnTo>
                  <a:pt x="1826794" y="0"/>
                </a:lnTo>
                <a:lnTo>
                  <a:pt x="1826794" y="2207605"/>
                </a:lnTo>
                <a:lnTo>
                  <a:pt x="0" y="22076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178799" y="5038774"/>
            <a:ext cx="11930401" cy="2276271"/>
          </a:xfrm>
          <a:prstGeom prst="rect">
            <a:avLst/>
          </a:prstGeom>
        </p:spPr>
        <p:txBody>
          <a:bodyPr anchor="t" rtlCol="false" tIns="0" lIns="0" bIns="0" rIns="0">
            <a:spAutoFit/>
          </a:bodyPr>
          <a:lstStyle/>
          <a:p>
            <a:pPr algn="ctr">
              <a:lnSpc>
                <a:spcPts val="3614"/>
              </a:lnSpc>
              <a:spcBef>
                <a:spcPct val="0"/>
              </a:spcBef>
            </a:pPr>
            <a:r>
              <a:rPr lang="en-US" sz="2582">
                <a:solidFill>
                  <a:srgbClr val="243037"/>
                </a:solidFill>
                <a:latin typeface="TT Hoves"/>
                <a:ea typeface="TT Hoves"/>
                <a:cs typeface="TT Hoves"/>
                <a:sym typeface="TT Hoves"/>
              </a:rPr>
              <a:t>This method may be one of several existing strategies to increase online traffic directed at social media activity. The goal of this activity is to prove that the method could provide the most significant change to the brand. The training of this method for other teams will focus on social media management in order to improve the optimization and performance of social media. </a:t>
            </a:r>
          </a:p>
        </p:txBody>
      </p:sp>
      <p:sp>
        <p:nvSpPr>
          <p:cNvPr name="TextBox 9" id="9"/>
          <p:cNvSpPr txBox="true"/>
          <p:nvPr/>
        </p:nvSpPr>
        <p:spPr>
          <a:xfrm rot="0">
            <a:off x="3844085" y="2971955"/>
            <a:ext cx="10599830" cy="1229213"/>
          </a:xfrm>
          <a:prstGeom prst="rect">
            <a:avLst/>
          </a:prstGeom>
        </p:spPr>
        <p:txBody>
          <a:bodyPr anchor="t" rtlCol="false" tIns="0" lIns="0" bIns="0" rIns="0">
            <a:spAutoFit/>
          </a:bodyPr>
          <a:lstStyle/>
          <a:p>
            <a:pPr algn="ctr">
              <a:lnSpc>
                <a:spcPts val="9679"/>
              </a:lnSpc>
            </a:pPr>
            <a:r>
              <a:rPr lang="en-US" sz="8066" b="true">
                <a:solidFill>
                  <a:srgbClr val="542BBB"/>
                </a:solidFill>
                <a:latin typeface="Cy Grotesk Key Bold"/>
                <a:ea typeface="Cy Grotesk Key Bold"/>
                <a:cs typeface="Cy Grotesk Key Bold"/>
                <a:sym typeface="Cy Grotesk Key Bold"/>
              </a:rPr>
              <a:t>Implementation</a:t>
            </a:r>
          </a:p>
        </p:txBody>
      </p:sp>
      <p:sp>
        <p:nvSpPr>
          <p:cNvPr name="Freeform 10" id="10"/>
          <p:cNvSpPr/>
          <p:nvPr/>
        </p:nvSpPr>
        <p:spPr>
          <a:xfrm flipH="false" flipV="false" rot="439136">
            <a:off x="13866286" y="7790718"/>
            <a:ext cx="3512202" cy="1922931"/>
          </a:xfrm>
          <a:custGeom>
            <a:avLst/>
            <a:gdLst/>
            <a:ahLst/>
            <a:cxnLst/>
            <a:rect r="r" b="b" t="t" l="l"/>
            <a:pathLst>
              <a:path h="1922931" w="3512202">
                <a:moveTo>
                  <a:pt x="0" y="0"/>
                </a:moveTo>
                <a:lnTo>
                  <a:pt x="3512202" y="0"/>
                </a:lnTo>
                <a:lnTo>
                  <a:pt x="3512202" y="1922931"/>
                </a:lnTo>
                <a:lnTo>
                  <a:pt x="0" y="19229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586843" y="1028700"/>
            <a:ext cx="2318359" cy="3010856"/>
          </a:xfrm>
          <a:custGeom>
            <a:avLst/>
            <a:gdLst/>
            <a:ahLst/>
            <a:cxnLst/>
            <a:rect r="r" b="b" t="t" l="l"/>
            <a:pathLst>
              <a:path h="3010856" w="2318359">
                <a:moveTo>
                  <a:pt x="0" y="0"/>
                </a:moveTo>
                <a:lnTo>
                  <a:pt x="2318359" y="0"/>
                </a:lnTo>
                <a:lnTo>
                  <a:pt x="2318359" y="3010856"/>
                </a:lnTo>
                <a:lnTo>
                  <a:pt x="0" y="30108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254425">
            <a:off x="15923908" y="703231"/>
            <a:ext cx="4355037" cy="2994088"/>
          </a:xfrm>
          <a:custGeom>
            <a:avLst/>
            <a:gdLst/>
            <a:ahLst/>
            <a:cxnLst/>
            <a:rect r="r" b="b" t="t" l="l"/>
            <a:pathLst>
              <a:path h="2994088" w="4355037">
                <a:moveTo>
                  <a:pt x="0" y="0"/>
                </a:moveTo>
                <a:lnTo>
                  <a:pt x="4355037" y="0"/>
                </a:lnTo>
                <a:lnTo>
                  <a:pt x="4355037" y="2994088"/>
                </a:lnTo>
                <a:lnTo>
                  <a:pt x="0" y="29940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499270">
            <a:off x="16816352" y="5081193"/>
            <a:ext cx="2570151" cy="4559025"/>
          </a:xfrm>
          <a:custGeom>
            <a:avLst/>
            <a:gdLst/>
            <a:ahLst/>
            <a:cxnLst/>
            <a:rect r="r" b="b" t="t" l="l"/>
            <a:pathLst>
              <a:path h="4559025" w="2570151">
                <a:moveTo>
                  <a:pt x="0" y="0"/>
                </a:moveTo>
                <a:lnTo>
                  <a:pt x="2570150" y="0"/>
                </a:lnTo>
                <a:lnTo>
                  <a:pt x="2570150" y="4559025"/>
                </a:lnTo>
                <a:lnTo>
                  <a:pt x="0" y="45590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448071" y="7360706"/>
            <a:ext cx="2336840" cy="2342697"/>
          </a:xfrm>
          <a:custGeom>
            <a:avLst/>
            <a:gdLst/>
            <a:ahLst/>
            <a:cxnLst/>
            <a:rect r="r" b="b" t="t" l="l"/>
            <a:pathLst>
              <a:path h="2342697" w="2336840">
                <a:moveTo>
                  <a:pt x="0" y="0"/>
                </a:moveTo>
                <a:lnTo>
                  <a:pt x="2336840" y="0"/>
                </a:lnTo>
                <a:lnTo>
                  <a:pt x="2336840" y="2342696"/>
                </a:lnTo>
                <a:lnTo>
                  <a:pt x="0" y="234269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1888769" y="3269264"/>
            <a:ext cx="5265117" cy="447296"/>
          </a:xfrm>
          <a:prstGeom prst="rect">
            <a:avLst/>
          </a:prstGeom>
        </p:spPr>
        <p:txBody>
          <a:bodyPr anchor="t" rtlCol="false" tIns="0" lIns="0" bIns="0" rIns="0">
            <a:spAutoFit/>
          </a:bodyPr>
          <a:lstStyle/>
          <a:p>
            <a:pPr algn="l" marL="569957" indent="-284978" lvl="1">
              <a:lnSpc>
                <a:spcPts val="3695"/>
              </a:lnSpc>
              <a:buFont typeface="Arial"/>
              <a:buChar char="•"/>
            </a:pPr>
            <a:r>
              <a:rPr lang="en-US" b="true" sz="2639">
                <a:solidFill>
                  <a:srgbClr val="542BBB"/>
                </a:solidFill>
                <a:latin typeface="TT Hoves Bold"/>
                <a:ea typeface="TT Hoves Bold"/>
                <a:cs typeface="TT Hoves Bold"/>
                <a:sym typeface="TT Hoves Bold"/>
              </a:rPr>
              <a:t>Improve profile ranking </a:t>
            </a:r>
          </a:p>
        </p:txBody>
      </p:sp>
      <p:sp>
        <p:nvSpPr>
          <p:cNvPr name="TextBox 8" id="8"/>
          <p:cNvSpPr txBox="true"/>
          <p:nvPr/>
        </p:nvSpPr>
        <p:spPr>
          <a:xfrm rot="0">
            <a:off x="9576258" y="3269264"/>
            <a:ext cx="5895948" cy="447296"/>
          </a:xfrm>
          <a:prstGeom prst="rect">
            <a:avLst/>
          </a:prstGeom>
        </p:spPr>
        <p:txBody>
          <a:bodyPr anchor="t" rtlCol="false" tIns="0" lIns="0" bIns="0" rIns="0">
            <a:spAutoFit/>
          </a:bodyPr>
          <a:lstStyle/>
          <a:p>
            <a:pPr algn="l" marL="569957" indent="-284978" lvl="1">
              <a:lnSpc>
                <a:spcPts val="3695"/>
              </a:lnSpc>
              <a:spcBef>
                <a:spcPct val="0"/>
              </a:spcBef>
              <a:buFont typeface="Arial"/>
              <a:buChar char="•"/>
            </a:pPr>
            <a:r>
              <a:rPr lang="en-US" b="true" sz="2639" strike="noStrike" u="none">
                <a:solidFill>
                  <a:srgbClr val="E3613D"/>
                </a:solidFill>
                <a:latin typeface="TT Hoves Bold"/>
                <a:ea typeface="TT Hoves Bold"/>
                <a:cs typeface="TT Hoves Bold"/>
                <a:sym typeface="TT Hoves Bold"/>
              </a:rPr>
              <a:t>Attract potential customers</a:t>
            </a:r>
          </a:p>
        </p:txBody>
      </p:sp>
      <p:sp>
        <p:nvSpPr>
          <p:cNvPr name="TextBox 9" id="9"/>
          <p:cNvSpPr txBox="true"/>
          <p:nvPr/>
        </p:nvSpPr>
        <p:spPr>
          <a:xfrm rot="0">
            <a:off x="1858532" y="6249718"/>
            <a:ext cx="6630685" cy="447296"/>
          </a:xfrm>
          <a:prstGeom prst="rect">
            <a:avLst/>
          </a:prstGeom>
        </p:spPr>
        <p:txBody>
          <a:bodyPr anchor="t" rtlCol="false" tIns="0" lIns="0" bIns="0" rIns="0">
            <a:spAutoFit/>
          </a:bodyPr>
          <a:lstStyle/>
          <a:p>
            <a:pPr algn="l" marL="569957" indent="-284978" lvl="1">
              <a:lnSpc>
                <a:spcPts val="3695"/>
              </a:lnSpc>
              <a:buFont typeface="Arial"/>
              <a:buChar char="•"/>
            </a:pPr>
            <a:r>
              <a:rPr lang="en-US" b="true" sz="2639">
                <a:solidFill>
                  <a:srgbClr val="E3613D"/>
                </a:solidFill>
                <a:latin typeface="TT Hoves Bold"/>
                <a:ea typeface="TT Hoves Bold"/>
                <a:cs typeface="TT Hoves Bold"/>
                <a:sym typeface="TT Hoves Bold"/>
              </a:rPr>
              <a:t>Increasing social media followers</a:t>
            </a:r>
          </a:p>
        </p:txBody>
      </p:sp>
      <p:sp>
        <p:nvSpPr>
          <p:cNvPr name="TextBox 10" id="10"/>
          <p:cNvSpPr txBox="true"/>
          <p:nvPr/>
        </p:nvSpPr>
        <p:spPr>
          <a:xfrm rot="0">
            <a:off x="9576258" y="6249718"/>
            <a:ext cx="5895948" cy="447296"/>
          </a:xfrm>
          <a:prstGeom prst="rect">
            <a:avLst/>
          </a:prstGeom>
        </p:spPr>
        <p:txBody>
          <a:bodyPr anchor="t" rtlCol="false" tIns="0" lIns="0" bIns="0" rIns="0">
            <a:spAutoFit/>
          </a:bodyPr>
          <a:lstStyle/>
          <a:p>
            <a:pPr algn="l" marL="569957" indent="-284978" lvl="1">
              <a:lnSpc>
                <a:spcPts val="3695"/>
              </a:lnSpc>
              <a:spcBef>
                <a:spcPct val="0"/>
              </a:spcBef>
              <a:buFont typeface="Arial"/>
              <a:buChar char="•"/>
            </a:pPr>
            <a:r>
              <a:rPr lang="en-US" b="true" sz="2639" strike="noStrike" u="none">
                <a:solidFill>
                  <a:srgbClr val="542BBB"/>
                </a:solidFill>
                <a:latin typeface="TT Hoves Bold"/>
                <a:ea typeface="TT Hoves Bold"/>
                <a:cs typeface="TT Hoves Bold"/>
                <a:sym typeface="TT Hoves Bold"/>
              </a:rPr>
              <a:t>Improve social media visibility</a:t>
            </a:r>
          </a:p>
        </p:txBody>
      </p:sp>
      <p:sp>
        <p:nvSpPr>
          <p:cNvPr name="TextBox 11" id="11"/>
          <p:cNvSpPr txBox="true"/>
          <p:nvPr/>
        </p:nvSpPr>
        <p:spPr>
          <a:xfrm rot="0">
            <a:off x="2513073" y="4138648"/>
            <a:ext cx="6200881" cy="1719340"/>
          </a:xfrm>
          <a:prstGeom prst="rect">
            <a:avLst/>
          </a:prstGeom>
        </p:spPr>
        <p:txBody>
          <a:bodyPr anchor="t" rtlCol="false" tIns="0" lIns="0" bIns="0" rIns="0">
            <a:spAutoFit/>
          </a:bodyPr>
          <a:lstStyle/>
          <a:p>
            <a:pPr algn="l">
              <a:lnSpc>
                <a:spcPts val="3440"/>
              </a:lnSpc>
              <a:spcBef>
                <a:spcPct val="0"/>
              </a:spcBef>
            </a:pPr>
            <a:r>
              <a:rPr lang="en-US" sz="2457">
                <a:solidFill>
                  <a:srgbClr val="000000"/>
                </a:solidFill>
                <a:latin typeface="TT Hoves"/>
                <a:ea typeface="TT Hoves"/>
                <a:cs typeface="TT Hoves"/>
                <a:sym typeface="TT Hoves"/>
              </a:rPr>
              <a:t>Write your explanation of the topic here. Make sure to express your ideas clearly and write them down in as much detail as possible.</a:t>
            </a:r>
          </a:p>
        </p:txBody>
      </p:sp>
      <p:sp>
        <p:nvSpPr>
          <p:cNvPr name="TextBox 12" id="12"/>
          <p:cNvSpPr txBox="true"/>
          <p:nvPr/>
        </p:nvSpPr>
        <p:spPr>
          <a:xfrm rot="0">
            <a:off x="10229307" y="4138648"/>
            <a:ext cx="6200881" cy="1719340"/>
          </a:xfrm>
          <a:prstGeom prst="rect">
            <a:avLst/>
          </a:prstGeom>
        </p:spPr>
        <p:txBody>
          <a:bodyPr anchor="t" rtlCol="false" tIns="0" lIns="0" bIns="0" rIns="0">
            <a:spAutoFit/>
          </a:bodyPr>
          <a:lstStyle/>
          <a:p>
            <a:pPr algn="l" marL="0" indent="0" lvl="0">
              <a:lnSpc>
                <a:spcPts val="3440"/>
              </a:lnSpc>
              <a:spcBef>
                <a:spcPct val="0"/>
              </a:spcBef>
            </a:pPr>
            <a:r>
              <a:rPr lang="en-US" sz="2457">
                <a:solidFill>
                  <a:srgbClr val="000000"/>
                </a:solidFill>
                <a:latin typeface="TT Hoves"/>
                <a:ea typeface="TT Hoves"/>
                <a:cs typeface="TT Hoves"/>
                <a:sym typeface="TT Hoves"/>
              </a:rPr>
              <a:t>Write your explanation of the topic here. Make sure to express your ideas clearly and write them down in as much detail as possible.</a:t>
            </a:r>
          </a:p>
        </p:txBody>
      </p:sp>
      <p:sp>
        <p:nvSpPr>
          <p:cNvPr name="TextBox 13" id="13"/>
          <p:cNvSpPr txBox="true"/>
          <p:nvPr/>
        </p:nvSpPr>
        <p:spPr>
          <a:xfrm rot="0">
            <a:off x="2513073" y="6996091"/>
            <a:ext cx="6200881" cy="1719340"/>
          </a:xfrm>
          <a:prstGeom prst="rect">
            <a:avLst/>
          </a:prstGeom>
        </p:spPr>
        <p:txBody>
          <a:bodyPr anchor="t" rtlCol="false" tIns="0" lIns="0" bIns="0" rIns="0">
            <a:spAutoFit/>
          </a:bodyPr>
          <a:lstStyle/>
          <a:p>
            <a:pPr algn="l" marL="0" indent="0" lvl="0">
              <a:lnSpc>
                <a:spcPts val="3440"/>
              </a:lnSpc>
              <a:spcBef>
                <a:spcPct val="0"/>
              </a:spcBef>
            </a:pPr>
            <a:r>
              <a:rPr lang="en-US" sz="2457">
                <a:solidFill>
                  <a:srgbClr val="000000"/>
                </a:solidFill>
                <a:latin typeface="TT Hoves"/>
                <a:ea typeface="TT Hoves"/>
                <a:cs typeface="TT Hoves"/>
                <a:sym typeface="TT Hoves"/>
              </a:rPr>
              <a:t>Write your explanation of the topic here. Make sure to express your ideas clearly and write them down in as much detail as possible.</a:t>
            </a:r>
          </a:p>
        </p:txBody>
      </p:sp>
      <p:sp>
        <p:nvSpPr>
          <p:cNvPr name="TextBox 14" id="14"/>
          <p:cNvSpPr txBox="true"/>
          <p:nvPr/>
        </p:nvSpPr>
        <p:spPr>
          <a:xfrm rot="0">
            <a:off x="10229307" y="6996091"/>
            <a:ext cx="6200881" cy="1719340"/>
          </a:xfrm>
          <a:prstGeom prst="rect">
            <a:avLst/>
          </a:prstGeom>
        </p:spPr>
        <p:txBody>
          <a:bodyPr anchor="t" rtlCol="false" tIns="0" lIns="0" bIns="0" rIns="0">
            <a:spAutoFit/>
          </a:bodyPr>
          <a:lstStyle/>
          <a:p>
            <a:pPr algn="l" marL="0" indent="0" lvl="0">
              <a:lnSpc>
                <a:spcPts val="3440"/>
              </a:lnSpc>
              <a:spcBef>
                <a:spcPct val="0"/>
              </a:spcBef>
            </a:pPr>
            <a:r>
              <a:rPr lang="en-US" sz="2457">
                <a:solidFill>
                  <a:srgbClr val="000000"/>
                </a:solidFill>
                <a:latin typeface="TT Hoves"/>
                <a:ea typeface="TT Hoves"/>
                <a:cs typeface="TT Hoves"/>
                <a:sym typeface="TT Hoves"/>
              </a:rPr>
              <a:t>Write your explanation of the topic here. Make sure to express your ideas clearly and write them down in as much detail as possible.</a:t>
            </a:r>
          </a:p>
        </p:txBody>
      </p:sp>
      <p:sp>
        <p:nvSpPr>
          <p:cNvPr name="TextBox 15" id="15"/>
          <p:cNvSpPr txBox="true"/>
          <p:nvPr/>
        </p:nvSpPr>
        <p:spPr>
          <a:xfrm rot="0">
            <a:off x="5715929" y="1028700"/>
            <a:ext cx="6856142" cy="1171575"/>
          </a:xfrm>
          <a:prstGeom prst="rect">
            <a:avLst/>
          </a:prstGeom>
        </p:spPr>
        <p:txBody>
          <a:bodyPr anchor="t" rtlCol="false" tIns="0" lIns="0" bIns="0" rIns="0">
            <a:spAutoFit/>
          </a:bodyPr>
          <a:lstStyle/>
          <a:p>
            <a:pPr algn="ctr" marL="0" indent="0" lvl="0">
              <a:lnSpc>
                <a:spcPts val="9295"/>
              </a:lnSpc>
              <a:spcBef>
                <a:spcPct val="0"/>
              </a:spcBef>
            </a:pPr>
            <a:r>
              <a:rPr lang="en-US" b="true" sz="7746" strike="noStrike" u="none">
                <a:solidFill>
                  <a:srgbClr val="E3613D"/>
                </a:solidFill>
                <a:latin typeface="Cy Grotesk Key Bold"/>
                <a:ea typeface="Cy Grotesk Key Bold"/>
                <a:cs typeface="Cy Grotesk Key Bold"/>
                <a:sym typeface="Cy Grotesk Key Bold"/>
              </a:rPr>
              <a:t>Advantages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102419" y="3861426"/>
            <a:ext cx="5719267" cy="2206178"/>
            <a:chOff x="0" y="0"/>
            <a:chExt cx="1505360" cy="580685"/>
          </a:xfrm>
        </p:grpSpPr>
        <p:sp>
          <p:nvSpPr>
            <p:cNvPr name="Freeform 4" id="4"/>
            <p:cNvSpPr/>
            <p:nvPr/>
          </p:nvSpPr>
          <p:spPr>
            <a:xfrm flipH="false" flipV="false" rot="0">
              <a:off x="0" y="0"/>
              <a:ext cx="1505360" cy="580685"/>
            </a:xfrm>
            <a:custGeom>
              <a:avLst/>
              <a:gdLst/>
              <a:ahLst/>
              <a:cxnLst/>
              <a:rect r="r" b="b" t="t" l="l"/>
              <a:pathLst>
                <a:path h="580685" w="1505360">
                  <a:moveTo>
                    <a:pt x="50085" y="0"/>
                  </a:moveTo>
                  <a:lnTo>
                    <a:pt x="1455275" y="0"/>
                  </a:lnTo>
                  <a:cubicBezTo>
                    <a:pt x="1468558" y="0"/>
                    <a:pt x="1481297" y="5277"/>
                    <a:pt x="1490690" y="14670"/>
                  </a:cubicBezTo>
                  <a:cubicBezTo>
                    <a:pt x="1500083" y="24062"/>
                    <a:pt x="1505360" y="36802"/>
                    <a:pt x="1505360" y="50085"/>
                  </a:cubicBezTo>
                  <a:lnTo>
                    <a:pt x="1505360" y="530600"/>
                  </a:lnTo>
                  <a:cubicBezTo>
                    <a:pt x="1505360" y="543883"/>
                    <a:pt x="1500083" y="556622"/>
                    <a:pt x="1490690" y="566015"/>
                  </a:cubicBezTo>
                  <a:cubicBezTo>
                    <a:pt x="1481297" y="575408"/>
                    <a:pt x="1468558" y="580685"/>
                    <a:pt x="1455275" y="580685"/>
                  </a:cubicBezTo>
                  <a:lnTo>
                    <a:pt x="50085" y="580685"/>
                  </a:lnTo>
                  <a:cubicBezTo>
                    <a:pt x="36802" y="580685"/>
                    <a:pt x="24062" y="575408"/>
                    <a:pt x="14670" y="566015"/>
                  </a:cubicBezTo>
                  <a:cubicBezTo>
                    <a:pt x="5277" y="556622"/>
                    <a:pt x="0" y="543883"/>
                    <a:pt x="0" y="530600"/>
                  </a:cubicBezTo>
                  <a:lnTo>
                    <a:pt x="0" y="50085"/>
                  </a:lnTo>
                  <a:cubicBezTo>
                    <a:pt x="0" y="36802"/>
                    <a:pt x="5277" y="24062"/>
                    <a:pt x="14670" y="14670"/>
                  </a:cubicBezTo>
                  <a:cubicBezTo>
                    <a:pt x="24062" y="5277"/>
                    <a:pt x="36802" y="0"/>
                    <a:pt x="50085" y="0"/>
                  </a:cubicBezTo>
                  <a:close/>
                </a:path>
              </a:pathLst>
            </a:custGeom>
            <a:solidFill>
              <a:srgbClr val="FFFFFF"/>
            </a:solidFill>
            <a:ln w="38100" cap="rnd">
              <a:solidFill>
                <a:srgbClr val="243037"/>
              </a:solidFill>
              <a:prstDash val="solid"/>
              <a:round/>
            </a:ln>
          </p:spPr>
        </p:sp>
        <p:sp>
          <p:nvSpPr>
            <p:cNvPr name="TextBox 5" id="5"/>
            <p:cNvSpPr txBox="true"/>
            <p:nvPr/>
          </p:nvSpPr>
          <p:spPr>
            <a:xfrm>
              <a:off x="0" y="-38100"/>
              <a:ext cx="1505360" cy="618785"/>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102419" y="6841298"/>
            <a:ext cx="5719267" cy="2206178"/>
            <a:chOff x="0" y="0"/>
            <a:chExt cx="1505360" cy="580685"/>
          </a:xfrm>
        </p:grpSpPr>
        <p:sp>
          <p:nvSpPr>
            <p:cNvPr name="Freeform 7" id="7"/>
            <p:cNvSpPr/>
            <p:nvPr/>
          </p:nvSpPr>
          <p:spPr>
            <a:xfrm flipH="false" flipV="false" rot="0">
              <a:off x="0" y="0"/>
              <a:ext cx="1505360" cy="580685"/>
            </a:xfrm>
            <a:custGeom>
              <a:avLst/>
              <a:gdLst/>
              <a:ahLst/>
              <a:cxnLst/>
              <a:rect r="r" b="b" t="t" l="l"/>
              <a:pathLst>
                <a:path h="580685" w="1505360">
                  <a:moveTo>
                    <a:pt x="50085" y="0"/>
                  </a:moveTo>
                  <a:lnTo>
                    <a:pt x="1455275" y="0"/>
                  </a:lnTo>
                  <a:cubicBezTo>
                    <a:pt x="1468558" y="0"/>
                    <a:pt x="1481297" y="5277"/>
                    <a:pt x="1490690" y="14670"/>
                  </a:cubicBezTo>
                  <a:cubicBezTo>
                    <a:pt x="1500083" y="24062"/>
                    <a:pt x="1505360" y="36802"/>
                    <a:pt x="1505360" y="50085"/>
                  </a:cubicBezTo>
                  <a:lnTo>
                    <a:pt x="1505360" y="530600"/>
                  </a:lnTo>
                  <a:cubicBezTo>
                    <a:pt x="1505360" y="543883"/>
                    <a:pt x="1500083" y="556622"/>
                    <a:pt x="1490690" y="566015"/>
                  </a:cubicBezTo>
                  <a:cubicBezTo>
                    <a:pt x="1481297" y="575408"/>
                    <a:pt x="1468558" y="580685"/>
                    <a:pt x="1455275" y="580685"/>
                  </a:cubicBezTo>
                  <a:lnTo>
                    <a:pt x="50085" y="580685"/>
                  </a:lnTo>
                  <a:cubicBezTo>
                    <a:pt x="36802" y="580685"/>
                    <a:pt x="24062" y="575408"/>
                    <a:pt x="14670" y="566015"/>
                  </a:cubicBezTo>
                  <a:cubicBezTo>
                    <a:pt x="5277" y="556622"/>
                    <a:pt x="0" y="543883"/>
                    <a:pt x="0" y="530600"/>
                  </a:cubicBezTo>
                  <a:lnTo>
                    <a:pt x="0" y="50085"/>
                  </a:lnTo>
                  <a:cubicBezTo>
                    <a:pt x="0" y="36802"/>
                    <a:pt x="5277" y="24062"/>
                    <a:pt x="14670" y="14670"/>
                  </a:cubicBezTo>
                  <a:cubicBezTo>
                    <a:pt x="24062" y="5277"/>
                    <a:pt x="36802" y="0"/>
                    <a:pt x="50085" y="0"/>
                  </a:cubicBezTo>
                  <a:close/>
                </a:path>
              </a:pathLst>
            </a:custGeom>
            <a:solidFill>
              <a:srgbClr val="FFFFFF"/>
            </a:solidFill>
            <a:ln w="38100" cap="rnd">
              <a:solidFill>
                <a:srgbClr val="243037"/>
              </a:solidFill>
              <a:prstDash val="solid"/>
              <a:round/>
            </a:ln>
          </p:spPr>
        </p:sp>
        <p:sp>
          <p:nvSpPr>
            <p:cNvPr name="TextBox 8" id="8"/>
            <p:cNvSpPr txBox="true"/>
            <p:nvPr/>
          </p:nvSpPr>
          <p:spPr>
            <a:xfrm>
              <a:off x="0" y="-38100"/>
              <a:ext cx="1505360" cy="618785"/>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9" id="9"/>
          <p:cNvGrpSpPr/>
          <p:nvPr/>
        </p:nvGrpSpPr>
        <p:grpSpPr>
          <a:xfrm rot="0">
            <a:off x="7807889" y="3861426"/>
            <a:ext cx="5719267" cy="2206178"/>
            <a:chOff x="0" y="0"/>
            <a:chExt cx="1505360" cy="580685"/>
          </a:xfrm>
        </p:grpSpPr>
        <p:sp>
          <p:nvSpPr>
            <p:cNvPr name="Freeform 10" id="10"/>
            <p:cNvSpPr/>
            <p:nvPr/>
          </p:nvSpPr>
          <p:spPr>
            <a:xfrm flipH="false" flipV="false" rot="0">
              <a:off x="0" y="0"/>
              <a:ext cx="1505360" cy="580685"/>
            </a:xfrm>
            <a:custGeom>
              <a:avLst/>
              <a:gdLst/>
              <a:ahLst/>
              <a:cxnLst/>
              <a:rect r="r" b="b" t="t" l="l"/>
              <a:pathLst>
                <a:path h="580685" w="1505360">
                  <a:moveTo>
                    <a:pt x="50085" y="0"/>
                  </a:moveTo>
                  <a:lnTo>
                    <a:pt x="1455275" y="0"/>
                  </a:lnTo>
                  <a:cubicBezTo>
                    <a:pt x="1468558" y="0"/>
                    <a:pt x="1481297" y="5277"/>
                    <a:pt x="1490690" y="14670"/>
                  </a:cubicBezTo>
                  <a:cubicBezTo>
                    <a:pt x="1500083" y="24062"/>
                    <a:pt x="1505360" y="36802"/>
                    <a:pt x="1505360" y="50085"/>
                  </a:cubicBezTo>
                  <a:lnTo>
                    <a:pt x="1505360" y="530600"/>
                  </a:lnTo>
                  <a:cubicBezTo>
                    <a:pt x="1505360" y="543883"/>
                    <a:pt x="1500083" y="556622"/>
                    <a:pt x="1490690" y="566015"/>
                  </a:cubicBezTo>
                  <a:cubicBezTo>
                    <a:pt x="1481297" y="575408"/>
                    <a:pt x="1468558" y="580685"/>
                    <a:pt x="1455275" y="580685"/>
                  </a:cubicBezTo>
                  <a:lnTo>
                    <a:pt x="50085" y="580685"/>
                  </a:lnTo>
                  <a:cubicBezTo>
                    <a:pt x="36802" y="580685"/>
                    <a:pt x="24062" y="575408"/>
                    <a:pt x="14670" y="566015"/>
                  </a:cubicBezTo>
                  <a:cubicBezTo>
                    <a:pt x="5277" y="556622"/>
                    <a:pt x="0" y="543883"/>
                    <a:pt x="0" y="530600"/>
                  </a:cubicBezTo>
                  <a:lnTo>
                    <a:pt x="0" y="50085"/>
                  </a:lnTo>
                  <a:cubicBezTo>
                    <a:pt x="0" y="36802"/>
                    <a:pt x="5277" y="24062"/>
                    <a:pt x="14670" y="14670"/>
                  </a:cubicBezTo>
                  <a:cubicBezTo>
                    <a:pt x="24062" y="5277"/>
                    <a:pt x="36802" y="0"/>
                    <a:pt x="50085" y="0"/>
                  </a:cubicBezTo>
                  <a:close/>
                </a:path>
              </a:pathLst>
            </a:custGeom>
            <a:solidFill>
              <a:srgbClr val="FFFFFF"/>
            </a:solidFill>
            <a:ln w="38100" cap="rnd">
              <a:solidFill>
                <a:srgbClr val="243037"/>
              </a:solidFill>
              <a:prstDash val="solid"/>
              <a:round/>
            </a:ln>
          </p:spPr>
        </p:sp>
        <p:sp>
          <p:nvSpPr>
            <p:cNvPr name="TextBox 11" id="11"/>
            <p:cNvSpPr txBox="true"/>
            <p:nvPr/>
          </p:nvSpPr>
          <p:spPr>
            <a:xfrm>
              <a:off x="0" y="-38100"/>
              <a:ext cx="1505360" cy="618785"/>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2" id="12"/>
          <p:cNvGrpSpPr/>
          <p:nvPr/>
        </p:nvGrpSpPr>
        <p:grpSpPr>
          <a:xfrm rot="0">
            <a:off x="7807889" y="6841298"/>
            <a:ext cx="5719267" cy="2206178"/>
            <a:chOff x="0" y="0"/>
            <a:chExt cx="1505360" cy="580685"/>
          </a:xfrm>
        </p:grpSpPr>
        <p:sp>
          <p:nvSpPr>
            <p:cNvPr name="Freeform 13" id="13"/>
            <p:cNvSpPr/>
            <p:nvPr/>
          </p:nvSpPr>
          <p:spPr>
            <a:xfrm flipH="false" flipV="false" rot="0">
              <a:off x="0" y="0"/>
              <a:ext cx="1505360" cy="580685"/>
            </a:xfrm>
            <a:custGeom>
              <a:avLst/>
              <a:gdLst/>
              <a:ahLst/>
              <a:cxnLst/>
              <a:rect r="r" b="b" t="t" l="l"/>
              <a:pathLst>
                <a:path h="580685" w="1505360">
                  <a:moveTo>
                    <a:pt x="50085" y="0"/>
                  </a:moveTo>
                  <a:lnTo>
                    <a:pt x="1455275" y="0"/>
                  </a:lnTo>
                  <a:cubicBezTo>
                    <a:pt x="1468558" y="0"/>
                    <a:pt x="1481297" y="5277"/>
                    <a:pt x="1490690" y="14670"/>
                  </a:cubicBezTo>
                  <a:cubicBezTo>
                    <a:pt x="1500083" y="24062"/>
                    <a:pt x="1505360" y="36802"/>
                    <a:pt x="1505360" y="50085"/>
                  </a:cubicBezTo>
                  <a:lnTo>
                    <a:pt x="1505360" y="530600"/>
                  </a:lnTo>
                  <a:cubicBezTo>
                    <a:pt x="1505360" y="543883"/>
                    <a:pt x="1500083" y="556622"/>
                    <a:pt x="1490690" y="566015"/>
                  </a:cubicBezTo>
                  <a:cubicBezTo>
                    <a:pt x="1481297" y="575408"/>
                    <a:pt x="1468558" y="580685"/>
                    <a:pt x="1455275" y="580685"/>
                  </a:cubicBezTo>
                  <a:lnTo>
                    <a:pt x="50085" y="580685"/>
                  </a:lnTo>
                  <a:cubicBezTo>
                    <a:pt x="36802" y="580685"/>
                    <a:pt x="24062" y="575408"/>
                    <a:pt x="14670" y="566015"/>
                  </a:cubicBezTo>
                  <a:cubicBezTo>
                    <a:pt x="5277" y="556622"/>
                    <a:pt x="0" y="543883"/>
                    <a:pt x="0" y="530600"/>
                  </a:cubicBezTo>
                  <a:lnTo>
                    <a:pt x="0" y="50085"/>
                  </a:lnTo>
                  <a:cubicBezTo>
                    <a:pt x="0" y="36802"/>
                    <a:pt x="5277" y="24062"/>
                    <a:pt x="14670" y="14670"/>
                  </a:cubicBezTo>
                  <a:cubicBezTo>
                    <a:pt x="24062" y="5277"/>
                    <a:pt x="36802" y="0"/>
                    <a:pt x="50085" y="0"/>
                  </a:cubicBezTo>
                  <a:close/>
                </a:path>
              </a:pathLst>
            </a:custGeom>
            <a:solidFill>
              <a:srgbClr val="FFFFFF"/>
            </a:solidFill>
            <a:ln w="38100" cap="rnd">
              <a:solidFill>
                <a:srgbClr val="243037"/>
              </a:solidFill>
              <a:prstDash val="solid"/>
              <a:round/>
            </a:ln>
          </p:spPr>
        </p:sp>
        <p:sp>
          <p:nvSpPr>
            <p:cNvPr name="TextBox 14" id="14"/>
            <p:cNvSpPr txBox="true"/>
            <p:nvPr/>
          </p:nvSpPr>
          <p:spPr>
            <a:xfrm>
              <a:off x="0" y="-38100"/>
              <a:ext cx="1505360" cy="618785"/>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5" id="15"/>
          <p:cNvGrpSpPr/>
          <p:nvPr/>
        </p:nvGrpSpPr>
        <p:grpSpPr>
          <a:xfrm rot="0">
            <a:off x="1661376" y="3506960"/>
            <a:ext cx="3038485" cy="890084"/>
            <a:chOff x="0" y="0"/>
            <a:chExt cx="799755" cy="234278"/>
          </a:xfrm>
        </p:grpSpPr>
        <p:sp>
          <p:nvSpPr>
            <p:cNvPr name="Freeform 16" id="16"/>
            <p:cNvSpPr/>
            <p:nvPr/>
          </p:nvSpPr>
          <p:spPr>
            <a:xfrm flipH="false" flipV="false" rot="0">
              <a:off x="0" y="0"/>
              <a:ext cx="799755" cy="234278"/>
            </a:xfrm>
            <a:custGeom>
              <a:avLst/>
              <a:gdLst/>
              <a:ahLst/>
              <a:cxnLst/>
              <a:rect r="r" b="b" t="t" l="l"/>
              <a:pathLst>
                <a:path h="234278" w="799755">
                  <a:moveTo>
                    <a:pt x="94274" y="0"/>
                  </a:moveTo>
                  <a:lnTo>
                    <a:pt x="705481" y="0"/>
                  </a:lnTo>
                  <a:cubicBezTo>
                    <a:pt x="757547" y="0"/>
                    <a:pt x="799755" y="42208"/>
                    <a:pt x="799755" y="94274"/>
                  </a:cubicBezTo>
                  <a:lnTo>
                    <a:pt x="799755" y="140003"/>
                  </a:lnTo>
                  <a:cubicBezTo>
                    <a:pt x="799755" y="192070"/>
                    <a:pt x="757547" y="234278"/>
                    <a:pt x="705481" y="234278"/>
                  </a:cubicBezTo>
                  <a:lnTo>
                    <a:pt x="94274" y="234278"/>
                  </a:lnTo>
                  <a:cubicBezTo>
                    <a:pt x="42208" y="234278"/>
                    <a:pt x="0" y="192070"/>
                    <a:pt x="0" y="140003"/>
                  </a:cubicBezTo>
                  <a:lnTo>
                    <a:pt x="0" y="94274"/>
                  </a:lnTo>
                  <a:cubicBezTo>
                    <a:pt x="0" y="42208"/>
                    <a:pt x="42208" y="0"/>
                    <a:pt x="94274" y="0"/>
                  </a:cubicBezTo>
                  <a:close/>
                </a:path>
              </a:pathLst>
            </a:custGeom>
            <a:solidFill>
              <a:srgbClr val="E998BB"/>
            </a:solidFill>
            <a:ln w="38100" cap="rnd">
              <a:solidFill>
                <a:srgbClr val="243037"/>
              </a:solidFill>
              <a:prstDash val="solid"/>
              <a:round/>
            </a:ln>
          </p:spPr>
        </p:sp>
        <p:sp>
          <p:nvSpPr>
            <p:cNvPr name="TextBox 17" id="17"/>
            <p:cNvSpPr txBox="true"/>
            <p:nvPr/>
          </p:nvSpPr>
          <p:spPr>
            <a:xfrm>
              <a:off x="0" y="-38100"/>
              <a:ext cx="799755" cy="272378"/>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1661376" y="6486832"/>
            <a:ext cx="3038485" cy="890084"/>
            <a:chOff x="0" y="0"/>
            <a:chExt cx="799755" cy="234278"/>
          </a:xfrm>
        </p:grpSpPr>
        <p:sp>
          <p:nvSpPr>
            <p:cNvPr name="Freeform 19" id="19"/>
            <p:cNvSpPr/>
            <p:nvPr/>
          </p:nvSpPr>
          <p:spPr>
            <a:xfrm flipH="false" flipV="false" rot="0">
              <a:off x="0" y="0"/>
              <a:ext cx="799755" cy="234278"/>
            </a:xfrm>
            <a:custGeom>
              <a:avLst/>
              <a:gdLst/>
              <a:ahLst/>
              <a:cxnLst/>
              <a:rect r="r" b="b" t="t" l="l"/>
              <a:pathLst>
                <a:path h="234278" w="799755">
                  <a:moveTo>
                    <a:pt x="94274" y="0"/>
                  </a:moveTo>
                  <a:lnTo>
                    <a:pt x="705481" y="0"/>
                  </a:lnTo>
                  <a:cubicBezTo>
                    <a:pt x="757547" y="0"/>
                    <a:pt x="799755" y="42208"/>
                    <a:pt x="799755" y="94274"/>
                  </a:cubicBezTo>
                  <a:lnTo>
                    <a:pt x="799755" y="140003"/>
                  </a:lnTo>
                  <a:cubicBezTo>
                    <a:pt x="799755" y="192070"/>
                    <a:pt x="757547" y="234278"/>
                    <a:pt x="705481" y="234278"/>
                  </a:cubicBezTo>
                  <a:lnTo>
                    <a:pt x="94274" y="234278"/>
                  </a:lnTo>
                  <a:cubicBezTo>
                    <a:pt x="42208" y="234278"/>
                    <a:pt x="0" y="192070"/>
                    <a:pt x="0" y="140003"/>
                  </a:cubicBezTo>
                  <a:lnTo>
                    <a:pt x="0" y="94274"/>
                  </a:lnTo>
                  <a:cubicBezTo>
                    <a:pt x="0" y="42208"/>
                    <a:pt x="42208" y="0"/>
                    <a:pt x="94274" y="0"/>
                  </a:cubicBezTo>
                  <a:close/>
                </a:path>
              </a:pathLst>
            </a:custGeom>
            <a:solidFill>
              <a:srgbClr val="E3613D"/>
            </a:solidFill>
            <a:ln w="38100" cap="rnd">
              <a:solidFill>
                <a:srgbClr val="243037"/>
              </a:solidFill>
              <a:prstDash val="solid"/>
              <a:round/>
            </a:ln>
          </p:spPr>
        </p:sp>
        <p:sp>
          <p:nvSpPr>
            <p:cNvPr name="TextBox 20" id="20"/>
            <p:cNvSpPr txBox="true"/>
            <p:nvPr/>
          </p:nvSpPr>
          <p:spPr>
            <a:xfrm>
              <a:off x="0" y="-38100"/>
              <a:ext cx="799755" cy="272378"/>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21" id="21"/>
          <p:cNvGrpSpPr/>
          <p:nvPr/>
        </p:nvGrpSpPr>
        <p:grpSpPr>
          <a:xfrm rot="0">
            <a:off x="8366846" y="3506960"/>
            <a:ext cx="3038485" cy="890084"/>
            <a:chOff x="0" y="0"/>
            <a:chExt cx="799755" cy="234278"/>
          </a:xfrm>
        </p:grpSpPr>
        <p:sp>
          <p:nvSpPr>
            <p:cNvPr name="Freeform 22" id="22"/>
            <p:cNvSpPr/>
            <p:nvPr/>
          </p:nvSpPr>
          <p:spPr>
            <a:xfrm flipH="false" flipV="false" rot="0">
              <a:off x="0" y="0"/>
              <a:ext cx="799755" cy="234278"/>
            </a:xfrm>
            <a:custGeom>
              <a:avLst/>
              <a:gdLst/>
              <a:ahLst/>
              <a:cxnLst/>
              <a:rect r="r" b="b" t="t" l="l"/>
              <a:pathLst>
                <a:path h="234278" w="799755">
                  <a:moveTo>
                    <a:pt x="94274" y="0"/>
                  </a:moveTo>
                  <a:lnTo>
                    <a:pt x="705481" y="0"/>
                  </a:lnTo>
                  <a:cubicBezTo>
                    <a:pt x="757547" y="0"/>
                    <a:pt x="799755" y="42208"/>
                    <a:pt x="799755" y="94274"/>
                  </a:cubicBezTo>
                  <a:lnTo>
                    <a:pt x="799755" y="140003"/>
                  </a:lnTo>
                  <a:cubicBezTo>
                    <a:pt x="799755" y="192070"/>
                    <a:pt x="757547" y="234278"/>
                    <a:pt x="705481" y="234278"/>
                  </a:cubicBezTo>
                  <a:lnTo>
                    <a:pt x="94274" y="234278"/>
                  </a:lnTo>
                  <a:cubicBezTo>
                    <a:pt x="42208" y="234278"/>
                    <a:pt x="0" y="192070"/>
                    <a:pt x="0" y="140003"/>
                  </a:cubicBezTo>
                  <a:lnTo>
                    <a:pt x="0" y="94274"/>
                  </a:lnTo>
                  <a:cubicBezTo>
                    <a:pt x="0" y="42208"/>
                    <a:pt x="42208" y="0"/>
                    <a:pt x="94274" y="0"/>
                  </a:cubicBezTo>
                  <a:close/>
                </a:path>
              </a:pathLst>
            </a:custGeom>
            <a:solidFill>
              <a:srgbClr val="E3613D"/>
            </a:solidFill>
            <a:ln w="38100" cap="rnd">
              <a:solidFill>
                <a:srgbClr val="243037"/>
              </a:solidFill>
              <a:prstDash val="solid"/>
              <a:round/>
            </a:ln>
          </p:spPr>
        </p:sp>
        <p:sp>
          <p:nvSpPr>
            <p:cNvPr name="TextBox 23" id="23"/>
            <p:cNvSpPr txBox="true"/>
            <p:nvPr/>
          </p:nvSpPr>
          <p:spPr>
            <a:xfrm>
              <a:off x="0" y="-38100"/>
              <a:ext cx="799755" cy="272378"/>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8366846" y="6486832"/>
            <a:ext cx="3038485" cy="890084"/>
            <a:chOff x="0" y="0"/>
            <a:chExt cx="799755" cy="234278"/>
          </a:xfrm>
        </p:grpSpPr>
        <p:sp>
          <p:nvSpPr>
            <p:cNvPr name="Freeform 25" id="25"/>
            <p:cNvSpPr/>
            <p:nvPr/>
          </p:nvSpPr>
          <p:spPr>
            <a:xfrm flipH="false" flipV="false" rot="0">
              <a:off x="0" y="0"/>
              <a:ext cx="799755" cy="234278"/>
            </a:xfrm>
            <a:custGeom>
              <a:avLst/>
              <a:gdLst/>
              <a:ahLst/>
              <a:cxnLst/>
              <a:rect r="r" b="b" t="t" l="l"/>
              <a:pathLst>
                <a:path h="234278" w="799755">
                  <a:moveTo>
                    <a:pt x="94274" y="0"/>
                  </a:moveTo>
                  <a:lnTo>
                    <a:pt x="705481" y="0"/>
                  </a:lnTo>
                  <a:cubicBezTo>
                    <a:pt x="757547" y="0"/>
                    <a:pt x="799755" y="42208"/>
                    <a:pt x="799755" y="94274"/>
                  </a:cubicBezTo>
                  <a:lnTo>
                    <a:pt x="799755" y="140003"/>
                  </a:lnTo>
                  <a:cubicBezTo>
                    <a:pt x="799755" y="192070"/>
                    <a:pt x="757547" y="234278"/>
                    <a:pt x="705481" y="234278"/>
                  </a:cubicBezTo>
                  <a:lnTo>
                    <a:pt x="94274" y="234278"/>
                  </a:lnTo>
                  <a:cubicBezTo>
                    <a:pt x="42208" y="234278"/>
                    <a:pt x="0" y="192070"/>
                    <a:pt x="0" y="140003"/>
                  </a:cubicBezTo>
                  <a:lnTo>
                    <a:pt x="0" y="94274"/>
                  </a:lnTo>
                  <a:cubicBezTo>
                    <a:pt x="0" y="42208"/>
                    <a:pt x="42208" y="0"/>
                    <a:pt x="94274" y="0"/>
                  </a:cubicBezTo>
                  <a:close/>
                </a:path>
              </a:pathLst>
            </a:custGeom>
            <a:solidFill>
              <a:srgbClr val="E998BB"/>
            </a:solidFill>
            <a:ln w="38100" cap="rnd">
              <a:solidFill>
                <a:srgbClr val="243037"/>
              </a:solidFill>
              <a:prstDash val="solid"/>
              <a:round/>
            </a:ln>
          </p:spPr>
        </p:sp>
        <p:sp>
          <p:nvSpPr>
            <p:cNvPr name="TextBox 26" id="26"/>
            <p:cNvSpPr txBox="true"/>
            <p:nvPr/>
          </p:nvSpPr>
          <p:spPr>
            <a:xfrm>
              <a:off x="0" y="-38100"/>
              <a:ext cx="799755" cy="272378"/>
            </a:xfrm>
            <a:prstGeom prst="rect">
              <a:avLst/>
            </a:prstGeom>
          </p:spPr>
          <p:txBody>
            <a:bodyPr anchor="ctr" rtlCol="false" tIns="50800" lIns="50800" bIns="50800" rIns="50800"/>
            <a:lstStyle/>
            <a:p>
              <a:pPr algn="ctr">
                <a:lnSpc>
                  <a:spcPts val="2659"/>
                </a:lnSpc>
                <a:spcBef>
                  <a:spcPct val="0"/>
                </a:spcBef>
              </a:pPr>
            </a:p>
          </p:txBody>
        </p:sp>
      </p:grpSp>
      <p:sp>
        <p:nvSpPr>
          <p:cNvPr name="Freeform 27" id="27"/>
          <p:cNvSpPr/>
          <p:nvPr/>
        </p:nvSpPr>
        <p:spPr>
          <a:xfrm flipH="false" flipV="false" rot="0">
            <a:off x="13854303" y="1040847"/>
            <a:ext cx="3404997" cy="4114800"/>
          </a:xfrm>
          <a:custGeom>
            <a:avLst/>
            <a:gdLst/>
            <a:ahLst/>
            <a:cxnLst/>
            <a:rect r="r" b="b" t="t" l="l"/>
            <a:pathLst>
              <a:path h="4114800" w="3404997">
                <a:moveTo>
                  <a:pt x="0" y="0"/>
                </a:moveTo>
                <a:lnTo>
                  <a:pt x="3404997" y="0"/>
                </a:lnTo>
                <a:lnTo>
                  <a:pt x="340499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8" id="28"/>
          <p:cNvSpPr/>
          <p:nvPr/>
        </p:nvSpPr>
        <p:spPr>
          <a:xfrm flipH="false" flipV="false" rot="-227561">
            <a:off x="14155315" y="5439302"/>
            <a:ext cx="2979080" cy="3875226"/>
          </a:xfrm>
          <a:custGeom>
            <a:avLst/>
            <a:gdLst/>
            <a:ahLst/>
            <a:cxnLst/>
            <a:rect r="r" b="b" t="t" l="l"/>
            <a:pathLst>
              <a:path h="3875226" w="2979080">
                <a:moveTo>
                  <a:pt x="0" y="0"/>
                </a:moveTo>
                <a:lnTo>
                  <a:pt x="2979081" y="0"/>
                </a:lnTo>
                <a:lnTo>
                  <a:pt x="2979081" y="3875227"/>
                </a:lnTo>
                <a:lnTo>
                  <a:pt x="0" y="38752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308977">
            <a:off x="9969009" y="1189643"/>
            <a:ext cx="3676727" cy="2013008"/>
          </a:xfrm>
          <a:custGeom>
            <a:avLst/>
            <a:gdLst/>
            <a:ahLst/>
            <a:cxnLst/>
            <a:rect r="r" b="b" t="t" l="l"/>
            <a:pathLst>
              <a:path h="2013008" w="3676727">
                <a:moveTo>
                  <a:pt x="0" y="0"/>
                </a:moveTo>
                <a:lnTo>
                  <a:pt x="3676727" y="0"/>
                </a:lnTo>
                <a:lnTo>
                  <a:pt x="3676727" y="2013008"/>
                </a:lnTo>
                <a:lnTo>
                  <a:pt x="0" y="20130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0" id="30"/>
          <p:cNvSpPr txBox="true"/>
          <p:nvPr/>
        </p:nvSpPr>
        <p:spPr>
          <a:xfrm rot="0">
            <a:off x="1028700" y="1239524"/>
            <a:ext cx="6190196" cy="1297294"/>
          </a:xfrm>
          <a:prstGeom prst="rect">
            <a:avLst/>
          </a:prstGeom>
        </p:spPr>
        <p:txBody>
          <a:bodyPr anchor="t" rtlCol="false" tIns="0" lIns="0" bIns="0" rIns="0">
            <a:spAutoFit/>
          </a:bodyPr>
          <a:lstStyle/>
          <a:p>
            <a:pPr algn="l" marL="0" indent="0" lvl="0">
              <a:lnSpc>
                <a:spcPts val="10292"/>
              </a:lnSpc>
              <a:spcBef>
                <a:spcPct val="0"/>
              </a:spcBef>
            </a:pPr>
            <a:r>
              <a:rPr lang="en-US" b="true" sz="8577" strike="noStrike" u="none">
                <a:solidFill>
                  <a:srgbClr val="E3613D"/>
                </a:solidFill>
                <a:latin typeface="Cy Grotesk Key Bold"/>
                <a:ea typeface="Cy Grotesk Key Bold"/>
                <a:cs typeface="Cy Grotesk Key Bold"/>
                <a:sym typeface="Cy Grotesk Key Bold"/>
              </a:rPr>
              <a:t>The Tools</a:t>
            </a:r>
          </a:p>
        </p:txBody>
      </p:sp>
      <p:sp>
        <p:nvSpPr>
          <p:cNvPr name="TextBox 31" id="31"/>
          <p:cNvSpPr txBox="true"/>
          <p:nvPr/>
        </p:nvSpPr>
        <p:spPr>
          <a:xfrm rot="0">
            <a:off x="2174925" y="3650131"/>
            <a:ext cx="2011387" cy="546591"/>
          </a:xfrm>
          <a:prstGeom prst="rect">
            <a:avLst/>
          </a:prstGeom>
        </p:spPr>
        <p:txBody>
          <a:bodyPr anchor="t" rtlCol="false" tIns="0" lIns="0" bIns="0" rIns="0">
            <a:spAutoFit/>
          </a:bodyPr>
          <a:lstStyle/>
          <a:p>
            <a:pPr algn="ctr">
              <a:lnSpc>
                <a:spcPts val="4535"/>
              </a:lnSpc>
            </a:pPr>
            <a:r>
              <a:rPr lang="en-US" sz="3239" b="true">
                <a:solidFill>
                  <a:srgbClr val="242424"/>
                </a:solidFill>
                <a:latin typeface="TT Hoves Bold"/>
                <a:ea typeface="TT Hoves Bold"/>
                <a:cs typeface="TT Hoves Bold"/>
                <a:sym typeface="TT Hoves Bold"/>
              </a:rPr>
              <a:t>Tool A</a:t>
            </a:r>
          </a:p>
        </p:txBody>
      </p:sp>
      <p:sp>
        <p:nvSpPr>
          <p:cNvPr name="TextBox 32" id="32"/>
          <p:cNvSpPr txBox="true"/>
          <p:nvPr/>
        </p:nvSpPr>
        <p:spPr>
          <a:xfrm rot="0">
            <a:off x="2174925" y="6630003"/>
            <a:ext cx="2011387" cy="546591"/>
          </a:xfrm>
          <a:prstGeom prst="rect">
            <a:avLst/>
          </a:prstGeom>
        </p:spPr>
        <p:txBody>
          <a:bodyPr anchor="t" rtlCol="false" tIns="0" lIns="0" bIns="0" rIns="0">
            <a:spAutoFit/>
          </a:bodyPr>
          <a:lstStyle/>
          <a:p>
            <a:pPr algn="ctr">
              <a:lnSpc>
                <a:spcPts val="4535"/>
              </a:lnSpc>
            </a:pPr>
            <a:r>
              <a:rPr lang="en-US" sz="3239" b="true">
                <a:solidFill>
                  <a:srgbClr val="F9F5E7"/>
                </a:solidFill>
                <a:latin typeface="TT Hoves Bold"/>
                <a:ea typeface="TT Hoves Bold"/>
                <a:cs typeface="TT Hoves Bold"/>
                <a:sym typeface="TT Hoves Bold"/>
              </a:rPr>
              <a:t>Tool C</a:t>
            </a:r>
          </a:p>
        </p:txBody>
      </p:sp>
      <p:sp>
        <p:nvSpPr>
          <p:cNvPr name="TextBox 33" id="33"/>
          <p:cNvSpPr txBox="true"/>
          <p:nvPr/>
        </p:nvSpPr>
        <p:spPr>
          <a:xfrm rot="0">
            <a:off x="8880395" y="3650131"/>
            <a:ext cx="2011387" cy="546591"/>
          </a:xfrm>
          <a:prstGeom prst="rect">
            <a:avLst/>
          </a:prstGeom>
        </p:spPr>
        <p:txBody>
          <a:bodyPr anchor="t" rtlCol="false" tIns="0" lIns="0" bIns="0" rIns="0">
            <a:spAutoFit/>
          </a:bodyPr>
          <a:lstStyle/>
          <a:p>
            <a:pPr algn="ctr">
              <a:lnSpc>
                <a:spcPts val="4535"/>
              </a:lnSpc>
            </a:pPr>
            <a:r>
              <a:rPr lang="en-US" sz="3239" b="true">
                <a:solidFill>
                  <a:srgbClr val="F9F5E7"/>
                </a:solidFill>
                <a:latin typeface="TT Hoves Bold"/>
                <a:ea typeface="TT Hoves Bold"/>
                <a:cs typeface="TT Hoves Bold"/>
                <a:sym typeface="TT Hoves Bold"/>
              </a:rPr>
              <a:t>Tool B</a:t>
            </a:r>
          </a:p>
        </p:txBody>
      </p:sp>
      <p:sp>
        <p:nvSpPr>
          <p:cNvPr name="TextBox 34" id="34"/>
          <p:cNvSpPr txBox="true"/>
          <p:nvPr/>
        </p:nvSpPr>
        <p:spPr>
          <a:xfrm rot="0">
            <a:off x="8880395" y="6630003"/>
            <a:ext cx="2011387" cy="546591"/>
          </a:xfrm>
          <a:prstGeom prst="rect">
            <a:avLst/>
          </a:prstGeom>
        </p:spPr>
        <p:txBody>
          <a:bodyPr anchor="t" rtlCol="false" tIns="0" lIns="0" bIns="0" rIns="0">
            <a:spAutoFit/>
          </a:bodyPr>
          <a:lstStyle/>
          <a:p>
            <a:pPr algn="ctr">
              <a:lnSpc>
                <a:spcPts val="4535"/>
              </a:lnSpc>
            </a:pPr>
            <a:r>
              <a:rPr lang="en-US" sz="3239" b="true">
                <a:solidFill>
                  <a:srgbClr val="242424"/>
                </a:solidFill>
                <a:latin typeface="TT Hoves Bold"/>
                <a:ea typeface="TT Hoves Bold"/>
                <a:cs typeface="TT Hoves Bold"/>
                <a:sym typeface="TT Hoves Bold"/>
              </a:rPr>
              <a:t>Tool D</a:t>
            </a:r>
          </a:p>
        </p:txBody>
      </p:sp>
      <p:sp>
        <p:nvSpPr>
          <p:cNvPr name="TextBox 35" id="35"/>
          <p:cNvSpPr txBox="true"/>
          <p:nvPr/>
        </p:nvSpPr>
        <p:spPr>
          <a:xfrm rot="0">
            <a:off x="1808801" y="4703885"/>
            <a:ext cx="3371671" cy="855899"/>
          </a:xfrm>
          <a:prstGeom prst="rect">
            <a:avLst/>
          </a:prstGeom>
        </p:spPr>
        <p:txBody>
          <a:bodyPr anchor="t" rtlCol="false" tIns="0" lIns="0" bIns="0" rIns="0">
            <a:spAutoFit/>
          </a:bodyPr>
          <a:lstStyle/>
          <a:p>
            <a:pPr algn="l">
              <a:lnSpc>
                <a:spcPts val="3467"/>
              </a:lnSpc>
              <a:spcBef>
                <a:spcPct val="0"/>
              </a:spcBef>
            </a:pPr>
            <a:r>
              <a:rPr lang="en-US" sz="2477">
                <a:solidFill>
                  <a:srgbClr val="242424"/>
                </a:solidFill>
                <a:latin typeface="TT Hoves"/>
                <a:ea typeface="TT Hoves"/>
                <a:cs typeface="TT Hoves"/>
                <a:sym typeface="TT Hoves"/>
              </a:rPr>
              <a:t>Write your explanation of the topic here. </a:t>
            </a:r>
          </a:p>
        </p:txBody>
      </p:sp>
      <p:sp>
        <p:nvSpPr>
          <p:cNvPr name="TextBox 36" id="36"/>
          <p:cNvSpPr txBox="true"/>
          <p:nvPr/>
        </p:nvSpPr>
        <p:spPr>
          <a:xfrm rot="0">
            <a:off x="1808801" y="7683756"/>
            <a:ext cx="3371671" cy="855899"/>
          </a:xfrm>
          <a:prstGeom prst="rect">
            <a:avLst/>
          </a:prstGeom>
        </p:spPr>
        <p:txBody>
          <a:bodyPr anchor="t" rtlCol="false" tIns="0" lIns="0" bIns="0" rIns="0">
            <a:spAutoFit/>
          </a:bodyPr>
          <a:lstStyle/>
          <a:p>
            <a:pPr algn="l">
              <a:lnSpc>
                <a:spcPts val="3467"/>
              </a:lnSpc>
              <a:spcBef>
                <a:spcPct val="0"/>
              </a:spcBef>
            </a:pPr>
            <a:r>
              <a:rPr lang="en-US" sz="2477">
                <a:solidFill>
                  <a:srgbClr val="242424"/>
                </a:solidFill>
                <a:latin typeface="TT Hoves"/>
                <a:ea typeface="TT Hoves"/>
                <a:cs typeface="TT Hoves"/>
                <a:sym typeface="TT Hoves"/>
              </a:rPr>
              <a:t>Write your explanation of the topic here. </a:t>
            </a:r>
          </a:p>
        </p:txBody>
      </p:sp>
      <p:sp>
        <p:nvSpPr>
          <p:cNvPr name="TextBox 37" id="37"/>
          <p:cNvSpPr txBox="true"/>
          <p:nvPr/>
        </p:nvSpPr>
        <p:spPr>
          <a:xfrm rot="0">
            <a:off x="8514270" y="4703885"/>
            <a:ext cx="3371671" cy="855899"/>
          </a:xfrm>
          <a:prstGeom prst="rect">
            <a:avLst/>
          </a:prstGeom>
        </p:spPr>
        <p:txBody>
          <a:bodyPr anchor="t" rtlCol="false" tIns="0" lIns="0" bIns="0" rIns="0">
            <a:spAutoFit/>
          </a:bodyPr>
          <a:lstStyle/>
          <a:p>
            <a:pPr algn="l" marL="0" indent="0" lvl="0">
              <a:lnSpc>
                <a:spcPts val="3467"/>
              </a:lnSpc>
              <a:spcBef>
                <a:spcPct val="0"/>
              </a:spcBef>
            </a:pPr>
            <a:r>
              <a:rPr lang="en-US" sz="2477" strike="noStrike" u="none">
                <a:solidFill>
                  <a:srgbClr val="242424"/>
                </a:solidFill>
                <a:latin typeface="TT Hoves"/>
                <a:ea typeface="TT Hoves"/>
                <a:cs typeface="TT Hoves"/>
                <a:sym typeface="TT Hoves"/>
              </a:rPr>
              <a:t>Write your explanation of the topic here. </a:t>
            </a:r>
          </a:p>
        </p:txBody>
      </p:sp>
      <p:sp>
        <p:nvSpPr>
          <p:cNvPr name="TextBox 38" id="38"/>
          <p:cNvSpPr txBox="true"/>
          <p:nvPr/>
        </p:nvSpPr>
        <p:spPr>
          <a:xfrm rot="0">
            <a:off x="8514270" y="7683756"/>
            <a:ext cx="3371671" cy="855899"/>
          </a:xfrm>
          <a:prstGeom prst="rect">
            <a:avLst/>
          </a:prstGeom>
        </p:spPr>
        <p:txBody>
          <a:bodyPr anchor="t" rtlCol="false" tIns="0" lIns="0" bIns="0" rIns="0">
            <a:spAutoFit/>
          </a:bodyPr>
          <a:lstStyle/>
          <a:p>
            <a:pPr algn="l">
              <a:lnSpc>
                <a:spcPts val="3467"/>
              </a:lnSpc>
              <a:spcBef>
                <a:spcPct val="0"/>
              </a:spcBef>
            </a:pPr>
            <a:r>
              <a:rPr lang="en-US" sz="2477">
                <a:solidFill>
                  <a:srgbClr val="242424"/>
                </a:solidFill>
                <a:latin typeface="TT Hoves"/>
                <a:ea typeface="TT Hoves"/>
                <a:cs typeface="TT Hoves"/>
                <a:sym typeface="TT Hoves"/>
              </a:rPr>
              <a:t>Write your explanation of the topic here.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6237CF"/>
        </a:solidFill>
      </p:bgPr>
    </p:bg>
    <p:spTree>
      <p:nvGrpSpPr>
        <p:cNvPr id="1" name=""/>
        <p:cNvGrpSpPr/>
        <p:nvPr/>
      </p:nvGrpSpPr>
      <p:grpSpPr>
        <a:xfrm>
          <a:off x="0" y="0"/>
          <a:ext cx="0" cy="0"/>
          <a:chOff x="0" y="0"/>
          <a:chExt cx="0" cy="0"/>
        </a:xfrm>
      </p:grpSpPr>
      <p:grpSp>
        <p:nvGrpSpPr>
          <p:cNvPr name="Group 2" id="2"/>
          <p:cNvGrpSpPr/>
          <p:nvPr/>
        </p:nvGrpSpPr>
        <p:grpSpPr>
          <a:xfrm rot="0">
            <a:off x="1028700" y="3452592"/>
            <a:ext cx="16230600" cy="4629198"/>
            <a:chOff x="0" y="0"/>
            <a:chExt cx="4475439" cy="1276459"/>
          </a:xfrm>
        </p:grpSpPr>
        <p:sp>
          <p:nvSpPr>
            <p:cNvPr name="Freeform 3" id="3"/>
            <p:cNvSpPr/>
            <p:nvPr/>
          </p:nvSpPr>
          <p:spPr>
            <a:xfrm flipH="false" flipV="false" rot="0">
              <a:off x="0" y="0"/>
              <a:ext cx="4475440" cy="1276459"/>
            </a:xfrm>
            <a:custGeom>
              <a:avLst/>
              <a:gdLst/>
              <a:ahLst/>
              <a:cxnLst/>
              <a:rect r="r" b="b" t="t" l="l"/>
              <a:pathLst>
                <a:path h="1276459" w="4475440">
                  <a:moveTo>
                    <a:pt x="17649" y="0"/>
                  </a:moveTo>
                  <a:lnTo>
                    <a:pt x="4457791" y="0"/>
                  </a:lnTo>
                  <a:cubicBezTo>
                    <a:pt x="4462471" y="0"/>
                    <a:pt x="4466961" y="1859"/>
                    <a:pt x="4470271" y="5169"/>
                  </a:cubicBezTo>
                  <a:cubicBezTo>
                    <a:pt x="4473580" y="8479"/>
                    <a:pt x="4475440" y="12968"/>
                    <a:pt x="4475440" y="17649"/>
                  </a:cubicBezTo>
                  <a:lnTo>
                    <a:pt x="4475440" y="1258810"/>
                  </a:lnTo>
                  <a:cubicBezTo>
                    <a:pt x="4475440" y="1263491"/>
                    <a:pt x="4473580" y="1267980"/>
                    <a:pt x="4470271" y="1271290"/>
                  </a:cubicBezTo>
                  <a:cubicBezTo>
                    <a:pt x="4466961" y="1274600"/>
                    <a:pt x="4462471" y="1276459"/>
                    <a:pt x="4457791" y="1276459"/>
                  </a:cubicBezTo>
                  <a:lnTo>
                    <a:pt x="17649" y="1276459"/>
                  </a:lnTo>
                  <a:cubicBezTo>
                    <a:pt x="12968" y="1276459"/>
                    <a:pt x="8479" y="1274600"/>
                    <a:pt x="5169" y="1271290"/>
                  </a:cubicBezTo>
                  <a:cubicBezTo>
                    <a:pt x="1859" y="1267980"/>
                    <a:pt x="0" y="1263491"/>
                    <a:pt x="0" y="1258810"/>
                  </a:cubicBezTo>
                  <a:lnTo>
                    <a:pt x="0" y="17649"/>
                  </a:lnTo>
                  <a:cubicBezTo>
                    <a:pt x="0" y="12968"/>
                    <a:pt x="1859" y="8479"/>
                    <a:pt x="5169" y="5169"/>
                  </a:cubicBezTo>
                  <a:cubicBezTo>
                    <a:pt x="8479" y="1859"/>
                    <a:pt x="12968" y="0"/>
                    <a:pt x="17649" y="0"/>
                  </a:cubicBezTo>
                  <a:close/>
                </a:path>
              </a:pathLst>
            </a:custGeom>
            <a:solidFill>
              <a:srgbClr val="FFFFFF"/>
            </a:solidFill>
            <a:ln w="38100" cap="rnd">
              <a:solidFill>
                <a:srgbClr val="243037"/>
              </a:solidFill>
              <a:prstDash val="solid"/>
              <a:round/>
            </a:ln>
          </p:spPr>
        </p:sp>
        <p:sp>
          <p:nvSpPr>
            <p:cNvPr name="TextBox 4" id="4"/>
            <p:cNvSpPr txBox="true"/>
            <p:nvPr/>
          </p:nvSpPr>
          <p:spPr>
            <a:xfrm>
              <a:off x="0" y="-38100"/>
              <a:ext cx="4475439" cy="1314559"/>
            </a:xfrm>
            <a:prstGeom prst="rect">
              <a:avLst/>
            </a:prstGeom>
          </p:spPr>
          <p:txBody>
            <a:bodyPr anchor="ctr" rtlCol="false" tIns="50800" lIns="50800" bIns="50800" rIns="50800"/>
            <a:lstStyle/>
            <a:p>
              <a:pPr algn="ctr" marL="0" indent="0" lvl="0">
                <a:lnSpc>
                  <a:spcPts val="2659"/>
                </a:lnSpc>
                <a:spcBef>
                  <a:spcPct val="0"/>
                </a:spcBef>
              </a:pPr>
            </a:p>
          </p:txBody>
        </p:sp>
      </p:grpSp>
      <p:pic>
        <p:nvPicPr>
          <p:cNvPr name="Picture 5" id="5"/>
          <p:cNvPicPr>
            <a:picLocks noChangeAspect="true"/>
          </p:cNvPicPr>
          <p:nvPr/>
        </p:nvPicPr>
        <p:blipFill>
          <a:blip r:embed="rId2"/>
          <a:stretch>
            <a:fillRect/>
          </a:stretch>
        </p:blipFill>
        <p:spPr>
          <a:xfrm rot="0">
            <a:off x="1113149" y="3679305"/>
            <a:ext cx="5490928" cy="4175773"/>
          </a:xfrm>
          <a:prstGeom prst="rect">
            <a:avLst/>
          </a:prstGeom>
        </p:spPr>
      </p:pic>
      <p:pic>
        <p:nvPicPr>
          <p:cNvPr name="Picture 6" id="6"/>
          <p:cNvPicPr>
            <a:picLocks noChangeAspect="true"/>
          </p:cNvPicPr>
          <p:nvPr/>
        </p:nvPicPr>
        <p:blipFill>
          <a:blip r:embed="rId3"/>
          <a:stretch>
            <a:fillRect/>
          </a:stretch>
        </p:blipFill>
        <p:spPr>
          <a:xfrm rot="0">
            <a:off x="6394887" y="3739934"/>
            <a:ext cx="5494909" cy="4054516"/>
          </a:xfrm>
          <a:prstGeom prst="rect">
            <a:avLst/>
          </a:prstGeom>
        </p:spPr>
      </p:pic>
      <p:pic>
        <p:nvPicPr>
          <p:cNvPr name="Picture 7" id="7"/>
          <p:cNvPicPr>
            <a:picLocks noChangeAspect="true"/>
          </p:cNvPicPr>
          <p:nvPr/>
        </p:nvPicPr>
        <p:blipFill>
          <a:blip r:embed="rId4"/>
          <a:stretch>
            <a:fillRect/>
          </a:stretch>
        </p:blipFill>
        <p:spPr>
          <a:xfrm rot="0">
            <a:off x="11683980" y="3740271"/>
            <a:ext cx="5490868" cy="4114803"/>
          </a:xfrm>
          <a:prstGeom prst="rect">
            <a:avLst/>
          </a:prstGeom>
        </p:spPr>
      </p:pic>
      <p:sp>
        <p:nvSpPr>
          <p:cNvPr name="Freeform 8" id="8"/>
          <p:cNvSpPr/>
          <p:nvPr/>
        </p:nvSpPr>
        <p:spPr>
          <a:xfrm flipH="false" flipV="false" rot="0">
            <a:off x="1125023" y="1128077"/>
            <a:ext cx="6018083" cy="2550163"/>
          </a:xfrm>
          <a:custGeom>
            <a:avLst/>
            <a:gdLst/>
            <a:ahLst/>
            <a:cxnLst/>
            <a:rect r="r" b="b" t="t" l="l"/>
            <a:pathLst>
              <a:path h="2550163" w="6018083">
                <a:moveTo>
                  <a:pt x="0" y="0"/>
                </a:moveTo>
                <a:lnTo>
                  <a:pt x="6018084" y="0"/>
                </a:lnTo>
                <a:lnTo>
                  <a:pt x="6018084" y="2550163"/>
                </a:lnTo>
                <a:lnTo>
                  <a:pt x="0" y="25501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460072">
            <a:off x="16302573" y="6827048"/>
            <a:ext cx="2456159" cy="2509485"/>
          </a:xfrm>
          <a:custGeom>
            <a:avLst/>
            <a:gdLst/>
            <a:ahLst/>
            <a:cxnLst/>
            <a:rect r="r" b="b" t="t" l="l"/>
            <a:pathLst>
              <a:path h="2509485" w="2456159">
                <a:moveTo>
                  <a:pt x="0" y="0"/>
                </a:moveTo>
                <a:lnTo>
                  <a:pt x="2456159" y="0"/>
                </a:lnTo>
                <a:lnTo>
                  <a:pt x="2456159" y="2509485"/>
                </a:lnTo>
                <a:lnTo>
                  <a:pt x="0" y="25094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0110460" y="1121278"/>
            <a:ext cx="7420193" cy="1409163"/>
          </a:xfrm>
          <a:prstGeom prst="rect">
            <a:avLst/>
          </a:prstGeom>
        </p:spPr>
        <p:txBody>
          <a:bodyPr anchor="t" rtlCol="false" tIns="0" lIns="0" bIns="0" rIns="0">
            <a:spAutoFit/>
          </a:bodyPr>
          <a:lstStyle/>
          <a:p>
            <a:pPr algn="l">
              <a:lnSpc>
                <a:spcPts val="3823"/>
              </a:lnSpc>
              <a:spcBef>
                <a:spcPct val="0"/>
              </a:spcBef>
            </a:pPr>
            <a:r>
              <a:rPr lang="en-US" sz="2731">
                <a:solidFill>
                  <a:srgbClr val="F9F5E7"/>
                </a:solidFill>
                <a:latin typeface="TT Hoves"/>
                <a:ea typeface="TT Hoves"/>
                <a:cs typeface="TT Hoves"/>
                <a:sym typeface="TT Hoves"/>
              </a:rPr>
              <a:t>Write your explanation of the topic here. Make sure to express your ideas clearly and write them down in as much detail as possible.</a:t>
            </a:r>
          </a:p>
        </p:txBody>
      </p:sp>
      <p:sp>
        <p:nvSpPr>
          <p:cNvPr name="TextBox 11" id="11"/>
          <p:cNvSpPr txBox="true"/>
          <p:nvPr/>
        </p:nvSpPr>
        <p:spPr>
          <a:xfrm rot="0">
            <a:off x="844321" y="1199252"/>
            <a:ext cx="5426431" cy="1167490"/>
          </a:xfrm>
          <a:prstGeom prst="rect">
            <a:avLst/>
          </a:prstGeom>
        </p:spPr>
        <p:txBody>
          <a:bodyPr anchor="t" rtlCol="false" tIns="0" lIns="0" bIns="0" rIns="0">
            <a:spAutoFit/>
          </a:bodyPr>
          <a:lstStyle/>
          <a:p>
            <a:pPr algn="ctr">
              <a:lnSpc>
                <a:spcPts val="9524"/>
              </a:lnSpc>
            </a:pPr>
            <a:r>
              <a:rPr lang="en-US" sz="6803" b="true">
                <a:solidFill>
                  <a:srgbClr val="6237CF"/>
                </a:solidFill>
                <a:latin typeface="Cy Grotesk Key Bold"/>
                <a:ea typeface="Cy Grotesk Key Bold"/>
                <a:cs typeface="Cy Grotesk Key Bold"/>
                <a:sym typeface="Cy Grotesk Key Bold"/>
              </a:rPr>
              <a:t>Results</a:t>
            </a:r>
          </a:p>
        </p:txBody>
      </p:sp>
      <p:sp>
        <p:nvSpPr>
          <p:cNvPr name="TextBox 12" id="12"/>
          <p:cNvSpPr txBox="true"/>
          <p:nvPr/>
        </p:nvSpPr>
        <p:spPr>
          <a:xfrm rot="0">
            <a:off x="2060239" y="8446580"/>
            <a:ext cx="3847899" cy="456780"/>
          </a:xfrm>
          <a:prstGeom prst="rect">
            <a:avLst/>
          </a:prstGeom>
        </p:spPr>
        <p:txBody>
          <a:bodyPr anchor="t" rtlCol="false" tIns="0" lIns="0" bIns="0" rIns="0">
            <a:spAutoFit/>
          </a:bodyPr>
          <a:lstStyle/>
          <a:p>
            <a:pPr algn="ctr">
              <a:lnSpc>
                <a:spcPts val="3702"/>
              </a:lnSpc>
            </a:pPr>
            <a:r>
              <a:rPr lang="en-US" sz="2644" b="true">
                <a:solidFill>
                  <a:srgbClr val="FFFFFF"/>
                </a:solidFill>
                <a:latin typeface="TT Hoves Bold"/>
                <a:ea typeface="TT Hoves Bold"/>
                <a:cs typeface="TT Hoves Bold"/>
                <a:sym typeface="TT Hoves Bold"/>
              </a:rPr>
              <a:t>Brand Awareness</a:t>
            </a:r>
          </a:p>
        </p:txBody>
      </p:sp>
      <p:sp>
        <p:nvSpPr>
          <p:cNvPr name="TextBox 13" id="13"/>
          <p:cNvSpPr txBox="true"/>
          <p:nvPr/>
        </p:nvSpPr>
        <p:spPr>
          <a:xfrm rot="0">
            <a:off x="13601241" y="8446667"/>
            <a:ext cx="2370088" cy="456694"/>
          </a:xfrm>
          <a:prstGeom prst="rect">
            <a:avLst/>
          </a:prstGeom>
        </p:spPr>
        <p:txBody>
          <a:bodyPr anchor="t" rtlCol="false" tIns="0" lIns="0" bIns="0" rIns="0">
            <a:spAutoFit/>
          </a:bodyPr>
          <a:lstStyle/>
          <a:p>
            <a:pPr algn="ctr" marL="0" indent="0" lvl="0">
              <a:lnSpc>
                <a:spcPts val="3702"/>
              </a:lnSpc>
              <a:spcBef>
                <a:spcPct val="0"/>
              </a:spcBef>
            </a:pPr>
            <a:r>
              <a:rPr lang="en-US" b="true" sz="2644" strike="noStrike" u="none">
                <a:solidFill>
                  <a:srgbClr val="FFFFFF"/>
                </a:solidFill>
                <a:latin typeface="TT Hoves Bold"/>
                <a:ea typeface="TT Hoves Bold"/>
                <a:cs typeface="TT Hoves Bold"/>
                <a:sym typeface="TT Hoves Bold"/>
              </a:rPr>
              <a:t>Sales</a:t>
            </a:r>
          </a:p>
        </p:txBody>
      </p:sp>
      <p:sp>
        <p:nvSpPr>
          <p:cNvPr name="TextBox 14" id="14"/>
          <p:cNvSpPr txBox="true"/>
          <p:nvPr/>
        </p:nvSpPr>
        <p:spPr>
          <a:xfrm rot="0">
            <a:off x="6455131" y="8440383"/>
            <a:ext cx="5377738" cy="456694"/>
          </a:xfrm>
          <a:prstGeom prst="rect">
            <a:avLst/>
          </a:prstGeom>
        </p:spPr>
        <p:txBody>
          <a:bodyPr anchor="t" rtlCol="false" tIns="0" lIns="0" bIns="0" rIns="0">
            <a:spAutoFit/>
          </a:bodyPr>
          <a:lstStyle/>
          <a:p>
            <a:pPr algn="ctr" marL="0" indent="0" lvl="0">
              <a:lnSpc>
                <a:spcPts val="3702"/>
              </a:lnSpc>
              <a:spcBef>
                <a:spcPct val="0"/>
              </a:spcBef>
            </a:pPr>
            <a:r>
              <a:rPr lang="en-US" b="true" sz="2644" strike="noStrike" u="none">
                <a:solidFill>
                  <a:srgbClr val="FFFFFF"/>
                </a:solidFill>
                <a:latin typeface="TT Hoves Bold"/>
                <a:ea typeface="TT Hoves Bold"/>
                <a:cs typeface="TT Hoves Bold"/>
                <a:sym typeface="TT Hoves Bold"/>
              </a:rPr>
              <a:t>Social Media Followers</a:t>
            </a:r>
          </a:p>
        </p:txBody>
      </p:sp>
      <p:sp>
        <p:nvSpPr>
          <p:cNvPr name="Freeform 15" id="15"/>
          <p:cNvSpPr/>
          <p:nvPr/>
        </p:nvSpPr>
        <p:spPr>
          <a:xfrm flipH="false" flipV="false" rot="-345036">
            <a:off x="-1111603" y="6445070"/>
            <a:ext cx="2873557" cy="2676000"/>
          </a:xfrm>
          <a:custGeom>
            <a:avLst/>
            <a:gdLst/>
            <a:ahLst/>
            <a:cxnLst/>
            <a:rect r="r" b="b" t="t" l="l"/>
            <a:pathLst>
              <a:path h="2676000" w="2873557">
                <a:moveTo>
                  <a:pt x="0" y="0"/>
                </a:moveTo>
                <a:lnTo>
                  <a:pt x="2873557" y="0"/>
                </a:lnTo>
                <a:lnTo>
                  <a:pt x="2873557" y="2676000"/>
                </a:lnTo>
                <a:lnTo>
                  <a:pt x="0" y="26760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DAHDWl8qUUA</dc:identifier>
  <dcterms:modified xsi:type="dcterms:W3CDTF">2011-08-01T06:04:30Z</dcterms:modified>
  <cp:revision>1</cp:revision>
  <dc:title>Cream Colorful Illustration Social Media Optimization Presentation</dc:title>
</cp:coreProperties>
</file>