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0" r:id="rId3"/>
    <p:sldId id="295" r:id="rId4"/>
    <p:sldId id="276" r:id="rId5"/>
    <p:sldId id="310" r:id="rId6"/>
    <p:sldId id="311" r:id="rId7"/>
    <p:sldId id="312" r:id="rId8"/>
    <p:sldId id="283" r:id="rId9"/>
    <p:sldId id="306" r:id="rId10"/>
    <p:sldId id="279" r:id="rId11"/>
    <p:sldId id="282" r:id="rId12"/>
    <p:sldId id="285" r:id="rId13"/>
    <p:sldId id="307" r:id="rId14"/>
    <p:sldId id="308" r:id="rId15"/>
    <p:sldId id="309" r:id="rId16"/>
    <p:sldId id="257" r:id="rId17"/>
    <p:sldId id="286" r:id="rId18"/>
    <p:sldId id="313" r:id="rId19"/>
    <p:sldId id="258" r:id="rId20"/>
    <p:sldId id="287" r:id="rId21"/>
    <p:sldId id="259" r:id="rId22"/>
    <p:sldId id="289" r:id="rId23"/>
    <p:sldId id="288"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8" autoAdjust="0"/>
    <p:restoredTop sz="96026" autoAdjust="0"/>
  </p:normalViewPr>
  <p:slideViewPr>
    <p:cSldViewPr snapToGrid="0">
      <p:cViewPr>
        <p:scale>
          <a:sx n="75" d="100"/>
          <a:sy n="75" d="100"/>
        </p:scale>
        <p:origin x="5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827F8-46C0-46E7-BCBE-2BFAD7560769}"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B7C3E-3D61-492D-AC24-9EB39996EE22}" type="slidenum">
              <a:rPr lang="en-US" smtClean="0"/>
              <a:t>‹#›</a:t>
            </a:fld>
            <a:endParaRPr lang="en-US"/>
          </a:p>
        </p:txBody>
      </p:sp>
    </p:spTree>
    <p:extLst>
      <p:ext uri="{BB962C8B-B14F-4D97-AF65-F5344CB8AC3E}">
        <p14:creationId xmlns:p14="http://schemas.microsoft.com/office/powerpoint/2010/main" val="200494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7256F2-7EF7-42F8-B9FA-A3B0A7B35370}"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38114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421482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12114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222023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56F2-7EF7-42F8-B9FA-A3B0A7B35370}"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9379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256F2-7EF7-42F8-B9FA-A3B0A7B35370}"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78356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7256F2-7EF7-42F8-B9FA-A3B0A7B35370}"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85068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7256F2-7EF7-42F8-B9FA-A3B0A7B35370}"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11938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56F2-7EF7-42F8-B9FA-A3B0A7B35370}" type="datetimeFigureOut">
              <a:rPr lang="en-US" smtClean="0"/>
              <a:t>8/23/2020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09237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56F2-7EF7-42F8-B9FA-A3B0A7B35370}"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80645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56F2-7EF7-42F8-B9FA-A3B0A7B35370}"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92786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256F2-7EF7-42F8-B9FA-A3B0A7B35370}" type="datetimeFigureOut">
              <a:rPr lang="en-US" smtClean="0"/>
              <a:t>8/23/2020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4E278-2D7E-4A48-A42A-26410041B621}" type="slidenum">
              <a:rPr lang="en-US" smtClean="0"/>
              <a:t>‹#›</a:t>
            </a:fld>
            <a:endParaRPr lang="en-US"/>
          </a:p>
        </p:txBody>
      </p:sp>
    </p:spTree>
    <p:extLst>
      <p:ext uri="{BB962C8B-B14F-4D97-AF65-F5344CB8AC3E}">
        <p14:creationId xmlns:p14="http://schemas.microsoft.com/office/powerpoint/2010/main" val="406640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70.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1.png"/><Relationship Id="rId7" Type="http://schemas.openxmlformats.org/officeDocument/2006/relationships/image" Target="../media/image400.png"/><Relationship Id="rId2"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0.png"/><Relationship Id="rId12" Type="http://schemas.openxmlformats.org/officeDocument/2006/relationships/image" Target="../media/image6.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36.png"/><Relationship Id="rId5" Type="http://schemas.openxmlformats.org/officeDocument/2006/relationships/image" Target="../media/image211.png"/><Relationship Id="rId4" Type="http://schemas.openxmlformats.org/officeDocument/2006/relationships/image" Target="../media/image200.png"/></Relationships>
</file>

<file path=ppt/slides/_rels/slide5.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90.png"/><Relationship Id="rId7" Type="http://schemas.openxmlformats.org/officeDocument/2006/relationships/image" Target="../media/image230.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1.png"/><Relationship Id="rId10" Type="http://schemas.openxmlformats.org/officeDocument/2006/relationships/image" Target="../media/image35.png"/><Relationship Id="rId9" Type="http://schemas.openxmlformats.org/officeDocument/2006/relationships/image" Target="../media/image250.png"/><Relationship Id="rId4" Type="http://schemas.openxmlformats.org/officeDocument/2006/relationships/image" Target="../media/image20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39.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40.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9.png"/><Relationship Id="rId7" Type="http://schemas.openxmlformats.org/officeDocument/2006/relationships/image" Target="../media/image23.png"/><Relationship Id="rId1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4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Measuring stream flow:</a:t>
            </a:r>
            <a:br>
              <a:rPr lang="en-US" dirty="0"/>
            </a:br>
            <a:r>
              <a:rPr lang="en-US" dirty="0"/>
              <a:t>continuous gauging</a:t>
            </a:r>
          </a:p>
        </p:txBody>
      </p:sp>
      <p:sp>
        <p:nvSpPr>
          <p:cNvPr id="3" name="Rectangle 2"/>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nvGrpSpPr>
          <p:cNvPr id="4" name="Group 3">
            <a:extLst>
              <a:ext uri="{FF2B5EF4-FFF2-40B4-BE49-F238E27FC236}">
                <a16:creationId xmlns:a16="http://schemas.microsoft.com/office/drawing/2014/main" id="{3FA182CF-583B-43F0-82FE-9C7EAE271617}"/>
              </a:ext>
            </a:extLst>
          </p:cNvPr>
          <p:cNvGrpSpPr/>
          <p:nvPr/>
        </p:nvGrpSpPr>
        <p:grpSpPr>
          <a:xfrm>
            <a:off x="690801" y="105723"/>
            <a:ext cx="4109668" cy="1031631"/>
            <a:chOff x="550984" y="-11723"/>
            <a:chExt cx="4109668" cy="1031631"/>
          </a:xfrm>
        </p:grpSpPr>
        <p:sp>
          <p:nvSpPr>
            <p:cNvPr id="5" name="Rectangle 4">
              <a:extLst>
                <a:ext uri="{FF2B5EF4-FFF2-40B4-BE49-F238E27FC236}">
                  <a16:creationId xmlns:a16="http://schemas.microsoft.com/office/drawing/2014/main" id="{43A32974-A639-4866-91A6-BCC4801B4C85}"/>
                </a:ext>
              </a:extLst>
            </p:cNvPr>
            <p:cNvSpPr/>
            <p:nvPr/>
          </p:nvSpPr>
          <p:spPr>
            <a:xfrm>
              <a:off x="1542313" y="-11723"/>
              <a:ext cx="3118339" cy="1031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Slides for each module are numbered for easier cross-referencing with class notes</a:t>
              </a:r>
            </a:p>
          </p:txBody>
        </p:sp>
        <p:sp>
          <p:nvSpPr>
            <p:cNvPr id="6" name="Right Arrow 3">
              <a:extLst>
                <a:ext uri="{FF2B5EF4-FFF2-40B4-BE49-F238E27FC236}">
                  <a16:creationId xmlns:a16="http://schemas.microsoft.com/office/drawing/2014/main" id="{2F9FC9BA-A332-495B-B61E-A6BD00FC389B}"/>
                </a:ext>
              </a:extLst>
            </p:cNvPr>
            <p:cNvSpPr/>
            <p:nvPr/>
          </p:nvSpPr>
          <p:spPr>
            <a:xfrm rot="10800000">
              <a:off x="550984" y="117231"/>
              <a:ext cx="1025875" cy="59787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7E155402-F9C3-477C-A6C6-1241999FE196}"/>
              </a:ext>
            </a:extLst>
          </p:cNvPr>
          <p:cNvSpPr/>
          <p:nvPr/>
        </p:nvSpPr>
        <p:spPr>
          <a:xfrm>
            <a:off x="4463144" y="4854192"/>
            <a:ext cx="3760700" cy="178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My slides have TONS of animations and building graphics.  These do not translate well to D2L, so it is best to download the power point to work through the logic behind the animations</a:t>
            </a:r>
          </a:p>
        </p:txBody>
      </p:sp>
    </p:spTree>
    <p:extLst>
      <p:ext uri="{BB962C8B-B14F-4D97-AF65-F5344CB8AC3E}">
        <p14:creationId xmlns:p14="http://schemas.microsoft.com/office/powerpoint/2010/main" val="285881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088" y="445512"/>
            <a:ext cx="5863872" cy="1325563"/>
          </a:xfrm>
        </p:spPr>
        <p:txBody>
          <a:bodyPr/>
          <a:lstStyle/>
          <a:p>
            <a:r>
              <a:rPr lang="en-US" dirty="0"/>
              <a:t>Measuring flow over time: rating curves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1850" y="365125"/>
            <a:ext cx="4594818" cy="6126424"/>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702" y="1838849"/>
            <a:ext cx="6548392" cy="3828841"/>
          </a:xfrm>
          <a:prstGeom prst="rect">
            <a:avLst/>
          </a:prstGeom>
        </p:spPr>
      </p:pic>
      <p:sp>
        <p:nvSpPr>
          <p:cNvPr id="6" name="TextBox 5"/>
          <p:cNvSpPr txBox="1"/>
          <p:nvPr/>
        </p:nvSpPr>
        <p:spPr>
          <a:xfrm>
            <a:off x="180871" y="6306883"/>
            <a:ext cx="2774093" cy="369332"/>
          </a:xfrm>
          <a:prstGeom prst="rect">
            <a:avLst/>
          </a:prstGeom>
          <a:noFill/>
        </p:spPr>
        <p:txBody>
          <a:bodyPr wrap="none" rtlCol="0">
            <a:spAutoFit/>
          </a:bodyPr>
          <a:lstStyle/>
          <a:p>
            <a:r>
              <a:rPr lang="en-US" dirty="0"/>
              <a:t>USGS Fact Sheet 2011-3001</a:t>
            </a:r>
          </a:p>
        </p:txBody>
      </p:sp>
      <p:sp>
        <p:nvSpPr>
          <p:cNvPr id="4" name="TextBox 3"/>
          <p:cNvSpPr txBox="1"/>
          <p:nvPr/>
        </p:nvSpPr>
        <p:spPr>
          <a:xfrm>
            <a:off x="9479259" y="2479730"/>
            <a:ext cx="1247008" cy="369332"/>
          </a:xfrm>
          <a:prstGeom prst="rect">
            <a:avLst/>
          </a:prstGeom>
          <a:solidFill>
            <a:schemeClr val="bg1"/>
          </a:solidFill>
        </p:spPr>
        <p:txBody>
          <a:bodyPr wrap="none" rtlCol="0">
            <a:spAutoFit/>
          </a:bodyPr>
          <a:lstStyle/>
          <a:p>
            <a:r>
              <a:rPr lang="en-US" dirty="0"/>
              <a:t>Stilling well</a:t>
            </a:r>
          </a:p>
        </p:txBody>
      </p:sp>
      <p:sp>
        <p:nvSpPr>
          <p:cNvPr id="8" name="TextBox 7"/>
          <p:cNvSpPr txBox="1"/>
          <p:nvPr/>
        </p:nvSpPr>
        <p:spPr>
          <a:xfrm>
            <a:off x="8652146" y="1469517"/>
            <a:ext cx="1258483" cy="369332"/>
          </a:xfrm>
          <a:prstGeom prst="rect">
            <a:avLst/>
          </a:prstGeom>
          <a:solidFill>
            <a:schemeClr val="bg1"/>
          </a:solidFill>
        </p:spPr>
        <p:txBody>
          <a:bodyPr wrap="square" rtlCol="0">
            <a:spAutoFit/>
          </a:bodyPr>
          <a:lstStyle/>
          <a:p>
            <a:r>
              <a:rPr lang="en-US" dirty="0"/>
              <a:t>Data logger</a:t>
            </a:r>
          </a:p>
        </p:txBody>
      </p:sp>
      <p:grpSp>
        <p:nvGrpSpPr>
          <p:cNvPr id="10" name="Group 9"/>
          <p:cNvGrpSpPr/>
          <p:nvPr/>
        </p:nvGrpSpPr>
        <p:grpSpPr>
          <a:xfrm>
            <a:off x="9574860" y="3369023"/>
            <a:ext cx="2045950" cy="369332"/>
            <a:chOff x="9311614" y="3933988"/>
            <a:chExt cx="2045950" cy="369332"/>
          </a:xfrm>
        </p:grpSpPr>
        <p:sp>
          <p:nvSpPr>
            <p:cNvPr id="9" name="Right Arrow 8"/>
            <p:cNvSpPr/>
            <p:nvPr/>
          </p:nvSpPr>
          <p:spPr>
            <a:xfrm rot="10800000">
              <a:off x="9311614" y="3997272"/>
              <a:ext cx="658141" cy="2427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10629" y="3933988"/>
              <a:ext cx="1446935" cy="369332"/>
            </a:xfrm>
            <a:prstGeom prst="rect">
              <a:avLst/>
            </a:prstGeom>
            <a:solidFill>
              <a:schemeClr val="bg1"/>
            </a:solidFill>
          </p:spPr>
          <p:txBody>
            <a:bodyPr wrap="none" rtlCol="0">
              <a:spAutoFit/>
            </a:bodyPr>
            <a:lstStyle/>
            <a:p>
              <a:r>
                <a:rPr lang="en-US" dirty="0"/>
                <a:t>Manual stage</a:t>
              </a:r>
            </a:p>
          </p:txBody>
        </p:sp>
      </p:grpSp>
      <p:grpSp>
        <p:nvGrpSpPr>
          <p:cNvPr id="18" name="Group 17"/>
          <p:cNvGrpSpPr/>
          <p:nvPr/>
        </p:nvGrpSpPr>
        <p:grpSpPr>
          <a:xfrm>
            <a:off x="1828800" y="1838849"/>
            <a:ext cx="1495602" cy="1593457"/>
            <a:chOff x="1828800" y="1838849"/>
            <a:chExt cx="1495602" cy="1593457"/>
          </a:xfrm>
        </p:grpSpPr>
        <p:sp>
          <p:nvSpPr>
            <p:cNvPr id="11" name="TextBox 10"/>
            <p:cNvSpPr txBox="1"/>
            <p:nvPr/>
          </p:nvSpPr>
          <p:spPr>
            <a:xfrm>
              <a:off x="1828800" y="1838849"/>
              <a:ext cx="1495602" cy="646331"/>
            </a:xfrm>
            <a:prstGeom prst="rect">
              <a:avLst/>
            </a:prstGeom>
            <a:solidFill>
              <a:schemeClr val="bg1"/>
            </a:solidFill>
            <a:ln w="28575">
              <a:solidFill>
                <a:srgbClr val="FF0000"/>
              </a:solidFill>
            </a:ln>
          </p:spPr>
          <p:txBody>
            <a:bodyPr wrap="none" rtlCol="0">
              <a:spAutoFit/>
            </a:bodyPr>
            <a:lstStyle/>
            <a:p>
              <a:r>
                <a:rPr lang="en-US" dirty="0">
                  <a:solidFill>
                    <a:srgbClr val="FF0000"/>
                  </a:solidFill>
                </a:rPr>
                <a:t>Manual </a:t>
              </a:r>
            </a:p>
            <a:p>
              <a:r>
                <a:rPr lang="en-US" dirty="0">
                  <a:solidFill>
                    <a:srgbClr val="FF0000"/>
                  </a:solidFill>
                </a:rPr>
                <a:t>measurement</a:t>
              </a:r>
            </a:p>
          </p:txBody>
        </p:sp>
        <p:cxnSp>
          <p:nvCxnSpPr>
            <p:cNvPr id="13" name="Straight Arrow Connector 12"/>
            <p:cNvCxnSpPr>
              <a:stCxn id="11" idx="2"/>
            </p:cNvCxnSpPr>
            <p:nvPr/>
          </p:nvCxnSpPr>
          <p:spPr>
            <a:xfrm>
              <a:off x="2576601" y="2485180"/>
              <a:ext cx="378363" cy="9471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320606" y="1771075"/>
            <a:ext cx="1410643" cy="1151579"/>
            <a:chOff x="4320606" y="1771075"/>
            <a:chExt cx="1410643" cy="1151579"/>
          </a:xfrm>
        </p:grpSpPr>
        <p:sp>
          <p:nvSpPr>
            <p:cNvPr id="15" name="TextBox 14"/>
            <p:cNvSpPr txBox="1"/>
            <p:nvPr/>
          </p:nvSpPr>
          <p:spPr>
            <a:xfrm>
              <a:off x="4320606" y="1771075"/>
              <a:ext cx="1410643" cy="646331"/>
            </a:xfrm>
            <a:prstGeom prst="rect">
              <a:avLst/>
            </a:prstGeom>
            <a:solidFill>
              <a:schemeClr val="bg1"/>
            </a:solidFill>
            <a:ln w="28575">
              <a:solidFill>
                <a:srgbClr val="FF0000"/>
              </a:solidFill>
            </a:ln>
          </p:spPr>
          <p:txBody>
            <a:bodyPr wrap="none" rtlCol="0">
              <a:spAutoFit/>
            </a:bodyPr>
            <a:lstStyle/>
            <a:p>
              <a:r>
                <a:rPr lang="en-US" dirty="0">
                  <a:solidFill>
                    <a:srgbClr val="FF0000"/>
                  </a:solidFill>
                </a:rPr>
                <a:t>Interpolation</a:t>
              </a:r>
            </a:p>
            <a:p>
              <a:r>
                <a:rPr lang="en-US" dirty="0">
                  <a:solidFill>
                    <a:srgbClr val="FF0000"/>
                  </a:solidFill>
                </a:rPr>
                <a:t>function</a:t>
              </a:r>
            </a:p>
          </p:txBody>
        </p:sp>
        <p:cxnSp>
          <p:nvCxnSpPr>
            <p:cNvPr id="16" name="Straight Arrow Connector 15"/>
            <p:cNvCxnSpPr>
              <a:stCxn id="15" idx="2"/>
            </p:cNvCxnSpPr>
            <p:nvPr/>
          </p:nvCxnSpPr>
          <p:spPr>
            <a:xfrm>
              <a:off x="5025928" y="2417406"/>
              <a:ext cx="169357" cy="5052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29</a:t>
            </a:r>
          </a:p>
        </p:txBody>
      </p:sp>
    </p:spTree>
    <p:extLst>
      <p:ext uri="{BB962C8B-B14F-4D97-AF65-F5344CB8AC3E}">
        <p14:creationId xmlns:p14="http://schemas.microsoft.com/office/powerpoint/2010/main" val="54648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32" y="445512"/>
            <a:ext cx="5970628" cy="1325563"/>
          </a:xfrm>
        </p:spPr>
        <p:txBody>
          <a:bodyPr/>
          <a:lstStyle/>
          <a:p>
            <a:r>
              <a:rPr lang="en-US" dirty="0"/>
              <a:t>Measuring flow over time: rating curves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1850" y="365125"/>
            <a:ext cx="4594818" cy="6126424"/>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12123"/>
          <a:stretch/>
        </p:blipFill>
        <p:spPr>
          <a:xfrm>
            <a:off x="42471" y="2013974"/>
            <a:ext cx="6538571" cy="4327154"/>
          </a:xfrm>
          <a:prstGeom prst="rect">
            <a:avLst/>
          </a:prstGeom>
        </p:spPr>
      </p:pic>
      <p:sp>
        <p:nvSpPr>
          <p:cNvPr id="5" name="TextBox 4"/>
          <p:cNvSpPr txBox="1"/>
          <p:nvPr/>
        </p:nvSpPr>
        <p:spPr>
          <a:xfrm>
            <a:off x="151978" y="6341128"/>
            <a:ext cx="6489982" cy="369332"/>
          </a:xfrm>
          <a:prstGeom prst="rect">
            <a:avLst/>
          </a:prstGeom>
          <a:noFill/>
        </p:spPr>
        <p:txBody>
          <a:bodyPr wrap="none" rtlCol="0">
            <a:spAutoFit/>
          </a:bodyPr>
          <a:lstStyle/>
          <a:p>
            <a:r>
              <a:rPr lang="en-US" dirty="0"/>
              <a:t>USDA Report for Joint Venture Agreement No. 02-JV-11222022-183</a:t>
            </a:r>
          </a:p>
        </p:txBody>
      </p:sp>
      <mc:AlternateContent xmlns:mc="http://schemas.openxmlformats.org/markup-compatibility/2006" xmlns:a14="http://schemas.microsoft.com/office/drawing/2010/main">
        <mc:Choice Requires="a14">
          <p:sp>
            <p:nvSpPr>
              <p:cNvPr id="6" name="TextBox 5"/>
              <p:cNvSpPr txBox="1"/>
              <p:nvPr/>
            </p:nvSpPr>
            <p:spPr>
              <a:xfrm>
                <a:off x="0" y="1706320"/>
                <a:ext cx="7196265"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=1.1065</m:t>
                      </m:r>
                      <m:r>
                        <a:rPr lang="en-US" b="0" i="1" smtClean="0">
                          <a:latin typeface="Cambria Math" panose="02040503050406030204" pitchFamily="18" charset="0"/>
                        </a:rPr>
                        <m:t>𝐻</m:t>
                      </m:r>
                      <m:r>
                        <a:rPr lang="en-US" b="0" i="1" smtClean="0">
                          <a:latin typeface="Cambria Math" panose="02040503050406030204" pitchFamily="18" charset="0"/>
                        </a:rPr>
                        <m:t>−9.79070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2</m:t>
                          </m:r>
                        </m:sup>
                      </m:sSup>
                      <m:r>
                        <a:rPr lang="en-US" b="0" i="1" smtClean="0">
                          <a:latin typeface="Cambria Math" panose="02040503050406030204" pitchFamily="18" charset="0"/>
                        </a:rPr>
                        <m:t>+20.39369</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3</m:t>
                          </m:r>
                        </m:sup>
                      </m:sSup>
                      <m:r>
                        <a:rPr lang="en-US" b="0" i="1" smtClean="0">
                          <a:latin typeface="Cambria Math" panose="02040503050406030204" pitchFamily="18" charset="0"/>
                        </a:rPr>
                        <m:t>−2.79459</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4</m:t>
                          </m:r>
                        </m:sup>
                      </m:sSup>
                      <m:r>
                        <a:rPr lang="en-US" b="0" i="1" smtClean="0">
                          <a:latin typeface="Cambria Math" panose="02040503050406030204" pitchFamily="18" charset="0"/>
                        </a:rPr>
                        <m:t>−3.25692</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5</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0" y="1706320"/>
                <a:ext cx="7196265" cy="372410"/>
              </a:xfrm>
              <a:prstGeom prst="rect">
                <a:avLst/>
              </a:prstGeom>
              <a:blipFill rotWithShape="0">
                <a:blip r:embed="rId4"/>
                <a:stretch>
                  <a:fillRect b="-9836"/>
                </a:stretch>
              </a:blipFill>
            </p:spPr>
            <p:txBody>
              <a:bodyPr/>
              <a:lstStyle/>
              <a:p>
                <a:r>
                  <a:rPr lang="en-US">
                    <a:noFill/>
                  </a:rPr>
                  <a:t> </a:t>
                </a:r>
              </a:p>
            </p:txBody>
          </p:sp>
        </mc:Fallback>
      </mc:AlternateContent>
      <p:cxnSp>
        <p:nvCxnSpPr>
          <p:cNvPr id="8" name="Straight Arrow Connector 7"/>
          <p:cNvCxnSpPr/>
          <p:nvPr/>
        </p:nvCxnSpPr>
        <p:spPr>
          <a:xfrm>
            <a:off x="5311776" y="3854450"/>
            <a:ext cx="0" cy="184785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46150" y="4333875"/>
            <a:ext cx="4375152" cy="3175"/>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46150" y="3876675"/>
            <a:ext cx="4375152"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Tree>
    <p:extLst>
      <p:ext uri="{BB962C8B-B14F-4D97-AF65-F5344CB8AC3E}">
        <p14:creationId xmlns:p14="http://schemas.microsoft.com/office/powerpoint/2010/main" val="38428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thought exercise</a:t>
            </a:r>
          </a:p>
        </p:txBody>
      </p:sp>
      <p:sp>
        <p:nvSpPr>
          <p:cNvPr id="3" name="Content Placeholder 2"/>
          <p:cNvSpPr>
            <a:spLocks noGrp="1"/>
          </p:cNvSpPr>
          <p:nvPr>
            <p:ph idx="1"/>
          </p:nvPr>
        </p:nvSpPr>
        <p:spPr>
          <a:xfrm>
            <a:off x="838200" y="2814637"/>
            <a:ext cx="10515600" cy="3362325"/>
          </a:xfrm>
        </p:spPr>
        <p:txBody>
          <a:bodyPr>
            <a:normAutofit/>
          </a:bodyPr>
          <a:lstStyle/>
          <a:p>
            <a:r>
              <a:rPr lang="en-US" dirty="0"/>
              <a:t>At the same </a:t>
            </a:r>
            <a:r>
              <a:rPr lang="en-US" dirty="0">
                <a:solidFill>
                  <a:srgbClr val="FF0000"/>
                </a:solidFill>
              </a:rPr>
              <a:t>stage</a:t>
            </a:r>
            <a:r>
              <a:rPr lang="en-US" dirty="0"/>
              <a:t>, </a:t>
            </a:r>
            <a:r>
              <a:rPr lang="en-US" dirty="0">
                <a:solidFill>
                  <a:srgbClr val="FF0000"/>
                </a:solidFill>
              </a:rPr>
              <a:t>discharge</a:t>
            </a:r>
            <a:r>
              <a:rPr lang="en-US" dirty="0"/>
              <a:t> is now </a:t>
            </a:r>
            <a:r>
              <a:rPr lang="en-US" dirty="0">
                <a:solidFill>
                  <a:srgbClr val="FF0000"/>
                </a:solidFill>
              </a:rPr>
              <a:t>lower</a:t>
            </a:r>
            <a:r>
              <a:rPr lang="en-US" dirty="0"/>
              <a:t> than it used to be.</a:t>
            </a:r>
          </a:p>
          <a:p>
            <a:r>
              <a:rPr lang="en-US" dirty="0"/>
              <a:t>What is a change to the stream geometry that can explain this?</a:t>
            </a:r>
          </a:p>
          <a:p>
            <a:pPr lvl="1"/>
            <a:r>
              <a:rPr lang="en-US" dirty="0">
                <a:solidFill>
                  <a:srgbClr val="FF0000"/>
                </a:solidFill>
              </a:rPr>
              <a:t>Bank failure may have created a narrower channel</a:t>
            </a:r>
          </a:p>
          <a:p>
            <a:endParaRPr lang="en-US" dirty="0"/>
          </a:p>
          <a:p>
            <a:r>
              <a:rPr lang="en-US" dirty="0"/>
              <a:t>What is a change to the resistance to flow that can explain this?</a:t>
            </a:r>
          </a:p>
          <a:p>
            <a:pPr marL="0" indent="0">
              <a:buNone/>
            </a:pPr>
            <a:endParaRPr lang="en-US" dirty="0"/>
          </a:p>
        </p:txBody>
      </p:sp>
      <mc:AlternateContent xmlns:mc="http://schemas.openxmlformats.org/markup-compatibility/2006" xmlns:a14="http://schemas.microsoft.com/office/drawing/2010/main">
        <mc:Choice Requires="a14">
          <p:sp>
            <p:nvSpPr>
              <p:cNvPr id="4" name="Rectangle 3"/>
              <p:cNvSpPr/>
              <p:nvPr/>
            </p:nvSpPr>
            <p:spPr>
              <a:xfrm>
                <a:off x="7748021" y="1344536"/>
                <a:ext cx="2107436"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𝑔𝑅𝑆</m:t>
                              </m:r>
                            </m:num>
                            <m:den>
                              <m:r>
                                <a:rPr lang="en-US" sz="2800" b="0" i="1" smtClean="0">
                                  <a:latin typeface="Cambria Math" panose="02040503050406030204" pitchFamily="18" charset="0"/>
                                </a:rPr>
                                <m:t>𝑓</m:t>
                              </m:r>
                            </m:den>
                          </m:f>
                        </m:e>
                      </m:ra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7748021" y="1344536"/>
                <a:ext cx="2107436" cy="1365374"/>
              </a:xfrm>
              <a:prstGeom prst="rect">
                <a:avLst/>
              </a:prstGeom>
              <a:blipFill rotWithShape="0">
                <a:blip r:embed="rId2"/>
                <a:stretch>
                  <a:fillRect/>
                </a:stretch>
              </a:blipFill>
            </p:spPr>
            <p:txBody>
              <a:bodyPr/>
              <a:lstStyle/>
              <a:p>
                <a:r>
                  <a:rPr lang="en-US">
                    <a:noFill/>
                  </a:rPr>
                  <a:t> </a:t>
                </a:r>
              </a:p>
            </p:txBody>
          </p:sp>
        </mc:Fallback>
      </mc:AlternateContent>
      <p:sp>
        <p:nvSpPr>
          <p:cNvPr id="5" name="Rectangle 4"/>
          <p:cNvSpPr/>
          <p:nvPr/>
        </p:nvSpPr>
        <p:spPr>
          <a:xfrm>
            <a:off x="5028955" y="1729442"/>
            <a:ext cx="2543930" cy="523220"/>
          </a:xfrm>
          <a:prstGeom prst="rect">
            <a:avLst/>
          </a:prstGeom>
        </p:spPr>
        <p:txBody>
          <a:bodyPr wrap="square">
            <a:spAutoFit/>
          </a:bodyPr>
          <a:lstStyle/>
          <a:p>
            <a:r>
              <a:rPr lang="en-US" sz="2800" dirty="0">
                <a:ea typeface="Cambria Math" panose="02040503050406030204" pitchFamily="18" charset="0"/>
              </a:rPr>
              <a:t>Darcy-</a:t>
            </a:r>
            <a:r>
              <a:rPr lang="en-US" sz="2800" dirty="0" err="1">
                <a:ea typeface="Cambria Math" panose="02040503050406030204" pitchFamily="18" charset="0"/>
              </a:rPr>
              <a:t>Weisbach</a:t>
            </a:r>
            <a:endParaRPr lang="en-US" sz="2800" dirty="0"/>
          </a:p>
        </p:txBody>
      </p:sp>
      <mc:AlternateContent xmlns:mc="http://schemas.openxmlformats.org/markup-compatibility/2006" xmlns:a14="http://schemas.microsoft.com/office/drawing/2010/main">
        <mc:Choice Requires="a14">
          <p:sp>
            <p:nvSpPr>
              <p:cNvPr id="6" name="Rectangle 5"/>
              <p:cNvSpPr/>
              <p:nvPr/>
            </p:nvSpPr>
            <p:spPr>
              <a:xfrm>
                <a:off x="1925743" y="1748820"/>
                <a:ext cx="14712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𝑄</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𝑈</m:t>
                          </m:r>
                        </m:e>
                      </m:acc>
                      <m:r>
                        <a:rPr lang="en-US" sz="2800" i="1">
                          <a:latin typeface="Cambria Math" panose="02040503050406030204" pitchFamily="18" charset="0"/>
                        </a:rPr>
                        <m:t>𝐴</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1925743" y="1748820"/>
                <a:ext cx="1471237" cy="523220"/>
              </a:xfrm>
              <a:prstGeom prst="rect">
                <a:avLst/>
              </a:prstGeom>
              <a:blipFill rotWithShape="0">
                <a:blip r:embed="rId3"/>
                <a:stretch>
                  <a:fillRect/>
                </a:stretch>
              </a:blipFill>
            </p:spPr>
            <p:txBody>
              <a:bodyPr/>
              <a:lstStyle/>
              <a:p>
                <a:r>
                  <a:rPr lang="en-US">
                    <a:noFill/>
                  </a:rPr>
                  <a:t> </a:t>
                </a:r>
              </a:p>
            </p:txBody>
          </p:sp>
        </mc:Fallback>
      </mc:AlternateContent>
      <p:sp>
        <p:nvSpPr>
          <p:cNvPr id="7" name="Down Arrow 6"/>
          <p:cNvSpPr/>
          <p:nvPr/>
        </p:nvSpPr>
        <p:spPr>
          <a:xfrm rot="5400000">
            <a:off x="9566346" y="2029558"/>
            <a:ext cx="298564" cy="531279"/>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3422833" y="1744791"/>
            <a:ext cx="298564" cy="531279"/>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31</a:t>
            </a:r>
          </a:p>
        </p:txBody>
      </p:sp>
    </p:spTree>
    <p:extLst>
      <p:ext uri="{BB962C8B-B14F-4D97-AF65-F5344CB8AC3E}">
        <p14:creationId xmlns:p14="http://schemas.microsoft.com/office/powerpoint/2010/main" val="14060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32" y="445512"/>
            <a:ext cx="5970628" cy="1325563"/>
          </a:xfrm>
        </p:spPr>
        <p:txBody>
          <a:bodyPr/>
          <a:lstStyle/>
          <a:p>
            <a:r>
              <a:rPr lang="en-US" dirty="0"/>
              <a:t>Measuring flow over time: rating curves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1850" y="365125"/>
            <a:ext cx="4594818" cy="6126424"/>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12123"/>
          <a:stretch/>
        </p:blipFill>
        <p:spPr>
          <a:xfrm>
            <a:off x="42471" y="2013974"/>
            <a:ext cx="6538571" cy="4327154"/>
          </a:xfrm>
          <a:prstGeom prst="rect">
            <a:avLst/>
          </a:prstGeom>
        </p:spPr>
      </p:pic>
      <p:sp>
        <p:nvSpPr>
          <p:cNvPr id="5" name="TextBox 4"/>
          <p:cNvSpPr txBox="1"/>
          <p:nvPr/>
        </p:nvSpPr>
        <p:spPr>
          <a:xfrm>
            <a:off x="151978" y="6341128"/>
            <a:ext cx="6489982" cy="369332"/>
          </a:xfrm>
          <a:prstGeom prst="rect">
            <a:avLst/>
          </a:prstGeom>
          <a:noFill/>
        </p:spPr>
        <p:txBody>
          <a:bodyPr wrap="none" rtlCol="0">
            <a:spAutoFit/>
          </a:bodyPr>
          <a:lstStyle/>
          <a:p>
            <a:r>
              <a:rPr lang="en-US" dirty="0"/>
              <a:t>USDA Report for Joint Venture Agreement No. 02-JV-11222022-183</a:t>
            </a:r>
          </a:p>
        </p:txBody>
      </p:sp>
      <mc:AlternateContent xmlns:mc="http://schemas.openxmlformats.org/markup-compatibility/2006" xmlns:a14="http://schemas.microsoft.com/office/drawing/2010/main">
        <mc:Choice Requires="a14">
          <p:sp>
            <p:nvSpPr>
              <p:cNvPr id="6" name="TextBox 5"/>
              <p:cNvSpPr txBox="1"/>
              <p:nvPr/>
            </p:nvSpPr>
            <p:spPr>
              <a:xfrm>
                <a:off x="0" y="1706320"/>
                <a:ext cx="7196265"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=1.1065</m:t>
                      </m:r>
                      <m:r>
                        <a:rPr lang="en-US" b="0" i="1" smtClean="0">
                          <a:latin typeface="Cambria Math" panose="02040503050406030204" pitchFamily="18" charset="0"/>
                        </a:rPr>
                        <m:t>𝐻</m:t>
                      </m:r>
                      <m:r>
                        <a:rPr lang="en-US" b="0" i="1" smtClean="0">
                          <a:latin typeface="Cambria Math" panose="02040503050406030204" pitchFamily="18" charset="0"/>
                        </a:rPr>
                        <m:t>−9.79070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2</m:t>
                          </m:r>
                        </m:sup>
                      </m:sSup>
                      <m:r>
                        <a:rPr lang="en-US" b="0" i="1" smtClean="0">
                          <a:latin typeface="Cambria Math" panose="02040503050406030204" pitchFamily="18" charset="0"/>
                        </a:rPr>
                        <m:t>+20.39369</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3</m:t>
                          </m:r>
                        </m:sup>
                      </m:sSup>
                      <m:r>
                        <a:rPr lang="en-US" b="0" i="1" smtClean="0">
                          <a:latin typeface="Cambria Math" panose="02040503050406030204" pitchFamily="18" charset="0"/>
                        </a:rPr>
                        <m:t>−2.79459</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4</m:t>
                          </m:r>
                        </m:sup>
                      </m:sSup>
                      <m:r>
                        <a:rPr lang="en-US" b="0" i="1" smtClean="0">
                          <a:latin typeface="Cambria Math" panose="02040503050406030204" pitchFamily="18" charset="0"/>
                        </a:rPr>
                        <m:t>−3.25692</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5</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0" y="1706320"/>
                <a:ext cx="7196265" cy="372410"/>
              </a:xfrm>
              <a:prstGeom prst="rect">
                <a:avLst/>
              </a:prstGeom>
              <a:blipFill rotWithShape="0">
                <a:blip r:embed="rId4"/>
                <a:stretch>
                  <a:fillRect b="-9836"/>
                </a:stretch>
              </a:blipFill>
            </p:spPr>
            <p:txBody>
              <a:bodyPr/>
              <a:lstStyle/>
              <a:p>
                <a:r>
                  <a:rPr lang="en-US">
                    <a:noFill/>
                  </a:rPr>
                  <a:t> </a:t>
                </a:r>
              </a:p>
            </p:txBody>
          </p:sp>
        </mc:Fallback>
      </mc:AlternateContent>
      <p:cxnSp>
        <p:nvCxnSpPr>
          <p:cNvPr id="8" name="Straight Arrow Connector 7"/>
          <p:cNvCxnSpPr/>
          <p:nvPr/>
        </p:nvCxnSpPr>
        <p:spPr>
          <a:xfrm>
            <a:off x="5321302" y="4333875"/>
            <a:ext cx="0" cy="1368425"/>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46150" y="4333875"/>
            <a:ext cx="4375152" cy="3175"/>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08332" y="4333875"/>
            <a:ext cx="0" cy="1368425"/>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Tree>
    <p:extLst>
      <p:ext uri="{BB962C8B-B14F-4D97-AF65-F5344CB8AC3E}">
        <p14:creationId xmlns:p14="http://schemas.microsoft.com/office/powerpoint/2010/main" val="25462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thought exercise</a:t>
            </a:r>
          </a:p>
        </p:txBody>
      </p:sp>
      <p:sp>
        <p:nvSpPr>
          <p:cNvPr id="3" name="Content Placeholder 2"/>
          <p:cNvSpPr>
            <a:spLocks noGrp="1"/>
          </p:cNvSpPr>
          <p:nvPr>
            <p:ph idx="1"/>
          </p:nvPr>
        </p:nvSpPr>
        <p:spPr>
          <a:xfrm>
            <a:off x="838200" y="2814637"/>
            <a:ext cx="10515600" cy="3362325"/>
          </a:xfrm>
        </p:spPr>
        <p:txBody>
          <a:bodyPr>
            <a:normAutofit/>
          </a:bodyPr>
          <a:lstStyle/>
          <a:p>
            <a:r>
              <a:rPr lang="en-US" dirty="0"/>
              <a:t>At the same </a:t>
            </a:r>
            <a:r>
              <a:rPr lang="en-US" dirty="0">
                <a:solidFill>
                  <a:srgbClr val="FF0000"/>
                </a:solidFill>
              </a:rPr>
              <a:t>stage</a:t>
            </a:r>
            <a:r>
              <a:rPr lang="en-US" dirty="0"/>
              <a:t>, </a:t>
            </a:r>
            <a:r>
              <a:rPr lang="en-US" dirty="0">
                <a:solidFill>
                  <a:srgbClr val="FF0000"/>
                </a:solidFill>
              </a:rPr>
              <a:t>discharge</a:t>
            </a:r>
            <a:r>
              <a:rPr lang="en-US" dirty="0"/>
              <a:t> is now </a:t>
            </a:r>
            <a:r>
              <a:rPr lang="en-US" dirty="0">
                <a:solidFill>
                  <a:srgbClr val="FF0000"/>
                </a:solidFill>
              </a:rPr>
              <a:t>lower</a:t>
            </a:r>
            <a:r>
              <a:rPr lang="en-US" dirty="0"/>
              <a:t> than it used to be.</a:t>
            </a:r>
          </a:p>
          <a:p>
            <a:r>
              <a:rPr lang="en-US" dirty="0"/>
              <a:t>What is a change to the stream geometry that can explain this?</a:t>
            </a:r>
          </a:p>
          <a:p>
            <a:pPr lvl="1"/>
            <a:r>
              <a:rPr lang="en-US" dirty="0">
                <a:solidFill>
                  <a:srgbClr val="FF0000"/>
                </a:solidFill>
              </a:rPr>
              <a:t>Bank failure may have created a narrower channel</a:t>
            </a:r>
          </a:p>
          <a:p>
            <a:r>
              <a:rPr lang="en-US" dirty="0"/>
              <a:t>At the same </a:t>
            </a:r>
            <a:r>
              <a:rPr lang="en-US" dirty="0">
                <a:solidFill>
                  <a:srgbClr val="FF0000"/>
                </a:solidFill>
              </a:rPr>
              <a:t>discharge</a:t>
            </a:r>
            <a:r>
              <a:rPr lang="en-US" dirty="0"/>
              <a:t>, </a:t>
            </a:r>
            <a:r>
              <a:rPr lang="en-US" dirty="0">
                <a:solidFill>
                  <a:srgbClr val="FF0000"/>
                </a:solidFill>
              </a:rPr>
              <a:t>stage</a:t>
            </a:r>
            <a:r>
              <a:rPr lang="en-US" dirty="0"/>
              <a:t> is now </a:t>
            </a:r>
            <a:r>
              <a:rPr lang="en-US" dirty="0">
                <a:solidFill>
                  <a:srgbClr val="FF0000"/>
                </a:solidFill>
              </a:rPr>
              <a:t>higher</a:t>
            </a:r>
            <a:r>
              <a:rPr lang="en-US" dirty="0"/>
              <a:t> than it used to be.</a:t>
            </a:r>
          </a:p>
          <a:p>
            <a:r>
              <a:rPr lang="en-US" dirty="0"/>
              <a:t>What is a change to the resistance to flow that can explain this?</a:t>
            </a:r>
          </a:p>
          <a:p>
            <a:pPr lvl="1"/>
            <a:r>
              <a:rPr lang="en-US" dirty="0">
                <a:solidFill>
                  <a:srgbClr val="FF0000"/>
                </a:solidFill>
              </a:rPr>
              <a:t>Change in bed material or aquatic vegetation may have </a:t>
            </a:r>
            <a:r>
              <a:rPr lang="en-US" i="1" dirty="0">
                <a:solidFill>
                  <a:srgbClr val="FF0000"/>
                </a:solidFill>
              </a:rPr>
              <a:t>increased</a:t>
            </a:r>
            <a:r>
              <a:rPr lang="en-US" dirty="0">
                <a:solidFill>
                  <a:srgbClr val="FF0000"/>
                </a:solidFill>
              </a:rPr>
              <a:t> friction</a:t>
            </a:r>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7748021" y="1344536"/>
                <a:ext cx="2107436"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𝑔𝑅𝑆</m:t>
                              </m:r>
                            </m:num>
                            <m:den>
                              <m:r>
                                <a:rPr lang="en-US" sz="2800" b="0" i="1" smtClean="0">
                                  <a:latin typeface="Cambria Math" panose="02040503050406030204" pitchFamily="18" charset="0"/>
                                </a:rPr>
                                <m:t>𝑓</m:t>
                              </m:r>
                            </m:den>
                          </m:f>
                        </m:e>
                      </m:ra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7748021" y="1344536"/>
                <a:ext cx="2107436" cy="1365374"/>
              </a:xfrm>
              <a:prstGeom prst="rect">
                <a:avLst/>
              </a:prstGeom>
              <a:blipFill rotWithShape="0">
                <a:blip r:embed="rId2"/>
                <a:stretch>
                  <a:fillRect/>
                </a:stretch>
              </a:blipFill>
            </p:spPr>
            <p:txBody>
              <a:bodyPr/>
              <a:lstStyle/>
              <a:p>
                <a:r>
                  <a:rPr lang="en-US">
                    <a:noFill/>
                  </a:rPr>
                  <a:t> </a:t>
                </a:r>
              </a:p>
            </p:txBody>
          </p:sp>
        </mc:Fallback>
      </mc:AlternateContent>
      <p:sp>
        <p:nvSpPr>
          <p:cNvPr id="5" name="Rectangle 4"/>
          <p:cNvSpPr/>
          <p:nvPr/>
        </p:nvSpPr>
        <p:spPr>
          <a:xfrm>
            <a:off x="5028955" y="1729442"/>
            <a:ext cx="2543930" cy="523220"/>
          </a:xfrm>
          <a:prstGeom prst="rect">
            <a:avLst/>
          </a:prstGeom>
        </p:spPr>
        <p:txBody>
          <a:bodyPr wrap="square">
            <a:spAutoFit/>
          </a:bodyPr>
          <a:lstStyle/>
          <a:p>
            <a:r>
              <a:rPr lang="en-US" sz="2800" dirty="0">
                <a:ea typeface="Cambria Math" panose="02040503050406030204" pitchFamily="18" charset="0"/>
              </a:rPr>
              <a:t>Darcy-</a:t>
            </a:r>
            <a:r>
              <a:rPr lang="en-US" sz="2800" dirty="0" err="1">
                <a:ea typeface="Cambria Math" panose="02040503050406030204" pitchFamily="18" charset="0"/>
              </a:rPr>
              <a:t>Weisbach</a:t>
            </a:r>
            <a:endParaRPr lang="en-US" sz="2800" dirty="0"/>
          </a:p>
        </p:txBody>
      </p:sp>
      <mc:AlternateContent xmlns:mc="http://schemas.openxmlformats.org/markup-compatibility/2006" xmlns:a14="http://schemas.microsoft.com/office/drawing/2010/main">
        <mc:Choice Requires="a14">
          <p:sp>
            <p:nvSpPr>
              <p:cNvPr id="6" name="Rectangle 5"/>
              <p:cNvSpPr/>
              <p:nvPr/>
            </p:nvSpPr>
            <p:spPr>
              <a:xfrm>
                <a:off x="1925743" y="1748820"/>
                <a:ext cx="14712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𝑄</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𝑈</m:t>
                          </m:r>
                        </m:e>
                      </m:acc>
                      <m:r>
                        <a:rPr lang="en-US" sz="2800" i="1">
                          <a:latin typeface="Cambria Math" panose="02040503050406030204" pitchFamily="18" charset="0"/>
                        </a:rPr>
                        <m:t>𝐴</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1925743" y="1748820"/>
                <a:ext cx="1471237" cy="523220"/>
              </a:xfrm>
              <a:prstGeom prst="rect">
                <a:avLst/>
              </a:prstGeom>
              <a:blipFill rotWithShape="0">
                <a:blip r:embed="rId3"/>
                <a:stretch>
                  <a:fillRect/>
                </a:stretch>
              </a:blipFill>
            </p:spPr>
            <p:txBody>
              <a:bodyPr/>
              <a:lstStyle/>
              <a:p>
                <a:r>
                  <a:rPr lang="en-US">
                    <a:noFill/>
                  </a:rPr>
                  <a:t> </a:t>
                </a:r>
              </a:p>
            </p:txBody>
          </p:sp>
        </mc:Fallback>
      </mc:AlternateContent>
      <p:sp>
        <p:nvSpPr>
          <p:cNvPr id="7" name="Down Arrow 6"/>
          <p:cNvSpPr/>
          <p:nvPr/>
        </p:nvSpPr>
        <p:spPr>
          <a:xfrm rot="5400000">
            <a:off x="9566346" y="2029558"/>
            <a:ext cx="298564" cy="531279"/>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3422833" y="1744791"/>
            <a:ext cx="298564" cy="531279"/>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8896" y="162046"/>
            <a:ext cx="597704"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33</a:t>
            </a:r>
          </a:p>
        </p:txBody>
      </p:sp>
    </p:spTree>
    <p:extLst>
      <p:ext uri="{BB962C8B-B14F-4D97-AF65-F5344CB8AC3E}">
        <p14:creationId xmlns:p14="http://schemas.microsoft.com/office/powerpoint/2010/main" val="404199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32" y="445512"/>
            <a:ext cx="5970628" cy="1325563"/>
          </a:xfrm>
        </p:spPr>
        <p:txBody>
          <a:bodyPr/>
          <a:lstStyle/>
          <a:p>
            <a:r>
              <a:rPr lang="en-US" dirty="0"/>
              <a:t>Measuring flow over time: rating curves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1850" y="365125"/>
            <a:ext cx="4594818" cy="6126424"/>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12123"/>
          <a:stretch/>
        </p:blipFill>
        <p:spPr>
          <a:xfrm>
            <a:off x="42471" y="2013974"/>
            <a:ext cx="6538571" cy="4327154"/>
          </a:xfrm>
          <a:prstGeom prst="rect">
            <a:avLst/>
          </a:prstGeom>
        </p:spPr>
      </p:pic>
      <p:sp>
        <p:nvSpPr>
          <p:cNvPr id="5" name="TextBox 4"/>
          <p:cNvSpPr txBox="1"/>
          <p:nvPr/>
        </p:nvSpPr>
        <p:spPr>
          <a:xfrm>
            <a:off x="151978" y="6341128"/>
            <a:ext cx="6489982" cy="369332"/>
          </a:xfrm>
          <a:prstGeom prst="rect">
            <a:avLst/>
          </a:prstGeom>
          <a:noFill/>
        </p:spPr>
        <p:txBody>
          <a:bodyPr wrap="none" rtlCol="0">
            <a:spAutoFit/>
          </a:bodyPr>
          <a:lstStyle/>
          <a:p>
            <a:r>
              <a:rPr lang="en-US" dirty="0"/>
              <a:t>USDA Report for Joint Venture Agreement No. 02-JV-11222022-183</a:t>
            </a:r>
          </a:p>
        </p:txBody>
      </p:sp>
      <mc:AlternateContent xmlns:mc="http://schemas.openxmlformats.org/markup-compatibility/2006" xmlns:a14="http://schemas.microsoft.com/office/drawing/2010/main">
        <mc:Choice Requires="a14">
          <p:sp>
            <p:nvSpPr>
              <p:cNvPr id="6" name="TextBox 5"/>
              <p:cNvSpPr txBox="1"/>
              <p:nvPr/>
            </p:nvSpPr>
            <p:spPr>
              <a:xfrm>
                <a:off x="0" y="1706320"/>
                <a:ext cx="7196265"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=1.1065</m:t>
                      </m:r>
                      <m:r>
                        <a:rPr lang="en-US" b="0" i="1" smtClean="0">
                          <a:latin typeface="Cambria Math" panose="02040503050406030204" pitchFamily="18" charset="0"/>
                        </a:rPr>
                        <m:t>𝐻</m:t>
                      </m:r>
                      <m:r>
                        <a:rPr lang="en-US" b="0" i="1" smtClean="0">
                          <a:latin typeface="Cambria Math" panose="02040503050406030204" pitchFamily="18" charset="0"/>
                        </a:rPr>
                        <m:t>−9.79070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2</m:t>
                          </m:r>
                        </m:sup>
                      </m:sSup>
                      <m:r>
                        <a:rPr lang="en-US" b="0" i="1" smtClean="0">
                          <a:latin typeface="Cambria Math" panose="02040503050406030204" pitchFamily="18" charset="0"/>
                        </a:rPr>
                        <m:t>+20.39369</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3</m:t>
                          </m:r>
                        </m:sup>
                      </m:sSup>
                      <m:r>
                        <a:rPr lang="en-US" b="0" i="1" smtClean="0">
                          <a:latin typeface="Cambria Math" panose="02040503050406030204" pitchFamily="18" charset="0"/>
                        </a:rPr>
                        <m:t>−2.79459</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4</m:t>
                          </m:r>
                        </m:sup>
                      </m:sSup>
                      <m:r>
                        <a:rPr lang="en-US" b="0" i="1" smtClean="0">
                          <a:latin typeface="Cambria Math" panose="02040503050406030204" pitchFamily="18" charset="0"/>
                        </a:rPr>
                        <m:t>−3.25692</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5</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0" y="1706320"/>
                <a:ext cx="7196265" cy="372410"/>
              </a:xfrm>
              <a:prstGeom prst="rect">
                <a:avLst/>
              </a:prstGeom>
              <a:blipFill rotWithShape="0">
                <a:blip r:embed="rId4"/>
                <a:stretch>
                  <a:fillRect b="-9836"/>
                </a:stretch>
              </a:blipFill>
            </p:spPr>
            <p:txBody>
              <a:bodyPr/>
              <a:lstStyle/>
              <a:p>
                <a:r>
                  <a:rPr lang="en-US">
                    <a:noFill/>
                  </a:rPr>
                  <a:t> </a:t>
                </a:r>
              </a:p>
            </p:txBody>
          </p:sp>
        </mc:Fallback>
      </mc:AlternateContent>
      <p:sp>
        <p:nvSpPr>
          <p:cNvPr id="10" name="Rectangle 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34</a:t>
            </a:r>
          </a:p>
        </p:txBody>
      </p:sp>
      <p:sp>
        <p:nvSpPr>
          <p:cNvPr id="11" name="TextBox 10">
            <a:extLst>
              <a:ext uri="{FF2B5EF4-FFF2-40B4-BE49-F238E27FC236}">
                <a16:creationId xmlns:a16="http://schemas.microsoft.com/office/drawing/2014/main" id="{0F040C5D-82B8-4E73-AFC2-5E47F5CC6BBD}"/>
              </a:ext>
            </a:extLst>
          </p:cNvPr>
          <p:cNvSpPr txBox="1"/>
          <p:nvPr/>
        </p:nvSpPr>
        <p:spPr>
          <a:xfrm>
            <a:off x="6817396" y="277027"/>
            <a:ext cx="5323726" cy="1015663"/>
          </a:xfrm>
          <a:prstGeom prst="rect">
            <a:avLst/>
          </a:prstGeom>
          <a:solidFill>
            <a:schemeClr val="bg1"/>
          </a:solidFill>
          <a:ln>
            <a:solidFill>
              <a:schemeClr val="tx1"/>
            </a:solidFill>
          </a:ln>
        </p:spPr>
        <p:txBody>
          <a:bodyPr wrap="square" rtlCol="0">
            <a:spAutoFit/>
          </a:bodyPr>
          <a:lstStyle/>
          <a:p>
            <a:r>
              <a:rPr lang="en-US" sz="2000" dirty="0"/>
              <a:t>Open channel gauges are more likely to lose calibration of their rating curves due changes in channel structure</a:t>
            </a:r>
          </a:p>
        </p:txBody>
      </p:sp>
    </p:spTree>
    <p:extLst>
      <p:ext uri="{BB962C8B-B14F-4D97-AF65-F5344CB8AC3E}">
        <p14:creationId xmlns:p14="http://schemas.microsoft.com/office/powerpoint/2010/main" val="145041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70321" cy="1325563"/>
          </a:xfrm>
        </p:spPr>
        <p:txBody>
          <a:bodyPr/>
          <a:lstStyle/>
          <a:p>
            <a:r>
              <a:rPr lang="en-US" dirty="0"/>
              <a:t>Measuring flow over time: H flumes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9366" y="1690688"/>
            <a:ext cx="6430554" cy="482291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1695" y="478172"/>
            <a:ext cx="4526573" cy="6035431"/>
          </a:xfrm>
          <a:prstGeom prst="rect">
            <a:avLst/>
          </a:prstGeom>
        </p:spPr>
      </p:pic>
      <p:sp>
        <p:nvSpPr>
          <p:cNvPr id="6" name="TextBox 5"/>
          <p:cNvSpPr txBox="1"/>
          <p:nvPr/>
        </p:nvSpPr>
        <p:spPr>
          <a:xfrm>
            <a:off x="2643031" y="3126555"/>
            <a:ext cx="1247008" cy="369332"/>
          </a:xfrm>
          <a:prstGeom prst="rect">
            <a:avLst/>
          </a:prstGeom>
          <a:solidFill>
            <a:schemeClr val="bg1"/>
          </a:solidFill>
        </p:spPr>
        <p:txBody>
          <a:bodyPr wrap="none" rtlCol="0">
            <a:spAutoFit/>
          </a:bodyPr>
          <a:lstStyle/>
          <a:p>
            <a:r>
              <a:rPr lang="en-US" dirty="0"/>
              <a:t>Stilling well</a:t>
            </a:r>
          </a:p>
        </p:txBody>
      </p:sp>
      <p:sp>
        <p:nvSpPr>
          <p:cNvPr id="7" name="TextBox 6"/>
          <p:cNvSpPr txBox="1"/>
          <p:nvPr/>
        </p:nvSpPr>
        <p:spPr>
          <a:xfrm>
            <a:off x="2643031" y="1955283"/>
            <a:ext cx="1769074" cy="369332"/>
          </a:xfrm>
          <a:prstGeom prst="rect">
            <a:avLst/>
          </a:prstGeom>
          <a:solidFill>
            <a:schemeClr val="bg1"/>
          </a:solidFill>
        </p:spPr>
        <p:txBody>
          <a:bodyPr wrap="none" rtlCol="0">
            <a:spAutoFit/>
          </a:bodyPr>
          <a:lstStyle/>
          <a:p>
            <a:r>
              <a:rPr lang="en-US" dirty="0"/>
              <a:t>Sonic water level</a:t>
            </a:r>
          </a:p>
        </p:txBody>
      </p:sp>
      <p:sp>
        <p:nvSpPr>
          <p:cNvPr id="8" name="Rectangle 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35</a:t>
            </a:r>
          </a:p>
        </p:txBody>
      </p:sp>
    </p:spTree>
    <p:extLst>
      <p:ext uri="{BB962C8B-B14F-4D97-AF65-F5344CB8AC3E}">
        <p14:creationId xmlns:p14="http://schemas.microsoft.com/office/powerpoint/2010/main" val="416301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b="15119"/>
          <a:stretch/>
        </p:blipFill>
        <p:spPr>
          <a:xfrm>
            <a:off x="357778" y="1690688"/>
            <a:ext cx="6431163" cy="430696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1695" y="478172"/>
            <a:ext cx="4526573" cy="6035431"/>
          </a:xfrm>
          <a:prstGeom prst="rect">
            <a:avLst/>
          </a:prstGeom>
        </p:spPr>
      </p:pic>
      <p:sp>
        <p:nvSpPr>
          <p:cNvPr id="7" name="Title 1"/>
          <p:cNvSpPr>
            <a:spLocks noGrp="1"/>
          </p:cNvSpPr>
          <p:nvPr>
            <p:ph type="title"/>
          </p:nvPr>
        </p:nvSpPr>
        <p:spPr>
          <a:xfrm>
            <a:off x="838200" y="365125"/>
            <a:ext cx="5470321" cy="1325563"/>
          </a:xfrm>
        </p:spPr>
        <p:txBody>
          <a:bodyPr/>
          <a:lstStyle/>
          <a:p>
            <a:r>
              <a:rPr lang="en-US" dirty="0"/>
              <a:t>Measuring flow over time: H flumes</a:t>
            </a:r>
          </a:p>
        </p:txBody>
      </p:sp>
      <mc:AlternateContent xmlns:mc="http://schemas.openxmlformats.org/markup-compatibility/2006" xmlns:a14="http://schemas.microsoft.com/office/drawing/2010/main">
        <mc:Choice Requires="a14">
          <p:sp>
            <p:nvSpPr>
              <p:cNvPr id="8" name="TextBox 7"/>
              <p:cNvSpPr txBox="1"/>
              <p:nvPr/>
            </p:nvSpPr>
            <p:spPr>
              <a:xfrm>
                <a:off x="0" y="1504844"/>
                <a:ext cx="7196265"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=0.22921</m:t>
                      </m:r>
                      <m:r>
                        <a:rPr lang="en-US" b="0" i="1" smtClean="0">
                          <a:latin typeface="Cambria Math" panose="02040503050406030204" pitchFamily="18" charset="0"/>
                        </a:rPr>
                        <m:t>𝐻</m:t>
                      </m:r>
                      <m:r>
                        <a:rPr lang="en-US" b="0" i="1" smtClean="0">
                          <a:latin typeface="Cambria Math" panose="02040503050406030204" pitchFamily="18" charset="0"/>
                        </a:rPr>
                        <m:t>+2.04595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2</m:t>
                          </m:r>
                        </m:sup>
                      </m:sSup>
                      <m:r>
                        <a:rPr lang="en-US" b="0" i="1" smtClean="0">
                          <a:latin typeface="Cambria Math" panose="02040503050406030204" pitchFamily="18" charset="0"/>
                        </a:rPr>
                        <m:t>+0.40881</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3</m:t>
                          </m:r>
                        </m:sup>
                      </m:sSup>
                      <m:r>
                        <a:rPr lang="en-US" b="0" i="1" smtClean="0">
                          <a:latin typeface="Cambria Math" panose="02040503050406030204" pitchFamily="18" charset="0"/>
                        </a:rPr>
                        <m:t>+0.02321</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4</m:t>
                          </m:r>
                        </m:sup>
                      </m:sSup>
                      <m:r>
                        <a:rPr lang="en-US" b="0" i="1" smtClean="0">
                          <a:latin typeface="Cambria Math" panose="02040503050406030204" pitchFamily="18" charset="0"/>
                        </a:rPr>
                        <m:t>−0.00245</m:t>
                      </m:r>
                      <m:sSup>
                        <m:sSupPr>
                          <m:ctrlPr>
                            <a:rPr lang="en-US" i="1">
                              <a:latin typeface="Cambria Math" panose="02040503050406030204" pitchFamily="18" charset="0"/>
                            </a:rPr>
                          </m:ctrlPr>
                        </m:sSupPr>
                        <m:e>
                          <m:r>
                            <a:rPr lang="en-US" i="1">
                              <a:latin typeface="Cambria Math" panose="02040503050406030204" pitchFamily="18" charset="0"/>
                            </a:rPr>
                            <m:t>𝐻</m:t>
                          </m:r>
                        </m:e>
                        <m:sup>
                          <m:r>
                            <a:rPr lang="en-US" b="0" i="1" smtClean="0">
                              <a:latin typeface="Cambria Math" panose="02040503050406030204" pitchFamily="18" charset="0"/>
                            </a:rPr>
                            <m:t>5</m:t>
                          </m:r>
                        </m:sup>
                      </m:sSup>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0" y="1504844"/>
                <a:ext cx="7196265" cy="372410"/>
              </a:xfrm>
              <a:prstGeom prst="rect">
                <a:avLst/>
              </a:prstGeom>
              <a:blipFill rotWithShape="0">
                <a:blip r:embed="rId4"/>
                <a:stretch>
                  <a:fillRect b="-9836"/>
                </a:stretch>
              </a:blipFill>
            </p:spPr>
            <p:txBody>
              <a:bodyPr/>
              <a:lstStyle/>
              <a:p>
                <a:r>
                  <a:rPr lang="en-US">
                    <a:noFill/>
                  </a:rPr>
                  <a:t> </a:t>
                </a:r>
              </a:p>
            </p:txBody>
          </p:sp>
        </mc:Fallback>
      </mc:AlternateContent>
      <p:sp>
        <p:nvSpPr>
          <p:cNvPr id="9" name="TextBox 8"/>
          <p:cNvSpPr txBox="1"/>
          <p:nvPr/>
        </p:nvSpPr>
        <p:spPr>
          <a:xfrm>
            <a:off x="151978" y="6341128"/>
            <a:ext cx="6489982" cy="369332"/>
          </a:xfrm>
          <a:prstGeom prst="rect">
            <a:avLst/>
          </a:prstGeom>
          <a:noFill/>
        </p:spPr>
        <p:txBody>
          <a:bodyPr wrap="none" rtlCol="0">
            <a:spAutoFit/>
          </a:bodyPr>
          <a:lstStyle/>
          <a:p>
            <a:r>
              <a:rPr lang="en-US" dirty="0"/>
              <a:t>USDA Report for Joint Venture Agreement No. 02-JV-11222022-183</a:t>
            </a:r>
          </a:p>
        </p:txBody>
      </p:sp>
      <p:sp>
        <p:nvSpPr>
          <p:cNvPr id="2" name="Up-Down Arrow 1"/>
          <p:cNvSpPr/>
          <p:nvPr/>
        </p:nvSpPr>
        <p:spPr>
          <a:xfrm>
            <a:off x="5485984" y="1995488"/>
            <a:ext cx="163773" cy="384147"/>
          </a:xfrm>
          <a:prstGeom prst="up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36</a:t>
            </a:r>
          </a:p>
        </p:txBody>
      </p:sp>
      <p:sp>
        <p:nvSpPr>
          <p:cNvPr id="11" name="Up-Down Arrow 10"/>
          <p:cNvSpPr/>
          <p:nvPr/>
        </p:nvSpPr>
        <p:spPr>
          <a:xfrm rot="5400000">
            <a:off x="5334816" y="2273174"/>
            <a:ext cx="163773" cy="222558"/>
          </a:xfrm>
          <a:prstGeom prst="up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39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thought exercise</a:t>
            </a:r>
          </a:p>
        </p:txBody>
      </p:sp>
      <p:sp>
        <p:nvSpPr>
          <p:cNvPr id="3" name="Content Placeholder 2"/>
          <p:cNvSpPr>
            <a:spLocks noGrp="1"/>
          </p:cNvSpPr>
          <p:nvPr>
            <p:ph idx="1"/>
          </p:nvPr>
        </p:nvSpPr>
        <p:spPr>
          <a:xfrm>
            <a:off x="838200" y="2814637"/>
            <a:ext cx="10515600" cy="3362325"/>
          </a:xfrm>
        </p:spPr>
        <p:txBody>
          <a:bodyPr>
            <a:normAutofit/>
          </a:bodyPr>
          <a:lstStyle/>
          <a:p>
            <a:r>
              <a:rPr lang="en-US" dirty="0"/>
              <a:t>At the same </a:t>
            </a:r>
            <a:r>
              <a:rPr lang="en-US" dirty="0">
                <a:solidFill>
                  <a:srgbClr val="FF0000"/>
                </a:solidFill>
              </a:rPr>
              <a:t>discharge</a:t>
            </a:r>
            <a:r>
              <a:rPr lang="en-US" dirty="0"/>
              <a:t>, </a:t>
            </a:r>
            <a:r>
              <a:rPr lang="en-US" dirty="0">
                <a:solidFill>
                  <a:srgbClr val="FF0000"/>
                </a:solidFill>
              </a:rPr>
              <a:t>stage</a:t>
            </a:r>
            <a:r>
              <a:rPr lang="en-US" dirty="0"/>
              <a:t> is now </a:t>
            </a:r>
            <a:r>
              <a:rPr lang="en-US" dirty="0">
                <a:solidFill>
                  <a:srgbClr val="FF0000"/>
                </a:solidFill>
              </a:rPr>
              <a:t>higher</a:t>
            </a:r>
            <a:r>
              <a:rPr lang="en-US" dirty="0"/>
              <a:t> than it used to be.</a:t>
            </a:r>
          </a:p>
          <a:p>
            <a:r>
              <a:rPr lang="en-US" dirty="0"/>
              <a:t>What is a change to the energy slope that can explain this?</a:t>
            </a:r>
          </a:p>
          <a:p>
            <a:pPr lvl="1"/>
            <a:r>
              <a:rPr lang="en-US" dirty="0">
                <a:solidFill>
                  <a:srgbClr val="FF0000"/>
                </a:solidFill>
              </a:rPr>
              <a:t>The flume structure may have settled over time resulting in the flume having a lower slope.</a:t>
            </a:r>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7748021" y="1344536"/>
                <a:ext cx="2107436"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𝑔𝑅𝑆</m:t>
                              </m:r>
                            </m:num>
                            <m:den>
                              <m:r>
                                <a:rPr lang="en-US" sz="2800" b="0" i="1" smtClean="0">
                                  <a:latin typeface="Cambria Math" panose="02040503050406030204" pitchFamily="18" charset="0"/>
                                </a:rPr>
                                <m:t>𝑓</m:t>
                              </m:r>
                            </m:den>
                          </m:f>
                        </m:e>
                      </m:ra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7748021" y="1344536"/>
                <a:ext cx="2107436" cy="1365374"/>
              </a:xfrm>
              <a:prstGeom prst="rect">
                <a:avLst/>
              </a:prstGeom>
              <a:blipFill rotWithShape="0">
                <a:blip r:embed="rId2"/>
                <a:stretch>
                  <a:fillRect/>
                </a:stretch>
              </a:blipFill>
            </p:spPr>
            <p:txBody>
              <a:bodyPr/>
              <a:lstStyle/>
              <a:p>
                <a:r>
                  <a:rPr lang="en-US">
                    <a:noFill/>
                  </a:rPr>
                  <a:t> </a:t>
                </a:r>
              </a:p>
            </p:txBody>
          </p:sp>
        </mc:Fallback>
      </mc:AlternateContent>
      <p:sp>
        <p:nvSpPr>
          <p:cNvPr id="5" name="Rectangle 4"/>
          <p:cNvSpPr/>
          <p:nvPr/>
        </p:nvSpPr>
        <p:spPr>
          <a:xfrm>
            <a:off x="5028955" y="1729442"/>
            <a:ext cx="2543930" cy="523220"/>
          </a:xfrm>
          <a:prstGeom prst="rect">
            <a:avLst/>
          </a:prstGeom>
        </p:spPr>
        <p:txBody>
          <a:bodyPr wrap="square">
            <a:spAutoFit/>
          </a:bodyPr>
          <a:lstStyle/>
          <a:p>
            <a:r>
              <a:rPr lang="en-US" sz="2800" dirty="0">
                <a:ea typeface="Cambria Math" panose="02040503050406030204" pitchFamily="18" charset="0"/>
              </a:rPr>
              <a:t>Darcy-</a:t>
            </a:r>
            <a:r>
              <a:rPr lang="en-US" sz="2800" dirty="0" err="1">
                <a:ea typeface="Cambria Math" panose="02040503050406030204" pitchFamily="18" charset="0"/>
              </a:rPr>
              <a:t>Weisbach</a:t>
            </a:r>
            <a:endParaRPr lang="en-US" sz="2800" dirty="0"/>
          </a:p>
        </p:txBody>
      </p:sp>
      <mc:AlternateContent xmlns:mc="http://schemas.openxmlformats.org/markup-compatibility/2006" xmlns:a14="http://schemas.microsoft.com/office/drawing/2010/main">
        <mc:Choice Requires="a14">
          <p:sp>
            <p:nvSpPr>
              <p:cNvPr id="6" name="Rectangle 5"/>
              <p:cNvSpPr/>
              <p:nvPr/>
            </p:nvSpPr>
            <p:spPr>
              <a:xfrm>
                <a:off x="1925743" y="1748820"/>
                <a:ext cx="14712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𝑄</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𝑈</m:t>
                          </m:r>
                        </m:e>
                      </m:acc>
                      <m:r>
                        <a:rPr lang="en-US" sz="2800" i="1">
                          <a:latin typeface="Cambria Math" panose="02040503050406030204" pitchFamily="18" charset="0"/>
                        </a:rPr>
                        <m:t>𝐴</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1925743" y="1748820"/>
                <a:ext cx="1471237" cy="523220"/>
              </a:xfrm>
              <a:prstGeom prst="rect">
                <a:avLst/>
              </a:prstGeom>
              <a:blipFill rotWithShape="0">
                <a:blip r:embed="rId3"/>
                <a:stretch>
                  <a:fillRect/>
                </a:stretch>
              </a:blipFill>
            </p:spPr>
            <p:txBody>
              <a:bodyPr/>
              <a:lstStyle/>
              <a:p>
                <a:r>
                  <a:rPr lang="en-US">
                    <a:noFill/>
                  </a:rPr>
                  <a:t> </a:t>
                </a:r>
              </a:p>
            </p:txBody>
          </p:sp>
        </mc:Fallback>
      </mc:AlternateContent>
      <p:sp>
        <p:nvSpPr>
          <p:cNvPr id="7" name="Down Arrow 6"/>
          <p:cNvSpPr/>
          <p:nvPr/>
        </p:nvSpPr>
        <p:spPr>
          <a:xfrm rot="5400000">
            <a:off x="9566346" y="2029558"/>
            <a:ext cx="298564" cy="531279"/>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3422833" y="1744791"/>
            <a:ext cx="298564" cy="531279"/>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8896" y="162046"/>
            <a:ext cx="597704"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37</a:t>
            </a:r>
          </a:p>
        </p:txBody>
      </p:sp>
    </p:spTree>
    <p:extLst>
      <p:ext uri="{BB962C8B-B14F-4D97-AF65-F5344CB8AC3E}">
        <p14:creationId xmlns:p14="http://schemas.microsoft.com/office/powerpoint/2010/main" val="179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79884" cy="901613"/>
          </a:xfrm>
        </p:spPr>
        <p:txBody>
          <a:bodyPr/>
          <a:lstStyle/>
          <a:p>
            <a:r>
              <a:rPr lang="en-US" dirty="0"/>
              <a:t>Measuring flow over time: </a:t>
            </a:r>
            <a:r>
              <a:rPr lang="en-US" dirty="0" err="1"/>
              <a:t>Parshall</a:t>
            </a:r>
            <a:r>
              <a:rPr lang="en-US" dirty="0"/>
              <a:t> flumes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364" y="2030136"/>
            <a:ext cx="5693736" cy="427030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899" y="2030136"/>
            <a:ext cx="5693736" cy="4270302"/>
          </a:xfrm>
          <a:prstGeom prst="rect">
            <a:avLst/>
          </a:prstGeom>
        </p:spPr>
      </p:pic>
      <p:sp>
        <p:nvSpPr>
          <p:cNvPr id="5" name="TextBox 4"/>
          <p:cNvSpPr txBox="1"/>
          <p:nvPr/>
        </p:nvSpPr>
        <p:spPr>
          <a:xfrm>
            <a:off x="455741" y="2247492"/>
            <a:ext cx="1247008" cy="369332"/>
          </a:xfrm>
          <a:prstGeom prst="rect">
            <a:avLst/>
          </a:prstGeom>
          <a:solidFill>
            <a:schemeClr val="bg1"/>
          </a:solidFill>
        </p:spPr>
        <p:txBody>
          <a:bodyPr wrap="none" rtlCol="0">
            <a:spAutoFit/>
          </a:bodyPr>
          <a:lstStyle/>
          <a:p>
            <a:r>
              <a:rPr lang="en-US" dirty="0"/>
              <a:t>Stilling well</a:t>
            </a:r>
          </a:p>
        </p:txBody>
      </p:sp>
      <p:grpSp>
        <p:nvGrpSpPr>
          <p:cNvPr id="7" name="Group 6"/>
          <p:cNvGrpSpPr/>
          <p:nvPr/>
        </p:nvGrpSpPr>
        <p:grpSpPr>
          <a:xfrm>
            <a:off x="3725603" y="3412566"/>
            <a:ext cx="2045950" cy="369332"/>
            <a:chOff x="9311614" y="3933988"/>
            <a:chExt cx="2045950" cy="369332"/>
          </a:xfrm>
        </p:grpSpPr>
        <p:sp>
          <p:nvSpPr>
            <p:cNvPr id="8" name="Right Arrow 7"/>
            <p:cNvSpPr/>
            <p:nvPr/>
          </p:nvSpPr>
          <p:spPr>
            <a:xfrm rot="10800000">
              <a:off x="9311614" y="3997272"/>
              <a:ext cx="658141" cy="2427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10629" y="3933988"/>
              <a:ext cx="1446935" cy="369332"/>
            </a:xfrm>
            <a:prstGeom prst="rect">
              <a:avLst/>
            </a:prstGeom>
            <a:solidFill>
              <a:schemeClr val="bg1"/>
            </a:solidFill>
            <a:ln>
              <a:solidFill>
                <a:srgbClr val="0070C0"/>
              </a:solidFill>
            </a:ln>
          </p:spPr>
          <p:txBody>
            <a:bodyPr wrap="none" rtlCol="0">
              <a:spAutoFit/>
            </a:bodyPr>
            <a:lstStyle/>
            <a:p>
              <a:r>
                <a:rPr lang="en-US" dirty="0"/>
                <a:t>Manual stage</a:t>
              </a:r>
            </a:p>
          </p:txBody>
        </p:sp>
      </p:grpSp>
      <p:sp>
        <p:nvSpPr>
          <p:cNvPr id="10" name="Rectangle 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38</a:t>
            </a:r>
          </a:p>
        </p:txBody>
      </p:sp>
    </p:spTree>
    <p:extLst>
      <p:ext uri="{BB962C8B-B14F-4D97-AF65-F5344CB8AC3E}">
        <p14:creationId xmlns:p14="http://schemas.microsoft.com/office/powerpoint/2010/main" val="196139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57" y="230877"/>
            <a:ext cx="4401654" cy="1523965"/>
          </a:xfrm>
        </p:spPr>
        <p:txBody>
          <a:bodyPr/>
          <a:lstStyle/>
          <a:p>
            <a:r>
              <a:rPr lang="en-US" dirty="0"/>
              <a:t>Measuring flow over time:  How?</a:t>
            </a:r>
          </a:p>
        </p:txBody>
      </p:sp>
      <p:pic>
        <p:nvPicPr>
          <p:cNvPr id="4" name="Picture 3"/>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6301006" y="0"/>
            <a:ext cx="5143500" cy="6858000"/>
          </a:xfrm>
          <a:prstGeom prst="rect">
            <a:avLst/>
          </a:prstGeom>
        </p:spPr>
      </p:pic>
      <p:sp>
        <p:nvSpPr>
          <p:cNvPr id="5" name="Freeform 4"/>
          <p:cNvSpPr/>
          <p:nvPr/>
        </p:nvSpPr>
        <p:spPr>
          <a:xfrm>
            <a:off x="8115300" y="3590925"/>
            <a:ext cx="2133600" cy="333375"/>
          </a:xfrm>
          <a:custGeom>
            <a:avLst/>
            <a:gdLst>
              <a:gd name="connsiteX0" fmla="*/ 0 w 2133600"/>
              <a:gd name="connsiteY0" fmla="*/ 19050 h 333375"/>
              <a:gd name="connsiteX1" fmla="*/ 2133600 w 2133600"/>
              <a:gd name="connsiteY1" fmla="*/ 0 h 333375"/>
              <a:gd name="connsiteX2" fmla="*/ 1800225 w 2133600"/>
              <a:gd name="connsiteY2" fmla="*/ 180975 h 333375"/>
              <a:gd name="connsiteX3" fmla="*/ 1381125 w 2133600"/>
              <a:gd name="connsiteY3" fmla="*/ 266700 h 333375"/>
              <a:gd name="connsiteX4" fmla="*/ 857250 w 2133600"/>
              <a:gd name="connsiteY4" fmla="*/ 333375 h 333375"/>
              <a:gd name="connsiteX5" fmla="*/ 419100 w 2133600"/>
              <a:gd name="connsiteY5" fmla="*/ 295275 h 333375"/>
              <a:gd name="connsiteX6" fmla="*/ 85725 w 2133600"/>
              <a:gd name="connsiteY6" fmla="*/ 180975 h 333375"/>
              <a:gd name="connsiteX7" fmla="*/ 0 w 2133600"/>
              <a:gd name="connsiteY7"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0" h="333375">
                <a:moveTo>
                  <a:pt x="0" y="19050"/>
                </a:moveTo>
                <a:lnTo>
                  <a:pt x="2133600" y="0"/>
                </a:lnTo>
                <a:lnTo>
                  <a:pt x="1800225" y="180975"/>
                </a:lnTo>
                <a:lnTo>
                  <a:pt x="1381125" y="266700"/>
                </a:lnTo>
                <a:lnTo>
                  <a:pt x="857250" y="333375"/>
                </a:lnTo>
                <a:lnTo>
                  <a:pt x="419100" y="295275"/>
                </a:lnTo>
                <a:lnTo>
                  <a:pt x="85725" y="180975"/>
                </a:lnTo>
                <a:lnTo>
                  <a:pt x="0" y="190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229350" y="3358869"/>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8974291" y="2601202"/>
            <a:ext cx="207809" cy="1323098"/>
            <a:chOff x="3621024" y="2934577"/>
            <a:chExt cx="310896" cy="1979446"/>
          </a:xfrm>
        </p:grpSpPr>
        <p:sp>
          <p:nvSpPr>
            <p:cNvPr id="3" name="Rectangle 2"/>
            <p:cNvSpPr/>
            <p:nvPr/>
          </p:nvSpPr>
          <p:spPr>
            <a:xfrm>
              <a:off x="3623261" y="2934577"/>
              <a:ext cx="308659" cy="197944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623261" y="3008387"/>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21024" y="3073250"/>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21024" y="3133640"/>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25497" y="3198503"/>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23261" y="3254420"/>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21024" y="3319283"/>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21024" y="3379673"/>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25497" y="3444536"/>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23261" y="3502689"/>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21024" y="3567552"/>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21024" y="3627942"/>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25497" y="3692805"/>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23261" y="3748722"/>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21024" y="3813585"/>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21024" y="3873975"/>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25497" y="3938838"/>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27734" y="3992518"/>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25497" y="4057381"/>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25497" y="4117771"/>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29971" y="4182634"/>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27734" y="4238551"/>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25497" y="4303414"/>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25497" y="4363804"/>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29971" y="4428667"/>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27734" y="4486821"/>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25497" y="4551684"/>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25497" y="4612074"/>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29971" y="4676937"/>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27734" y="4732853"/>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25497" y="4797717"/>
              <a:ext cx="872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25497" y="4858106"/>
              <a:ext cx="8723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49" name="Group 1048"/>
          <p:cNvGrpSpPr/>
          <p:nvPr/>
        </p:nvGrpSpPr>
        <p:grpSpPr>
          <a:xfrm>
            <a:off x="2346928" y="4735766"/>
            <a:ext cx="2792367" cy="2040758"/>
            <a:chOff x="91564" y="1636828"/>
            <a:chExt cx="2792367" cy="2040758"/>
          </a:xfrm>
        </p:grpSpPr>
        <p:pic>
          <p:nvPicPr>
            <p:cNvPr id="1026" name="Picture 2" descr="http://www.microdaq.com/images/onset/water-level-datalogger-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3115" y="163682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48" name="TextBox 1047"/>
            <p:cNvSpPr txBox="1"/>
            <p:nvPr/>
          </p:nvSpPr>
          <p:spPr>
            <a:xfrm>
              <a:off x="91564" y="3215921"/>
              <a:ext cx="2792367" cy="461665"/>
            </a:xfrm>
            <a:prstGeom prst="rect">
              <a:avLst/>
            </a:prstGeom>
            <a:noFill/>
          </p:spPr>
          <p:txBody>
            <a:bodyPr wrap="none" rtlCol="0">
              <a:spAutoFit/>
            </a:bodyPr>
            <a:lstStyle/>
            <a:p>
              <a:r>
                <a:rPr lang="en-US" sz="2400" dirty="0"/>
                <a:t>Pressure transducers</a:t>
              </a:r>
            </a:p>
          </p:txBody>
        </p:sp>
      </p:grpSp>
      <p:grpSp>
        <p:nvGrpSpPr>
          <p:cNvPr id="1050" name="Group 1049"/>
          <p:cNvGrpSpPr/>
          <p:nvPr/>
        </p:nvGrpSpPr>
        <p:grpSpPr>
          <a:xfrm>
            <a:off x="278795" y="2060851"/>
            <a:ext cx="2800485" cy="4161660"/>
            <a:chOff x="278795" y="2060851"/>
            <a:chExt cx="2800485" cy="4161660"/>
          </a:xfrm>
        </p:grpSpPr>
        <p:pic>
          <p:nvPicPr>
            <p:cNvPr id="1028" name="Picture 4" descr="http://www.intech.co.nz/products/pressureandlevel/wtvo/WT-VO-parts.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1191210" y="3530856"/>
              <a:ext cx="4161660" cy="1221649"/>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p:cNvSpPr txBox="1"/>
            <p:nvPr/>
          </p:nvSpPr>
          <p:spPr>
            <a:xfrm>
              <a:off x="1381956" y="3726181"/>
              <a:ext cx="1697324" cy="830997"/>
            </a:xfrm>
            <a:prstGeom prst="rect">
              <a:avLst/>
            </a:prstGeom>
            <a:noFill/>
          </p:spPr>
          <p:txBody>
            <a:bodyPr wrap="none" rtlCol="0">
              <a:spAutoFit/>
            </a:bodyPr>
            <a:lstStyle/>
            <a:p>
              <a:r>
                <a:rPr lang="en-US" sz="2400" dirty="0"/>
                <a:t>Capacitance</a:t>
              </a:r>
            </a:p>
            <a:p>
              <a:r>
                <a:rPr lang="en-US" sz="2400" dirty="0"/>
                <a:t>rod</a:t>
              </a:r>
            </a:p>
          </p:txBody>
        </p:sp>
      </p:grpSp>
      <p:grpSp>
        <p:nvGrpSpPr>
          <p:cNvPr id="1053" name="Group 1052"/>
          <p:cNvGrpSpPr/>
          <p:nvPr/>
        </p:nvGrpSpPr>
        <p:grpSpPr>
          <a:xfrm>
            <a:off x="3325910" y="1575424"/>
            <a:ext cx="2813171" cy="3272394"/>
            <a:chOff x="3325910" y="1428463"/>
            <a:chExt cx="2813171" cy="3272394"/>
          </a:xfrm>
        </p:grpSpPr>
        <p:grpSp>
          <p:nvGrpSpPr>
            <p:cNvPr id="1051" name="Group 1050"/>
            <p:cNvGrpSpPr/>
            <p:nvPr/>
          </p:nvGrpSpPr>
          <p:grpSpPr>
            <a:xfrm>
              <a:off x="3325910" y="1428463"/>
              <a:ext cx="2813171" cy="3272394"/>
              <a:chOff x="3325910" y="1428463"/>
              <a:chExt cx="2813171" cy="3272394"/>
            </a:xfrm>
          </p:grpSpPr>
          <p:grpSp>
            <p:nvGrpSpPr>
              <p:cNvPr id="1047" name="Group 1046"/>
              <p:cNvGrpSpPr/>
              <p:nvPr/>
            </p:nvGrpSpPr>
            <p:grpSpPr>
              <a:xfrm>
                <a:off x="3561735" y="1428463"/>
                <a:ext cx="2577346" cy="3272394"/>
                <a:chOff x="3448926" y="1092613"/>
                <a:chExt cx="2577346" cy="3272394"/>
              </a:xfrm>
            </p:grpSpPr>
            <p:sp>
              <p:nvSpPr>
                <p:cNvPr id="52" name="Oval 51"/>
                <p:cNvSpPr/>
                <p:nvPr/>
              </p:nvSpPr>
              <p:spPr>
                <a:xfrm>
                  <a:off x="4356428" y="1092613"/>
                  <a:ext cx="378620" cy="4072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a:grpSpLocks noChangeAspect="1"/>
                </p:cNvGrpSpPr>
                <p:nvPr/>
              </p:nvGrpSpPr>
              <p:grpSpPr>
                <a:xfrm>
                  <a:off x="3448926" y="2093219"/>
                  <a:ext cx="2066378" cy="2271788"/>
                  <a:chOff x="2267606" y="1236053"/>
                  <a:chExt cx="3541988" cy="3894082"/>
                </a:xfrm>
              </p:grpSpPr>
              <p:sp>
                <p:nvSpPr>
                  <p:cNvPr id="45" name="Can 44"/>
                  <p:cNvSpPr/>
                  <p:nvPr/>
                </p:nvSpPr>
                <p:spPr>
                  <a:xfrm>
                    <a:off x="2267606" y="1236053"/>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n 45"/>
                  <p:cNvSpPr/>
                  <p:nvPr/>
                </p:nvSpPr>
                <p:spPr>
                  <a:xfrm>
                    <a:off x="2267606" y="2481527"/>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482115" y="1502979"/>
                  <a:ext cx="127247" cy="2712225"/>
                  <a:chOff x="4482115" y="1502979"/>
                  <a:chExt cx="127247" cy="2712225"/>
                </a:xfrm>
              </p:grpSpPr>
              <p:grpSp>
                <p:nvGrpSpPr>
                  <p:cNvPr id="47" name="Group 46"/>
                  <p:cNvGrpSpPr/>
                  <p:nvPr/>
                </p:nvGrpSpPr>
                <p:grpSpPr>
                  <a:xfrm>
                    <a:off x="4482115" y="1502979"/>
                    <a:ext cx="127247" cy="2421321"/>
                    <a:chOff x="4482115" y="1502979"/>
                    <a:chExt cx="127247" cy="2421321"/>
                  </a:xfrm>
                </p:grpSpPr>
                <p:sp>
                  <p:nvSpPr>
                    <p:cNvPr id="44" name="Rectangle 43"/>
                    <p:cNvSpPr/>
                    <p:nvPr/>
                  </p:nvSpPr>
                  <p:spPr>
                    <a:xfrm>
                      <a:off x="4482115" y="1502979"/>
                      <a:ext cx="127247" cy="242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493421" y="1648702"/>
                      <a:ext cx="104036"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4497396" y="2769972"/>
                    <a:ext cx="103267" cy="1445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4609362" y="1648702"/>
                  <a:ext cx="905942" cy="152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2" idx="2"/>
                  <a:endCxn id="52" idx="2"/>
                </p:cNvCxnSpPr>
                <p:nvPr/>
              </p:nvCxnSpPr>
              <p:spPr>
                <a:xfrm>
                  <a:off x="4356428" y="129626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2" idx="3"/>
                  <a:endCxn id="52" idx="3"/>
                </p:cNvCxnSpPr>
                <p:nvPr/>
              </p:nvCxnSpPr>
              <p:spPr>
                <a:xfrm>
                  <a:off x="4411876" y="144026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356428" y="1299505"/>
                  <a:ext cx="61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377861" y="1215252"/>
                  <a:ext cx="48884" cy="15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426745" y="1133158"/>
                  <a:ext cx="39357" cy="41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535520" y="1092613"/>
                  <a:ext cx="0" cy="63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591139" y="1113391"/>
                  <a:ext cx="39719" cy="63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639647" y="1182666"/>
                  <a:ext cx="57904" cy="30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668599" y="1284553"/>
                  <a:ext cx="63638" cy="1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flipH="1" flipV="1">
                  <a:off x="4444909" y="1204569"/>
                  <a:ext cx="106983" cy="109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Arrow Connector 1044"/>
                <p:cNvCxnSpPr>
                  <a:endCxn id="50" idx="3"/>
                </p:cNvCxnSpPr>
                <p:nvPr/>
              </p:nvCxnSpPr>
              <p:spPr>
                <a:xfrm flipH="1">
                  <a:off x="5515304" y="1725001"/>
                  <a:ext cx="48610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6" name="TextBox 1045"/>
                <p:cNvSpPr txBox="1"/>
                <p:nvPr/>
              </p:nvSpPr>
              <p:spPr>
                <a:xfrm>
                  <a:off x="5525814" y="1366346"/>
                  <a:ext cx="500458" cy="369332"/>
                </a:xfrm>
                <a:prstGeom prst="rect">
                  <a:avLst/>
                </a:prstGeom>
                <a:noFill/>
              </p:spPr>
              <p:txBody>
                <a:bodyPr wrap="none" rtlCol="0">
                  <a:spAutoFit/>
                </a:bodyPr>
                <a:lstStyle/>
                <a:p>
                  <a:r>
                    <a:rPr lang="en-US" dirty="0"/>
                    <a:t>AIR</a:t>
                  </a:r>
                </a:p>
              </p:txBody>
            </p:sp>
          </p:grpSp>
          <p:sp>
            <p:nvSpPr>
              <p:cNvPr id="94" name="TextBox 93"/>
              <p:cNvSpPr txBox="1"/>
              <p:nvPr/>
            </p:nvSpPr>
            <p:spPr>
              <a:xfrm>
                <a:off x="3325910" y="1673428"/>
                <a:ext cx="1263423" cy="830997"/>
              </a:xfrm>
              <a:prstGeom prst="rect">
                <a:avLst/>
              </a:prstGeom>
              <a:noFill/>
            </p:spPr>
            <p:txBody>
              <a:bodyPr wrap="none" rtlCol="0">
                <a:spAutoFit/>
              </a:bodyPr>
              <a:lstStyle/>
              <a:p>
                <a:r>
                  <a:rPr lang="en-US" sz="2400" dirty="0"/>
                  <a:t>Bubble </a:t>
                </a:r>
              </a:p>
              <a:p>
                <a:r>
                  <a:rPr lang="en-US" sz="2400" dirty="0"/>
                  <a:t>pressure</a:t>
                </a:r>
              </a:p>
            </p:txBody>
          </p:sp>
        </p:grpSp>
        <p:sp>
          <p:nvSpPr>
            <p:cNvPr id="1052" name="Oval 1051"/>
            <p:cNvSpPr/>
            <p:nvPr/>
          </p:nvSpPr>
          <p:spPr>
            <a:xfrm>
              <a:off x="4531150" y="4551054"/>
              <a:ext cx="47761" cy="457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483389" y="4427356"/>
              <a:ext cx="47761" cy="457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454578" y="4265749"/>
              <a:ext cx="65358" cy="656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434835" y="4048429"/>
              <a:ext cx="69820" cy="699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09232" y="3788482"/>
              <a:ext cx="81438" cy="984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a:t>
            </a:r>
          </a:p>
        </p:txBody>
      </p:sp>
    </p:spTree>
    <p:extLst>
      <p:ext uri="{BB962C8B-B14F-4D97-AF65-F5344CB8AC3E}">
        <p14:creationId xmlns:p14="http://schemas.microsoft.com/office/powerpoint/2010/main" val="40153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9"/>
                                        </p:tgtEl>
                                        <p:attrNameLst>
                                          <p:attrName>style.visibility</p:attrName>
                                        </p:attrNameLst>
                                      </p:cBhvr>
                                      <p:to>
                                        <p:strVal val="visible"/>
                                      </p:to>
                                    </p:set>
                                    <p:animEffect transition="in" filter="fade">
                                      <p:cBhvr>
                                        <p:cTn id="12" dur="500"/>
                                        <p:tgtEl>
                                          <p:spTgt spid="10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3"/>
                                        </p:tgtEl>
                                        <p:attrNameLst>
                                          <p:attrName>style.visibility</p:attrName>
                                        </p:attrNameLst>
                                      </p:cBhvr>
                                      <p:to>
                                        <p:strVal val="visible"/>
                                      </p:to>
                                    </p:set>
                                    <p:animEffect transition="in" filter="fade">
                                      <p:cBhvr>
                                        <p:cTn id="17" dur="500"/>
                                        <p:tgtEl>
                                          <p:spTgt spid="10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0"/>
                                        </p:tgtEl>
                                        <p:attrNameLst>
                                          <p:attrName>style.visibility</p:attrName>
                                        </p:attrNameLst>
                                      </p:cBhvr>
                                      <p:to>
                                        <p:strVal val="visible"/>
                                      </p:to>
                                    </p:set>
                                    <p:animEffect transition="in" filter="fade">
                                      <p:cBhvr>
                                        <p:cTn id="22"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79884" cy="901613"/>
          </a:xfrm>
        </p:spPr>
        <p:txBody>
          <a:bodyPr/>
          <a:lstStyle/>
          <a:p>
            <a:r>
              <a:rPr lang="en-US" dirty="0"/>
              <a:t>Measuring flow over time: </a:t>
            </a:r>
            <a:r>
              <a:rPr lang="en-US" dirty="0" err="1"/>
              <a:t>Parshall</a:t>
            </a:r>
            <a:r>
              <a:rPr lang="en-US" dirty="0"/>
              <a:t> flumes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4354" y="1690654"/>
            <a:ext cx="5767831" cy="4325874"/>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996" y="1745238"/>
            <a:ext cx="6163429" cy="439111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393718" y="1321322"/>
                <a:ext cx="18009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39.375</m:t>
                          </m:r>
                          <m:r>
                            <a:rPr lang="en-US" b="0" i="1" smtClean="0">
                              <a:latin typeface="Cambria Math" panose="02040503050406030204" pitchFamily="18" charset="0"/>
                            </a:rPr>
                            <m:t>𝐻</m:t>
                          </m:r>
                        </m:e>
                        <m:sup>
                          <m:r>
                            <a:rPr lang="en-US" b="0" i="1" smtClean="0">
                              <a:latin typeface="Cambria Math" panose="02040503050406030204" pitchFamily="18" charset="0"/>
                            </a:rPr>
                            <m:t>1.6</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393718" y="1321322"/>
                <a:ext cx="1800942" cy="369332"/>
              </a:xfrm>
              <a:prstGeom prst="rect">
                <a:avLst/>
              </a:prstGeom>
              <a:blipFill rotWithShape="0">
                <a:blip r:embed="rId4"/>
                <a:stretch>
                  <a:fillRect b="-10000"/>
                </a:stretch>
              </a:blipFill>
            </p:spPr>
            <p:txBody>
              <a:bodyPr/>
              <a:lstStyle/>
              <a:p>
                <a:r>
                  <a:rPr lang="en-US">
                    <a:noFill/>
                  </a:rPr>
                  <a:t> </a:t>
                </a:r>
              </a:p>
            </p:txBody>
          </p:sp>
        </mc:Fallback>
      </mc:AlternateContent>
      <p:sp>
        <p:nvSpPr>
          <p:cNvPr id="8" name="TextBox 7"/>
          <p:cNvSpPr txBox="1"/>
          <p:nvPr/>
        </p:nvSpPr>
        <p:spPr>
          <a:xfrm>
            <a:off x="151978" y="6341128"/>
            <a:ext cx="6489982" cy="369332"/>
          </a:xfrm>
          <a:prstGeom prst="rect">
            <a:avLst/>
          </a:prstGeom>
          <a:noFill/>
        </p:spPr>
        <p:txBody>
          <a:bodyPr wrap="none" rtlCol="0">
            <a:spAutoFit/>
          </a:bodyPr>
          <a:lstStyle/>
          <a:p>
            <a:r>
              <a:rPr lang="en-US" dirty="0"/>
              <a:t>USDA Report for Joint Venture Agreement No. 02-JV-11222022-183</a:t>
            </a:r>
          </a:p>
        </p:txBody>
      </p:sp>
      <p:sp>
        <p:nvSpPr>
          <p:cNvPr id="9" name="Rectangle 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39</a:t>
            </a:r>
          </a:p>
        </p:txBody>
      </p:sp>
    </p:spTree>
    <p:extLst>
      <p:ext uri="{BB962C8B-B14F-4D97-AF65-F5344CB8AC3E}">
        <p14:creationId xmlns:p14="http://schemas.microsoft.com/office/powerpoint/2010/main" val="3214827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41815" cy="901613"/>
          </a:xfrm>
        </p:spPr>
        <p:txBody>
          <a:bodyPr>
            <a:normAutofit fontScale="90000"/>
          </a:bodyPr>
          <a:lstStyle/>
          <a:p>
            <a:r>
              <a:rPr lang="en-US" dirty="0"/>
              <a:t>Measuring flow over time: Weirs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5834" y="1427229"/>
            <a:ext cx="6941394" cy="5206045"/>
          </a:xfrm>
          <a:prstGeom prst="rect">
            <a:avLst/>
          </a:prstGeom>
        </p:spPr>
      </p:pic>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8000" contrast="-5000"/>
                    </a14:imgEffect>
                  </a14:imgLayer>
                </a14:imgProps>
              </a:ext>
              <a:ext uri="{28A0092B-C50C-407E-A947-70E740481C1C}">
                <a14:useLocalDpi xmlns:a14="http://schemas.microsoft.com/office/drawing/2010/main"/>
              </a:ext>
            </a:extLst>
          </a:blip>
          <a:stretch>
            <a:fillRect/>
          </a:stretch>
        </p:blipFill>
        <p:spPr>
          <a:xfrm>
            <a:off x="7232627" y="201478"/>
            <a:ext cx="4823847" cy="6431797"/>
          </a:xfrm>
          <a:prstGeom prst="rect">
            <a:avLst/>
          </a:prstGeom>
        </p:spPr>
      </p:pic>
      <p:sp>
        <p:nvSpPr>
          <p:cNvPr id="6" name="Rectangle 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a:t>
            </a:r>
          </a:p>
        </p:txBody>
      </p:sp>
    </p:spTree>
    <p:extLst>
      <p:ext uri="{BB962C8B-B14F-4D97-AF65-F5344CB8AC3E}">
        <p14:creationId xmlns:p14="http://schemas.microsoft.com/office/powerpoint/2010/main" val="283331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flow over time: Rivers</a:t>
            </a:r>
          </a:p>
        </p:txBody>
      </p:sp>
      <p:pic>
        <p:nvPicPr>
          <p:cNvPr id="2050" name="Picture 2" descr="http://www.usgs.gov/features/lewisandclark/images/FTBentonsig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1606" y="1461484"/>
            <a:ext cx="6537833" cy="49033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80666" y="2799352"/>
            <a:ext cx="2439579" cy="1569660"/>
          </a:xfrm>
          <a:prstGeom prst="rect">
            <a:avLst/>
          </a:prstGeom>
          <a:noFill/>
        </p:spPr>
        <p:txBody>
          <a:bodyPr wrap="none" rtlCol="0">
            <a:spAutoFit/>
          </a:bodyPr>
          <a:lstStyle/>
          <a:p>
            <a:r>
              <a:rPr lang="en-US" sz="2400" dirty="0"/>
              <a:t>Missouri River</a:t>
            </a:r>
          </a:p>
          <a:p>
            <a:r>
              <a:rPr lang="en-US" sz="2400" dirty="0"/>
              <a:t>Fort Benton, MT</a:t>
            </a:r>
          </a:p>
          <a:p>
            <a:r>
              <a:rPr lang="en-US" sz="2400" dirty="0"/>
              <a:t>Gauge house over</a:t>
            </a:r>
          </a:p>
          <a:p>
            <a:r>
              <a:rPr lang="en-US" sz="2400" dirty="0"/>
              <a:t>stilling well</a:t>
            </a:r>
          </a:p>
        </p:txBody>
      </p:sp>
      <p:sp>
        <p:nvSpPr>
          <p:cNvPr id="8" name="TextBox 7"/>
          <p:cNvSpPr txBox="1"/>
          <p:nvPr/>
        </p:nvSpPr>
        <p:spPr>
          <a:xfrm>
            <a:off x="151978" y="6341128"/>
            <a:ext cx="2619115" cy="369332"/>
          </a:xfrm>
          <a:prstGeom prst="rect">
            <a:avLst/>
          </a:prstGeom>
          <a:noFill/>
        </p:spPr>
        <p:txBody>
          <a:bodyPr wrap="none" rtlCol="0">
            <a:spAutoFit/>
          </a:bodyPr>
          <a:lstStyle/>
          <a:p>
            <a:r>
              <a:rPr lang="en-US" dirty="0"/>
              <a:t>From USGS public domain</a:t>
            </a:r>
          </a:p>
        </p:txBody>
      </p:sp>
      <p:sp>
        <p:nvSpPr>
          <p:cNvPr id="3" name="Rectangle 2"/>
          <p:cNvSpPr/>
          <p:nvPr/>
        </p:nvSpPr>
        <p:spPr>
          <a:xfrm>
            <a:off x="4131129" y="1690688"/>
            <a:ext cx="1094014" cy="82391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a:t>
            </a:r>
          </a:p>
        </p:txBody>
      </p:sp>
    </p:spTree>
    <p:extLst>
      <p:ext uri="{BB962C8B-B14F-4D97-AF65-F5344CB8AC3E}">
        <p14:creationId xmlns:p14="http://schemas.microsoft.com/office/powerpoint/2010/main" val="278756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flow over time: Rivers</a:t>
            </a:r>
          </a:p>
        </p:txBody>
      </p:sp>
      <p:pic>
        <p:nvPicPr>
          <p:cNvPr id="1026" name="Picture 2" descr="http://ca.water.usgs.gov/webcams/ventura/images/radar-g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1312" y="1728851"/>
            <a:ext cx="6705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1978" y="6341128"/>
            <a:ext cx="4330673" cy="369332"/>
          </a:xfrm>
          <a:prstGeom prst="rect">
            <a:avLst/>
          </a:prstGeom>
          <a:noFill/>
        </p:spPr>
        <p:txBody>
          <a:bodyPr wrap="none" rtlCol="0">
            <a:spAutoFit/>
          </a:bodyPr>
          <a:lstStyle/>
          <a:p>
            <a:r>
              <a:rPr lang="en-US" dirty="0"/>
              <a:t>From USGS California Water Center webcam</a:t>
            </a:r>
          </a:p>
        </p:txBody>
      </p:sp>
      <p:sp>
        <p:nvSpPr>
          <p:cNvPr id="6" name="TextBox 5"/>
          <p:cNvSpPr txBox="1"/>
          <p:nvPr/>
        </p:nvSpPr>
        <p:spPr>
          <a:xfrm>
            <a:off x="7363546" y="2799352"/>
            <a:ext cx="2916632" cy="1200329"/>
          </a:xfrm>
          <a:prstGeom prst="rect">
            <a:avLst/>
          </a:prstGeom>
          <a:noFill/>
        </p:spPr>
        <p:txBody>
          <a:bodyPr wrap="none" rtlCol="0">
            <a:spAutoFit/>
          </a:bodyPr>
          <a:lstStyle/>
          <a:p>
            <a:r>
              <a:rPr lang="en-US" sz="2400" dirty="0"/>
              <a:t>Ventura River, CA</a:t>
            </a:r>
          </a:p>
          <a:p>
            <a:r>
              <a:rPr lang="en-US" sz="2400" dirty="0"/>
              <a:t>Water depth by radar,</a:t>
            </a:r>
          </a:p>
          <a:p>
            <a:r>
              <a:rPr lang="en-US" sz="2400" dirty="0"/>
              <a:t>telemetry</a:t>
            </a:r>
          </a:p>
        </p:txBody>
      </p:sp>
      <p:sp>
        <p:nvSpPr>
          <p:cNvPr id="7" name="Rectangle 6"/>
          <p:cNvSpPr/>
          <p:nvPr/>
        </p:nvSpPr>
        <p:spPr>
          <a:xfrm>
            <a:off x="4482651" y="2987560"/>
            <a:ext cx="1460949" cy="227024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80014" y="4122680"/>
            <a:ext cx="821872" cy="85753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42</a:t>
            </a:r>
          </a:p>
        </p:txBody>
      </p:sp>
    </p:spTree>
    <p:extLst>
      <p:ext uri="{BB962C8B-B14F-4D97-AF65-F5344CB8AC3E}">
        <p14:creationId xmlns:p14="http://schemas.microsoft.com/office/powerpoint/2010/main" val="389709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flow and depth (or stage)</a:t>
            </a:r>
          </a:p>
        </p:txBody>
      </p:sp>
      <mc:AlternateContent xmlns:mc="http://schemas.openxmlformats.org/markup-compatibility/2006" xmlns:a14="http://schemas.microsoft.com/office/drawing/2010/main">
        <mc:Choice Requires="a14">
          <p:sp>
            <p:nvSpPr>
              <p:cNvPr id="4" name="Rectangle 3"/>
              <p:cNvSpPr/>
              <p:nvPr/>
            </p:nvSpPr>
            <p:spPr>
              <a:xfrm>
                <a:off x="4524375" y="1344536"/>
                <a:ext cx="2107436"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𝑔𝑅𝑆</m:t>
                              </m:r>
                            </m:num>
                            <m:den>
                              <m:r>
                                <a:rPr lang="en-US" sz="2800" b="0" i="1" smtClean="0">
                                  <a:latin typeface="Cambria Math" panose="02040503050406030204" pitchFamily="18" charset="0"/>
                                </a:rPr>
                                <m:t>𝑓</m:t>
                              </m:r>
                            </m:den>
                          </m:f>
                        </m:e>
                      </m:rad>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4524375" y="1344536"/>
                <a:ext cx="2107436" cy="1365374"/>
              </a:xfrm>
              <a:prstGeom prst="rect">
                <a:avLst/>
              </a:prstGeom>
              <a:blipFill rotWithShape="0">
                <a:blip r:embed="rId2"/>
                <a:stretch>
                  <a:fillRect/>
                </a:stretch>
              </a:blipFill>
            </p:spPr>
            <p:txBody>
              <a:bodyPr/>
              <a:lstStyle/>
              <a:p>
                <a:r>
                  <a:rPr lang="en-US">
                    <a:noFill/>
                  </a:rPr>
                  <a:t> </a:t>
                </a:r>
              </a:p>
            </p:txBody>
          </p:sp>
        </mc:Fallback>
      </mc:AlternateContent>
      <p:sp>
        <p:nvSpPr>
          <p:cNvPr id="5" name="Rectangle 4"/>
          <p:cNvSpPr/>
          <p:nvPr/>
        </p:nvSpPr>
        <p:spPr>
          <a:xfrm>
            <a:off x="1805309" y="1729442"/>
            <a:ext cx="2543930" cy="523220"/>
          </a:xfrm>
          <a:prstGeom prst="rect">
            <a:avLst/>
          </a:prstGeom>
        </p:spPr>
        <p:txBody>
          <a:bodyPr wrap="square">
            <a:spAutoFit/>
          </a:bodyPr>
          <a:lstStyle/>
          <a:p>
            <a:r>
              <a:rPr lang="en-US" sz="2800" dirty="0">
                <a:ea typeface="Cambria Math" panose="02040503050406030204" pitchFamily="18" charset="0"/>
              </a:rPr>
              <a:t>Darcy-</a:t>
            </a:r>
            <a:r>
              <a:rPr lang="en-US" sz="2800" dirty="0" err="1">
                <a:ea typeface="Cambria Math" panose="02040503050406030204" pitchFamily="18" charset="0"/>
              </a:rPr>
              <a:t>Weisbach</a:t>
            </a:r>
            <a:endParaRPr lang="en-US" sz="2800" dirty="0"/>
          </a:p>
        </p:txBody>
      </p:sp>
      <mc:AlternateContent xmlns:mc="http://schemas.openxmlformats.org/markup-compatibility/2006" xmlns:a14="http://schemas.microsoft.com/office/drawing/2010/main">
        <mc:Choice Requires="a14">
          <p:sp>
            <p:nvSpPr>
              <p:cNvPr id="7" name="Rectangle 6"/>
              <p:cNvSpPr/>
              <p:nvPr/>
            </p:nvSpPr>
            <p:spPr>
              <a:xfrm>
                <a:off x="4133529" y="4362726"/>
                <a:ext cx="1956882" cy="786818"/>
              </a:xfrm>
              <a:prstGeom prst="rect">
                <a:avLst/>
              </a:prstGeom>
            </p:spPr>
            <p:txBody>
              <a:bodyPr wrap="none">
                <a:spAutoFit/>
              </a:bodyPr>
              <a:lstStyle/>
              <a:p>
                <a14:m>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𝑘</m:t>
                        </m:r>
                      </m:num>
                      <m:den>
                        <m:r>
                          <a:rPr lang="en-US" sz="2800" b="0" i="1" smtClean="0">
                            <a:latin typeface="Cambria Math" panose="02040503050406030204" pitchFamily="18" charset="0"/>
                          </a:rPr>
                          <m:t>𝑛</m:t>
                        </m:r>
                      </m:den>
                    </m:f>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𝑅</m:t>
                        </m:r>
                      </m:e>
                      <m:sup>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sup>
                    </m:sSup>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𝑆</m:t>
                        </m:r>
                      </m:e>
                      <m:sup>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up>
                    </m:sSup>
                  </m:oMath>
                </a14:m>
                <a:r>
                  <a:rPr lang="en-US" sz="2800" dirty="0"/>
                  <a:t> </a:t>
                </a:r>
              </a:p>
            </p:txBody>
          </p:sp>
        </mc:Choice>
        <mc:Fallback xmlns="">
          <p:sp>
            <p:nvSpPr>
              <p:cNvPr id="7" name="Rectangle 6"/>
              <p:cNvSpPr>
                <a:spLocks noRot="1" noChangeAspect="1" noMove="1" noResize="1" noEditPoints="1" noAdjustHandles="1" noChangeArrowheads="1" noChangeShapeType="1" noTextEdit="1"/>
              </p:cNvSpPr>
              <p:nvPr/>
            </p:nvSpPr>
            <p:spPr>
              <a:xfrm>
                <a:off x="4133529" y="4362726"/>
                <a:ext cx="1956882" cy="786818"/>
              </a:xfrm>
              <a:prstGeom prst="rect">
                <a:avLst/>
              </a:prstGeom>
              <a:blipFill rotWithShape="0">
                <a:blip r:embed="rId3"/>
                <a:stretch>
                  <a:fillRect/>
                </a:stretch>
              </a:blipFill>
            </p:spPr>
            <p:txBody>
              <a:bodyPr/>
              <a:lstStyle/>
              <a:p>
                <a:r>
                  <a:rPr lang="en-US">
                    <a:noFill/>
                  </a:rPr>
                  <a:t> </a:t>
                </a:r>
              </a:p>
            </p:txBody>
          </p:sp>
        </mc:Fallback>
      </mc:AlternateContent>
      <p:sp>
        <p:nvSpPr>
          <p:cNvPr id="8" name="Rectangle 7"/>
          <p:cNvSpPr/>
          <p:nvPr/>
        </p:nvSpPr>
        <p:spPr>
          <a:xfrm>
            <a:off x="2497290" y="4516156"/>
            <a:ext cx="1629888" cy="523220"/>
          </a:xfrm>
          <a:prstGeom prst="rect">
            <a:avLst/>
          </a:prstGeom>
        </p:spPr>
        <p:txBody>
          <a:bodyPr wrap="square">
            <a:spAutoFit/>
          </a:bodyPr>
          <a:lstStyle/>
          <a:p>
            <a:r>
              <a:rPr lang="en-US" sz="2800" dirty="0">
                <a:ea typeface="Cambria Math" panose="02040503050406030204" pitchFamily="18" charset="0"/>
              </a:rPr>
              <a:t>Manning</a:t>
            </a:r>
            <a:endParaRPr lang="en-US" sz="2800" dirty="0"/>
          </a:p>
        </p:txBody>
      </p:sp>
      <mc:AlternateContent xmlns:mc="http://schemas.openxmlformats.org/markup-compatibility/2006" xmlns:a14="http://schemas.microsoft.com/office/drawing/2010/main">
        <mc:Choice Requires="a14">
          <p:sp>
            <p:nvSpPr>
              <p:cNvPr id="9" name="Rectangle 8"/>
              <p:cNvSpPr/>
              <p:nvPr/>
            </p:nvSpPr>
            <p:spPr>
              <a:xfrm>
                <a:off x="4127178" y="3118660"/>
                <a:ext cx="1880900" cy="573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
                        <a:rPr lang="en-US" sz="2800" i="1" smtClean="0">
                          <a:latin typeface="Cambria Math" panose="02040503050406030204" pitchFamily="18" charset="0"/>
                        </a:rPr>
                        <m:t>𝐶</m:t>
                      </m:r>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𝑅𝑆</m:t>
                          </m:r>
                        </m:e>
                      </m:rad>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4127178" y="3118660"/>
                <a:ext cx="1880900" cy="573940"/>
              </a:xfrm>
              <a:prstGeom prst="rect">
                <a:avLst/>
              </a:prstGeom>
              <a:blipFill rotWithShape="0">
                <a:blip r:embed="rId4"/>
                <a:stretch>
                  <a:fillRect/>
                </a:stretch>
              </a:blipFill>
            </p:spPr>
            <p:txBody>
              <a:bodyPr/>
              <a:lstStyle/>
              <a:p>
                <a:r>
                  <a:rPr lang="en-US">
                    <a:noFill/>
                  </a:rPr>
                  <a:t> </a:t>
                </a:r>
              </a:p>
            </p:txBody>
          </p:sp>
        </mc:Fallback>
      </mc:AlternateContent>
      <p:sp>
        <p:nvSpPr>
          <p:cNvPr id="10" name="Rectangle 9"/>
          <p:cNvSpPr/>
          <p:nvPr/>
        </p:nvSpPr>
        <p:spPr>
          <a:xfrm>
            <a:off x="2672887" y="3144020"/>
            <a:ext cx="1266674" cy="523220"/>
          </a:xfrm>
          <a:prstGeom prst="rect">
            <a:avLst/>
          </a:prstGeom>
        </p:spPr>
        <p:txBody>
          <a:bodyPr wrap="square">
            <a:spAutoFit/>
          </a:bodyPr>
          <a:lstStyle/>
          <a:p>
            <a:r>
              <a:rPr lang="en-US" sz="2800" dirty="0" err="1">
                <a:ea typeface="Cambria Math" panose="02040503050406030204" pitchFamily="18" charset="0"/>
              </a:rPr>
              <a:t>Chézy</a:t>
            </a:r>
            <a:endParaRPr lang="en-US" sz="2800" dirty="0"/>
          </a:p>
        </p:txBody>
      </p:sp>
      <mc:AlternateContent xmlns:mc="http://schemas.openxmlformats.org/markup-compatibility/2006" xmlns:a14="http://schemas.microsoft.com/office/drawing/2010/main">
        <mc:Choice Requires="a14">
          <p:sp>
            <p:nvSpPr>
              <p:cNvPr id="11" name="Rectangle 10"/>
              <p:cNvSpPr/>
              <p:nvPr/>
            </p:nvSpPr>
            <p:spPr>
              <a:xfrm>
                <a:off x="7082107" y="1786531"/>
                <a:ext cx="3039550"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rPr>
                      <m:t>𝑓</m:t>
                    </m:r>
                  </m:oMath>
                </a14:m>
                <a:r>
                  <a:rPr lang="en-US" sz="2800" dirty="0"/>
                  <a:t> = “friction factor”</a:t>
                </a:r>
              </a:p>
            </p:txBody>
          </p:sp>
        </mc:Choice>
        <mc:Fallback xmlns="">
          <p:sp>
            <p:nvSpPr>
              <p:cNvPr id="11" name="Rectangle 10"/>
              <p:cNvSpPr>
                <a:spLocks noRot="1" noChangeAspect="1" noMove="1" noResize="1" noEditPoints="1" noAdjustHandles="1" noChangeArrowheads="1" noChangeShapeType="1" noTextEdit="1"/>
              </p:cNvSpPr>
              <p:nvPr/>
            </p:nvSpPr>
            <p:spPr>
              <a:xfrm>
                <a:off x="7082107" y="1786531"/>
                <a:ext cx="3039550" cy="523220"/>
              </a:xfrm>
              <a:prstGeom prst="rect">
                <a:avLst/>
              </a:prstGeom>
              <a:blipFill rotWithShape="0">
                <a:blip r:embed="rId5"/>
                <a:stretch>
                  <a:fillRect t="-10465" r="-321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383313" y="2871894"/>
                <a:ext cx="2598660" cy="1134413"/>
              </a:xfrm>
              <a:prstGeom prst="rect">
                <a:avLst/>
              </a:prstGeom>
            </p:spPr>
            <p:txBody>
              <a:bodyPr wrap="none">
                <a:spAutoFit/>
              </a:bodyPr>
              <a:lstStyle/>
              <a:p>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𝐶</m:t>
                        </m:r>
                      </m:den>
                    </m:f>
                  </m:oMath>
                </a14:m>
                <a:r>
                  <a:rPr lang="en-US" sz="2800" dirty="0"/>
                  <a:t> = “</a:t>
                </a:r>
                <a:r>
                  <a:rPr lang="en-US" sz="2800" dirty="0" err="1"/>
                  <a:t>Ch</a:t>
                </a:r>
                <a:r>
                  <a:rPr lang="en-US" sz="2800" dirty="0" err="1">
                    <a:ea typeface="Cambria Math" panose="02040503050406030204" pitchFamily="18" charset="0"/>
                  </a:rPr>
                  <a:t>é</a:t>
                </a:r>
                <a:r>
                  <a:rPr lang="en-US" sz="2800" dirty="0" err="1"/>
                  <a:t>zy</a:t>
                </a:r>
                <a:r>
                  <a:rPr lang="en-US" sz="2800" dirty="0"/>
                  <a:t> </a:t>
                </a:r>
                <a:r>
                  <a:rPr lang="en-US" sz="2800" dirty="0" err="1"/>
                  <a:t>coef</a:t>
                </a:r>
                <a:r>
                  <a:rPr lang="en-US" sz="2800" dirty="0"/>
                  <a:t>.”</a:t>
                </a:r>
                <a:br>
                  <a:rPr lang="en-US" sz="2800" dirty="0"/>
                </a:br>
                <a:r>
                  <a:rPr lang="en-US" sz="2800" dirty="0"/>
                  <a:t>      (inverted)</a:t>
                </a:r>
              </a:p>
            </p:txBody>
          </p:sp>
        </mc:Choice>
        <mc:Fallback xmlns="">
          <p:sp>
            <p:nvSpPr>
              <p:cNvPr id="12" name="Rectangle 11"/>
              <p:cNvSpPr>
                <a:spLocks noRot="1" noChangeAspect="1" noMove="1" noResize="1" noEditPoints="1" noAdjustHandles="1" noChangeArrowheads="1" noChangeShapeType="1" noTextEdit="1"/>
              </p:cNvSpPr>
              <p:nvPr/>
            </p:nvSpPr>
            <p:spPr>
              <a:xfrm>
                <a:off x="6383313" y="2871894"/>
                <a:ext cx="2598660" cy="1134413"/>
              </a:xfrm>
              <a:prstGeom prst="rect">
                <a:avLst/>
              </a:prstGeom>
              <a:blipFill rotWithShape="0">
                <a:blip r:embed="rId6"/>
                <a:stretch>
                  <a:fillRect r="-4225"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608003" y="4362726"/>
                <a:ext cx="3846951"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𝑛</m:t>
                    </m:r>
                  </m:oMath>
                </a14:m>
                <a:r>
                  <a:rPr lang="en-US" sz="2800" dirty="0"/>
                  <a:t> = Manning’s roughness</a:t>
                </a:r>
              </a:p>
            </p:txBody>
          </p:sp>
        </mc:Choice>
        <mc:Fallback xmlns="">
          <p:sp>
            <p:nvSpPr>
              <p:cNvPr id="14" name="Rectangle 13"/>
              <p:cNvSpPr>
                <a:spLocks noRot="1" noChangeAspect="1" noMove="1" noResize="1" noEditPoints="1" noAdjustHandles="1" noChangeArrowheads="1" noChangeShapeType="1" noTextEdit="1"/>
              </p:cNvSpPr>
              <p:nvPr/>
            </p:nvSpPr>
            <p:spPr>
              <a:xfrm>
                <a:off x="6608003" y="4362726"/>
                <a:ext cx="3846951" cy="523220"/>
              </a:xfrm>
              <a:prstGeom prst="rect">
                <a:avLst/>
              </a:prstGeom>
              <a:blipFill rotWithShape="0">
                <a:blip r:embed="rId7"/>
                <a:stretch>
                  <a:fillRect t="-11628" r="-1902" b="-32558"/>
                </a:stretch>
              </a:blipFill>
            </p:spPr>
            <p:txBody>
              <a:bodyPr/>
              <a:lstStyle/>
              <a:p>
                <a:r>
                  <a:rPr lang="en-US">
                    <a:noFill/>
                  </a:rPr>
                  <a:t> </a:t>
                </a:r>
              </a:p>
            </p:txBody>
          </p:sp>
        </mc:Fallback>
      </mc:AlternateContent>
      <p:grpSp>
        <p:nvGrpSpPr>
          <p:cNvPr id="28" name="Group 27"/>
          <p:cNvGrpSpPr/>
          <p:nvPr/>
        </p:nvGrpSpPr>
        <p:grpSpPr>
          <a:xfrm>
            <a:off x="6183214" y="1690688"/>
            <a:ext cx="5388549" cy="3348688"/>
            <a:chOff x="6183214" y="1690688"/>
            <a:chExt cx="5388549" cy="3348688"/>
          </a:xfrm>
        </p:grpSpPr>
        <p:sp>
          <p:nvSpPr>
            <p:cNvPr id="15" name="Oval 14"/>
            <p:cNvSpPr/>
            <p:nvPr/>
          </p:nvSpPr>
          <p:spPr>
            <a:xfrm>
              <a:off x="6927742" y="1690688"/>
              <a:ext cx="3390244" cy="7953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83214" y="2662299"/>
              <a:ext cx="2895331" cy="13731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83313" y="4249040"/>
              <a:ext cx="4248524" cy="7903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5" idx="4"/>
            </p:cNvCxnSpPr>
            <p:nvPr/>
          </p:nvCxnSpPr>
          <p:spPr>
            <a:xfrm>
              <a:off x="8622864" y="2486025"/>
              <a:ext cx="1071389" cy="4428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6"/>
              <a:endCxn id="26" idx="1"/>
            </p:cNvCxnSpPr>
            <p:nvPr/>
          </p:nvCxnSpPr>
          <p:spPr>
            <a:xfrm flipV="1">
              <a:off x="9078545" y="3279396"/>
              <a:ext cx="574257" cy="694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0"/>
            </p:cNvCxnSpPr>
            <p:nvPr/>
          </p:nvCxnSpPr>
          <p:spPr>
            <a:xfrm flipV="1">
              <a:off x="8507575" y="3651027"/>
              <a:ext cx="1186678" cy="598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652802" y="2802342"/>
              <a:ext cx="1918961" cy="954107"/>
            </a:xfrm>
            <a:prstGeom prst="rect">
              <a:avLst/>
            </a:prstGeom>
          </p:spPr>
          <p:txBody>
            <a:bodyPr wrap="square">
              <a:spAutoFit/>
            </a:bodyPr>
            <a:lstStyle/>
            <a:p>
              <a:r>
                <a:rPr lang="en-US" sz="2800" dirty="0">
                  <a:ea typeface="Cambria Math" panose="02040503050406030204" pitchFamily="18" charset="0"/>
                </a:rPr>
                <a:t>Resistance to flow</a:t>
              </a:r>
              <a:endParaRPr lang="en-US" sz="2800" dirty="0"/>
            </a:p>
          </p:txBody>
        </p:sp>
      </p:grpSp>
      <p:sp>
        <p:nvSpPr>
          <p:cNvPr id="21" name="Rectangle 20"/>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43</a:t>
            </a:r>
          </a:p>
        </p:txBody>
      </p:sp>
      <p:grpSp>
        <p:nvGrpSpPr>
          <p:cNvPr id="13" name="Group 12">
            <a:extLst>
              <a:ext uri="{FF2B5EF4-FFF2-40B4-BE49-F238E27FC236}">
                <a16:creationId xmlns:a16="http://schemas.microsoft.com/office/drawing/2014/main" id="{C3C74B2E-02DD-458F-8231-DAD89CF4768D}"/>
              </a:ext>
            </a:extLst>
          </p:cNvPr>
          <p:cNvGrpSpPr/>
          <p:nvPr/>
        </p:nvGrpSpPr>
        <p:grpSpPr>
          <a:xfrm>
            <a:off x="2336263" y="4318531"/>
            <a:ext cx="7383496" cy="2077031"/>
            <a:chOff x="2336263" y="4318531"/>
            <a:chExt cx="7383496" cy="2077031"/>
          </a:xfrm>
        </p:grpSpPr>
        <p:sp>
          <p:nvSpPr>
            <p:cNvPr id="6" name="Rectangle 5">
              <a:extLst>
                <a:ext uri="{FF2B5EF4-FFF2-40B4-BE49-F238E27FC236}">
                  <a16:creationId xmlns:a16="http://schemas.microsoft.com/office/drawing/2014/main" id="{5CAEDB7B-732C-4015-BE2C-AF01425FBD2C}"/>
                </a:ext>
              </a:extLst>
            </p:cNvPr>
            <p:cNvSpPr/>
            <p:nvPr/>
          </p:nvSpPr>
          <p:spPr>
            <a:xfrm>
              <a:off x="2393879" y="4318531"/>
              <a:ext cx="3696532" cy="931564"/>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8AFDA6F-0CFA-4DC0-A733-336B0D7DDB15}"/>
                </a:ext>
              </a:extLst>
            </p:cNvPr>
            <p:cNvSpPr/>
            <p:nvPr/>
          </p:nvSpPr>
          <p:spPr>
            <a:xfrm>
              <a:off x="2336263" y="5441455"/>
              <a:ext cx="7383496" cy="954107"/>
            </a:xfrm>
            <a:prstGeom prst="rect">
              <a:avLst/>
            </a:prstGeom>
          </p:spPr>
          <p:txBody>
            <a:bodyPr wrap="none">
              <a:spAutoFit/>
            </a:bodyPr>
            <a:lstStyle/>
            <a:p>
              <a:r>
                <a:rPr lang="en-US" sz="2800" dirty="0"/>
                <a:t>Manning’s equation and manning’s roughness</a:t>
              </a:r>
            </a:p>
            <a:p>
              <a:r>
                <a:rPr lang="en-US" sz="2800" dirty="0"/>
                <a:t>are by far the most common in applied hydraulics</a:t>
              </a:r>
            </a:p>
          </p:txBody>
        </p:sp>
      </p:grpSp>
    </p:spTree>
    <p:extLst>
      <p:ext uri="{BB962C8B-B14F-4D97-AF65-F5344CB8AC3E}">
        <p14:creationId xmlns:p14="http://schemas.microsoft.com/office/powerpoint/2010/main" val="14803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445512"/>
            <a:ext cx="5792874" cy="1325563"/>
          </a:xfrm>
        </p:spPr>
        <p:txBody>
          <a:bodyPr/>
          <a:lstStyle/>
          <a:p>
            <a:r>
              <a:rPr lang="en-US" dirty="0"/>
              <a:t>Measuring flow over time: natural channels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1850" y="365125"/>
            <a:ext cx="4594818" cy="6126424"/>
          </a:xfrm>
          <a:prstGeom prst="rect">
            <a:avLst/>
          </a:prstGeom>
        </p:spPr>
      </p:pic>
      <p:sp>
        <p:nvSpPr>
          <p:cNvPr id="11" name="TextBox 10"/>
          <p:cNvSpPr txBox="1"/>
          <p:nvPr/>
        </p:nvSpPr>
        <p:spPr>
          <a:xfrm>
            <a:off x="9479259" y="2479730"/>
            <a:ext cx="1247008" cy="369332"/>
          </a:xfrm>
          <a:prstGeom prst="rect">
            <a:avLst/>
          </a:prstGeom>
          <a:solidFill>
            <a:schemeClr val="bg1"/>
          </a:solidFill>
        </p:spPr>
        <p:txBody>
          <a:bodyPr wrap="none" rtlCol="0">
            <a:spAutoFit/>
          </a:bodyPr>
          <a:lstStyle/>
          <a:p>
            <a:r>
              <a:rPr lang="en-US" dirty="0"/>
              <a:t>Stilling well</a:t>
            </a:r>
          </a:p>
        </p:txBody>
      </p:sp>
      <p:sp>
        <p:nvSpPr>
          <p:cNvPr id="13" name="TextBox 12"/>
          <p:cNvSpPr txBox="1"/>
          <p:nvPr/>
        </p:nvSpPr>
        <p:spPr>
          <a:xfrm>
            <a:off x="8652146" y="1469517"/>
            <a:ext cx="1258483" cy="369332"/>
          </a:xfrm>
          <a:prstGeom prst="rect">
            <a:avLst/>
          </a:prstGeom>
          <a:solidFill>
            <a:schemeClr val="bg1"/>
          </a:solidFill>
        </p:spPr>
        <p:txBody>
          <a:bodyPr wrap="square" rtlCol="0">
            <a:spAutoFit/>
          </a:bodyPr>
          <a:lstStyle/>
          <a:p>
            <a:r>
              <a:rPr lang="en-US" dirty="0"/>
              <a:t>Data logger</a:t>
            </a:r>
          </a:p>
        </p:txBody>
      </p:sp>
      <p:grpSp>
        <p:nvGrpSpPr>
          <p:cNvPr id="14" name="Group 13"/>
          <p:cNvGrpSpPr/>
          <p:nvPr/>
        </p:nvGrpSpPr>
        <p:grpSpPr>
          <a:xfrm>
            <a:off x="9574860" y="3369023"/>
            <a:ext cx="1824222" cy="369332"/>
            <a:chOff x="9311614" y="3933988"/>
            <a:chExt cx="1824222" cy="369332"/>
          </a:xfrm>
        </p:grpSpPr>
        <p:sp>
          <p:nvSpPr>
            <p:cNvPr id="16" name="Right Arrow 15"/>
            <p:cNvSpPr/>
            <p:nvPr/>
          </p:nvSpPr>
          <p:spPr>
            <a:xfrm rot="10800000">
              <a:off x="9311614" y="3997272"/>
              <a:ext cx="658141" cy="2427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910629" y="3933988"/>
              <a:ext cx="1225207" cy="369332"/>
            </a:xfrm>
            <a:prstGeom prst="rect">
              <a:avLst/>
            </a:prstGeom>
            <a:solidFill>
              <a:schemeClr val="bg1"/>
            </a:solidFill>
          </p:spPr>
          <p:txBody>
            <a:bodyPr wrap="none" rtlCol="0">
              <a:spAutoFit/>
            </a:bodyPr>
            <a:lstStyle/>
            <a:p>
              <a:r>
                <a:rPr lang="en-US" dirty="0"/>
                <a:t>Staff gauge</a:t>
              </a:r>
            </a:p>
          </p:txBody>
        </p:sp>
      </p:grpSp>
      <p:sp>
        <p:nvSpPr>
          <p:cNvPr id="12" name="Rectangle 11"/>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a:t>
            </a:r>
          </a:p>
        </p:txBody>
      </p:sp>
      <p:pic>
        <p:nvPicPr>
          <p:cNvPr id="10" name="Picture 2" descr="http://www.benmeadows.com/images/ir/s7product/8YEK5_AW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47" y="1838849"/>
            <a:ext cx="4801437" cy="480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6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flow and depth (or stage)</a:t>
            </a:r>
          </a:p>
        </p:txBody>
      </p:sp>
      <mc:AlternateContent xmlns:mc="http://schemas.openxmlformats.org/markup-compatibility/2006" xmlns:a14="http://schemas.microsoft.com/office/drawing/2010/main">
        <mc:Choice Requires="a14">
          <p:sp>
            <p:nvSpPr>
              <p:cNvPr id="4" name="Rectangle 3"/>
              <p:cNvSpPr/>
              <p:nvPr/>
            </p:nvSpPr>
            <p:spPr>
              <a:xfrm>
                <a:off x="1279027" y="1958145"/>
                <a:ext cx="14712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𝑄</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𝑈</m:t>
                          </m:r>
                        </m:e>
                      </m:acc>
                      <m:r>
                        <a:rPr lang="en-US" sz="2800" i="1">
                          <a:latin typeface="Cambria Math" panose="02040503050406030204" pitchFamily="18" charset="0"/>
                        </a:rPr>
                        <m:t>𝐴</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279027" y="1958145"/>
                <a:ext cx="1471237" cy="523220"/>
              </a:xfrm>
              <a:prstGeom prst="rect">
                <a:avLst/>
              </a:prstGeom>
              <a:blipFill rotWithShape="0">
                <a:blip r:embed="rId2"/>
                <a:stretch>
                  <a:fillRect/>
                </a:stretch>
              </a:blipFill>
            </p:spPr>
            <p:txBody>
              <a:bodyPr/>
              <a:lstStyle/>
              <a:p>
                <a:r>
                  <a:rPr lang="en-US">
                    <a:noFill/>
                  </a:rPr>
                  <a:t> </a:t>
                </a:r>
              </a:p>
            </p:txBody>
          </p:sp>
        </mc:Fallback>
      </mc:AlternateContent>
      <p:grpSp>
        <p:nvGrpSpPr>
          <p:cNvPr id="15" name="Group 14"/>
          <p:cNvGrpSpPr/>
          <p:nvPr/>
        </p:nvGrpSpPr>
        <p:grpSpPr>
          <a:xfrm>
            <a:off x="3391978" y="1536119"/>
            <a:ext cx="873569" cy="593558"/>
            <a:chOff x="3391978" y="1536119"/>
            <a:chExt cx="873569" cy="593558"/>
          </a:xfrm>
        </p:grpSpPr>
        <mc:AlternateContent xmlns:mc="http://schemas.openxmlformats.org/markup-compatibility/2006" xmlns:a14="http://schemas.microsoft.com/office/drawing/2010/main">
          <mc:Choice Requires="a14">
            <p:sp>
              <p:nvSpPr>
                <p:cNvPr id="7" name="Rectangle 6"/>
                <p:cNvSpPr/>
                <p:nvPr/>
              </p:nvSpPr>
              <p:spPr>
                <a:xfrm>
                  <a:off x="3745276" y="1606457"/>
                  <a:ext cx="5202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𝑈</m:t>
                            </m:r>
                          </m:e>
                        </m:acc>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745276" y="1606457"/>
                  <a:ext cx="520271" cy="523220"/>
                </a:xfrm>
                <a:prstGeom prst="rect">
                  <a:avLst/>
                </a:prstGeom>
                <a:blipFill rotWithShape="0">
                  <a:blip r:embed="rId3"/>
                  <a:stretch>
                    <a:fillRect/>
                  </a:stretch>
                </a:blipFill>
              </p:spPr>
              <p:txBody>
                <a:bodyPr/>
                <a:lstStyle/>
                <a:p>
                  <a:r>
                    <a:rPr lang="en-US">
                      <a:noFill/>
                    </a:rPr>
                    <a:t> </a:t>
                  </a:r>
                </a:p>
              </p:txBody>
            </p:sp>
          </mc:Fallback>
        </mc:AlternateContent>
        <p:sp>
          <p:nvSpPr>
            <p:cNvPr id="8" name="Up Arrow 7"/>
            <p:cNvSpPr/>
            <p:nvPr/>
          </p:nvSpPr>
          <p:spPr>
            <a:xfrm>
              <a:off x="3391978" y="1536119"/>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391978" y="2326794"/>
            <a:ext cx="1724439" cy="593558"/>
            <a:chOff x="3391978" y="2326794"/>
            <a:chExt cx="1724439" cy="593558"/>
          </a:xfrm>
        </p:grpSpPr>
        <mc:AlternateContent xmlns:mc="http://schemas.openxmlformats.org/markup-compatibility/2006" xmlns:a14="http://schemas.microsoft.com/office/drawing/2010/main">
          <mc:Choice Requires="a14">
            <p:sp>
              <p:nvSpPr>
                <p:cNvPr id="11" name="Rectangle 10"/>
                <p:cNvSpPr/>
                <p:nvPr/>
              </p:nvSpPr>
              <p:spPr>
                <a:xfrm>
                  <a:off x="3745276" y="2397132"/>
                  <a:ext cx="5202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𝑈</m:t>
                            </m:r>
                          </m:e>
                        </m:acc>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745276" y="2397132"/>
                  <a:ext cx="520271" cy="523220"/>
                </a:xfrm>
                <a:prstGeom prst="rect">
                  <a:avLst/>
                </a:prstGeom>
                <a:blipFill rotWithShape="0">
                  <a:blip r:embed="rId5"/>
                  <a:stretch>
                    <a:fillRect/>
                  </a:stretch>
                </a:blipFill>
              </p:spPr>
              <p:txBody>
                <a:bodyPr/>
                <a:lstStyle/>
                <a:p>
                  <a:r>
                    <a:rPr lang="en-US">
                      <a:noFill/>
                    </a:rPr>
                    <a:t> </a:t>
                  </a:r>
                </a:p>
              </p:txBody>
            </p:sp>
          </mc:Fallback>
        </mc:AlternateContent>
        <p:sp>
          <p:nvSpPr>
            <p:cNvPr id="12" name="Up Arrow 11"/>
            <p:cNvSpPr/>
            <p:nvPr/>
          </p:nvSpPr>
          <p:spPr>
            <a:xfrm rot="10800000">
              <a:off x="3391978" y="2326794"/>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4618845" y="2397132"/>
                  <a:ext cx="49757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𝐴</m:t>
                        </m:r>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4618845" y="2397132"/>
                  <a:ext cx="497572" cy="523220"/>
                </a:xfrm>
                <a:prstGeom prst="rect">
                  <a:avLst/>
                </a:prstGeom>
                <a:blipFill rotWithShape="0">
                  <a:blip r:embed="rId6"/>
                  <a:stretch>
                    <a:fillRect/>
                  </a:stretch>
                </a:blipFill>
              </p:spPr>
              <p:txBody>
                <a:bodyPr/>
                <a:lstStyle/>
                <a:p>
                  <a:r>
                    <a:rPr lang="en-US">
                      <a:noFill/>
                    </a:rPr>
                    <a:t> </a:t>
                  </a:r>
                </a:p>
              </p:txBody>
            </p:sp>
          </mc:Fallback>
        </mc:AlternateContent>
        <p:sp>
          <p:nvSpPr>
            <p:cNvPr id="14" name="Up Arrow 13"/>
            <p:cNvSpPr/>
            <p:nvPr/>
          </p:nvSpPr>
          <p:spPr>
            <a:xfrm>
              <a:off x="4297296" y="2328431"/>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467621" y="1804256"/>
            <a:ext cx="5752414" cy="830997"/>
          </a:xfrm>
          <a:prstGeom prst="rect">
            <a:avLst/>
          </a:prstGeom>
        </p:spPr>
        <p:txBody>
          <a:bodyPr wrap="square">
            <a:spAutoFit/>
          </a:bodyPr>
          <a:lstStyle/>
          <a:p>
            <a:r>
              <a:rPr lang="en-US" sz="2400" dirty="0"/>
              <a:t>What determines the relationship between velocity and area?</a:t>
            </a:r>
          </a:p>
        </p:txBody>
      </p:sp>
      <p:grpSp>
        <p:nvGrpSpPr>
          <p:cNvPr id="30" name="Group 29"/>
          <p:cNvGrpSpPr/>
          <p:nvPr/>
        </p:nvGrpSpPr>
        <p:grpSpPr>
          <a:xfrm>
            <a:off x="4297296" y="1544784"/>
            <a:ext cx="823484" cy="544951"/>
            <a:chOff x="4292933" y="1606457"/>
            <a:chExt cx="823484" cy="544951"/>
          </a:xfrm>
        </p:grpSpPr>
        <mc:AlternateContent xmlns:mc="http://schemas.openxmlformats.org/markup-compatibility/2006" xmlns:a14="http://schemas.microsoft.com/office/drawing/2010/main">
          <mc:Choice Requires="a14">
            <p:sp>
              <p:nvSpPr>
                <p:cNvPr id="33" name="Rectangle 32"/>
                <p:cNvSpPr/>
                <p:nvPr/>
              </p:nvSpPr>
              <p:spPr>
                <a:xfrm>
                  <a:off x="4618845" y="1606457"/>
                  <a:ext cx="49757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𝐴</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4618845" y="1606457"/>
                  <a:ext cx="497572" cy="523220"/>
                </a:xfrm>
                <a:prstGeom prst="rect">
                  <a:avLst/>
                </a:prstGeom>
                <a:blipFill rotWithShape="0">
                  <a:blip r:embed="rId4"/>
                  <a:stretch>
                    <a:fillRect/>
                  </a:stretch>
                </a:blipFill>
              </p:spPr>
              <p:txBody>
                <a:bodyPr/>
                <a:lstStyle/>
                <a:p>
                  <a:r>
                    <a:rPr lang="en-US">
                      <a:noFill/>
                    </a:rPr>
                    <a:t> </a:t>
                  </a:r>
                </a:p>
              </p:txBody>
            </p:sp>
          </mc:Fallback>
        </mc:AlternateContent>
        <p:sp>
          <p:nvSpPr>
            <p:cNvPr id="34" name="Up Arrow 33"/>
            <p:cNvSpPr/>
            <p:nvPr/>
          </p:nvSpPr>
          <p:spPr>
            <a:xfrm rot="10800000">
              <a:off x="4292933" y="1628188"/>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23</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589E52B-A8AB-40B4-BBF2-231EE3A033E0}"/>
                  </a:ext>
                </a:extLst>
              </p:cNvPr>
              <p:cNvSpPr/>
              <p:nvPr/>
            </p:nvSpPr>
            <p:spPr>
              <a:xfrm>
                <a:off x="8016986" y="2151408"/>
                <a:ext cx="176843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i="0" smtClean="0">
                          <a:solidFill>
                            <a:srgbClr val="FF0000"/>
                          </a:solidFill>
                          <a:latin typeface="Cambria Math" panose="02040503050406030204" pitchFamily="18" charset="0"/>
                        </a:rPr>
                        <m:t>I</m:t>
                      </m:r>
                      <m:r>
                        <m:rPr>
                          <m:sty m:val="p"/>
                        </m:rPr>
                        <a:rPr lang="en-US" sz="2800" b="0" i="0" smtClean="0">
                          <a:solidFill>
                            <a:srgbClr val="FF0000"/>
                          </a:solidFill>
                          <a:latin typeface="Cambria Math" panose="02040503050406030204" pitchFamily="18" charset="0"/>
                        </a:rPr>
                        <m:t>ntuition</m:t>
                      </m:r>
                      <m:r>
                        <a:rPr lang="en-US" sz="2800" b="0" i="0"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35" name="Rectangle 34">
                <a:extLst>
                  <a:ext uri="{FF2B5EF4-FFF2-40B4-BE49-F238E27FC236}">
                    <a16:creationId xmlns:a16="http://schemas.microsoft.com/office/drawing/2014/main" id="{C589E52B-A8AB-40B4-BBF2-231EE3A033E0}"/>
                  </a:ext>
                </a:extLst>
              </p:cNvPr>
              <p:cNvSpPr>
                <a:spLocks noRot="1" noChangeAspect="1" noMove="1" noResize="1" noEditPoints="1" noAdjustHandles="1" noChangeArrowheads="1" noChangeShapeType="1" noTextEdit="1"/>
              </p:cNvSpPr>
              <p:nvPr/>
            </p:nvSpPr>
            <p:spPr>
              <a:xfrm>
                <a:off x="8016986" y="2151408"/>
                <a:ext cx="1768433"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544688FE-E534-4970-A563-3021B2CA91B7}"/>
                  </a:ext>
                </a:extLst>
              </p:cNvPr>
              <p:cNvSpPr/>
              <p:nvPr/>
            </p:nvSpPr>
            <p:spPr>
              <a:xfrm>
                <a:off x="3050038" y="3331067"/>
                <a:ext cx="2107436"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𝑔𝑅𝑆</m:t>
                              </m:r>
                            </m:num>
                            <m:den>
                              <m:r>
                                <a:rPr lang="en-US" sz="2800" b="0" i="1" smtClean="0">
                                  <a:latin typeface="Cambria Math" panose="02040503050406030204" pitchFamily="18" charset="0"/>
                                </a:rPr>
                                <m:t>𝑓</m:t>
                              </m:r>
                            </m:den>
                          </m:f>
                        </m:e>
                      </m:rad>
                    </m:oMath>
                  </m:oMathPara>
                </a14:m>
                <a:endParaRPr lang="en-US" sz="2800" dirty="0"/>
              </a:p>
            </p:txBody>
          </p:sp>
        </mc:Choice>
        <mc:Fallback>
          <p:sp>
            <p:nvSpPr>
              <p:cNvPr id="3" name="Rectangle 2">
                <a:extLst>
                  <a:ext uri="{FF2B5EF4-FFF2-40B4-BE49-F238E27FC236}">
                    <a16:creationId xmlns:a16="http://schemas.microsoft.com/office/drawing/2014/main" id="{544688FE-E534-4970-A563-3021B2CA91B7}"/>
                  </a:ext>
                </a:extLst>
              </p:cNvPr>
              <p:cNvSpPr>
                <a:spLocks noRot="1" noChangeAspect="1" noMove="1" noResize="1" noEditPoints="1" noAdjustHandles="1" noChangeArrowheads="1" noChangeShapeType="1" noTextEdit="1"/>
              </p:cNvSpPr>
              <p:nvPr/>
            </p:nvSpPr>
            <p:spPr>
              <a:xfrm>
                <a:off x="3050038" y="3331067"/>
                <a:ext cx="2107436" cy="1365374"/>
              </a:xfrm>
              <a:prstGeom prst="rect">
                <a:avLst/>
              </a:prstGeom>
              <a:blipFill>
                <a:blip r:embed="rId12"/>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2FFD4298-E27D-45F8-98C0-71EA49CB7F35}"/>
              </a:ext>
            </a:extLst>
          </p:cNvPr>
          <p:cNvSpPr/>
          <p:nvPr/>
        </p:nvSpPr>
        <p:spPr>
          <a:xfrm>
            <a:off x="568915" y="3769354"/>
            <a:ext cx="2543930" cy="523220"/>
          </a:xfrm>
          <a:prstGeom prst="rect">
            <a:avLst/>
          </a:prstGeom>
        </p:spPr>
        <p:txBody>
          <a:bodyPr wrap="square">
            <a:spAutoFit/>
          </a:bodyPr>
          <a:lstStyle/>
          <a:p>
            <a:r>
              <a:rPr lang="en-US" sz="2800" dirty="0">
                <a:ea typeface="Cambria Math" panose="02040503050406030204" pitchFamily="18" charset="0"/>
              </a:rPr>
              <a:t>Darcy-</a:t>
            </a:r>
            <a:r>
              <a:rPr lang="en-US" sz="2800" dirty="0" err="1">
                <a:ea typeface="Cambria Math" panose="02040503050406030204" pitchFamily="18" charset="0"/>
              </a:rPr>
              <a:t>Weisbach</a:t>
            </a:r>
            <a:endParaRPr lang="en-US" sz="2800" dirty="0"/>
          </a:p>
        </p:txBody>
      </p:sp>
      <p:sp>
        <p:nvSpPr>
          <p:cNvPr id="18" name="Rectangle 17">
            <a:extLst>
              <a:ext uri="{FF2B5EF4-FFF2-40B4-BE49-F238E27FC236}">
                <a16:creationId xmlns:a16="http://schemas.microsoft.com/office/drawing/2014/main" id="{D687317E-7948-465C-A1F0-A6E84712E667}"/>
              </a:ext>
            </a:extLst>
          </p:cNvPr>
          <p:cNvSpPr/>
          <p:nvPr/>
        </p:nvSpPr>
        <p:spPr>
          <a:xfrm>
            <a:off x="4521200" y="3530600"/>
            <a:ext cx="378554" cy="509742"/>
          </a:xfrm>
          <a:prstGeom prst="rect">
            <a:avLst/>
          </a:prstGeom>
          <a:solidFill>
            <a:srgbClr val="FFFF00">
              <a:alpha val="27059"/>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endParaRPr>
          </a:p>
        </p:txBody>
      </p:sp>
      <p:sp>
        <p:nvSpPr>
          <p:cNvPr id="40" name="Rectangle 39">
            <a:extLst>
              <a:ext uri="{FF2B5EF4-FFF2-40B4-BE49-F238E27FC236}">
                <a16:creationId xmlns:a16="http://schemas.microsoft.com/office/drawing/2014/main" id="{089D0839-0E5E-46D7-AEF5-CE841B0DB650}"/>
              </a:ext>
            </a:extLst>
          </p:cNvPr>
          <p:cNvSpPr/>
          <p:nvPr/>
        </p:nvSpPr>
        <p:spPr>
          <a:xfrm>
            <a:off x="318750" y="2658042"/>
            <a:ext cx="2543930" cy="523220"/>
          </a:xfrm>
          <a:prstGeom prst="rect">
            <a:avLst/>
          </a:prstGeom>
        </p:spPr>
        <p:txBody>
          <a:bodyPr wrap="square">
            <a:spAutoFit/>
          </a:bodyPr>
          <a:lstStyle/>
          <a:p>
            <a:r>
              <a:rPr lang="en-US" sz="2800" dirty="0">
                <a:solidFill>
                  <a:srgbClr val="FF0000"/>
                </a:solidFill>
                <a:ea typeface="Cambria Math" panose="02040503050406030204" pitchFamily="18" charset="0"/>
              </a:rPr>
              <a:t>Constant</a:t>
            </a:r>
            <a:endParaRPr lang="en-US" sz="2800" dirty="0">
              <a:solidFill>
                <a:srgbClr val="FF0000"/>
              </a:solidFill>
            </a:endParaRPr>
          </a:p>
        </p:txBody>
      </p:sp>
      <p:cxnSp>
        <p:nvCxnSpPr>
          <p:cNvPr id="41" name="Straight Arrow Connector 40">
            <a:extLst>
              <a:ext uri="{FF2B5EF4-FFF2-40B4-BE49-F238E27FC236}">
                <a16:creationId xmlns:a16="http://schemas.microsoft.com/office/drawing/2014/main" id="{D08A6BDD-66B9-4347-AEAB-08AE08FC70EB}"/>
              </a:ext>
            </a:extLst>
          </p:cNvPr>
          <p:cNvCxnSpPr>
            <a:cxnSpLocks/>
          </p:cNvCxnSpPr>
          <p:nvPr/>
        </p:nvCxnSpPr>
        <p:spPr>
          <a:xfrm flipV="1">
            <a:off x="1151290" y="2385024"/>
            <a:ext cx="303373" cy="381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44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P spid="3" grpId="0"/>
      <p:bldP spid="6" grpId="0"/>
      <p:bldP spid="18"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flow and depth (or stage)</a:t>
            </a:r>
          </a:p>
        </p:txBody>
      </p:sp>
      <mc:AlternateContent xmlns:mc="http://schemas.openxmlformats.org/markup-compatibility/2006" xmlns:a14="http://schemas.microsoft.com/office/drawing/2010/main">
        <mc:Choice Requires="a14">
          <p:sp>
            <p:nvSpPr>
              <p:cNvPr id="4" name="Rectangle 3"/>
              <p:cNvSpPr/>
              <p:nvPr/>
            </p:nvSpPr>
            <p:spPr>
              <a:xfrm>
                <a:off x="1279027" y="1958145"/>
                <a:ext cx="14712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𝑄</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𝑈</m:t>
                          </m:r>
                        </m:e>
                      </m:acc>
                      <m:r>
                        <a:rPr lang="en-US" sz="2800" i="1">
                          <a:latin typeface="Cambria Math" panose="02040503050406030204" pitchFamily="18" charset="0"/>
                        </a:rPr>
                        <m:t>𝐴</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279027" y="1958145"/>
                <a:ext cx="1471237" cy="523220"/>
              </a:xfrm>
              <a:prstGeom prst="rect">
                <a:avLst/>
              </a:prstGeom>
              <a:blipFill rotWithShape="0">
                <a:blip r:embed="rId2"/>
                <a:stretch>
                  <a:fillRect/>
                </a:stretch>
              </a:blipFill>
            </p:spPr>
            <p:txBody>
              <a:bodyPr/>
              <a:lstStyle/>
              <a:p>
                <a:r>
                  <a:rPr lang="en-US">
                    <a:noFill/>
                  </a:rPr>
                  <a:t> </a:t>
                </a:r>
              </a:p>
            </p:txBody>
          </p:sp>
        </mc:Fallback>
      </mc:AlternateContent>
      <p:grpSp>
        <p:nvGrpSpPr>
          <p:cNvPr id="15" name="Group 14"/>
          <p:cNvGrpSpPr/>
          <p:nvPr/>
        </p:nvGrpSpPr>
        <p:grpSpPr>
          <a:xfrm>
            <a:off x="3391978" y="1536119"/>
            <a:ext cx="873569" cy="593558"/>
            <a:chOff x="3391978" y="1536119"/>
            <a:chExt cx="873569" cy="593558"/>
          </a:xfrm>
        </p:grpSpPr>
        <mc:AlternateContent xmlns:mc="http://schemas.openxmlformats.org/markup-compatibility/2006" xmlns:a14="http://schemas.microsoft.com/office/drawing/2010/main">
          <mc:Choice Requires="a14">
            <p:sp>
              <p:nvSpPr>
                <p:cNvPr id="7" name="Rectangle 6"/>
                <p:cNvSpPr/>
                <p:nvPr/>
              </p:nvSpPr>
              <p:spPr>
                <a:xfrm>
                  <a:off x="3745276" y="1606457"/>
                  <a:ext cx="5202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𝑈</m:t>
                            </m:r>
                          </m:e>
                        </m:acc>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745276" y="1606457"/>
                  <a:ext cx="520271" cy="523220"/>
                </a:xfrm>
                <a:prstGeom prst="rect">
                  <a:avLst/>
                </a:prstGeom>
                <a:blipFill rotWithShape="0">
                  <a:blip r:embed="rId3"/>
                  <a:stretch>
                    <a:fillRect/>
                  </a:stretch>
                </a:blipFill>
              </p:spPr>
              <p:txBody>
                <a:bodyPr/>
                <a:lstStyle/>
                <a:p>
                  <a:r>
                    <a:rPr lang="en-US">
                      <a:noFill/>
                    </a:rPr>
                    <a:t> </a:t>
                  </a:r>
                </a:p>
              </p:txBody>
            </p:sp>
          </mc:Fallback>
        </mc:AlternateContent>
        <p:sp>
          <p:nvSpPr>
            <p:cNvPr id="8" name="Up Arrow 7"/>
            <p:cNvSpPr/>
            <p:nvPr/>
          </p:nvSpPr>
          <p:spPr>
            <a:xfrm>
              <a:off x="3391978" y="1536119"/>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391978" y="2326794"/>
            <a:ext cx="1724439" cy="593558"/>
            <a:chOff x="3391978" y="2326794"/>
            <a:chExt cx="1724439" cy="593558"/>
          </a:xfrm>
        </p:grpSpPr>
        <mc:AlternateContent xmlns:mc="http://schemas.openxmlformats.org/markup-compatibility/2006" xmlns:a14="http://schemas.microsoft.com/office/drawing/2010/main">
          <mc:Choice Requires="a14">
            <p:sp>
              <p:nvSpPr>
                <p:cNvPr id="11" name="Rectangle 10"/>
                <p:cNvSpPr/>
                <p:nvPr/>
              </p:nvSpPr>
              <p:spPr>
                <a:xfrm>
                  <a:off x="3745276" y="2397132"/>
                  <a:ext cx="5202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𝑈</m:t>
                            </m:r>
                          </m:e>
                        </m:acc>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745276" y="2397132"/>
                  <a:ext cx="520271" cy="523220"/>
                </a:xfrm>
                <a:prstGeom prst="rect">
                  <a:avLst/>
                </a:prstGeom>
                <a:blipFill rotWithShape="0">
                  <a:blip r:embed="rId5"/>
                  <a:stretch>
                    <a:fillRect/>
                  </a:stretch>
                </a:blipFill>
              </p:spPr>
              <p:txBody>
                <a:bodyPr/>
                <a:lstStyle/>
                <a:p>
                  <a:r>
                    <a:rPr lang="en-US">
                      <a:noFill/>
                    </a:rPr>
                    <a:t> </a:t>
                  </a:r>
                </a:p>
              </p:txBody>
            </p:sp>
          </mc:Fallback>
        </mc:AlternateContent>
        <p:sp>
          <p:nvSpPr>
            <p:cNvPr id="12" name="Up Arrow 11"/>
            <p:cNvSpPr/>
            <p:nvPr/>
          </p:nvSpPr>
          <p:spPr>
            <a:xfrm rot="10800000">
              <a:off x="3391978" y="2326794"/>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4618845" y="2397132"/>
                  <a:ext cx="49757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𝐴</m:t>
                        </m:r>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4618845" y="2397132"/>
                  <a:ext cx="497572" cy="523220"/>
                </a:xfrm>
                <a:prstGeom prst="rect">
                  <a:avLst/>
                </a:prstGeom>
                <a:blipFill rotWithShape="0">
                  <a:blip r:embed="rId6"/>
                  <a:stretch>
                    <a:fillRect/>
                  </a:stretch>
                </a:blipFill>
              </p:spPr>
              <p:txBody>
                <a:bodyPr/>
                <a:lstStyle/>
                <a:p>
                  <a:r>
                    <a:rPr lang="en-US">
                      <a:noFill/>
                    </a:rPr>
                    <a:t> </a:t>
                  </a:r>
                </a:p>
              </p:txBody>
            </p:sp>
          </mc:Fallback>
        </mc:AlternateContent>
        <p:sp>
          <p:nvSpPr>
            <p:cNvPr id="14" name="Up Arrow 13"/>
            <p:cNvSpPr/>
            <p:nvPr/>
          </p:nvSpPr>
          <p:spPr>
            <a:xfrm>
              <a:off x="4297296" y="2328431"/>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467621" y="1804256"/>
            <a:ext cx="5752414" cy="830997"/>
          </a:xfrm>
          <a:prstGeom prst="rect">
            <a:avLst/>
          </a:prstGeom>
        </p:spPr>
        <p:txBody>
          <a:bodyPr wrap="square">
            <a:spAutoFit/>
          </a:bodyPr>
          <a:lstStyle/>
          <a:p>
            <a:r>
              <a:rPr lang="en-US" sz="2400" dirty="0"/>
              <a:t>What determines the relationship between velocity and area?</a:t>
            </a:r>
          </a:p>
        </p:txBody>
      </p:sp>
      <p:grpSp>
        <p:nvGrpSpPr>
          <p:cNvPr id="28" name="Group 27"/>
          <p:cNvGrpSpPr/>
          <p:nvPr/>
        </p:nvGrpSpPr>
        <p:grpSpPr>
          <a:xfrm>
            <a:off x="2931612" y="3362822"/>
            <a:ext cx="10628026" cy="1200149"/>
            <a:chOff x="838200" y="3362822"/>
            <a:chExt cx="10628026" cy="1200149"/>
          </a:xfrm>
        </p:grpSpPr>
        <p:cxnSp>
          <p:nvCxnSpPr>
            <p:cNvPr id="20" name="Straight Connector 19"/>
            <p:cNvCxnSpPr/>
            <p:nvPr/>
          </p:nvCxnSpPr>
          <p:spPr>
            <a:xfrm flipV="1">
              <a:off x="2142345" y="3551959"/>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838200" y="3362822"/>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6152213" y="3393343"/>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 name="Rectangle 22"/>
              <p:cNvSpPr/>
              <p:nvPr/>
            </p:nvSpPr>
            <p:spPr>
              <a:xfrm>
                <a:off x="731833" y="3379594"/>
                <a:ext cx="1771938" cy="1565813"/>
              </a:xfrm>
              <a:prstGeom prst="rect">
                <a:avLst/>
              </a:prstGeom>
            </p:spPr>
            <p:txBody>
              <a:bodyPr wrap="square">
                <a:spAutoFit/>
              </a:bodyPr>
              <a:lstStyle/>
              <a:p>
                <a:r>
                  <a:rPr lang="en-US" sz="2800" dirty="0">
                    <a:ea typeface="Cambria Math" panose="02040503050406030204" pitchFamily="18" charset="0"/>
                  </a:rPr>
                  <a:t>Hydraulic Radius</a:t>
                </a:r>
                <a:br>
                  <a:rPr lang="en-US" sz="2800" i="1" dirty="0">
                    <a:latin typeface="Cambria Math" panose="02040503050406030204" pitchFamily="18" charset="0"/>
                    <a:ea typeface="Cambria Math" panose="02040503050406030204" pitchFamily="18" charset="0"/>
                  </a:rPr>
                </a:br>
                <a14:m>
                  <m:oMath xmlns:m="http://schemas.openxmlformats.org/officeDocument/2006/math">
                    <m:r>
                      <a:rPr lang="en-US" sz="2800" i="1">
                        <a:latin typeface="Cambria Math" panose="02040503050406030204" pitchFamily="18" charset="0"/>
                        <a:ea typeface="Cambria Math" panose="02040503050406030204" pitchFamily="18" charset="0"/>
                      </a:rPr>
                      <m:t>𝑅</m:t>
                    </m:r>
                    <m:r>
                      <a:rPr lang="en-US" sz="2800" i="1">
                        <a:latin typeface="Cambria Math" panose="02040503050406030204" pitchFamily="18" charset="0"/>
                        <a:ea typeface="Cambria Math" panose="02040503050406030204" pitchFamily="18" charset="0"/>
                      </a:rPr>
                      <m:t>≡ </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𝐴</m:t>
                        </m:r>
                      </m:num>
                      <m:den>
                        <m:r>
                          <a:rPr lang="en-US" sz="2800" b="0" i="1" smtClean="0">
                            <a:latin typeface="Cambria Math" panose="02040503050406030204" pitchFamily="18" charset="0"/>
                          </a:rPr>
                          <m:t>𝑃</m:t>
                        </m:r>
                      </m:den>
                    </m:f>
                  </m:oMath>
                </a14:m>
                <a:r>
                  <a:rPr lang="en-US" sz="2800" dirty="0"/>
                  <a:t>  </a:t>
                </a:r>
              </a:p>
            </p:txBody>
          </p:sp>
        </mc:Choice>
        <mc:Fallback xmlns="">
          <p:sp>
            <p:nvSpPr>
              <p:cNvPr id="23" name="Rectangle 22"/>
              <p:cNvSpPr>
                <a:spLocks noRot="1" noChangeAspect="1" noMove="1" noResize="1" noEditPoints="1" noAdjustHandles="1" noChangeArrowheads="1" noChangeShapeType="1" noTextEdit="1"/>
              </p:cNvSpPr>
              <p:nvPr/>
            </p:nvSpPr>
            <p:spPr>
              <a:xfrm>
                <a:off x="731833" y="3379594"/>
                <a:ext cx="1771938" cy="1565813"/>
              </a:xfrm>
              <a:prstGeom prst="rect">
                <a:avLst/>
              </a:prstGeom>
              <a:blipFill rotWithShape="0">
                <a:blip r:embed="rId7"/>
                <a:stretch>
                  <a:fillRect l="-6873" t="-3502"/>
                </a:stretch>
              </a:blipFill>
            </p:spPr>
            <p:txBody>
              <a:bodyPr/>
              <a:lstStyle/>
              <a:p>
                <a:r>
                  <a:rPr lang="en-US">
                    <a:noFill/>
                  </a:rPr>
                  <a:t> </a:t>
                </a:r>
              </a:p>
            </p:txBody>
          </p:sp>
        </mc:Fallback>
      </mc:AlternateContent>
      <p:grpSp>
        <p:nvGrpSpPr>
          <p:cNvPr id="29" name="Group 28"/>
          <p:cNvGrpSpPr/>
          <p:nvPr/>
        </p:nvGrpSpPr>
        <p:grpSpPr>
          <a:xfrm>
            <a:off x="4153325" y="3657598"/>
            <a:ext cx="7078101" cy="1480970"/>
            <a:chOff x="2059913" y="3657598"/>
            <a:chExt cx="7078101" cy="1480970"/>
          </a:xfrm>
        </p:grpSpPr>
        <p:sp>
          <p:nvSpPr>
            <p:cNvPr id="24" name="Freeform 23"/>
            <p:cNvSpPr/>
            <p:nvPr/>
          </p:nvSpPr>
          <p:spPr>
            <a:xfrm>
              <a:off x="2059913" y="3657598"/>
              <a:ext cx="6772589" cy="1034980"/>
            </a:xfrm>
            <a:custGeom>
              <a:avLst/>
              <a:gdLst>
                <a:gd name="connsiteX0" fmla="*/ 0 w 6772589"/>
                <a:gd name="connsiteY0" fmla="*/ 90435 h 1034980"/>
                <a:gd name="connsiteX1" fmla="*/ 221064 w 6772589"/>
                <a:gd name="connsiteY1" fmla="*/ 190919 h 1034980"/>
                <a:gd name="connsiteX2" fmla="*/ 381837 w 6772589"/>
                <a:gd name="connsiteY2" fmla="*/ 311499 h 1034980"/>
                <a:gd name="connsiteX3" fmla="*/ 602901 w 6772589"/>
                <a:gd name="connsiteY3" fmla="*/ 482321 h 1034980"/>
                <a:gd name="connsiteX4" fmla="*/ 823965 w 6772589"/>
                <a:gd name="connsiteY4" fmla="*/ 663191 h 1034980"/>
                <a:gd name="connsiteX5" fmla="*/ 1346479 w 6772589"/>
                <a:gd name="connsiteY5" fmla="*/ 854110 h 1034980"/>
                <a:gd name="connsiteX6" fmla="*/ 2069960 w 6772589"/>
                <a:gd name="connsiteY6" fmla="*/ 964642 h 1034980"/>
                <a:gd name="connsiteX7" fmla="*/ 2934118 w 6772589"/>
                <a:gd name="connsiteY7" fmla="*/ 1034980 h 1034980"/>
                <a:gd name="connsiteX8" fmla="*/ 3637503 w 6772589"/>
                <a:gd name="connsiteY8" fmla="*/ 964642 h 1034980"/>
                <a:gd name="connsiteX9" fmla="*/ 4551903 w 6772589"/>
                <a:gd name="connsiteY9" fmla="*/ 743578 h 1034980"/>
                <a:gd name="connsiteX10" fmla="*/ 5737609 w 6772589"/>
                <a:gd name="connsiteY10" fmla="*/ 381838 h 1034980"/>
                <a:gd name="connsiteX11" fmla="*/ 6772589 w 6772589"/>
                <a:gd name="connsiteY11" fmla="*/ 0 h 103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2589" h="1034980">
                  <a:moveTo>
                    <a:pt x="0" y="90435"/>
                  </a:moveTo>
                  <a:cubicBezTo>
                    <a:pt x="78712" y="122255"/>
                    <a:pt x="157425" y="154075"/>
                    <a:pt x="221064" y="190919"/>
                  </a:cubicBezTo>
                  <a:cubicBezTo>
                    <a:pt x="284703" y="227763"/>
                    <a:pt x="381837" y="311499"/>
                    <a:pt x="381837" y="311499"/>
                  </a:cubicBezTo>
                  <a:cubicBezTo>
                    <a:pt x="445477" y="360066"/>
                    <a:pt x="529213" y="423706"/>
                    <a:pt x="602901" y="482321"/>
                  </a:cubicBezTo>
                  <a:cubicBezTo>
                    <a:pt x="676589" y="540936"/>
                    <a:pt x="700035" y="601226"/>
                    <a:pt x="823965" y="663191"/>
                  </a:cubicBezTo>
                  <a:cubicBezTo>
                    <a:pt x="947895" y="725156"/>
                    <a:pt x="1138813" y="803868"/>
                    <a:pt x="1346479" y="854110"/>
                  </a:cubicBezTo>
                  <a:cubicBezTo>
                    <a:pt x="1554145" y="904352"/>
                    <a:pt x="1805354" y="934497"/>
                    <a:pt x="2069960" y="964642"/>
                  </a:cubicBezTo>
                  <a:cubicBezTo>
                    <a:pt x="2334567" y="994787"/>
                    <a:pt x="2672861" y="1034980"/>
                    <a:pt x="2934118" y="1034980"/>
                  </a:cubicBezTo>
                  <a:cubicBezTo>
                    <a:pt x="3195375" y="1034980"/>
                    <a:pt x="3367872" y="1013209"/>
                    <a:pt x="3637503" y="964642"/>
                  </a:cubicBezTo>
                  <a:cubicBezTo>
                    <a:pt x="3907134" y="916075"/>
                    <a:pt x="4201885" y="840712"/>
                    <a:pt x="4551903" y="743578"/>
                  </a:cubicBezTo>
                  <a:cubicBezTo>
                    <a:pt x="4901921" y="646444"/>
                    <a:pt x="5367495" y="505768"/>
                    <a:pt x="5737609" y="381838"/>
                  </a:cubicBezTo>
                  <a:cubicBezTo>
                    <a:pt x="6107723" y="257908"/>
                    <a:pt x="6440156" y="128954"/>
                    <a:pt x="6772589" y="0"/>
                  </a:cubicBezTo>
                </a:path>
              </a:pathLst>
            </a:custGeom>
            <a:noFill/>
            <a:ln w="57150">
              <a:solidFill>
                <a:schemeClr val="tx1"/>
              </a:solidFill>
              <a:prstDash val="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5693353" y="4615348"/>
                  <a:ext cx="3444661" cy="523220"/>
                </a:xfrm>
                <a:prstGeom prst="rect">
                  <a:avLst/>
                </a:prstGeom>
              </p:spPr>
              <p:txBody>
                <a:bodyPr wrap="none">
                  <a:spAutoFit/>
                </a:bodyPr>
                <a:lstStyle/>
                <a:p>
                  <a14:m>
                    <m:oMath xmlns:m="http://schemas.openxmlformats.org/officeDocument/2006/math">
                      <m:r>
                        <a:rPr lang="en-US" sz="2800" i="1" smtClean="0">
                          <a:latin typeface="Cambria Math" panose="02040503050406030204" pitchFamily="18" charset="0"/>
                        </a:rPr>
                        <m:t>𝑃</m:t>
                      </m:r>
                      <m:r>
                        <a:rPr lang="en-US" sz="2800" b="0" i="0" smtClean="0">
                          <a:latin typeface="Cambria Math" panose="02040503050406030204" pitchFamily="18" charset="0"/>
                        </a:rPr>
                        <m:t>=</m:t>
                      </m:r>
                    </m:oMath>
                  </a14:m>
                  <a:r>
                    <a:rPr lang="en-US" dirty="0"/>
                    <a:t> </a:t>
                  </a:r>
                  <a:r>
                    <a:rPr lang="en-US" sz="2800" dirty="0"/>
                    <a:t>Wetted Perimeter</a:t>
                  </a:r>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5693353" y="4615348"/>
                  <a:ext cx="3444661" cy="523220"/>
                </a:xfrm>
                <a:prstGeom prst="rect">
                  <a:avLst/>
                </a:prstGeom>
                <a:blipFill rotWithShape="0">
                  <a:blip r:embed="rId8"/>
                  <a:stretch>
                    <a:fillRect t="-10465" r="-2124" b="-3255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Rectangle 25"/>
              <p:cNvSpPr/>
              <p:nvPr/>
            </p:nvSpPr>
            <p:spPr>
              <a:xfrm>
                <a:off x="5206460" y="3658748"/>
                <a:ext cx="3784819" cy="523220"/>
              </a:xfrm>
              <a:prstGeom prst="rect">
                <a:avLst/>
              </a:prstGeom>
            </p:spPr>
            <p:txBody>
              <a:bodyPr wrap="none">
                <a:spAutoFit/>
              </a:bodyPr>
              <a:lstStyle/>
              <a:p>
                <a14:m>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m:t>
                    </m:r>
                  </m:oMath>
                </a14:m>
                <a:r>
                  <a:rPr lang="en-US" sz="2800" dirty="0"/>
                  <a:t> Cross-sectional area</a:t>
                </a:r>
              </a:p>
            </p:txBody>
          </p:sp>
        </mc:Choice>
        <mc:Fallback xmlns="">
          <p:sp>
            <p:nvSpPr>
              <p:cNvPr id="26" name="Rectangle 25"/>
              <p:cNvSpPr>
                <a:spLocks noRot="1" noChangeAspect="1" noMove="1" noResize="1" noEditPoints="1" noAdjustHandles="1" noChangeArrowheads="1" noChangeShapeType="1" noTextEdit="1"/>
              </p:cNvSpPr>
              <p:nvPr/>
            </p:nvSpPr>
            <p:spPr>
              <a:xfrm>
                <a:off x="5206460" y="3658748"/>
                <a:ext cx="3784819" cy="523220"/>
              </a:xfrm>
              <a:prstGeom prst="rect">
                <a:avLst/>
              </a:prstGeom>
              <a:blipFill rotWithShape="0">
                <a:blip r:embed="rId9"/>
                <a:stretch>
                  <a:fillRect t="-10465" r="-2254" b="-32558"/>
                </a:stretch>
              </a:blipFill>
            </p:spPr>
            <p:txBody>
              <a:bodyPr/>
              <a:lstStyle/>
              <a:p>
                <a:r>
                  <a:rPr lang="en-US">
                    <a:noFill/>
                  </a:rPr>
                  <a:t> </a:t>
                </a:r>
              </a:p>
            </p:txBody>
          </p:sp>
        </mc:Fallback>
      </mc:AlternateContent>
      <p:sp>
        <p:nvSpPr>
          <p:cNvPr id="27" name="Rectangle 26"/>
          <p:cNvSpPr/>
          <p:nvPr/>
        </p:nvSpPr>
        <p:spPr>
          <a:xfrm>
            <a:off x="616086" y="5774385"/>
            <a:ext cx="10737714" cy="954107"/>
          </a:xfrm>
          <a:prstGeom prst="rect">
            <a:avLst/>
          </a:prstGeom>
        </p:spPr>
        <p:txBody>
          <a:bodyPr wrap="square">
            <a:spAutoFit/>
          </a:bodyPr>
          <a:lstStyle/>
          <a:p>
            <a:r>
              <a:rPr lang="en-US" sz="2800" dirty="0">
                <a:ea typeface="Cambria Math" panose="02040503050406030204" pitchFamily="18" charset="0"/>
              </a:rPr>
              <a:t>For streams that are much wider than they are deep,</a:t>
            </a:r>
            <a:r>
              <a:rPr lang="en-US" sz="2800" dirty="0"/>
              <a:t> the hydraulic radius is approximately the same as the average depth of a cross-section</a:t>
            </a:r>
            <a:endParaRPr lang="en-US" sz="2800" dirty="0">
              <a:ea typeface="Cambria Math" panose="02040503050406030204" pitchFamily="18" charset="0"/>
            </a:endParaRPr>
          </a:p>
        </p:txBody>
      </p:sp>
      <p:grpSp>
        <p:nvGrpSpPr>
          <p:cNvPr id="30" name="Group 29"/>
          <p:cNvGrpSpPr/>
          <p:nvPr/>
        </p:nvGrpSpPr>
        <p:grpSpPr>
          <a:xfrm>
            <a:off x="4297296" y="1544784"/>
            <a:ext cx="823484" cy="544951"/>
            <a:chOff x="4292933" y="1606457"/>
            <a:chExt cx="823484" cy="544951"/>
          </a:xfrm>
        </p:grpSpPr>
        <mc:AlternateContent xmlns:mc="http://schemas.openxmlformats.org/markup-compatibility/2006" xmlns:a14="http://schemas.microsoft.com/office/drawing/2010/main">
          <mc:Choice Requires="a14">
            <p:sp>
              <p:nvSpPr>
                <p:cNvPr id="33" name="Rectangle 32"/>
                <p:cNvSpPr/>
                <p:nvPr/>
              </p:nvSpPr>
              <p:spPr>
                <a:xfrm>
                  <a:off x="4618845" y="1606457"/>
                  <a:ext cx="49757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𝐴</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4618845" y="1606457"/>
                  <a:ext cx="497572" cy="523220"/>
                </a:xfrm>
                <a:prstGeom prst="rect">
                  <a:avLst/>
                </a:prstGeom>
                <a:blipFill rotWithShape="0">
                  <a:blip r:embed="rId4"/>
                  <a:stretch>
                    <a:fillRect/>
                  </a:stretch>
                </a:blipFill>
              </p:spPr>
              <p:txBody>
                <a:bodyPr/>
                <a:lstStyle/>
                <a:p>
                  <a:r>
                    <a:rPr lang="en-US">
                      <a:noFill/>
                    </a:rPr>
                    <a:t> </a:t>
                  </a:r>
                </a:p>
              </p:txBody>
            </p:sp>
          </mc:Fallback>
        </mc:AlternateContent>
        <p:sp>
          <p:nvSpPr>
            <p:cNvPr id="34" name="Up Arrow 33"/>
            <p:cNvSpPr/>
            <p:nvPr/>
          </p:nvSpPr>
          <p:spPr>
            <a:xfrm rot="10800000">
              <a:off x="4292933" y="1628188"/>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mc:AlternateContent xmlns:mc="http://schemas.openxmlformats.org/markup-compatibility/2006" xmlns:a14="http://schemas.microsoft.com/office/drawing/2010/main">
        <mc:Choice Requires="a14">
          <p:sp>
            <p:nvSpPr>
              <p:cNvPr id="32" name="Rectangle 31"/>
              <p:cNvSpPr/>
              <p:nvPr/>
            </p:nvSpPr>
            <p:spPr>
              <a:xfrm>
                <a:off x="2346412" y="4151709"/>
                <a:ext cx="1626873" cy="838371"/>
              </a:xfrm>
              <a:prstGeom prst="rect">
                <a:avLst/>
              </a:prstGeom>
            </p:spPr>
            <p:txBody>
              <a:bodyPr wrap="square">
                <a:spAutoFit/>
              </a:bodyPr>
              <a:lstStyle/>
              <a:p>
                <a14:m>
                  <m:oMath xmlns:m="http://schemas.openxmlformats.org/officeDocument/2006/math">
                    <m:f>
                      <m:fPr>
                        <m:ctrlPr>
                          <a:rPr lang="en-US" sz="2800" b="0" i="1" smtClean="0">
                            <a:latin typeface="Cambria Math" panose="02040503050406030204" pitchFamily="18" charset="0"/>
                            <a:ea typeface="Cambria Math" panose="02040503050406030204" pitchFamily="18" charset="0"/>
                          </a:rPr>
                        </m:ctrlPr>
                      </m:fPr>
                      <m:num>
                        <m:d>
                          <m:dPr>
                            <m:begChr m:val="["/>
                            <m:endChr m:val="]"/>
                            <m:ctrlPr>
                              <a:rPr lang="en-US" sz="2800" b="0" i="1" smtClean="0">
                                <a:latin typeface="Cambria Math" panose="02040503050406030204" pitchFamily="18" charset="0"/>
                                <a:ea typeface="Cambria Math" panose="02040503050406030204" pitchFamily="18" charset="0"/>
                              </a:rPr>
                            </m:ctrlPr>
                          </m:dPr>
                          <m:e>
                            <m:sSup>
                              <m:sSupPr>
                                <m:ctrlPr>
                                  <a:rPr lang="en-US" sz="2800" b="0" i="1" smtClean="0">
                                    <a:latin typeface="Cambria Math" panose="02040503050406030204" pitchFamily="18" charset="0"/>
                                    <a:ea typeface="Cambria Math" panose="02040503050406030204" pitchFamily="18" charset="0"/>
                                  </a:rPr>
                                </m:ctrlPr>
                              </m:sSupPr>
                              <m:e>
                                <m:r>
                                  <m:rPr>
                                    <m:sty m:val="p"/>
                                  </m:rPr>
                                  <a:rPr lang="en-US" sz="2800" b="0" i="0" smtClean="0">
                                    <a:latin typeface="Cambria Math" panose="02040503050406030204" pitchFamily="18" charset="0"/>
                                    <a:ea typeface="Cambria Math" panose="02040503050406030204" pitchFamily="18" charset="0"/>
                                  </a:rPr>
                                  <m:t>L</m:t>
                                </m:r>
                              </m:e>
                              <m:sup>
                                <m:r>
                                  <a:rPr lang="en-US" sz="2800" b="0" i="1" smtClean="0">
                                    <a:latin typeface="Cambria Math" panose="02040503050406030204" pitchFamily="18" charset="0"/>
                                    <a:ea typeface="Cambria Math" panose="02040503050406030204" pitchFamily="18" charset="0"/>
                                  </a:rPr>
                                  <m:t>2</m:t>
                                </m:r>
                              </m:sup>
                            </m:sSup>
                          </m:e>
                        </m:d>
                      </m:num>
                      <m:den>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L</m:t>
                        </m:r>
                        <m:r>
                          <a:rPr lang="en-US" sz="2800" b="0" i="1" smtClean="0">
                            <a:latin typeface="Cambria Math" panose="02040503050406030204" pitchFamily="18" charset="0"/>
                            <a:ea typeface="Cambria Math" panose="02040503050406030204" pitchFamily="18" charset="0"/>
                          </a:rPr>
                          <m:t>]</m:t>
                        </m:r>
                      </m:den>
                    </m:f>
                    <m:r>
                      <a:rPr lang="en-US"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r>
                          <m:rPr>
                            <m:sty m:val="p"/>
                          </m:rPr>
                          <a:rPr lang="en-US" sz="2800" b="0" i="0" smtClean="0">
                            <a:latin typeface="Cambria Math" panose="02040503050406030204" pitchFamily="18" charset="0"/>
                            <a:ea typeface="Cambria Math" panose="02040503050406030204" pitchFamily="18" charset="0"/>
                          </a:rPr>
                          <m:t>L</m:t>
                        </m:r>
                      </m:e>
                    </m:d>
                  </m:oMath>
                </a14:m>
                <a:r>
                  <a:rPr lang="en-US" sz="2800" dirty="0"/>
                  <a:t> </a:t>
                </a:r>
              </a:p>
            </p:txBody>
          </p:sp>
        </mc:Choice>
        <mc:Fallback xmlns="">
          <p:sp>
            <p:nvSpPr>
              <p:cNvPr id="32" name="Rectangle 31"/>
              <p:cNvSpPr>
                <a:spLocks noRot="1" noChangeAspect="1" noMove="1" noResize="1" noEditPoints="1" noAdjustHandles="1" noChangeArrowheads="1" noChangeShapeType="1" noTextEdit="1"/>
              </p:cNvSpPr>
              <p:nvPr/>
            </p:nvSpPr>
            <p:spPr>
              <a:xfrm>
                <a:off x="2346412" y="4151709"/>
                <a:ext cx="1626873" cy="838371"/>
              </a:xfrm>
              <a:prstGeom prst="rect">
                <a:avLst/>
              </a:prstGeom>
              <a:blipFill>
                <a:blip r:embed="rId10"/>
                <a:stretch>
                  <a:fillRect/>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F485B833-67EC-41C4-996C-F40BA9E9A4F6}"/>
              </a:ext>
            </a:extLst>
          </p:cNvPr>
          <p:cNvSpPr/>
          <p:nvPr/>
        </p:nvSpPr>
        <p:spPr>
          <a:xfrm>
            <a:off x="318750" y="2658042"/>
            <a:ext cx="2543930" cy="523220"/>
          </a:xfrm>
          <a:prstGeom prst="rect">
            <a:avLst/>
          </a:prstGeom>
        </p:spPr>
        <p:txBody>
          <a:bodyPr wrap="square">
            <a:spAutoFit/>
          </a:bodyPr>
          <a:lstStyle/>
          <a:p>
            <a:r>
              <a:rPr lang="en-US" sz="2800" dirty="0">
                <a:solidFill>
                  <a:srgbClr val="FF0000"/>
                </a:solidFill>
                <a:ea typeface="Cambria Math" panose="02040503050406030204" pitchFamily="18" charset="0"/>
              </a:rPr>
              <a:t>Constant</a:t>
            </a:r>
            <a:endParaRPr lang="en-US" sz="2800" dirty="0">
              <a:solidFill>
                <a:srgbClr val="FF0000"/>
              </a:solidFill>
            </a:endParaRPr>
          </a:p>
        </p:txBody>
      </p:sp>
      <p:cxnSp>
        <p:nvCxnSpPr>
          <p:cNvPr id="37" name="Straight Arrow Connector 36">
            <a:extLst>
              <a:ext uri="{FF2B5EF4-FFF2-40B4-BE49-F238E27FC236}">
                <a16:creationId xmlns:a16="http://schemas.microsoft.com/office/drawing/2014/main" id="{503AE27A-FF5B-4100-A01C-447D032E1F00}"/>
              </a:ext>
            </a:extLst>
          </p:cNvPr>
          <p:cNvCxnSpPr>
            <a:cxnSpLocks/>
          </p:cNvCxnSpPr>
          <p:nvPr/>
        </p:nvCxnSpPr>
        <p:spPr>
          <a:xfrm flipV="1">
            <a:off x="1151290" y="2385024"/>
            <a:ext cx="303373" cy="381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87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dimensional analysis</a:t>
            </a:r>
          </a:p>
        </p:txBody>
      </p:sp>
      <mc:AlternateContent xmlns:mc="http://schemas.openxmlformats.org/markup-compatibility/2006" xmlns:a14="http://schemas.microsoft.com/office/drawing/2010/main">
        <mc:Choice Requires="a14">
          <p:sp>
            <p:nvSpPr>
              <p:cNvPr id="4" name="Rectangle 3"/>
              <p:cNvSpPr/>
              <p:nvPr/>
            </p:nvSpPr>
            <p:spPr>
              <a:xfrm>
                <a:off x="4944974" y="1729442"/>
                <a:ext cx="14712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𝐴</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4944974" y="1729442"/>
                <a:ext cx="1471236" cy="523220"/>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805309" y="1729442"/>
            <a:ext cx="2543930" cy="523220"/>
          </a:xfrm>
          <a:prstGeom prst="rect">
            <a:avLst/>
          </a:prstGeom>
        </p:spPr>
        <p:txBody>
          <a:bodyPr wrap="square">
            <a:spAutoFit/>
          </a:bodyPr>
          <a:lstStyle/>
          <a:p>
            <a:r>
              <a:rPr lang="en-US" sz="2800" dirty="0">
                <a:ea typeface="Cambria Math" panose="02040503050406030204" pitchFamily="18" charset="0"/>
              </a:rPr>
              <a:t>Darcy-</a:t>
            </a:r>
            <a:r>
              <a:rPr lang="en-US" sz="2800" dirty="0" err="1">
                <a:ea typeface="Cambria Math" panose="02040503050406030204" pitchFamily="18" charset="0"/>
              </a:rPr>
              <a:t>Weisbach</a:t>
            </a:r>
            <a:endParaRPr lang="en-US" sz="2800" dirty="0"/>
          </a:p>
        </p:txBody>
      </p:sp>
      <p:sp>
        <p:nvSpPr>
          <p:cNvPr id="8" name="Rectangle 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17F07E7-4E44-4FCF-92AA-34EE0A5D1E5C}"/>
                  </a:ext>
                </a:extLst>
              </p:cNvPr>
              <p:cNvSpPr/>
              <p:nvPr/>
            </p:nvSpPr>
            <p:spPr>
              <a:xfrm>
                <a:off x="6617879" y="1272012"/>
                <a:ext cx="2107435"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𝑔𝑅𝑆</m:t>
                              </m:r>
                            </m:num>
                            <m:den>
                              <m:r>
                                <a:rPr lang="en-US" sz="2800" b="0" i="1" smtClean="0">
                                  <a:latin typeface="Cambria Math" panose="02040503050406030204" pitchFamily="18" charset="0"/>
                                </a:rPr>
                                <m:t>𝑓</m:t>
                              </m:r>
                            </m:den>
                          </m:f>
                        </m:e>
                      </m:rad>
                    </m:oMath>
                  </m:oMathPara>
                </a14:m>
                <a:endParaRPr lang="en-US" sz="2800" dirty="0"/>
              </a:p>
            </p:txBody>
          </p:sp>
        </mc:Choice>
        <mc:Fallback xmlns="">
          <p:sp>
            <p:nvSpPr>
              <p:cNvPr id="9" name="Rectangle 8">
                <a:extLst>
                  <a:ext uri="{FF2B5EF4-FFF2-40B4-BE49-F238E27FC236}">
                    <a16:creationId xmlns:a16="http://schemas.microsoft.com/office/drawing/2014/main" id="{A17F07E7-4E44-4FCF-92AA-34EE0A5D1E5C}"/>
                  </a:ext>
                </a:extLst>
              </p:cNvPr>
              <p:cNvSpPr>
                <a:spLocks noRot="1" noChangeAspect="1" noMove="1" noResize="1" noEditPoints="1" noAdjustHandles="1" noChangeArrowheads="1" noChangeShapeType="1" noTextEdit="1"/>
              </p:cNvSpPr>
              <p:nvPr/>
            </p:nvSpPr>
            <p:spPr>
              <a:xfrm>
                <a:off x="6617879" y="1272012"/>
                <a:ext cx="2107435" cy="1365374"/>
              </a:xfrm>
              <a:prstGeom prst="rect">
                <a:avLst/>
              </a:prstGeom>
              <a:blipFill>
                <a:blip r:embed="rId4"/>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126FD52-64A2-4C4E-BAB4-47105767371C}"/>
              </a:ext>
            </a:extLst>
          </p:cNvPr>
          <p:cNvSpPr/>
          <p:nvPr/>
        </p:nvSpPr>
        <p:spPr>
          <a:xfrm>
            <a:off x="3973115" y="2375776"/>
            <a:ext cx="2543930" cy="523220"/>
          </a:xfrm>
          <a:prstGeom prst="rect">
            <a:avLst/>
          </a:prstGeom>
        </p:spPr>
        <p:txBody>
          <a:bodyPr wrap="square">
            <a:spAutoFit/>
          </a:bodyPr>
          <a:lstStyle/>
          <a:p>
            <a:r>
              <a:rPr lang="en-US" sz="2800" dirty="0">
                <a:solidFill>
                  <a:srgbClr val="FF0000"/>
                </a:solidFill>
                <a:ea typeface="Cambria Math" panose="02040503050406030204" pitchFamily="18" charset="0"/>
              </a:rPr>
              <a:t>Constant</a:t>
            </a:r>
            <a:endParaRPr lang="en-US" sz="2800" dirty="0">
              <a:solidFill>
                <a:srgbClr val="FF0000"/>
              </a:solidFill>
            </a:endParaRPr>
          </a:p>
        </p:txBody>
      </p:sp>
      <p:cxnSp>
        <p:nvCxnSpPr>
          <p:cNvPr id="15" name="Straight Arrow Connector 14">
            <a:extLst>
              <a:ext uri="{FF2B5EF4-FFF2-40B4-BE49-F238E27FC236}">
                <a16:creationId xmlns:a16="http://schemas.microsoft.com/office/drawing/2014/main" id="{CB9E1867-B0EF-4428-9B51-52B55EE2A641}"/>
              </a:ext>
            </a:extLst>
          </p:cNvPr>
          <p:cNvCxnSpPr>
            <a:cxnSpLocks/>
          </p:cNvCxnSpPr>
          <p:nvPr/>
        </p:nvCxnSpPr>
        <p:spPr>
          <a:xfrm flipV="1">
            <a:off x="4805655" y="2102758"/>
            <a:ext cx="303373" cy="381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CA831215-0C1F-4FE2-B511-50686778ED2B}"/>
                  </a:ext>
                </a:extLst>
              </p:cNvPr>
              <p:cNvSpPr/>
              <p:nvPr/>
            </p:nvSpPr>
            <p:spPr>
              <a:xfrm>
                <a:off x="1262067" y="2982912"/>
                <a:ext cx="4584653" cy="523220"/>
              </a:xfrm>
              <a:prstGeom prst="rect">
                <a:avLst/>
              </a:prstGeom>
            </p:spPr>
            <p:txBody>
              <a:bodyPr wrap="none">
                <a:spAutoFit/>
              </a:bodyPr>
              <a:lstStyle/>
              <a:p>
                <a:pPr/>
                <a14:m>
                  <m:oMath xmlns:m="http://schemas.openxmlformats.org/officeDocument/2006/math">
                    <m:r>
                      <a:rPr lang="en-US" sz="2800" i="1">
                        <a:latin typeface="Cambria Math" panose="02040503050406030204" pitchFamily="18" charset="0"/>
                      </a:rPr>
                      <m:t>𝑔</m:t>
                    </m:r>
                  </m:oMath>
                </a14:m>
                <a:r>
                  <a:rPr lang="en-US" sz="2800" dirty="0"/>
                  <a:t> is the acceleration of gravity</a:t>
                </a:r>
              </a:p>
            </p:txBody>
          </p:sp>
        </mc:Choice>
        <mc:Fallback>
          <p:sp>
            <p:nvSpPr>
              <p:cNvPr id="20" name="Rectangle 19">
                <a:extLst>
                  <a:ext uri="{FF2B5EF4-FFF2-40B4-BE49-F238E27FC236}">
                    <a16:creationId xmlns:a16="http://schemas.microsoft.com/office/drawing/2014/main" id="{CA831215-0C1F-4FE2-B511-50686778ED2B}"/>
                  </a:ext>
                </a:extLst>
              </p:cNvPr>
              <p:cNvSpPr>
                <a:spLocks noRot="1" noChangeAspect="1" noMove="1" noResize="1" noEditPoints="1" noAdjustHandles="1" noChangeArrowheads="1" noChangeShapeType="1" noTextEdit="1"/>
              </p:cNvSpPr>
              <p:nvPr/>
            </p:nvSpPr>
            <p:spPr>
              <a:xfrm>
                <a:off x="1262067" y="2982912"/>
                <a:ext cx="4584653" cy="523220"/>
              </a:xfrm>
              <a:prstGeom prst="rect">
                <a:avLst/>
              </a:prstGeom>
              <a:blipFill>
                <a:blip r:embed="rId5"/>
                <a:stretch>
                  <a:fillRect t="-10465" r="-1596" b="-32558"/>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959DFD3A-860C-42A2-9465-4137ADCF5C00}"/>
              </a:ext>
            </a:extLst>
          </p:cNvPr>
          <p:cNvSpPr/>
          <p:nvPr/>
        </p:nvSpPr>
        <p:spPr>
          <a:xfrm>
            <a:off x="6594035" y="2982912"/>
            <a:ext cx="2543930" cy="523220"/>
          </a:xfrm>
          <a:prstGeom prst="rect">
            <a:avLst/>
          </a:prstGeom>
        </p:spPr>
        <p:txBody>
          <a:bodyPr wrap="square">
            <a:spAutoFit/>
          </a:bodyPr>
          <a:lstStyle/>
          <a:p>
            <a:r>
              <a:rPr lang="en-US" sz="2800" dirty="0">
                <a:solidFill>
                  <a:srgbClr val="FF0000"/>
                </a:solidFill>
                <a:ea typeface="Cambria Math" panose="02040503050406030204" pitchFamily="18" charset="0"/>
              </a:rPr>
              <a:t>Dimensions?</a:t>
            </a:r>
            <a:endParaRPr lang="en-US" sz="2800" dirty="0">
              <a:solidFill>
                <a:srgbClr val="FF0000"/>
              </a:solidFill>
            </a:endParaRPr>
          </a:p>
        </p:txBody>
      </p:sp>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id="{77224CC2-2BAB-4129-A0DC-8DD399D8C5DA}"/>
                  </a:ext>
                </a:extLst>
              </p:cNvPr>
              <p:cNvSpPr/>
              <p:nvPr/>
            </p:nvSpPr>
            <p:spPr>
              <a:xfrm>
                <a:off x="8693227" y="2995612"/>
                <a:ext cx="1383584"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m:t>
                          </m:r>
                          <m:r>
                            <a:rPr lang="en-US" sz="2800" b="0" i="0" smtClean="0">
                              <a:latin typeface="Cambria Math" panose="02040503050406030204" pitchFamily="18" charset="0"/>
                            </a:rPr>
                            <m:t> </m:t>
                          </m:r>
                          <m:sSup>
                            <m:sSupPr>
                              <m:ctrlPr>
                                <a:rPr lang="en-US" sz="2800" b="0" smtClean="0">
                                  <a:latin typeface="Cambria Math" panose="02040503050406030204" pitchFamily="18" charset="0"/>
                                </a:rPr>
                              </m:ctrlPr>
                            </m:sSupPr>
                            <m:e>
                              <m:r>
                                <m:rPr>
                                  <m:sty m:val="p"/>
                                </m:rPr>
                                <a:rPr lang="en-US" sz="2800" b="0" i="0" smtClean="0">
                                  <a:latin typeface="Cambria Math" panose="02040503050406030204" pitchFamily="18" charset="0"/>
                                </a:rPr>
                                <m:t>T</m:t>
                              </m:r>
                            </m:e>
                            <m:sup>
                              <m:r>
                                <a:rPr lang="en-US" sz="2800" b="0" i="0" smtClean="0">
                                  <a:latin typeface="Cambria Math" panose="02040503050406030204" pitchFamily="18" charset="0"/>
                                </a:rPr>
                                <m:t>−2</m:t>
                              </m:r>
                            </m:sup>
                          </m:sSup>
                        </m:e>
                      </m:d>
                    </m:oMath>
                  </m:oMathPara>
                </a14:m>
                <a:endParaRPr lang="en-US" sz="2800" dirty="0"/>
              </a:p>
            </p:txBody>
          </p:sp>
        </mc:Choice>
        <mc:Fallback>
          <p:sp>
            <p:nvSpPr>
              <p:cNvPr id="23" name="Rectangle 22">
                <a:extLst>
                  <a:ext uri="{FF2B5EF4-FFF2-40B4-BE49-F238E27FC236}">
                    <a16:creationId xmlns:a16="http://schemas.microsoft.com/office/drawing/2014/main" id="{77224CC2-2BAB-4129-A0DC-8DD399D8C5DA}"/>
                  </a:ext>
                </a:extLst>
              </p:cNvPr>
              <p:cNvSpPr>
                <a:spLocks noRot="1" noChangeAspect="1" noMove="1" noResize="1" noEditPoints="1" noAdjustHandles="1" noChangeArrowheads="1" noChangeShapeType="1" noTextEdit="1"/>
              </p:cNvSpPr>
              <p:nvPr/>
            </p:nvSpPr>
            <p:spPr>
              <a:xfrm>
                <a:off x="8693227" y="2995612"/>
                <a:ext cx="1383584"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58D18B75-BED8-441E-A5B3-2CD5AA3951AA}"/>
                  </a:ext>
                </a:extLst>
              </p:cNvPr>
              <p:cNvSpPr/>
              <p:nvPr/>
            </p:nvSpPr>
            <p:spPr>
              <a:xfrm>
                <a:off x="1262066" y="3629246"/>
                <a:ext cx="3675302"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𝑅</m:t>
                    </m:r>
                  </m:oMath>
                </a14:m>
                <a:r>
                  <a:rPr lang="en-US" sz="2800" dirty="0"/>
                  <a:t> is the hydraulic radius</a:t>
                </a:r>
              </a:p>
            </p:txBody>
          </p:sp>
        </mc:Choice>
        <mc:Fallback>
          <p:sp>
            <p:nvSpPr>
              <p:cNvPr id="26" name="Rectangle 25">
                <a:extLst>
                  <a:ext uri="{FF2B5EF4-FFF2-40B4-BE49-F238E27FC236}">
                    <a16:creationId xmlns:a16="http://schemas.microsoft.com/office/drawing/2014/main" id="{58D18B75-BED8-441E-A5B3-2CD5AA3951AA}"/>
                  </a:ext>
                </a:extLst>
              </p:cNvPr>
              <p:cNvSpPr>
                <a:spLocks noRot="1" noChangeAspect="1" noMove="1" noResize="1" noEditPoints="1" noAdjustHandles="1" noChangeArrowheads="1" noChangeShapeType="1" noTextEdit="1"/>
              </p:cNvSpPr>
              <p:nvPr/>
            </p:nvSpPr>
            <p:spPr>
              <a:xfrm>
                <a:off x="1262066" y="3629246"/>
                <a:ext cx="3675302" cy="523220"/>
              </a:xfrm>
              <a:prstGeom prst="rect">
                <a:avLst/>
              </a:prstGeom>
              <a:blipFill>
                <a:blip r:embed="rId7"/>
                <a:stretch>
                  <a:fillRect t="-10465" r="-2156"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5047C4A6-99D6-4D95-8814-37A444E33AA3}"/>
                  </a:ext>
                </a:extLst>
              </p:cNvPr>
              <p:cNvSpPr/>
              <p:nvPr/>
            </p:nvSpPr>
            <p:spPr>
              <a:xfrm>
                <a:off x="8720572" y="3629246"/>
                <a:ext cx="710258"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m:t>
                          </m:r>
                        </m:e>
                      </m:d>
                    </m:oMath>
                  </m:oMathPara>
                </a14:m>
                <a:endParaRPr lang="en-US" sz="2800" dirty="0"/>
              </a:p>
            </p:txBody>
          </p:sp>
        </mc:Choice>
        <mc:Fallback>
          <p:sp>
            <p:nvSpPr>
              <p:cNvPr id="27" name="Rectangle 26">
                <a:extLst>
                  <a:ext uri="{FF2B5EF4-FFF2-40B4-BE49-F238E27FC236}">
                    <a16:creationId xmlns:a16="http://schemas.microsoft.com/office/drawing/2014/main" id="{5047C4A6-99D6-4D95-8814-37A444E33AA3}"/>
                  </a:ext>
                </a:extLst>
              </p:cNvPr>
              <p:cNvSpPr>
                <a:spLocks noRot="1" noChangeAspect="1" noMove="1" noResize="1" noEditPoints="1" noAdjustHandles="1" noChangeArrowheads="1" noChangeShapeType="1" noTextEdit="1"/>
              </p:cNvSpPr>
              <p:nvPr/>
            </p:nvSpPr>
            <p:spPr>
              <a:xfrm>
                <a:off x="8720572" y="3629246"/>
                <a:ext cx="710258"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2601AB5D-A85D-411B-9720-0A255AF317F0}"/>
                  </a:ext>
                </a:extLst>
              </p:cNvPr>
              <p:cNvSpPr/>
              <p:nvPr/>
            </p:nvSpPr>
            <p:spPr>
              <a:xfrm>
                <a:off x="1262066" y="4275580"/>
                <a:ext cx="3193951"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𝑆</m:t>
                    </m:r>
                  </m:oMath>
                </a14:m>
                <a:r>
                  <a:rPr lang="en-US" sz="2800" dirty="0"/>
                  <a:t> is the energy slope</a:t>
                </a:r>
              </a:p>
            </p:txBody>
          </p:sp>
        </mc:Choice>
        <mc:Fallback>
          <p:sp>
            <p:nvSpPr>
              <p:cNvPr id="29" name="Rectangle 28">
                <a:extLst>
                  <a:ext uri="{FF2B5EF4-FFF2-40B4-BE49-F238E27FC236}">
                    <a16:creationId xmlns:a16="http://schemas.microsoft.com/office/drawing/2014/main" id="{2601AB5D-A85D-411B-9720-0A255AF317F0}"/>
                  </a:ext>
                </a:extLst>
              </p:cNvPr>
              <p:cNvSpPr>
                <a:spLocks noRot="1" noChangeAspect="1" noMove="1" noResize="1" noEditPoints="1" noAdjustHandles="1" noChangeArrowheads="1" noChangeShapeType="1" noTextEdit="1"/>
              </p:cNvSpPr>
              <p:nvPr/>
            </p:nvSpPr>
            <p:spPr>
              <a:xfrm>
                <a:off x="1262066" y="4275580"/>
                <a:ext cx="3193951" cy="523220"/>
              </a:xfrm>
              <a:prstGeom prst="rect">
                <a:avLst/>
              </a:prstGeom>
              <a:blipFill>
                <a:blip r:embed="rId9"/>
                <a:stretch>
                  <a:fillRect t="-10465" r="-2863"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4D4AC750-AE2C-46C2-9479-F1ED874664CF}"/>
                  </a:ext>
                </a:extLst>
              </p:cNvPr>
              <p:cNvSpPr/>
              <p:nvPr/>
            </p:nvSpPr>
            <p:spPr>
              <a:xfrm>
                <a:off x="8720572" y="4218814"/>
                <a:ext cx="2227661"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m:t>
                          </m:r>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L</m:t>
                              </m:r>
                            </m:e>
                            <m:sup>
                              <m:r>
                                <a:rPr lang="en-US" sz="2800" b="0" i="1" smtClean="0">
                                  <a:latin typeface="Cambria Math" panose="02040503050406030204" pitchFamily="18" charset="0"/>
                                </a:rPr>
                                <m:t>−1</m:t>
                              </m:r>
                            </m:sup>
                          </m:sSup>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oMath>
                  </m:oMathPara>
                </a14:m>
                <a:endParaRPr lang="en-US" sz="2800" dirty="0"/>
              </a:p>
            </p:txBody>
          </p:sp>
        </mc:Choice>
        <mc:Fallback>
          <p:sp>
            <p:nvSpPr>
              <p:cNvPr id="30" name="Rectangle 29">
                <a:extLst>
                  <a:ext uri="{FF2B5EF4-FFF2-40B4-BE49-F238E27FC236}">
                    <a16:creationId xmlns:a16="http://schemas.microsoft.com/office/drawing/2014/main" id="{4D4AC750-AE2C-46C2-9479-F1ED874664CF}"/>
                  </a:ext>
                </a:extLst>
              </p:cNvPr>
              <p:cNvSpPr>
                <a:spLocks noRot="1" noChangeAspect="1" noMove="1" noResize="1" noEditPoints="1" noAdjustHandles="1" noChangeArrowheads="1" noChangeShapeType="1" noTextEdit="1"/>
              </p:cNvSpPr>
              <p:nvPr/>
            </p:nvSpPr>
            <p:spPr>
              <a:xfrm>
                <a:off x="8720572" y="4218814"/>
                <a:ext cx="222766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a:extLst>
                  <a:ext uri="{FF2B5EF4-FFF2-40B4-BE49-F238E27FC236}">
                    <a16:creationId xmlns:a16="http://schemas.microsoft.com/office/drawing/2014/main" id="{9FCB244A-A8AD-4BFF-85F7-E3310FF2DD5B}"/>
                  </a:ext>
                </a:extLst>
              </p:cNvPr>
              <p:cNvSpPr/>
              <p:nvPr/>
            </p:nvSpPr>
            <p:spPr>
              <a:xfrm>
                <a:off x="1231018" y="4837554"/>
                <a:ext cx="5484194"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𝑓</m:t>
                    </m:r>
                  </m:oMath>
                </a14:m>
                <a:r>
                  <a:rPr lang="en-US" sz="2800" dirty="0"/>
                  <a:t> is the dimensionless friction factor</a:t>
                </a:r>
              </a:p>
            </p:txBody>
          </p:sp>
        </mc:Choice>
        <mc:Fallback>
          <p:sp>
            <p:nvSpPr>
              <p:cNvPr id="32" name="Rectangle 31">
                <a:extLst>
                  <a:ext uri="{FF2B5EF4-FFF2-40B4-BE49-F238E27FC236}">
                    <a16:creationId xmlns:a16="http://schemas.microsoft.com/office/drawing/2014/main" id="{9FCB244A-A8AD-4BFF-85F7-E3310FF2DD5B}"/>
                  </a:ext>
                </a:extLst>
              </p:cNvPr>
              <p:cNvSpPr>
                <a:spLocks noRot="1" noChangeAspect="1" noMove="1" noResize="1" noEditPoints="1" noAdjustHandles="1" noChangeArrowheads="1" noChangeShapeType="1" noTextEdit="1"/>
              </p:cNvSpPr>
              <p:nvPr/>
            </p:nvSpPr>
            <p:spPr>
              <a:xfrm>
                <a:off x="1231018" y="4837554"/>
                <a:ext cx="5484194" cy="523220"/>
              </a:xfrm>
              <a:prstGeom prst="rect">
                <a:avLst/>
              </a:prstGeom>
              <a:blipFill>
                <a:blip r:embed="rId11"/>
                <a:stretch>
                  <a:fillRect t="-11765" r="-1222" b="-34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D89ECF93-A5AE-4294-A73B-E8BB6D82981D}"/>
                  </a:ext>
                </a:extLst>
              </p:cNvPr>
              <p:cNvSpPr/>
              <p:nvPr/>
            </p:nvSpPr>
            <p:spPr>
              <a:xfrm>
                <a:off x="8714160" y="4838486"/>
                <a:ext cx="716670"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oMath>
                  </m:oMathPara>
                </a14:m>
                <a:endParaRPr lang="en-US" sz="2800" dirty="0"/>
              </a:p>
            </p:txBody>
          </p:sp>
        </mc:Choice>
        <mc:Fallback>
          <p:sp>
            <p:nvSpPr>
              <p:cNvPr id="33" name="Rectangle 32">
                <a:extLst>
                  <a:ext uri="{FF2B5EF4-FFF2-40B4-BE49-F238E27FC236}">
                    <a16:creationId xmlns:a16="http://schemas.microsoft.com/office/drawing/2014/main" id="{D89ECF93-A5AE-4294-A73B-E8BB6D82981D}"/>
                  </a:ext>
                </a:extLst>
              </p:cNvPr>
              <p:cNvSpPr>
                <a:spLocks noRot="1" noChangeAspect="1" noMove="1" noResize="1" noEditPoints="1" noAdjustHandles="1" noChangeArrowheads="1" noChangeShapeType="1" noTextEdit="1"/>
              </p:cNvSpPr>
              <p:nvPr/>
            </p:nvSpPr>
            <p:spPr>
              <a:xfrm>
                <a:off x="8714160" y="4838486"/>
                <a:ext cx="716670"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BED254B3-312D-4ABB-9556-9B92AA119470}"/>
                  </a:ext>
                </a:extLst>
              </p:cNvPr>
              <p:cNvSpPr/>
              <p:nvPr/>
            </p:nvSpPr>
            <p:spPr>
              <a:xfrm>
                <a:off x="1202023" y="5868612"/>
                <a:ext cx="5202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oMath>
                  </m:oMathPara>
                </a14:m>
                <a:endParaRPr lang="en-US" sz="2800" dirty="0"/>
              </a:p>
            </p:txBody>
          </p:sp>
        </mc:Choice>
        <mc:Fallback>
          <p:sp>
            <p:nvSpPr>
              <p:cNvPr id="35" name="Rectangle 34">
                <a:extLst>
                  <a:ext uri="{FF2B5EF4-FFF2-40B4-BE49-F238E27FC236}">
                    <a16:creationId xmlns:a16="http://schemas.microsoft.com/office/drawing/2014/main" id="{BED254B3-312D-4ABB-9556-9B92AA119470}"/>
                  </a:ext>
                </a:extLst>
              </p:cNvPr>
              <p:cNvSpPr>
                <a:spLocks noRot="1" noChangeAspect="1" noMove="1" noResize="1" noEditPoints="1" noAdjustHandles="1" noChangeArrowheads="1" noChangeShapeType="1" noTextEdit="1"/>
              </p:cNvSpPr>
              <p:nvPr/>
            </p:nvSpPr>
            <p:spPr>
              <a:xfrm>
                <a:off x="1202023" y="5868612"/>
                <a:ext cx="520271"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CA47C16F-10ED-48B5-B162-5DA7C63BF3CA}"/>
                  </a:ext>
                </a:extLst>
              </p:cNvPr>
              <p:cNvSpPr/>
              <p:nvPr/>
            </p:nvSpPr>
            <p:spPr>
              <a:xfrm>
                <a:off x="1775883" y="5829414"/>
                <a:ext cx="1383584"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m:t>
                          </m:r>
                          <m:r>
                            <a:rPr lang="en-US" sz="2800" b="0" i="0" smtClean="0">
                              <a:latin typeface="Cambria Math" panose="02040503050406030204" pitchFamily="18" charset="0"/>
                            </a:rPr>
                            <m:t> </m:t>
                          </m:r>
                          <m:sSup>
                            <m:sSupPr>
                              <m:ctrlPr>
                                <a:rPr lang="en-US" sz="2800" b="0" smtClean="0">
                                  <a:latin typeface="Cambria Math" panose="02040503050406030204" pitchFamily="18" charset="0"/>
                                </a:rPr>
                              </m:ctrlPr>
                            </m:sSupPr>
                            <m:e>
                              <m:r>
                                <m:rPr>
                                  <m:sty m:val="p"/>
                                </m:rPr>
                                <a:rPr lang="en-US" sz="2800" b="0" i="0" smtClean="0">
                                  <a:latin typeface="Cambria Math" panose="02040503050406030204" pitchFamily="18" charset="0"/>
                                </a:rPr>
                                <m:t>T</m:t>
                              </m:r>
                            </m:e>
                            <m:sup>
                              <m:r>
                                <a:rPr lang="en-US" sz="2800" b="0" i="0" smtClean="0">
                                  <a:latin typeface="Cambria Math" panose="02040503050406030204" pitchFamily="18" charset="0"/>
                                </a:rPr>
                                <m:t>−1</m:t>
                              </m:r>
                            </m:sup>
                          </m:sSup>
                        </m:e>
                      </m:d>
                    </m:oMath>
                  </m:oMathPara>
                </a14:m>
                <a:endParaRPr lang="en-US" sz="2800" dirty="0"/>
              </a:p>
            </p:txBody>
          </p:sp>
        </mc:Choice>
        <mc:Fallback>
          <p:sp>
            <p:nvSpPr>
              <p:cNvPr id="36" name="Rectangle 35">
                <a:extLst>
                  <a:ext uri="{FF2B5EF4-FFF2-40B4-BE49-F238E27FC236}">
                    <a16:creationId xmlns:a16="http://schemas.microsoft.com/office/drawing/2014/main" id="{CA47C16F-10ED-48B5-B162-5DA7C63BF3CA}"/>
                  </a:ext>
                </a:extLst>
              </p:cNvPr>
              <p:cNvSpPr>
                <a:spLocks noRot="1" noChangeAspect="1" noMove="1" noResize="1" noEditPoints="1" noAdjustHandles="1" noChangeArrowheads="1" noChangeShapeType="1" noTextEdit="1"/>
              </p:cNvSpPr>
              <p:nvPr/>
            </p:nvSpPr>
            <p:spPr>
              <a:xfrm>
                <a:off x="1775883" y="5829414"/>
                <a:ext cx="1383584"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37">
                <a:extLst>
                  <a:ext uri="{FF2B5EF4-FFF2-40B4-BE49-F238E27FC236}">
                    <a16:creationId xmlns:a16="http://schemas.microsoft.com/office/drawing/2014/main" id="{5A337CFB-8C90-493B-8B27-129B31572B8D}"/>
                  </a:ext>
                </a:extLst>
              </p:cNvPr>
              <p:cNvSpPr/>
              <p:nvPr/>
            </p:nvSpPr>
            <p:spPr>
              <a:xfrm>
                <a:off x="2862733" y="5334821"/>
                <a:ext cx="3491790"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d>
                                <m:dPr>
                                  <m:begChr m:val="["/>
                                  <m:endChr m:val="]"/>
                                  <m:ctrlPr>
                                    <a:rPr lang="en-US" sz="2800" b="0" i="1" smtClean="0">
                                      <a:latin typeface="Cambria Math" panose="02040503050406030204" pitchFamily="18" charset="0"/>
                                    </a:rPr>
                                  </m:ctrlPr>
                                </m:dPr>
                                <m:e>
                                  <m:r>
                                    <m:rPr>
                                      <m:sty m:val="p"/>
                                    </m:rPr>
                                    <a:rPr lang="en-US" sz="2800">
                                      <a:latin typeface="Cambria Math" panose="02040503050406030204" pitchFamily="18" charset="0"/>
                                    </a:rPr>
                                    <m:t>L</m:t>
                                  </m:r>
                                  <m:r>
                                    <a:rPr lang="en-US" sz="2800">
                                      <a:latin typeface="Cambria Math" panose="02040503050406030204" pitchFamily="18" charset="0"/>
                                    </a:rPr>
                                    <m:t> </m:t>
                                  </m:r>
                                  <m:sSup>
                                    <m:sSupPr>
                                      <m:ctrlPr>
                                        <a:rPr lang="en-US" sz="2800" i="1">
                                          <a:latin typeface="Cambria Math" panose="02040503050406030204" pitchFamily="18" charset="0"/>
                                        </a:rPr>
                                      </m:ctrlPr>
                                    </m:sSupPr>
                                    <m:e>
                                      <m:r>
                                        <m:rPr>
                                          <m:sty m:val="p"/>
                                        </m:rPr>
                                        <a:rPr lang="en-US" sz="2800">
                                          <a:latin typeface="Cambria Math" panose="02040503050406030204" pitchFamily="18" charset="0"/>
                                        </a:rPr>
                                        <m:t>T</m:t>
                                      </m:r>
                                    </m:e>
                                    <m:sup>
                                      <m:r>
                                        <a:rPr lang="en-US" sz="2800">
                                          <a:latin typeface="Cambria Math" panose="02040503050406030204" pitchFamily="18" charset="0"/>
                                        </a:rPr>
                                        <m:t>−2</m:t>
                                      </m:r>
                                    </m:sup>
                                  </m:sSup>
                                </m:e>
                              </m:d>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m:t>
                                  </m:r>
                                </m:e>
                              </m:d>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num>
                            <m:den>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den>
                          </m:f>
                        </m:e>
                      </m:rad>
                    </m:oMath>
                  </m:oMathPara>
                </a14:m>
                <a:endParaRPr lang="en-US" sz="2800" dirty="0"/>
              </a:p>
            </p:txBody>
          </p:sp>
        </mc:Choice>
        <mc:Fallback>
          <p:sp>
            <p:nvSpPr>
              <p:cNvPr id="38" name="Rectangle 37">
                <a:extLst>
                  <a:ext uri="{FF2B5EF4-FFF2-40B4-BE49-F238E27FC236}">
                    <a16:creationId xmlns:a16="http://schemas.microsoft.com/office/drawing/2014/main" id="{5A337CFB-8C90-493B-8B27-129B31572B8D}"/>
                  </a:ext>
                </a:extLst>
              </p:cNvPr>
              <p:cNvSpPr>
                <a:spLocks noRot="1" noChangeAspect="1" noMove="1" noResize="1" noEditPoints="1" noAdjustHandles="1" noChangeArrowheads="1" noChangeShapeType="1" noTextEdit="1"/>
              </p:cNvSpPr>
              <p:nvPr/>
            </p:nvSpPr>
            <p:spPr>
              <a:xfrm>
                <a:off x="2862733" y="5334821"/>
                <a:ext cx="3491790" cy="136537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Rectangle 39">
                <a:extLst>
                  <a:ext uri="{FF2B5EF4-FFF2-40B4-BE49-F238E27FC236}">
                    <a16:creationId xmlns:a16="http://schemas.microsoft.com/office/drawing/2014/main" id="{A29B2B66-BA63-4F65-AB85-EAC5A097B153}"/>
                  </a:ext>
                </a:extLst>
              </p:cNvPr>
              <p:cNvSpPr/>
              <p:nvPr/>
            </p:nvSpPr>
            <p:spPr>
              <a:xfrm>
                <a:off x="6105613" y="5723413"/>
                <a:ext cx="2451953" cy="6141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d>
                            <m:dPr>
                              <m:begChr m:val="["/>
                              <m:endChr m:val="]"/>
                              <m:ctrlPr>
                                <a:rPr lang="en-US" sz="2800" i="1">
                                  <a:latin typeface="Cambria Math" panose="02040503050406030204" pitchFamily="18" charset="0"/>
                                </a:rPr>
                              </m:ctrlPr>
                            </m:dPr>
                            <m:e>
                              <m:r>
                                <m:rPr>
                                  <m:sty m:val="p"/>
                                </m:rPr>
                                <a:rPr lang="en-US" sz="2800">
                                  <a:latin typeface="Cambria Math" panose="02040503050406030204" pitchFamily="18" charset="0"/>
                                </a:rPr>
                                <m:t>L</m:t>
                              </m:r>
                              <m:r>
                                <a:rPr lang="en-US" sz="2800">
                                  <a:latin typeface="Cambria Math" panose="02040503050406030204" pitchFamily="18" charset="0"/>
                                </a:rPr>
                                <m:t> </m:t>
                              </m:r>
                              <m:sSup>
                                <m:sSupPr>
                                  <m:ctrlPr>
                                    <a:rPr lang="en-US" sz="2800" i="1">
                                      <a:latin typeface="Cambria Math" panose="02040503050406030204" pitchFamily="18" charset="0"/>
                                    </a:rPr>
                                  </m:ctrlPr>
                                </m:sSupPr>
                                <m:e>
                                  <m:r>
                                    <m:rPr>
                                      <m:sty m:val="p"/>
                                    </m:rPr>
                                    <a:rPr lang="en-US" sz="2800">
                                      <a:latin typeface="Cambria Math" panose="02040503050406030204" pitchFamily="18" charset="0"/>
                                    </a:rPr>
                                    <m:t>T</m:t>
                                  </m:r>
                                </m:e>
                                <m:sup>
                                  <m:r>
                                    <a:rPr lang="en-US" sz="2800">
                                      <a:latin typeface="Cambria Math" panose="02040503050406030204" pitchFamily="18" charset="0"/>
                                    </a:rPr>
                                    <m:t>−2</m:t>
                                  </m:r>
                                </m:sup>
                              </m:sSup>
                            </m:e>
                          </m:d>
                          <m:d>
                            <m:dPr>
                              <m:begChr m:val="["/>
                              <m:endChr m:val="]"/>
                              <m:ctrlPr>
                                <a:rPr lang="en-US" sz="2800" i="1">
                                  <a:latin typeface="Cambria Math" panose="02040503050406030204" pitchFamily="18" charset="0"/>
                                </a:rPr>
                              </m:ctrlPr>
                            </m:dPr>
                            <m:e>
                              <m:r>
                                <m:rPr>
                                  <m:sty m:val="p"/>
                                </m:rPr>
                                <a:rPr lang="en-US" sz="2800">
                                  <a:latin typeface="Cambria Math" panose="02040503050406030204" pitchFamily="18" charset="0"/>
                                </a:rPr>
                                <m:t>L</m:t>
                              </m:r>
                            </m:e>
                          </m:d>
                        </m:e>
                      </m:rad>
                    </m:oMath>
                  </m:oMathPara>
                </a14:m>
                <a:endParaRPr lang="en-US" sz="2800" dirty="0"/>
              </a:p>
            </p:txBody>
          </p:sp>
        </mc:Choice>
        <mc:Fallback>
          <p:sp>
            <p:nvSpPr>
              <p:cNvPr id="40" name="Rectangle 39">
                <a:extLst>
                  <a:ext uri="{FF2B5EF4-FFF2-40B4-BE49-F238E27FC236}">
                    <a16:creationId xmlns:a16="http://schemas.microsoft.com/office/drawing/2014/main" id="{A29B2B66-BA63-4F65-AB85-EAC5A097B153}"/>
                  </a:ext>
                </a:extLst>
              </p:cNvPr>
              <p:cNvSpPr>
                <a:spLocks noRot="1" noChangeAspect="1" noMove="1" noResize="1" noEditPoints="1" noAdjustHandles="1" noChangeArrowheads="1" noChangeShapeType="1" noTextEdit="1"/>
              </p:cNvSpPr>
              <p:nvPr/>
            </p:nvSpPr>
            <p:spPr>
              <a:xfrm>
                <a:off x="6105613" y="5723413"/>
                <a:ext cx="2451953" cy="61414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8C85CA9F-7224-4362-8554-C818D40FBA8B}"/>
                  </a:ext>
                </a:extLst>
              </p:cNvPr>
              <p:cNvSpPr/>
              <p:nvPr/>
            </p:nvSpPr>
            <p:spPr>
              <a:xfrm>
                <a:off x="8371426" y="5710437"/>
                <a:ext cx="2146357" cy="6141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d>
                            <m:dPr>
                              <m:begChr m:val="["/>
                              <m:endChr m:val="]"/>
                              <m:ctrlPr>
                                <a:rPr lang="en-US" sz="2800" i="1">
                                  <a:latin typeface="Cambria Math" panose="02040503050406030204" pitchFamily="18" charset="0"/>
                                </a:rPr>
                              </m:ctrlPr>
                            </m:dPr>
                            <m:e>
                              <m:sSup>
                                <m:sSupPr>
                                  <m:ctrlPr>
                                    <a:rPr lang="en-US" sz="2800" b="0" i="0" smtClean="0">
                                      <a:latin typeface="Cambria Math" panose="02040503050406030204" pitchFamily="18" charset="0"/>
                                    </a:rPr>
                                  </m:ctrlPr>
                                </m:sSupPr>
                                <m:e>
                                  <m:r>
                                    <m:rPr>
                                      <m:sty m:val="p"/>
                                    </m:rPr>
                                    <a:rPr lang="en-US" sz="2800">
                                      <a:latin typeface="Cambria Math" panose="02040503050406030204" pitchFamily="18" charset="0"/>
                                    </a:rPr>
                                    <m:t>L</m:t>
                                  </m:r>
                                </m:e>
                                <m:sup>
                                  <m:r>
                                    <a:rPr lang="en-US" sz="2800" b="0" i="1" smtClean="0">
                                      <a:latin typeface="Cambria Math" panose="02040503050406030204" pitchFamily="18" charset="0"/>
                                    </a:rPr>
                                    <m:t>2</m:t>
                                  </m:r>
                                </m:sup>
                              </m:sSup>
                              <m:r>
                                <a:rPr lang="en-US" sz="2800">
                                  <a:latin typeface="Cambria Math" panose="02040503050406030204" pitchFamily="18" charset="0"/>
                                </a:rPr>
                                <m:t> </m:t>
                              </m:r>
                              <m:sSup>
                                <m:sSupPr>
                                  <m:ctrlPr>
                                    <a:rPr lang="en-US" sz="2800" i="1">
                                      <a:latin typeface="Cambria Math" panose="02040503050406030204" pitchFamily="18" charset="0"/>
                                    </a:rPr>
                                  </m:ctrlPr>
                                </m:sSupPr>
                                <m:e>
                                  <m:r>
                                    <m:rPr>
                                      <m:sty m:val="p"/>
                                    </m:rPr>
                                    <a:rPr lang="en-US" sz="2800">
                                      <a:latin typeface="Cambria Math" panose="02040503050406030204" pitchFamily="18" charset="0"/>
                                    </a:rPr>
                                    <m:t>T</m:t>
                                  </m:r>
                                </m:e>
                                <m:sup>
                                  <m:r>
                                    <a:rPr lang="en-US" sz="2800">
                                      <a:latin typeface="Cambria Math" panose="02040503050406030204" pitchFamily="18" charset="0"/>
                                    </a:rPr>
                                    <m:t>−2</m:t>
                                  </m:r>
                                </m:sup>
                              </m:sSup>
                            </m:e>
                          </m:d>
                        </m:e>
                      </m:rad>
                    </m:oMath>
                  </m:oMathPara>
                </a14:m>
                <a:endParaRPr lang="en-US" sz="2800" dirty="0"/>
              </a:p>
            </p:txBody>
          </p:sp>
        </mc:Choice>
        <mc:Fallback>
          <p:sp>
            <p:nvSpPr>
              <p:cNvPr id="42" name="Rectangle 41">
                <a:extLst>
                  <a:ext uri="{FF2B5EF4-FFF2-40B4-BE49-F238E27FC236}">
                    <a16:creationId xmlns:a16="http://schemas.microsoft.com/office/drawing/2014/main" id="{8C85CA9F-7224-4362-8554-C818D40FBA8B}"/>
                  </a:ext>
                </a:extLst>
              </p:cNvPr>
              <p:cNvSpPr>
                <a:spLocks noRot="1" noChangeAspect="1" noMove="1" noResize="1" noEditPoints="1" noAdjustHandles="1" noChangeArrowheads="1" noChangeShapeType="1" noTextEdit="1"/>
              </p:cNvSpPr>
              <p:nvPr/>
            </p:nvSpPr>
            <p:spPr>
              <a:xfrm>
                <a:off x="8371426" y="5710437"/>
                <a:ext cx="2146357" cy="61414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8A09B0C0-72D1-49F3-A6F0-0A3E26C4BC02}"/>
                  </a:ext>
                </a:extLst>
              </p:cNvPr>
              <p:cNvSpPr/>
              <p:nvPr/>
            </p:nvSpPr>
            <p:spPr>
              <a:xfrm>
                <a:off x="10312318" y="5801359"/>
                <a:ext cx="17472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r>
                            <m:rPr>
                              <m:sty m:val="p"/>
                            </m:rPr>
                            <a:rPr lang="en-US" sz="2800" b="0" i="0" smtClean="0">
                              <a:latin typeface="Cambria Math" panose="02040503050406030204" pitchFamily="18" charset="0"/>
                            </a:rPr>
                            <m:t>L</m:t>
                          </m:r>
                          <m:r>
                            <a:rPr lang="en-US" sz="2800">
                              <a:latin typeface="Cambria Math" panose="02040503050406030204" pitchFamily="18" charset="0"/>
                            </a:rPr>
                            <m:t> </m:t>
                          </m:r>
                          <m:sSup>
                            <m:sSupPr>
                              <m:ctrlPr>
                                <a:rPr lang="en-US" sz="2800" i="1">
                                  <a:latin typeface="Cambria Math" panose="02040503050406030204" pitchFamily="18" charset="0"/>
                                </a:rPr>
                              </m:ctrlPr>
                            </m:sSupPr>
                            <m:e>
                              <m:r>
                                <m:rPr>
                                  <m:sty m:val="p"/>
                                </m:rPr>
                                <a:rPr lang="en-US" sz="2800">
                                  <a:latin typeface="Cambria Math" panose="02040503050406030204" pitchFamily="18" charset="0"/>
                                </a:rPr>
                                <m:t>T</m:t>
                              </m:r>
                            </m:e>
                            <m:sup>
                              <m:r>
                                <a:rPr lang="en-US" sz="2800">
                                  <a:latin typeface="Cambria Math" panose="02040503050406030204" pitchFamily="18" charset="0"/>
                                </a:rPr>
                                <m:t>−</m:t>
                              </m:r>
                              <m:r>
                                <a:rPr lang="en-US" sz="2800" b="0" i="1" smtClean="0">
                                  <a:latin typeface="Cambria Math" panose="02040503050406030204" pitchFamily="18" charset="0"/>
                                </a:rPr>
                                <m:t>1</m:t>
                              </m:r>
                            </m:sup>
                          </m:sSup>
                        </m:e>
                      </m:d>
                    </m:oMath>
                  </m:oMathPara>
                </a14:m>
                <a:endParaRPr lang="en-US" sz="2800" dirty="0"/>
              </a:p>
            </p:txBody>
          </p:sp>
        </mc:Choice>
        <mc:Fallback>
          <p:sp>
            <p:nvSpPr>
              <p:cNvPr id="44" name="Rectangle 43">
                <a:extLst>
                  <a:ext uri="{FF2B5EF4-FFF2-40B4-BE49-F238E27FC236}">
                    <a16:creationId xmlns:a16="http://schemas.microsoft.com/office/drawing/2014/main" id="{8A09B0C0-72D1-49F3-A6F0-0A3E26C4BC02}"/>
                  </a:ext>
                </a:extLst>
              </p:cNvPr>
              <p:cNvSpPr>
                <a:spLocks noRot="1" noChangeAspect="1" noMove="1" noResize="1" noEditPoints="1" noAdjustHandles="1" noChangeArrowheads="1" noChangeShapeType="1" noTextEdit="1"/>
              </p:cNvSpPr>
              <p:nvPr/>
            </p:nvSpPr>
            <p:spPr>
              <a:xfrm>
                <a:off x="10312318" y="5801359"/>
                <a:ext cx="1747210" cy="523220"/>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08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xit" presetSubtype="0" fill="hold" grpId="1" nodeType="with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3" grpId="0"/>
      <p:bldP spid="26" grpId="0"/>
      <p:bldP spid="27" grpId="0"/>
      <p:bldP spid="29" grpId="0"/>
      <p:bldP spid="30" grpId="0"/>
      <p:bldP spid="32" grpId="0"/>
      <p:bldP spid="33" grpId="0"/>
      <p:bldP spid="35" grpId="0"/>
      <p:bldP spid="36" grpId="0"/>
      <p:bldP spid="38" grpId="0"/>
      <p:bldP spid="40" grpId="0"/>
      <p:bldP spid="42"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sensitivity analysis</a:t>
            </a:r>
          </a:p>
        </p:txBody>
      </p:sp>
      <mc:AlternateContent xmlns:mc="http://schemas.openxmlformats.org/markup-compatibility/2006" xmlns:a14="http://schemas.microsoft.com/office/drawing/2010/main">
        <mc:Choice Requires="a14">
          <p:sp>
            <p:nvSpPr>
              <p:cNvPr id="4" name="Rectangle 3"/>
              <p:cNvSpPr/>
              <p:nvPr/>
            </p:nvSpPr>
            <p:spPr>
              <a:xfrm>
                <a:off x="4944974" y="1729442"/>
                <a:ext cx="14712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𝐴</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4944974" y="1729442"/>
                <a:ext cx="1471236" cy="523220"/>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805309" y="1729442"/>
            <a:ext cx="2543930" cy="523220"/>
          </a:xfrm>
          <a:prstGeom prst="rect">
            <a:avLst/>
          </a:prstGeom>
        </p:spPr>
        <p:txBody>
          <a:bodyPr wrap="square">
            <a:spAutoFit/>
          </a:bodyPr>
          <a:lstStyle/>
          <a:p>
            <a:r>
              <a:rPr lang="en-US" sz="2800" dirty="0">
                <a:ea typeface="Cambria Math" panose="02040503050406030204" pitchFamily="18" charset="0"/>
              </a:rPr>
              <a:t>Darcy-</a:t>
            </a:r>
            <a:r>
              <a:rPr lang="en-US" sz="2800" dirty="0" err="1">
                <a:ea typeface="Cambria Math" panose="02040503050406030204" pitchFamily="18" charset="0"/>
              </a:rPr>
              <a:t>Weisbach</a:t>
            </a:r>
            <a:endParaRPr lang="en-US" sz="2800" dirty="0"/>
          </a:p>
        </p:txBody>
      </p:sp>
      <p:sp>
        <p:nvSpPr>
          <p:cNvPr id="8" name="Rectangle 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26</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17F07E7-4E44-4FCF-92AA-34EE0A5D1E5C}"/>
                  </a:ext>
                </a:extLst>
              </p:cNvPr>
              <p:cNvSpPr/>
              <p:nvPr/>
            </p:nvSpPr>
            <p:spPr>
              <a:xfrm>
                <a:off x="6617879" y="1272012"/>
                <a:ext cx="2107435"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𝑔𝑅𝑆</m:t>
                              </m:r>
                            </m:num>
                            <m:den>
                              <m:r>
                                <a:rPr lang="en-US" sz="2800" b="0" i="1" smtClean="0">
                                  <a:latin typeface="Cambria Math" panose="02040503050406030204" pitchFamily="18" charset="0"/>
                                </a:rPr>
                                <m:t>𝑓</m:t>
                              </m:r>
                            </m:den>
                          </m:f>
                        </m:e>
                      </m:rad>
                    </m:oMath>
                  </m:oMathPara>
                </a14:m>
                <a:endParaRPr lang="en-US" sz="2800" dirty="0"/>
              </a:p>
            </p:txBody>
          </p:sp>
        </mc:Choice>
        <mc:Fallback xmlns="">
          <p:sp>
            <p:nvSpPr>
              <p:cNvPr id="9" name="Rectangle 8">
                <a:extLst>
                  <a:ext uri="{FF2B5EF4-FFF2-40B4-BE49-F238E27FC236}">
                    <a16:creationId xmlns:a16="http://schemas.microsoft.com/office/drawing/2014/main" id="{A17F07E7-4E44-4FCF-92AA-34EE0A5D1E5C}"/>
                  </a:ext>
                </a:extLst>
              </p:cNvPr>
              <p:cNvSpPr>
                <a:spLocks noRot="1" noChangeAspect="1" noMove="1" noResize="1" noEditPoints="1" noAdjustHandles="1" noChangeArrowheads="1" noChangeShapeType="1" noTextEdit="1"/>
              </p:cNvSpPr>
              <p:nvPr/>
            </p:nvSpPr>
            <p:spPr>
              <a:xfrm>
                <a:off x="6617879" y="1272012"/>
                <a:ext cx="2107435" cy="1365374"/>
              </a:xfrm>
              <a:prstGeom prst="rect">
                <a:avLst/>
              </a:prstGeom>
              <a:blipFill>
                <a:blip r:embed="rId4"/>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BADF0FFF-A43C-40B2-A62C-BE44140796E9}"/>
              </a:ext>
            </a:extLst>
          </p:cNvPr>
          <p:cNvGrpSpPr/>
          <p:nvPr/>
        </p:nvGrpSpPr>
        <p:grpSpPr>
          <a:xfrm>
            <a:off x="711073" y="3290203"/>
            <a:ext cx="4269041" cy="579141"/>
            <a:chOff x="-673093" y="2961193"/>
            <a:chExt cx="4269041" cy="579141"/>
          </a:xfrm>
        </p:grpSpPr>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2601AB5D-A85D-411B-9720-0A255AF317F0}"/>
                    </a:ext>
                  </a:extLst>
                </p:cNvPr>
                <p:cNvSpPr/>
                <p:nvPr/>
              </p:nvSpPr>
              <p:spPr>
                <a:xfrm>
                  <a:off x="-673093" y="3017114"/>
                  <a:ext cx="3808222" cy="523220"/>
                </a:xfrm>
                <a:prstGeom prst="rect">
                  <a:avLst/>
                </a:prstGeom>
              </p:spPr>
              <p:txBody>
                <a:bodyPr wrap="none">
                  <a:spAutoFit/>
                </a:bodyPr>
                <a:lstStyle/>
                <a:p>
                  <a:r>
                    <a:rPr lang="en-US" sz="2800" dirty="0"/>
                    <a:t>What happens to </a:t>
                  </a:r>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𝑈</m:t>
                          </m:r>
                        </m:e>
                      </m:acc>
                    </m:oMath>
                  </a14:m>
                  <a:r>
                    <a:rPr lang="en-US" sz="2800" dirty="0"/>
                    <a:t> if </a:t>
                  </a:r>
                  <a14:m>
                    <m:oMath xmlns:m="http://schemas.openxmlformats.org/officeDocument/2006/math">
                      <m:r>
                        <a:rPr lang="en-US" sz="2800" b="0" i="1" smtClean="0">
                          <a:latin typeface="Cambria Math" panose="02040503050406030204" pitchFamily="18" charset="0"/>
                        </a:rPr>
                        <m:t>𝑆</m:t>
                      </m:r>
                    </m:oMath>
                  </a14:m>
                  <a:r>
                    <a:rPr lang="en-US" sz="2800" dirty="0"/>
                    <a:t> </a:t>
                  </a:r>
                </a:p>
              </p:txBody>
            </p:sp>
          </mc:Choice>
          <mc:Fallback>
            <p:sp>
              <p:nvSpPr>
                <p:cNvPr id="29" name="Rectangle 28">
                  <a:extLst>
                    <a:ext uri="{FF2B5EF4-FFF2-40B4-BE49-F238E27FC236}">
                      <a16:creationId xmlns:a16="http://schemas.microsoft.com/office/drawing/2014/main" id="{2601AB5D-A85D-411B-9720-0A255AF317F0}"/>
                    </a:ext>
                  </a:extLst>
                </p:cNvPr>
                <p:cNvSpPr>
                  <a:spLocks noRot="1" noChangeAspect="1" noMove="1" noResize="1" noEditPoints="1" noAdjustHandles="1" noChangeArrowheads="1" noChangeShapeType="1" noTextEdit="1"/>
                </p:cNvSpPr>
                <p:nvPr/>
              </p:nvSpPr>
              <p:spPr>
                <a:xfrm>
                  <a:off x="-673093" y="3017114"/>
                  <a:ext cx="3808222" cy="523220"/>
                </a:xfrm>
                <a:prstGeom prst="rect">
                  <a:avLst/>
                </a:prstGeom>
                <a:blipFill>
                  <a:blip r:embed="rId5"/>
                  <a:stretch>
                    <a:fillRect l="-3365" t="-11628" b="-32558"/>
                  </a:stretch>
                </a:blipFill>
              </p:spPr>
              <p:txBody>
                <a:bodyPr/>
                <a:lstStyle/>
                <a:p>
                  <a:r>
                    <a:rPr lang="en-US">
                      <a:noFill/>
                    </a:rPr>
                    <a:t> </a:t>
                  </a:r>
                </a:p>
              </p:txBody>
            </p:sp>
          </mc:Fallback>
        </mc:AlternateContent>
        <p:sp>
          <p:nvSpPr>
            <p:cNvPr id="3" name="Up Arrow 7">
              <a:extLst>
                <a:ext uri="{FF2B5EF4-FFF2-40B4-BE49-F238E27FC236}">
                  <a16:creationId xmlns:a16="http://schemas.microsoft.com/office/drawing/2014/main" id="{CF3CFC36-DFE2-4AD9-9D31-FB11E996520D}"/>
                </a:ext>
              </a:extLst>
            </p:cNvPr>
            <p:cNvSpPr/>
            <p:nvPr/>
          </p:nvSpPr>
          <p:spPr>
            <a:xfrm>
              <a:off x="2862733" y="2961193"/>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351C0DA-A049-4884-8214-80BAFE6B192E}"/>
                </a:ext>
              </a:extLst>
            </p:cNvPr>
            <p:cNvSpPr/>
            <p:nvPr/>
          </p:nvSpPr>
          <p:spPr>
            <a:xfrm>
              <a:off x="3244570" y="3017114"/>
              <a:ext cx="351378" cy="523220"/>
            </a:xfrm>
            <a:prstGeom prst="rect">
              <a:avLst/>
            </a:prstGeom>
          </p:spPr>
          <p:txBody>
            <a:bodyPr wrap="none">
              <a:spAutoFit/>
            </a:bodyPr>
            <a:lstStyle/>
            <a:p>
              <a:r>
                <a:rPr lang="en-US" sz="2800" dirty="0"/>
                <a:t>?</a:t>
              </a:r>
            </a:p>
          </p:txBody>
        </p:sp>
      </p:grpSp>
      <p:grpSp>
        <p:nvGrpSpPr>
          <p:cNvPr id="31" name="Group 30">
            <a:extLst>
              <a:ext uri="{FF2B5EF4-FFF2-40B4-BE49-F238E27FC236}">
                <a16:creationId xmlns:a16="http://schemas.microsoft.com/office/drawing/2014/main" id="{520E396B-1A4D-4B25-964B-DD67824B54C6}"/>
              </a:ext>
            </a:extLst>
          </p:cNvPr>
          <p:cNvGrpSpPr/>
          <p:nvPr/>
        </p:nvGrpSpPr>
        <p:grpSpPr>
          <a:xfrm>
            <a:off x="5208206" y="3317947"/>
            <a:ext cx="1403848" cy="579141"/>
            <a:chOff x="1840722" y="2961193"/>
            <a:chExt cx="1403848" cy="579141"/>
          </a:xfrm>
        </p:grpSpPr>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FC321751-D743-4599-A0B8-FE0BD10560EB}"/>
                    </a:ext>
                  </a:extLst>
                </p:cNvPr>
                <p:cNvSpPr/>
                <p:nvPr/>
              </p:nvSpPr>
              <p:spPr>
                <a:xfrm>
                  <a:off x="1840722" y="3017114"/>
                  <a:ext cx="1022011" cy="523220"/>
                </a:xfrm>
                <a:prstGeom prst="rect">
                  <a:avLst/>
                </a:prstGeom>
              </p:spPr>
              <p:txBody>
                <a:bodyPr wrap="none">
                  <a:spAutoFit/>
                </a:bodyPr>
                <a:lstStyle/>
                <a:p>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𝑈</m:t>
                          </m:r>
                        </m:e>
                      </m:acc>
                    </m:oMath>
                  </a14:m>
                  <a:r>
                    <a:rPr lang="en-US" sz="2800" dirty="0"/>
                    <a:t> will</a:t>
                  </a:r>
                </a:p>
              </p:txBody>
            </p:sp>
          </mc:Choice>
          <mc:Fallback>
            <p:sp>
              <p:nvSpPr>
                <p:cNvPr id="34" name="Rectangle 33">
                  <a:extLst>
                    <a:ext uri="{FF2B5EF4-FFF2-40B4-BE49-F238E27FC236}">
                      <a16:creationId xmlns:a16="http://schemas.microsoft.com/office/drawing/2014/main" id="{FC321751-D743-4599-A0B8-FE0BD10560EB}"/>
                    </a:ext>
                  </a:extLst>
                </p:cNvPr>
                <p:cNvSpPr>
                  <a:spLocks noRot="1" noChangeAspect="1" noMove="1" noResize="1" noEditPoints="1" noAdjustHandles="1" noChangeArrowheads="1" noChangeShapeType="1" noTextEdit="1"/>
                </p:cNvSpPr>
                <p:nvPr/>
              </p:nvSpPr>
              <p:spPr>
                <a:xfrm>
                  <a:off x="1840722" y="3017114"/>
                  <a:ext cx="1022011" cy="523220"/>
                </a:xfrm>
                <a:prstGeom prst="rect">
                  <a:avLst/>
                </a:prstGeom>
                <a:blipFill>
                  <a:blip r:embed="rId6"/>
                  <a:stretch>
                    <a:fillRect t="-10465" r="-10119" b="-32558"/>
                  </a:stretch>
                </a:blipFill>
              </p:spPr>
              <p:txBody>
                <a:bodyPr/>
                <a:lstStyle/>
                <a:p>
                  <a:r>
                    <a:rPr lang="en-US">
                      <a:noFill/>
                    </a:rPr>
                    <a:t> </a:t>
                  </a:r>
                </a:p>
              </p:txBody>
            </p:sp>
          </mc:Fallback>
        </mc:AlternateContent>
        <p:sp>
          <p:nvSpPr>
            <p:cNvPr id="37" name="Up Arrow 7">
              <a:extLst>
                <a:ext uri="{FF2B5EF4-FFF2-40B4-BE49-F238E27FC236}">
                  <a16:creationId xmlns:a16="http://schemas.microsoft.com/office/drawing/2014/main" id="{5D25464C-D085-4FE0-B6CE-66EFF708C395}"/>
                </a:ext>
              </a:extLst>
            </p:cNvPr>
            <p:cNvSpPr/>
            <p:nvPr/>
          </p:nvSpPr>
          <p:spPr>
            <a:xfrm>
              <a:off x="2862733" y="2961193"/>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1D109A24-9A38-4DED-A5E1-01ED853387EE}"/>
              </a:ext>
            </a:extLst>
          </p:cNvPr>
          <p:cNvGrpSpPr/>
          <p:nvPr/>
        </p:nvGrpSpPr>
        <p:grpSpPr>
          <a:xfrm>
            <a:off x="711073" y="3908098"/>
            <a:ext cx="4269041" cy="579141"/>
            <a:chOff x="-673093" y="2961193"/>
            <a:chExt cx="4269041" cy="579141"/>
          </a:xfrm>
        </p:grpSpPr>
        <mc:AlternateContent xmlns:mc="http://schemas.openxmlformats.org/markup-compatibility/2006">
          <mc:Choice xmlns:a14="http://schemas.microsoft.com/office/drawing/2010/main" Requires="a14">
            <p:sp>
              <p:nvSpPr>
                <p:cNvPr id="43" name="Rectangle 42">
                  <a:extLst>
                    <a:ext uri="{FF2B5EF4-FFF2-40B4-BE49-F238E27FC236}">
                      <a16:creationId xmlns:a16="http://schemas.microsoft.com/office/drawing/2014/main" id="{8CAF1031-58F4-4510-956B-98C7C59242E9}"/>
                    </a:ext>
                  </a:extLst>
                </p:cNvPr>
                <p:cNvSpPr/>
                <p:nvPr/>
              </p:nvSpPr>
              <p:spPr>
                <a:xfrm>
                  <a:off x="-673093" y="3017114"/>
                  <a:ext cx="3700950" cy="523220"/>
                </a:xfrm>
                <a:prstGeom prst="rect">
                  <a:avLst/>
                </a:prstGeom>
              </p:spPr>
              <p:txBody>
                <a:bodyPr wrap="none">
                  <a:spAutoFit/>
                </a:bodyPr>
                <a:lstStyle/>
                <a:p>
                  <a:r>
                    <a:rPr lang="en-US" sz="2800" dirty="0"/>
                    <a:t>What happens to </a:t>
                  </a:r>
                  <a14:m>
                    <m:oMath xmlns:m="http://schemas.openxmlformats.org/officeDocument/2006/math">
                      <m:r>
                        <a:rPr lang="en-US" sz="2800" b="0" i="1" smtClean="0">
                          <a:latin typeface="Cambria Math" panose="02040503050406030204" pitchFamily="18" charset="0"/>
                        </a:rPr>
                        <m:t>𝐴</m:t>
                      </m:r>
                    </m:oMath>
                  </a14:m>
                  <a:r>
                    <a:rPr lang="en-US" sz="2800" dirty="0"/>
                    <a:t> if </a:t>
                  </a:r>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𝑈</m:t>
                          </m:r>
                        </m:e>
                      </m:acc>
                    </m:oMath>
                  </a14:m>
                  <a:r>
                    <a:rPr lang="en-US" sz="2800" dirty="0"/>
                    <a:t> </a:t>
                  </a:r>
                </a:p>
              </p:txBody>
            </p:sp>
          </mc:Choice>
          <mc:Fallback>
            <p:sp>
              <p:nvSpPr>
                <p:cNvPr id="43" name="Rectangle 42">
                  <a:extLst>
                    <a:ext uri="{FF2B5EF4-FFF2-40B4-BE49-F238E27FC236}">
                      <a16:creationId xmlns:a16="http://schemas.microsoft.com/office/drawing/2014/main" id="{8CAF1031-58F4-4510-956B-98C7C59242E9}"/>
                    </a:ext>
                  </a:extLst>
                </p:cNvPr>
                <p:cNvSpPr>
                  <a:spLocks noRot="1" noChangeAspect="1" noMove="1" noResize="1" noEditPoints="1" noAdjustHandles="1" noChangeArrowheads="1" noChangeShapeType="1" noTextEdit="1"/>
                </p:cNvSpPr>
                <p:nvPr/>
              </p:nvSpPr>
              <p:spPr>
                <a:xfrm>
                  <a:off x="-673093" y="3017114"/>
                  <a:ext cx="3700950" cy="523220"/>
                </a:xfrm>
                <a:prstGeom prst="rect">
                  <a:avLst/>
                </a:prstGeom>
                <a:blipFill>
                  <a:blip r:embed="rId7"/>
                  <a:stretch>
                    <a:fillRect l="-3460" t="-10465" b="-32558"/>
                  </a:stretch>
                </a:blipFill>
              </p:spPr>
              <p:txBody>
                <a:bodyPr/>
                <a:lstStyle/>
                <a:p>
                  <a:r>
                    <a:rPr lang="en-US">
                      <a:noFill/>
                    </a:rPr>
                    <a:t> </a:t>
                  </a:r>
                </a:p>
              </p:txBody>
            </p:sp>
          </mc:Fallback>
        </mc:AlternateContent>
        <p:sp>
          <p:nvSpPr>
            <p:cNvPr id="45" name="Up Arrow 7">
              <a:extLst>
                <a:ext uri="{FF2B5EF4-FFF2-40B4-BE49-F238E27FC236}">
                  <a16:creationId xmlns:a16="http://schemas.microsoft.com/office/drawing/2014/main" id="{DE384CB2-7733-4CE8-88A6-B173C3B27F69}"/>
                </a:ext>
              </a:extLst>
            </p:cNvPr>
            <p:cNvSpPr/>
            <p:nvPr/>
          </p:nvSpPr>
          <p:spPr>
            <a:xfrm>
              <a:off x="2862733" y="2961193"/>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85B884-D80A-4B95-B04E-01AEED69EE58}"/>
                </a:ext>
              </a:extLst>
            </p:cNvPr>
            <p:cNvSpPr/>
            <p:nvPr/>
          </p:nvSpPr>
          <p:spPr>
            <a:xfrm>
              <a:off x="3244570" y="3017114"/>
              <a:ext cx="351378" cy="523220"/>
            </a:xfrm>
            <a:prstGeom prst="rect">
              <a:avLst/>
            </a:prstGeom>
          </p:spPr>
          <p:txBody>
            <a:bodyPr wrap="none">
              <a:spAutoFit/>
            </a:bodyPr>
            <a:lstStyle/>
            <a:p>
              <a:r>
                <a:rPr lang="en-US" sz="2800" dirty="0"/>
                <a:t>?</a:t>
              </a:r>
            </a:p>
          </p:txBody>
        </p:sp>
      </p:grpSp>
      <p:sp>
        <p:nvSpPr>
          <p:cNvPr id="47" name="Rectangle 46">
            <a:extLst>
              <a:ext uri="{FF2B5EF4-FFF2-40B4-BE49-F238E27FC236}">
                <a16:creationId xmlns:a16="http://schemas.microsoft.com/office/drawing/2014/main" id="{68EFCB98-0F2C-4D38-9F76-5C2B302E1B48}"/>
              </a:ext>
            </a:extLst>
          </p:cNvPr>
          <p:cNvSpPr/>
          <p:nvPr/>
        </p:nvSpPr>
        <p:spPr>
          <a:xfrm>
            <a:off x="3973115" y="2375776"/>
            <a:ext cx="2543930" cy="523220"/>
          </a:xfrm>
          <a:prstGeom prst="rect">
            <a:avLst/>
          </a:prstGeom>
        </p:spPr>
        <p:txBody>
          <a:bodyPr wrap="square">
            <a:spAutoFit/>
          </a:bodyPr>
          <a:lstStyle/>
          <a:p>
            <a:r>
              <a:rPr lang="en-US" sz="2800" dirty="0">
                <a:solidFill>
                  <a:srgbClr val="FF0000"/>
                </a:solidFill>
                <a:ea typeface="Cambria Math" panose="02040503050406030204" pitchFamily="18" charset="0"/>
              </a:rPr>
              <a:t>Constant</a:t>
            </a:r>
            <a:endParaRPr lang="en-US" sz="2800" dirty="0">
              <a:solidFill>
                <a:srgbClr val="FF0000"/>
              </a:solidFill>
            </a:endParaRPr>
          </a:p>
        </p:txBody>
      </p:sp>
      <p:cxnSp>
        <p:nvCxnSpPr>
          <p:cNvPr id="48" name="Straight Arrow Connector 47">
            <a:extLst>
              <a:ext uri="{FF2B5EF4-FFF2-40B4-BE49-F238E27FC236}">
                <a16:creationId xmlns:a16="http://schemas.microsoft.com/office/drawing/2014/main" id="{5606B2CA-7624-4B30-99E0-CE46E4EC00C2}"/>
              </a:ext>
            </a:extLst>
          </p:cNvPr>
          <p:cNvCxnSpPr>
            <a:cxnSpLocks/>
          </p:cNvCxnSpPr>
          <p:nvPr/>
        </p:nvCxnSpPr>
        <p:spPr>
          <a:xfrm flipV="1">
            <a:off x="4805655" y="2102758"/>
            <a:ext cx="303373" cy="381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C4980C5F-B929-42E9-B579-1601C2E6458F}"/>
              </a:ext>
            </a:extLst>
          </p:cNvPr>
          <p:cNvGrpSpPr/>
          <p:nvPr/>
        </p:nvGrpSpPr>
        <p:grpSpPr>
          <a:xfrm>
            <a:off x="5208206" y="3906934"/>
            <a:ext cx="1403848" cy="579141"/>
            <a:chOff x="1840722" y="2961193"/>
            <a:chExt cx="1403848" cy="579141"/>
          </a:xfrm>
        </p:grpSpPr>
        <mc:AlternateContent xmlns:mc="http://schemas.openxmlformats.org/markup-compatibility/2006">
          <mc:Choice xmlns:a14="http://schemas.microsoft.com/office/drawing/2010/main" Requires="a14">
            <p:sp>
              <p:nvSpPr>
                <p:cNvPr id="50" name="Rectangle 49">
                  <a:extLst>
                    <a:ext uri="{FF2B5EF4-FFF2-40B4-BE49-F238E27FC236}">
                      <a16:creationId xmlns:a16="http://schemas.microsoft.com/office/drawing/2014/main" id="{1B6894F5-5C49-46C6-93DC-81CCBB74739D}"/>
                    </a:ext>
                  </a:extLst>
                </p:cNvPr>
                <p:cNvSpPr/>
                <p:nvPr/>
              </p:nvSpPr>
              <p:spPr>
                <a:xfrm>
                  <a:off x="1840722" y="3017114"/>
                  <a:ext cx="999313"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𝐴</m:t>
                      </m:r>
                    </m:oMath>
                  </a14:m>
                  <a:r>
                    <a:rPr lang="en-US" sz="2800" dirty="0"/>
                    <a:t> will</a:t>
                  </a:r>
                </a:p>
              </p:txBody>
            </p:sp>
          </mc:Choice>
          <mc:Fallback>
            <p:sp>
              <p:nvSpPr>
                <p:cNvPr id="50" name="Rectangle 49">
                  <a:extLst>
                    <a:ext uri="{FF2B5EF4-FFF2-40B4-BE49-F238E27FC236}">
                      <a16:creationId xmlns:a16="http://schemas.microsoft.com/office/drawing/2014/main" id="{1B6894F5-5C49-46C6-93DC-81CCBB74739D}"/>
                    </a:ext>
                  </a:extLst>
                </p:cNvPr>
                <p:cNvSpPr>
                  <a:spLocks noRot="1" noChangeAspect="1" noMove="1" noResize="1" noEditPoints="1" noAdjustHandles="1" noChangeArrowheads="1" noChangeShapeType="1" noTextEdit="1"/>
                </p:cNvSpPr>
                <p:nvPr/>
              </p:nvSpPr>
              <p:spPr>
                <a:xfrm>
                  <a:off x="1840722" y="3017114"/>
                  <a:ext cx="999313" cy="523220"/>
                </a:xfrm>
                <a:prstGeom prst="rect">
                  <a:avLst/>
                </a:prstGeom>
                <a:blipFill>
                  <a:blip r:embed="rId8"/>
                  <a:stretch>
                    <a:fillRect t="-10465" r="-10976" b="-32558"/>
                  </a:stretch>
                </a:blipFill>
              </p:spPr>
              <p:txBody>
                <a:bodyPr/>
                <a:lstStyle/>
                <a:p>
                  <a:r>
                    <a:rPr lang="en-US">
                      <a:noFill/>
                    </a:rPr>
                    <a:t> </a:t>
                  </a:r>
                </a:p>
              </p:txBody>
            </p:sp>
          </mc:Fallback>
        </mc:AlternateContent>
        <p:sp>
          <p:nvSpPr>
            <p:cNvPr id="51" name="Up Arrow 7">
              <a:extLst>
                <a:ext uri="{FF2B5EF4-FFF2-40B4-BE49-F238E27FC236}">
                  <a16:creationId xmlns:a16="http://schemas.microsoft.com/office/drawing/2014/main" id="{83FF6305-D696-4629-9D36-79CC0FCD6B10}"/>
                </a:ext>
              </a:extLst>
            </p:cNvPr>
            <p:cNvSpPr/>
            <p:nvPr/>
          </p:nvSpPr>
          <p:spPr>
            <a:xfrm rot="10800000">
              <a:off x="2862733" y="2961193"/>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45350E60-77AF-4EAE-9AC7-A9AB97B2A509}"/>
              </a:ext>
            </a:extLst>
          </p:cNvPr>
          <p:cNvSpPr/>
          <p:nvPr/>
        </p:nvSpPr>
        <p:spPr>
          <a:xfrm>
            <a:off x="7252227" y="3469708"/>
            <a:ext cx="4475315" cy="954107"/>
          </a:xfrm>
          <a:prstGeom prst="rect">
            <a:avLst/>
          </a:prstGeom>
        </p:spPr>
        <p:txBody>
          <a:bodyPr wrap="square">
            <a:spAutoFit/>
          </a:bodyPr>
          <a:lstStyle/>
          <a:p>
            <a:r>
              <a:rPr lang="en-US" sz="2800" dirty="0">
                <a:ea typeface="Cambria Math" panose="02040503050406030204" pitchFamily="18" charset="0"/>
              </a:rPr>
              <a:t>Higher energy slopes lead to faster and shallower flows</a:t>
            </a:r>
            <a:endParaRPr lang="en-US" sz="2800" dirty="0"/>
          </a:p>
        </p:txBody>
      </p:sp>
      <p:sp>
        <p:nvSpPr>
          <p:cNvPr id="10" name="Rectangle 9">
            <a:extLst>
              <a:ext uri="{FF2B5EF4-FFF2-40B4-BE49-F238E27FC236}">
                <a16:creationId xmlns:a16="http://schemas.microsoft.com/office/drawing/2014/main" id="{C9CB0E62-6B1B-427E-A5BD-9760AD7FF7F9}"/>
              </a:ext>
            </a:extLst>
          </p:cNvPr>
          <p:cNvSpPr/>
          <p:nvPr/>
        </p:nvSpPr>
        <p:spPr>
          <a:xfrm>
            <a:off x="6617879" y="1272012"/>
            <a:ext cx="2107435" cy="1514731"/>
          </a:xfrm>
          <a:prstGeom prst="rect">
            <a:avLst/>
          </a:prstGeom>
          <a:solidFill>
            <a:srgbClr val="FFFF00">
              <a:alpha val="36863"/>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endParaRPr>
          </a:p>
        </p:txBody>
      </p:sp>
      <p:sp>
        <p:nvSpPr>
          <p:cNvPr id="53" name="Rectangle 52">
            <a:extLst>
              <a:ext uri="{FF2B5EF4-FFF2-40B4-BE49-F238E27FC236}">
                <a16:creationId xmlns:a16="http://schemas.microsoft.com/office/drawing/2014/main" id="{7A9CA172-328B-42D7-8C73-2662C23A1FA2}"/>
              </a:ext>
            </a:extLst>
          </p:cNvPr>
          <p:cNvSpPr/>
          <p:nvPr/>
        </p:nvSpPr>
        <p:spPr>
          <a:xfrm>
            <a:off x="4991593" y="1687520"/>
            <a:ext cx="1424617" cy="656759"/>
          </a:xfrm>
          <a:prstGeom prst="rect">
            <a:avLst/>
          </a:prstGeom>
          <a:solidFill>
            <a:srgbClr val="FFFF00">
              <a:alpha val="36863"/>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endParaRPr>
          </a:p>
        </p:txBody>
      </p:sp>
      <p:grpSp>
        <p:nvGrpSpPr>
          <p:cNvPr id="54" name="Group 53">
            <a:extLst>
              <a:ext uri="{FF2B5EF4-FFF2-40B4-BE49-F238E27FC236}">
                <a16:creationId xmlns:a16="http://schemas.microsoft.com/office/drawing/2014/main" id="{B7D16898-074C-4401-89ED-0A6F689ABDA0}"/>
              </a:ext>
            </a:extLst>
          </p:cNvPr>
          <p:cNvGrpSpPr/>
          <p:nvPr/>
        </p:nvGrpSpPr>
        <p:grpSpPr>
          <a:xfrm>
            <a:off x="711073" y="4794539"/>
            <a:ext cx="4269041" cy="579141"/>
            <a:chOff x="-673093" y="2961193"/>
            <a:chExt cx="4269041" cy="579141"/>
          </a:xfrm>
        </p:grpSpPr>
        <mc:AlternateContent xmlns:mc="http://schemas.openxmlformats.org/markup-compatibility/2006">
          <mc:Choice xmlns:a14="http://schemas.microsoft.com/office/drawing/2010/main" Requires="a14">
            <p:sp>
              <p:nvSpPr>
                <p:cNvPr id="55" name="Rectangle 54">
                  <a:extLst>
                    <a:ext uri="{FF2B5EF4-FFF2-40B4-BE49-F238E27FC236}">
                      <a16:creationId xmlns:a16="http://schemas.microsoft.com/office/drawing/2014/main" id="{32CCCC7C-6E1D-4672-AD1A-98CA4AD522C3}"/>
                    </a:ext>
                  </a:extLst>
                </p:cNvPr>
                <p:cNvSpPr/>
                <p:nvPr/>
              </p:nvSpPr>
              <p:spPr>
                <a:xfrm>
                  <a:off x="-673093" y="3017114"/>
                  <a:ext cx="3808222" cy="523220"/>
                </a:xfrm>
                <a:prstGeom prst="rect">
                  <a:avLst/>
                </a:prstGeom>
              </p:spPr>
              <p:txBody>
                <a:bodyPr wrap="none">
                  <a:spAutoFit/>
                </a:bodyPr>
                <a:lstStyle/>
                <a:p>
                  <a:r>
                    <a:rPr lang="en-US" sz="2800" dirty="0"/>
                    <a:t>What happens to </a:t>
                  </a:r>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𝑈</m:t>
                          </m:r>
                        </m:e>
                      </m:acc>
                    </m:oMath>
                  </a14:m>
                  <a:r>
                    <a:rPr lang="en-US" sz="2800" dirty="0"/>
                    <a:t> if </a:t>
                  </a:r>
                  <a14:m>
                    <m:oMath xmlns:m="http://schemas.openxmlformats.org/officeDocument/2006/math">
                      <m:r>
                        <a:rPr lang="en-US" sz="2800" b="0" i="1" smtClean="0">
                          <a:latin typeface="Cambria Math" panose="02040503050406030204" pitchFamily="18" charset="0"/>
                        </a:rPr>
                        <m:t>𝑓</m:t>
                      </m:r>
                    </m:oMath>
                  </a14:m>
                  <a:r>
                    <a:rPr lang="en-US" sz="2800" dirty="0"/>
                    <a:t> </a:t>
                  </a:r>
                </a:p>
              </p:txBody>
            </p:sp>
          </mc:Choice>
          <mc:Fallback>
            <p:sp>
              <p:nvSpPr>
                <p:cNvPr id="55" name="Rectangle 54">
                  <a:extLst>
                    <a:ext uri="{FF2B5EF4-FFF2-40B4-BE49-F238E27FC236}">
                      <a16:creationId xmlns:a16="http://schemas.microsoft.com/office/drawing/2014/main" id="{32CCCC7C-6E1D-4672-AD1A-98CA4AD522C3}"/>
                    </a:ext>
                  </a:extLst>
                </p:cNvPr>
                <p:cNvSpPr>
                  <a:spLocks noRot="1" noChangeAspect="1" noMove="1" noResize="1" noEditPoints="1" noAdjustHandles="1" noChangeArrowheads="1" noChangeShapeType="1" noTextEdit="1"/>
                </p:cNvSpPr>
                <p:nvPr/>
              </p:nvSpPr>
              <p:spPr>
                <a:xfrm>
                  <a:off x="-673093" y="3017114"/>
                  <a:ext cx="3808222" cy="523220"/>
                </a:xfrm>
                <a:prstGeom prst="rect">
                  <a:avLst/>
                </a:prstGeom>
                <a:blipFill>
                  <a:blip r:embed="rId9"/>
                  <a:stretch>
                    <a:fillRect l="-3365" t="-11628" b="-32558"/>
                  </a:stretch>
                </a:blipFill>
              </p:spPr>
              <p:txBody>
                <a:bodyPr/>
                <a:lstStyle/>
                <a:p>
                  <a:r>
                    <a:rPr lang="en-US">
                      <a:noFill/>
                    </a:rPr>
                    <a:t> </a:t>
                  </a:r>
                </a:p>
              </p:txBody>
            </p:sp>
          </mc:Fallback>
        </mc:AlternateContent>
        <p:sp>
          <p:nvSpPr>
            <p:cNvPr id="56" name="Up Arrow 7">
              <a:extLst>
                <a:ext uri="{FF2B5EF4-FFF2-40B4-BE49-F238E27FC236}">
                  <a16:creationId xmlns:a16="http://schemas.microsoft.com/office/drawing/2014/main" id="{65AF9993-04E5-4911-BA7A-EC794C0BA43A}"/>
                </a:ext>
              </a:extLst>
            </p:cNvPr>
            <p:cNvSpPr/>
            <p:nvPr/>
          </p:nvSpPr>
          <p:spPr>
            <a:xfrm>
              <a:off x="2862733" y="2961193"/>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49BF646-26FA-489D-912E-51BAF586CE14}"/>
                </a:ext>
              </a:extLst>
            </p:cNvPr>
            <p:cNvSpPr/>
            <p:nvPr/>
          </p:nvSpPr>
          <p:spPr>
            <a:xfrm>
              <a:off x="3244570" y="3017114"/>
              <a:ext cx="351378" cy="523220"/>
            </a:xfrm>
            <a:prstGeom prst="rect">
              <a:avLst/>
            </a:prstGeom>
          </p:spPr>
          <p:txBody>
            <a:bodyPr wrap="none">
              <a:spAutoFit/>
            </a:bodyPr>
            <a:lstStyle/>
            <a:p>
              <a:r>
                <a:rPr lang="en-US" sz="2800" dirty="0"/>
                <a:t>?</a:t>
              </a:r>
            </a:p>
          </p:txBody>
        </p:sp>
      </p:grpSp>
      <p:grpSp>
        <p:nvGrpSpPr>
          <p:cNvPr id="61" name="Group 60">
            <a:extLst>
              <a:ext uri="{FF2B5EF4-FFF2-40B4-BE49-F238E27FC236}">
                <a16:creationId xmlns:a16="http://schemas.microsoft.com/office/drawing/2014/main" id="{6CFB23FA-9E0C-483B-AF56-D9AA108A0A9F}"/>
              </a:ext>
            </a:extLst>
          </p:cNvPr>
          <p:cNvGrpSpPr/>
          <p:nvPr/>
        </p:nvGrpSpPr>
        <p:grpSpPr>
          <a:xfrm>
            <a:off x="5208206" y="4794539"/>
            <a:ext cx="1403848" cy="579141"/>
            <a:chOff x="1840722" y="2961193"/>
            <a:chExt cx="1403848" cy="579141"/>
          </a:xfrm>
        </p:grpSpPr>
        <mc:AlternateContent xmlns:mc="http://schemas.openxmlformats.org/markup-compatibility/2006">
          <mc:Choice xmlns:a14="http://schemas.microsoft.com/office/drawing/2010/main" Requires="a14">
            <p:sp>
              <p:nvSpPr>
                <p:cNvPr id="62" name="Rectangle 61">
                  <a:extLst>
                    <a:ext uri="{FF2B5EF4-FFF2-40B4-BE49-F238E27FC236}">
                      <a16:creationId xmlns:a16="http://schemas.microsoft.com/office/drawing/2014/main" id="{FE71E071-F3C0-4DCC-8C91-450E19978F12}"/>
                    </a:ext>
                  </a:extLst>
                </p:cNvPr>
                <p:cNvSpPr/>
                <p:nvPr/>
              </p:nvSpPr>
              <p:spPr>
                <a:xfrm>
                  <a:off x="1840722" y="3017114"/>
                  <a:ext cx="1022011" cy="523220"/>
                </a:xfrm>
                <a:prstGeom prst="rect">
                  <a:avLst/>
                </a:prstGeom>
              </p:spPr>
              <p:txBody>
                <a:bodyPr wrap="none">
                  <a:spAutoFit/>
                </a:bodyPr>
                <a:lstStyle/>
                <a:p>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𝑈</m:t>
                          </m:r>
                        </m:e>
                      </m:acc>
                    </m:oMath>
                  </a14:m>
                  <a:r>
                    <a:rPr lang="en-US" sz="2800" dirty="0"/>
                    <a:t> will</a:t>
                  </a:r>
                </a:p>
              </p:txBody>
            </p:sp>
          </mc:Choice>
          <mc:Fallback>
            <p:sp>
              <p:nvSpPr>
                <p:cNvPr id="62" name="Rectangle 61">
                  <a:extLst>
                    <a:ext uri="{FF2B5EF4-FFF2-40B4-BE49-F238E27FC236}">
                      <a16:creationId xmlns:a16="http://schemas.microsoft.com/office/drawing/2014/main" id="{FE71E071-F3C0-4DCC-8C91-450E19978F12}"/>
                    </a:ext>
                  </a:extLst>
                </p:cNvPr>
                <p:cNvSpPr>
                  <a:spLocks noRot="1" noChangeAspect="1" noMove="1" noResize="1" noEditPoints="1" noAdjustHandles="1" noChangeArrowheads="1" noChangeShapeType="1" noTextEdit="1"/>
                </p:cNvSpPr>
                <p:nvPr/>
              </p:nvSpPr>
              <p:spPr>
                <a:xfrm>
                  <a:off x="1840722" y="3017114"/>
                  <a:ext cx="1022011" cy="523220"/>
                </a:xfrm>
                <a:prstGeom prst="rect">
                  <a:avLst/>
                </a:prstGeom>
                <a:blipFill>
                  <a:blip r:embed="rId10"/>
                  <a:stretch>
                    <a:fillRect t="-11628" r="-10119" b="-32558"/>
                  </a:stretch>
                </a:blipFill>
              </p:spPr>
              <p:txBody>
                <a:bodyPr/>
                <a:lstStyle/>
                <a:p>
                  <a:r>
                    <a:rPr lang="en-US">
                      <a:noFill/>
                    </a:rPr>
                    <a:t> </a:t>
                  </a:r>
                </a:p>
              </p:txBody>
            </p:sp>
          </mc:Fallback>
        </mc:AlternateContent>
        <p:sp>
          <p:nvSpPr>
            <p:cNvPr id="63" name="Up Arrow 7">
              <a:extLst>
                <a:ext uri="{FF2B5EF4-FFF2-40B4-BE49-F238E27FC236}">
                  <a16:creationId xmlns:a16="http://schemas.microsoft.com/office/drawing/2014/main" id="{9FF4359B-4EE0-44BD-B3A5-7BD8F2F2D280}"/>
                </a:ext>
              </a:extLst>
            </p:cNvPr>
            <p:cNvSpPr/>
            <p:nvPr/>
          </p:nvSpPr>
          <p:spPr>
            <a:xfrm rot="10800000">
              <a:off x="2862733" y="2961193"/>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CF638C6B-EF3C-4CFC-B2EB-F9E067E66544}"/>
              </a:ext>
            </a:extLst>
          </p:cNvPr>
          <p:cNvGrpSpPr/>
          <p:nvPr/>
        </p:nvGrpSpPr>
        <p:grpSpPr>
          <a:xfrm>
            <a:off x="711073" y="5422048"/>
            <a:ext cx="4269041" cy="579141"/>
            <a:chOff x="-673093" y="2961193"/>
            <a:chExt cx="4269041" cy="579141"/>
          </a:xfrm>
        </p:grpSpPr>
        <mc:AlternateContent xmlns:mc="http://schemas.openxmlformats.org/markup-compatibility/2006">
          <mc:Choice xmlns:a14="http://schemas.microsoft.com/office/drawing/2010/main" Requires="a14">
            <p:sp>
              <p:nvSpPr>
                <p:cNvPr id="65" name="Rectangle 64">
                  <a:extLst>
                    <a:ext uri="{FF2B5EF4-FFF2-40B4-BE49-F238E27FC236}">
                      <a16:creationId xmlns:a16="http://schemas.microsoft.com/office/drawing/2014/main" id="{DC2FB796-381E-4587-8106-2CE5FBA692EA}"/>
                    </a:ext>
                  </a:extLst>
                </p:cNvPr>
                <p:cNvSpPr/>
                <p:nvPr/>
              </p:nvSpPr>
              <p:spPr>
                <a:xfrm>
                  <a:off x="-673093" y="3017114"/>
                  <a:ext cx="3700950" cy="523220"/>
                </a:xfrm>
                <a:prstGeom prst="rect">
                  <a:avLst/>
                </a:prstGeom>
              </p:spPr>
              <p:txBody>
                <a:bodyPr wrap="none">
                  <a:spAutoFit/>
                </a:bodyPr>
                <a:lstStyle/>
                <a:p>
                  <a:r>
                    <a:rPr lang="en-US" sz="2800" dirty="0"/>
                    <a:t>What happens to </a:t>
                  </a:r>
                  <a14:m>
                    <m:oMath xmlns:m="http://schemas.openxmlformats.org/officeDocument/2006/math">
                      <m:r>
                        <a:rPr lang="en-US" sz="2800" b="0" i="1" smtClean="0">
                          <a:latin typeface="Cambria Math" panose="02040503050406030204" pitchFamily="18" charset="0"/>
                        </a:rPr>
                        <m:t>𝐴</m:t>
                      </m:r>
                    </m:oMath>
                  </a14:m>
                  <a:r>
                    <a:rPr lang="en-US" sz="2800" dirty="0"/>
                    <a:t> if </a:t>
                  </a:r>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𝑈</m:t>
                          </m:r>
                        </m:e>
                      </m:acc>
                    </m:oMath>
                  </a14:m>
                  <a:r>
                    <a:rPr lang="en-US" sz="2800" dirty="0"/>
                    <a:t> </a:t>
                  </a:r>
                </a:p>
              </p:txBody>
            </p:sp>
          </mc:Choice>
          <mc:Fallback>
            <p:sp>
              <p:nvSpPr>
                <p:cNvPr id="65" name="Rectangle 64">
                  <a:extLst>
                    <a:ext uri="{FF2B5EF4-FFF2-40B4-BE49-F238E27FC236}">
                      <a16:creationId xmlns:a16="http://schemas.microsoft.com/office/drawing/2014/main" id="{DC2FB796-381E-4587-8106-2CE5FBA692EA}"/>
                    </a:ext>
                  </a:extLst>
                </p:cNvPr>
                <p:cNvSpPr>
                  <a:spLocks noRot="1" noChangeAspect="1" noMove="1" noResize="1" noEditPoints="1" noAdjustHandles="1" noChangeArrowheads="1" noChangeShapeType="1" noTextEdit="1"/>
                </p:cNvSpPr>
                <p:nvPr/>
              </p:nvSpPr>
              <p:spPr>
                <a:xfrm>
                  <a:off x="-673093" y="3017114"/>
                  <a:ext cx="3700950" cy="523220"/>
                </a:xfrm>
                <a:prstGeom prst="rect">
                  <a:avLst/>
                </a:prstGeom>
                <a:blipFill>
                  <a:blip r:embed="rId11"/>
                  <a:stretch>
                    <a:fillRect l="-3460" t="-11765" b="-34118"/>
                  </a:stretch>
                </a:blipFill>
              </p:spPr>
              <p:txBody>
                <a:bodyPr/>
                <a:lstStyle/>
                <a:p>
                  <a:r>
                    <a:rPr lang="en-US">
                      <a:noFill/>
                    </a:rPr>
                    <a:t> </a:t>
                  </a:r>
                </a:p>
              </p:txBody>
            </p:sp>
          </mc:Fallback>
        </mc:AlternateContent>
        <p:sp>
          <p:nvSpPr>
            <p:cNvPr id="66" name="Up Arrow 7">
              <a:extLst>
                <a:ext uri="{FF2B5EF4-FFF2-40B4-BE49-F238E27FC236}">
                  <a16:creationId xmlns:a16="http://schemas.microsoft.com/office/drawing/2014/main" id="{A98783DE-01F3-432C-9520-B19889D8BA71}"/>
                </a:ext>
              </a:extLst>
            </p:cNvPr>
            <p:cNvSpPr/>
            <p:nvPr/>
          </p:nvSpPr>
          <p:spPr>
            <a:xfrm rot="10800000">
              <a:off x="2862733" y="2961193"/>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74E62A8-1C35-47D6-A78D-A41E7DD925A7}"/>
                </a:ext>
              </a:extLst>
            </p:cNvPr>
            <p:cNvSpPr/>
            <p:nvPr/>
          </p:nvSpPr>
          <p:spPr>
            <a:xfrm>
              <a:off x="3244570" y="3017114"/>
              <a:ext cx="351378" cy="523220"/>
            </a:xfrm>
            <a:prstGeom prst="rect">
              <a:avLst/>
            </a:prstGeom>
          </p:spPr>
          <p:txBody>
            <a:bodyPr wrap="none">
              <a:spAutoFit/>
            </a:bodyPr>
            <a:lstStyle/>
            <a:p>
              <a:r>
                <a:rPr lang="en-US" sz="2800" dirty="0"/>
                <a:t>?</a:t>
              </a:r>
            </a:p>
          </p:txBody>
        </p:sp>
      </p:grpSp>
      <p:grpSp>
        <p:nvGrpSpPr>
          <p:cNvPr id="68" name="Group 67">
            <a:extLst>
              <a:ext uri="{FF2B5EF4-FFF2-40B4-BE49-F238E27FC236}">
                <a16:creationId xmlns:a16="http://schemas.microsoft.com/office/drawing/2014/main" id="{72FFEA3D-D4A2-4D17-8CED-C60977074CEF}"/>
              </a:ext>
            </a:extLst>
          </p:cNvPr>
          <p:cNvGrpSpPr/>
          <p:nvPr/>
        </p:nvGrpSpPr>
        <p:grpSpPr>
          <a:xfrm>
            <a:off x="5208206" y="5422048"/>
            <a:ext cx="1403848" cy="579141"/>
            <a:chOff x="1840722" y="2961193"/>
            <a:chExt cx="1403848" cy="579141"/>
          </a:xfrm>
        </p:grpSpPr>
        <mc:AlternateContent xmlns:mc="http://schemas.openxmlformats.org/markup-compatibility/2006">
          <mc:Choice xmlns:a14="http://schemas.microsoft.com/office/drawing/2010/main" Requires="a14">
            <p:sp>
              <p:nvSpPr>
                <p:cNvPr id="69" name="Rectangle 68">
                  <a:extLst>
                    <a:ext uri="{FF2B5EF4-FFF2-40B4-BE49-F238E27FC236}">
                      <a16:creationId xmlns:a16="http://schemas.microsoft.com/office/drawing/2014/main" id="{506BCB68-1A98-41BA-BD96-21852B28877C}"/>
                    </a:ext>
                  </a:extLst>
                </p:cNvPr>
                <p:cNvSpPr/>
                <p:nvPr/>
              </p:nvSpPr>
              <p:spPr>
                <a:xfrm>
                  <a:off x="1840722" y="3017114"/>
                  <a:ext cx="999313"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𝐴</m:t>
                      </m:r>
                    </m:oMath>
                  </a14:m>
                  <a:r>
                    <a:rPr lang="en-US" sz="2800" dirty="0"/>
                    <a:t> will</a:t>
                  </a:r>
                </a:p>
              </p:txBody>
            </p:sp>
          </mc:Choice>
          <mc:Fallback>
            <p:sp>
              <p:nvSpPr>
                <p:cNvPr id="69" name="Rectangle 68">
                  <a:extLst>
                    <a:ext uri="{FF2B5EF4-FFF2-40B4-BE49-F238E27FC236}">
                      <a16:creationId xmlns:a16="http://schemas.microsoft.com/office/drawing/2014/main" id="{506BCB68-1A98-41BA-BD96-21852B28877C}"/>
                    </a:ext>
                  </a:extLst>
                </p:cNvPr>
                <p:cNvSpPr>
                  <a:spLocks noRot="1" noChangeAspect="1" noMove="1" noResize="1" noEditPoints="1" noAdjustHandles="1" noChangeArrowheads="1" noChangeShapeType="1" noTextEdit="1"/>
                </p:cNvSpPr>
                <p:nvPr/>
              </p:nvSpPr>
              <p:spPr>
                <a:xfrm>
                  <a:off x="1840722" y="3017114"/>
                  <a:ext cx="999313" cy="523220"/>
                </a:xfrm>
                <a:prstGeom prst="rect">
                  <a:avLst/>
                </a:prstGeom>
                <a:blipFill>
                  <a:blip r:embed="rId12"/>
                  <a:stretch>
                    <a:fillRect t="-11765" r="-10976" b="-34118"/>
                  </a:stretch>
                </a:blipFill>
              </p:spPr>
              <p:txBody>
                <a:bodyPr/>
                <a:lstStyle/>
                <a:p>
                  <a:r>
                    <a:rPr lang="en-US">
                      <a:noFill/>
                    </a:rPr>
                    <a:t> </a:t>
                  </a:r>
                </a:p>
              </p:txBody>
            </p:sp>
          </mc:Fallback>
        </mc:AlternateContent>
        <p:sp>
          <p:nvSpPr>
            <p:cNvPr id="70" name="Up Arrow 7">
              <a:extLst>
                <a:ext uri="{FF2B5EF4-FFF2-40B4-BE49-F238E27FC236}">
                  <a16:creationId xmlns:a16="http://schemas.microsoft.com/office/drawing/2014/main" id="{D7A17424-7FB7-44A2-91A1-D861F0A6B640}"/>
                </a:ext>
              </a:extLst>
            </p:cNvPr>
            <p:cNvSpPr/>
            <p:nvPr/>
          </p:nvSpPr>
          <p:spPr>
            <a:xfrm>
              <a:off x="2862733" y="2961193"/>
              <a:ext cx="381837"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F31348D3-2996-4AE7-B05F-DA8206EE2FAE}"/>
              </a:ext>
            </a:extLst>
          </p:cNvPr>
          <p:cNvSpPr/>
          <p:nvPr/>
        </p:nvSpPr>
        <p:spPr>
          <a:xfrm>
            <a:off x="7252227" y="4979335"/>
            <a:ext cx="4736573" cy="954107"/>
          </a:xfrm>
          <a:prstGeom prst="rect">
            <a:avLst/>
          </a:prstGeom>
        </p:spPr>
        <p:txBody>
          <a:bodyPr wrap="square">
            <a:spAutoFit/>
          </a:bodyPr>
          <a:lstStyle/>
          <a:p>
            <a:r>
              <a:rPr lang="en-US" sz="2800" dirty="0">
                <a:ea typeface="Cambria Math" panose="02040503050406030204" pitchFamily="18" charset="0"/>
              </a:rPr>
              <a:t>Higher resistance to flow leads to slower and deeper flows</a:t>
            </a:r>
            <a:endParaRPr lang="en-US" sz="2800" dirty="0"/>
          </a:p>
        </p:txBody>
      </p:sp>
    </p:spTree>
    <p:extLst>
      <p:ext uri="{BB962C8B-B14F-4D97-AF65-F5344CB8AC3E}">
        <p14:creationId xmlns:p14="http://schemas.microsoft.com/office/powerpoint/2010/main" val="36628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xit" presetSubtype="0" fill="hold" grpId="0" nodeType="withEffect">
                                  <p:stCondLst>
                                    <p:cond delay="0"/>
                                  </p:stCondLst>
                                  <p:childTnLst>
                                    <p:animEffect transition="out" filter="fade">
                                      <p:cBhvr>
                                        <p:cTn id="33" dur="500"/>
                                        <p:tgtEl>
                                          <p:spTgt spid="53"/>
                                        </p:tgtEl>
                                      </p:cBhvr>
                                    </p:animEffect>
                                    <p:set>
                                      <p:cBhvr>
                                        <p:cTn id="34" dur="1" fill="hold">
                                          <p:stCondLst>
                                            <p:cond delay="499"/>
                                          </p:stCondLst>
                                        </p:cTn>
                                        <p:tgtEl>
                                          <p:spTgt spid="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53" grpId="0" animBg="1"/>
      <p:bldP spid="53" grpId="1" animBg="1"/>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thought exercises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2814637"/>
                <a:ext cx="10515600" cy="3362325"/>
              </a:xfrm>
            </p:spPr>
            <p:txBody>
              <a:bodyPr>
                <a:normAutofit/>
              </a:bodyPr>
              <a:lstStyle/>
              <a:p>
                <a:r>
                  <a:rPr lang="en-US" dirty="0"/>
                  <a:t>Stream reaches A and B have about the same discharge and slope</a:t>
                </a:r>
              </a:p>
              <a:p>
                <a:r>
                  <a:rPr lang="en-US" dirty="0"/>
                  <a:t>Both stream reaches are very wide relative to their depth</a:t>
                </a:r>
              </a:p>
              <a:p>
                <a:r>
                  <a:rPr lang="en-US" dirty="0"/>
                  <a:t>Reach A has algae growth and friction is about twice that of reach B</a:t>
                </a:r>
              </a:p>
              <a:p>
                <a:pPr lvl="1"/>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𝐴</m:t>
                        </m:r>
                      </m:sub>
                    </m:sSub>
                    <m:r>
                      <a:rPr lang="en-US" sz="2800" i="1" smtClean="0">
                        <a:latin typeface="Cambria Math" panose="02040503050406030204" pitchFamily="18" charset="0"/>
                        <a:ea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b="0" i="1" smtClean="0">
                            <a:latin typeface="Cambria Math" panose="02040503050406030204" pitchFamily="18" charset="0"/>
                          </a:rPr>
                          <m:t>𝐵</m:t>
                        </m:r>
                      </m:sub>
                    </m:sSub>
                  </m:oMath>
                </a14:m>
                <a:endParaRPr lang="en-US" dirty="0"/>
              </a:p>
              <a:p>
                <a:r>
                  <a:rPr lang="en-US" dirty="0"/>
                  <a:t>Which reach has a higher velocity?</a:t>
                </a:r>
              </a:p>
              <a:p>
                <a:r>
                  <a:rPr lang="en-US" dirty="0"/>
                  <a:t>Which reach is deeper?</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2814637"/>
                <a:ext cx="10515600" cy="3362325"/>
              </a:xfrm>
              <a:blipFill>
                <a:blip r:embed="rId2"/>
                <a:stretch>
                  <a:fillRect l="-1043" t="-3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944974" y="1729442"/>
                <a:ext cx="14712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𝐴</m:t>
                      </m:r>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4944974" y="1729442"/>
                <a:ext cx="1471236" cy="523220"/>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805309" y="1729442"/>
            <a:ext cx="2543930" cy="523220"/>
          </a:xfrm>
          <a:prstGeom prst="rect">
            <a:avLst/>
          </a:prstGeom>
        </p:spPr>
        <p:txBody>
          <a:bodyPr wrap="square">
            <a:spAutoFit/>
          </a:bodyPr>
          <a:lstStyle/>
          <a:p>
            <a:r>
              <a:rPr lang="en-US" sz="2800" dirty="0">
                <a:ea typeface="Cambria Math" panose="02040503050406030204" pitchFamily="18" charset="0"/>
              </a:rPr>
              <a:t>Darcy-</a:t>
            </a:r>
            <a:r>
              <a:rPr lang="en-US" sz="2800" dirty="0" err="1">
                <a:ea typeface="Cambria Math" panose="02040503050406030204" pitchFamily="18" charset="0"/>
              </a:rPr>
              <a:t>Weisbach</a:t>
            </a:r>
            <a:endParaRPr lang="en-US" sz="2800" dirty="0"/>
          </a:p>
        </p:txBody>
      </p:sp>
      <p:sp>
        <p:nvSpPr>
          <p:cNvPr id="6" name="Rectangle 5"/>
          <p:cNvSpPr/>
          <p:nvPr/>
        </p:nvSpPr>
        <p:spPr>
          <a:xfrm>
            <a:off x="7347309" y="4795547"/>
            <a:ext cx="1185966" cy="461665"/>
          </a:xfrm>
          <a:prstGeom prst="rect">
            <a:avLst/>
          </a:prstGeom>
        </p:spPr>
        <p:txBody>
          <a:bodyPr wrap="none">
            <a:spAutoFit/>
          </a:bodyPr>
          <a:lstStyle/>
          <a:p>
            <a:r>
              <a:rPr lang="en-US" sz="2400" dirty="0">
                <a:solidFill>
                  <a:srgbClr val="FF0000"/>
                </a:solidFill>
              </a:rPr>
              <a:t>Reach B</a:t>
            </a:r>
          </a:p>
        </p:txBody>
      </p:sp>
      <p:sp>
        <p:nvSpPr>
          <p:cNvPr id="7" name="Rectangle 6"/>
          <p:cNvSpPr/>
          <p:nvPr/>
        </p:nvSpPr>
        <p:spPr>
          <a:xfrm>
            <a:off x="7358530" y="5257212"/>
            <a:ext cx="1174745" cy="461665"/>
          </a:xfrm>
          <a:prstGeom prst="rect">
            <a:avLst/>
          </a:prstGeom>
        </p:spPr>
        <p:txBody>
          <a:bodyPr wrap="none">
            <a:spAutoFit/>
          </a:bodyPr>
          <a:lstStyle/>
          <a:p>
            <a:r>
              <a:rPr lang="en-US" sz="2400" dirty="0">
                <a:solidFill>
                  <a:srgbClr val="FF0000"/>
                </a:solidFill>
              </a:rPr>
              <a:t>Reach A</a:t>
            </a:r>
          </a:p>
        </p:txBody>
      </p:sp>
      <p:sp>
        <p:nvSpPr>
          <p:cNvPr id="8" name="Rectangle 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27</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17F07E7-4E44-4FCF-92AA-34EE0A5D1E5C}"/>
                  </a:ext>
                </a:extLst>
              </p:cNvPr>
              <p:cNvSpPr/>
              <p:nvPr/>
            </p:nvSpPr>
            <p:spPr>
              <a:xfrm>
                <a:off x="6617879" y="1272012"/>
                <a:ext cx="2107435"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𝑔𝑅𝑆</m:t>
                              </m:r>
                            </m:num>
                            <m:den>
                              <m:r>
                                <a:rPr lang="en-US" sz="2800" b="0" i="1" smtClean="0">
                                  <a:latin typeface="Cambria Math" panose="02040503050406030204" pitchFamily="18" charset="0"/>
                                </a:rPr>
                                <m:t>𝑓</m:t>
                              </m:r>
                            </m:den>
                          </m:f>
                        </m:e>
                      </m:rad>
                    </m:oMath>
                  </m:oMathPara>
                </a14:m>
                <a:endParaRPr lang="en-US" sz="2800" dirty="0"/>
              </a:p>
            </p:txBody>
          </p:sp>
        </mc:Choice>
        <mc:Fallback xmlns="">
          <p:sp>
            <p:nvSpPr>
              <p:cNvPr id="9" name="Rectangle 8">
                <a:extLst>
                  <a:ext uri="{FF2B5EF4-FFF2-40B4-BE49-F238E27FC236}">
                    <a16:creationId xmlns:a16="http://schemas.microsoft.com/office/drawing/2014/main" id="{A17F07E7-4E44-4FCF-92AA-34EE0A5D1E5C}"/>
                  </a:ext>
                </a:extLst>
              </p:cNvPr>
              <p:cNvSpPr>
                <a:spLocks noRot="1" noChangeAspect="1" noMove="1" noResize="1" noEditPoints="1" noAdjustHandles="1" noChangeArrowheads="1" noChangeShapeType="1" noTextEdit="1"/>
              </p:cNvSpPr>
              <p:nvPr/>
            </p:nvSpPr>
            <p:spPr>
              <a:xfrm>
                <a:off x="6617879" y="1272012"/>
                <a:ext cx="2107435" cy="136537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33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hydraulics: thought exercises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2814637"/>
                <a:ext cx="10515600" cy="3362325"/>
              </a:xfrm>
            </p:spPr>
            <p:txBody>
              <a:bodyPr>
                <a:normAutofit/>
              </a:bodyPr>
              <a:lstStyle/>
              <a:p>
                <a:r>
                  <a:rPr lang="en-US" dirty="0"/>
                  <a:t>Stream reaches A and B have about the same discharge and friction</a:t>
                </a:r>
              </a:p>
              <a:p>
                <a:r>
                  <a:rPr lang="en-US" dirty="0"/>
                  <a:t>Both stream reaches are very wide relative to their depth</a:t>
                </a:r>
              </a:p>
              <a:p>
                <a:r>
                  <a:rPr lang="en-US" dirty="0"/>
                  <a:t>Reach A is in the mountains so its slope is about twice that of reach B</a:t>
                </a:r>
              </a:p>
              <a:p>
                <a:pPr lvl="1"/>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𝐴</m:t>
                        </m:r>
                      </m:sub>
                    </m:sSub>
                    <m:r>
                      <a:rPr lang="en-US" sz="2800" i="1" smtClean="0">
                        <a:latin typeface="Cambria Math" panose="02040503050406030204" pitchFamily="18" charset="0"/>
                        <a:ea typeface="Cambria Math" panose="02040503050406030204" pitchFamily="18" charset="0"/>
                      </a:rPr>
                      <m:t>&gt;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𝐵</m:t>
                        </m:r>
                      </m:sub>
                    </m:sSub>
                  </m:oMath>
                </a14:m>
                <a:endParaRPr lang="en-US" dirty="0"/>
              </a:p>
              <a:p>
                <a:r>
                  <a:rPr lang="en-US" dirty="0"/>
                  <a:t>Which reach has a higher velocity?</a:t>
                </a:r>
              </a:p>
              <a:p>
                <a:r>
                  <a:rPr lang="en-US" dirty="0"/>
                  <a:t>Which reach is deeper?</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2814637"/>
                <a:ext cx="10515600" cy="3362325"/>
              </a:xfrm>
              <a:blipFill>
                <a:blip r:embed="rId2"/>
                <a:stretch>
                  <a:fillRect l="-1043" t="-3085"/>
                </a:stretch>
              </a:blipFill>
            </p:spPr>
            <p:txBody>
              <a:bodyPr/>
              <a:lstStyle/>
              <a:p>
                <a:r>
                  <a:rPr lang="en-US">
                    <a:noFill/>
                  </a:rPr>
                  <a:t> </a:t>
                </a:r>
              </a:p>
            </p:txBody>
          </p:sp>
        </mc:Fallback>
      </mc:AlternateContent>
      <p:sp>
        <p:nvSpPr>
          <p:cNvPr id="5" name="Rectangle 4"/>
          <p:cNvSpPr/>
          <p:nvPr/>
        </p:nvSpPr>
        <p:spPr>
          <a:xfrm>
            <a:off x="1805309" y="1729442"/>
            <a:ext cx="2543930" cy="523220"/>
          </a:xfrm>
          <a:prstGeom prst="rect">
            <a:avLst/>
          </a:prstGeom>
        </p:spPr>
        <p:txBody>
          <a:bodyPr wrap="square">
            <a:spAutoFit/>
          </a:bodyPr>
          <a:lstStyle/>
          <a:p>
            <a:r>
              <a:rPr lang="en-US" sz="2800" dirty="0">
                <a:ea typeface="Cambria Math" panose="02040503050406030204" pitchFamily="18" charset="0"/>
              </a:rPr>
              <a:t>Darcy-</a:t>
            </a:r>
            <a:r>
              <a:rPr lang="en-US" sz="2800" dirty="0" err="1">
                <a:ea typeface="Cambria Math" panose="02040503050406030204" pitchFamily="18" charset="0"/>
              </a:rPr>
              <a:t>Weisbach</a:t>
            </a:r>
            <a:endParaRPr lang="en-US" sz="2800" dirty="0"/>
          </a:p>
        </p:txBody>
      </p:sp>
      <p:sp>
        <p:nvSpPr>
          <p:cNvPr id="6" name="Rectangle 5"/>
          <p:cNvSpPr/>
          <p:nvPr/>
        </p:nvSpPr>
        <p:spPr>
          <a:xfrm>
            <a:off x="6699146" y="4795547"/>
            <a:ext cx="1185966" cy="461665"/>
          </a:xfrm>
          <a:prstGeom prst="rect">
            <a:avLst/>
          </a:prstGeom>
        </p:spPr>
        <p:txBody>
          <a:bodyPr wrap="none">
            <a:spAutoFit/>
          </a:bodyPr>
          <a:lstStyle/>
          <a:p>
            <a:r>
              <a:rPr lang="en-US" sz="2400" dirty="0">
                <a:solidFill>
                  <a:srgbClr val="FF0000"/>
                </a:solidFill>
              </a:rPr>
              <a:t>Reach A</a:t>
            </a:r>
          </a:p>
        </p:txBody>
      </p:sp>
      <p:sp>
        <p:nvSpPr>
          <p:cNvPr id="7" name="Rectangle 6"/>
          <p:cNvSpPr/>
          <p:nvPr/>
        </p:nvSpPr>
        <p:spPr>
          <a:xfrm>
            <a:off x="6716270" y="5257212"/>
            <a:ext cx="1185966" cy="461665"/>
          </a:xfrm>
          <a:prstGeom prst="rect">
            <a:avLst/>
          </a:prstGeom>
        </p:spPr>
        <p:txBody>
          <a:bodyPr wrap="none">
            <a:spAutoFit/>
          </a:bodyPr>
          <a:lstStyle/>
          <a:p>
            <a:r>
              <a:rPr lang="en-US" sz="2400" dirty="0">
                <a:solidFill>
                  <a:srgbClr val="FF0000"/>
                </a:solidFill>
              </a:rPr>
              <a:t>Reach B</a:t>
            </a:r>
          </a:p>
        </p:txBody>
      </p:sp>
      <p:sp>
        <p:nvSpPr>
          <p:cNvPr id="8" name="Rectangle 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28</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DDF650C-493A-4274-B9DD-3CABA7F4287F}"/>
                  </a:ext>
                </a:extLst>
              </p:cNvPr>
              <p:cNvSpPr/>
              <p:nvPr/>
            </p:nvSpPr>
            <p:spPr>
              <a:xfrm>
                <a:off x="4944974" y="1729442"/>
                <a:ext cx="147123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𝐴</m:t>
                      </m:r>
                    </m:oMath>
                  </m:oMathPara>
                </a14:m>
                <a:endParaRPr lang="en-US" sz="2800" dirty="0"/>
              </a:p>
            </p:txBody>
          </p:sp>
        </mc:Choice>
        <mc:Fallback xmlns="">
          <p:sp>
            <p:nvSpPr>
              <p:cNvPr id="9" name="Rectangle 8">
                <a:extLst>
                  <a:ext uri="{FF2B5EF4-FFF2-40B4-BE49-F238E27FC236}">
                    <a16:creationId xmlns:a16="http://schemas.microsoft.com/office/drawing/2014/main" id="{0DDF650C-493A-4274-B9DD-3CABA7F4287F}"/>
                  </a:ext>
                </a:extLst>
              </p:cNvPr>
              <p:cNvSpPr>
                <a:spLocks noRot="1" noChangeAspect="1" noMove="1" noResize="1" noEditPoints="1" noAdjustHandles="1" noChangeArrowheads="1" noChangeShapeType="1" noTextEdit="1"/>
              </p:cNvSpPr>
              <p:nvPr/>
            </p:nvSpPr>
            <p:spPr>
              <a:xfrm>
                <a:off x="4944974" y="1729442"/>
                <a:ext cx="147123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16DC5AE-7E88-4894-87A4-B64ABB9044D7}"/>
                  </a:ext>
                </a:extLst>
              </p:cNvPr>
              <p:cNvSpPr/>
              <p:nvPr/>
            </p:nvSpPr>
            <p:spPr>
              <a:xfrm>
                <a:off x="6617879" y="1272012"/>
                <a:ext cx="2107435"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panose="02040503050406030204" pitchFamily="18" charset="0"/>
                            </a:rPr>
                            <m:t>𝑈</m:t>
                          </m:r>
                        </m:e>
                      </m:acc>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8</m:t>
                              </m:r>
                              <m:r>
                                <a:rPr lang="en-US" sz="2800" b="0" i="1" smtClean="0">
                                  <a:latin typeface="Cambria Math" panose="02040503050406030204" pitchFamily="18" charset="0"/>
                                </a:rPr>
                                <m:t>𝑔𝑅𝑆</m:t>
                              </m:r>
                            </m:num>
                            <m:den>
                              <m:r>
                                <a:rPr lang="en-US" sz="2800" b="0" i="1" smtClean="0">
                                  <a:latin typeface="Cambria Math" panose="02040503050406030204" pitchFamily="18" charset="0"/>
                                </a:rPr>
                                <m:t>𝑓</m:t>
                              </m:r>
                            </m:den>
                          </m:f>
                        </m:e>
                      </m:rad>
                    </m:oMath>
                  </m:oMathPara>
                </a14:m>
                <a:endParaRPr lang="en-US" sz="2800" dirty="0"/>
              </a:p>
            </p:txBody>
          </p:sp>
        </mc:Choice>
        <mc:Fallback xmlns="">
          <p:sp>
            <p:nvSpPr>
              <p:cNvPr id="10" name="Rectangle 9">
                <a:extLst>
                  <a:ext uri="{FF2B5EF4-FFF2-40B4-BE49-F238E27FC236}">
                    <a16:creationId xmlns:a16="http://schemas.microsoft.com/office/drawing/2014/main" id="{816DC5AE-7E88-4894-87A4-B64ABB9044D7}"/>
                  </a:ext>
                </a:extLst>
              </p:cNvPr>
              <p:cNvSpPr>
                <a:spLocks noRot="1" noChangeAspect="1" noMove="1" noResize="1" noEditPoints="1" noAdjustHandles="1" noChangeArrowheads="1" noChangeShapeType="1" noTextEdit="1"/>
              </p:cNvSpPr>
              <p:nvPr/>
            </p:nvSpPr>
            <p:spPr>
              <a:xfrm>
                <a:off x="6617879" y="1272012"/>
                <a:ext cx="2107435" cy="136537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34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57150">
          <a:solidFill>
            <a:srgbClr val="FF0000"/>
          </a:solidFill>
        </a:ln>
      </a:spPr>
      <a:bodyPr rtlCol="0" anchor="ct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3222</TotalTime>
  <Words>1005</Words>
  <Application>Microsoft Office PowerPoint</Application>
  <PresentationFormat>Widescreen</PresentationFormat>
  <Paragraphs>207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Measuring stream flow: continuous gauging</vt:lpstr>
      <vt:lpstr>Measuring flow over time:  How?</vt:lpstr>
      <vt:lpstr>Measuring flow over time: natural channels</vt:lpstr>
      <vt:lpstr>Stream hydraulics: flow and depth (or stage)</vt:lpstr>
      <vt:lpstr>Stream hydraulics: flow and depth (or stage)</vt:lpstr>
      <vt:lpstr>Stream hydraulics: dimensional analysis</vt:lpstr>
      <vt:lpstr>Stream hydraulics: sensitivity analysis</vt:lpstr>
      <vt:lpstr>Stream hydraulics: thought exercises</vt:lpstr>
      <vt:lpstr>Stream hydraulics: thought exercises</vt:lpstr>
      <vt:lpstr>Measuring flow over time: rating curves</vt:lpstr>
      <vt:lpstr>Measuring flow over time: rating curves</vt:lpstr>
      <vt:lpstr>Stream hydraulics: thought exercise</vt:lpstr>
      <vt:lpstr>Measuring flow over time: rating curves</vt:lpstr>
      <vt:lpstr>Stream hydraulics: thought exercise</vt:lpstr>
      <vt:lpstr>Measuring flow over time: rating curves</vt:lpstr>
      <vt:lpstr>Measuring flow over time: H flumes</vt:lpstr>
      <vt:lpstr>Measuring flow over time: H flumes</vt:lpstr>
      <vt:lpstr>Stream hydraulics: thought exercise</vt:lpstr>
      <vt:lpstr>Measuring flow over time: Parshall flumes</vt:lpstr>
      <vt:lpstr>Measuring flow over time: Parshall flumes</vt:lpstr>
      <vt:lpstr>Measuring flow over time: Weirs</vt:lpstr>
      <vt:lpstr>Measuring flow over time: Rivers</vt:lpstr>
      <vt:lpstr>Measuring flow over time: Rivers</vt:lpstr>
      <vt:lpstr>Stream hydraulics: flow and depth (or stage)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 flow and hydrographs</dc:title>
  <dc:creator>Payn, Robert</dc:creator>
  <cp:lastModifiedBy>Robert Payn</cp:lastModifiedBy>
  <cp:revision>220</cp:revision>
  <dcterms:created xsi:type="dcterms:W3CDTF">2014-08-22T16:25:32Z</dcterms:created>
  <dcterms:modified xsi:type="dcterms:W3CDTF">2020-08-23T21:40:30Z</dcterms:modified>
</cp:coreProperties>
</file>