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8" r:id="rId3"/>
    <p:sldId id="277" r:id="rId4"/>
    <p:sldId id="260" r:id="rId5"/>
    <p:sldId id="296" r:id="rId6"/>
    <p:sldId id="297" r:id="rId7"/>
    <p:sldId id="261" r:id="rId8"/>
    <p:sldId id="262" r:id="rId9"/>
    <p:sldId id="311" r:id="rId10"/>
    <p:sldId id="312" r:id="rId11"/>
    <p:sldId id="314" r:id="rId12"/>
    <p:sldId id="315" r:id="rId13"/>
    <p:sldId id="310" r:id="rId14"/>
    <p:sldId id="304" r:id="rId15"/>
    <p:sldId id="316" r:id="rId16"/>
    <p:sldId id="317" r:id="rId17"/>
    <p:sldId id="318" r:id="rId18"/>
    <p:sldId id="263" r:id="rId19"/>
    <p:sldId id="265" r:id="rId20"/>
    <p:sldId id="264" r:id="rId21"/>
    <p:sldId id="305" r:id="rId22"/>
    <p:sldId id="266" r:id="rId23"/>
    <p:sldId id="267" r:id="rId24"/>
    <p:sldId id="298" r:id="rId25"/>
    <p:sldId id="299" r:id="rId26"/>
    <p:sldId id="300" r:id="rId27"/>
    <p:sldId id="301" r:id="rId28"/>
    <p:sldId id="30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6026" autoAdjust="0"/>
  </p:normalViewPr>
  <p:slideViewPr>
    <p:cSldViewPr snapToGrid="0">
      <p:cViewPr varScale="1">
        <p:scale>
          <a:sx n="94" d="100"/>
          <a:sy n="94" d="100"/>
        </p:scale>
        <p:origin x="8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827F8-46C0-46E7-BCBE-2BFAD7560769}" type="datetimeFigureOut">
              <a:rPr lang="en-US" smtClean="0"/>
              <a:t>8/16/2020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B7C3E-3D61-492D-AC24-9EB39996EE22}" type="slidenum">
              <a:rPr lang="en-US" smtClean="0"/>
              <a:t>‹#›</a:t>
            </a:fld>
            <a:endParaRPr lang="en-US"/>
          </a:p>
        </p:txBody>
      </p:sp>
    </p:spTree>
    <p:extLst>
      <p:ext uri="{BB962C8B-B14F-4D97-AF65-F5344CB8AC3E}">
        <p14:creationId xmlns:p14="http://schemas.microsoft.com/office/powerpoint/2010/main" val="200494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 time, we talked about</a:t>
            </a:r>
            <a:r>
              <a:rPr lang="en-US" baseline="0" dirty="0"/>
              <a:t> the goals of watershed management driving the need for watershed science.  </a:t>
            </a:r>
          </a:p>
          <a:p>
            <a:pPr marL="171450" indent="-171450">
              <a:buFont typeface="Arial" panose="020B0604020202020204" pitchFamily="34" charset="0"/>
              <a:buChar char="•"/>
            </a:pPr>
            <a:r>
              <a:rPr lang="en-US" baseline="0" dirty="0"/>
              <a:t>Specifically, we talked about the common goal of having a predictable water supply, meaning that we want to know the quantity of water that is available.  </a:t>
            </a:r>
          </a:p>
          <a:p>
            <a:pPr marL="171450" indent="-171450">
              <a:buFont typeface="Arial" panose="020B0604020202020204" pitchFamily="34" charset="0"/>
              <a:buChar char="•"/>
            </a:pPr>
            <a:r>
              <a:rPr lang="en-US" baseline="0" dirty="0"/>
              <a:t>We also talked about needing a high-quality water supply, meaning that we need to manage solutes dissolved in the water, or particles suspended in the water, in such a way that we can use the water without a cost-prohibitive treatment processes.</a:t>
            </a:r>
          </a:p>
          <a:p>
            <a:pPr marL="171450" indent="-171450">
              <a:buFont typeface="Arial" panose="020B0604020202020204" pitchFamily="34" charset="0"/>
              <a:buChar char="•"/>
            </a:pPr>
            <a:r>
              <a:rPr lang="en-US" baseline="0" dirty="0"/>
              <a:t>The key to managing a high quality, predictable water supply from a natural landscape then becomes recognizing the link between the landscape and the water supply, and this is the foundation of watershed hydrology as a scientific discipline.</a:t>
            </a:r>
          </a:p>
          <a:p>
            <a:pPr marL="171450" indent="-171450">
              <a:buFont typeface="Arial" panose="020B0604020202020204" pitchFamily="34" charset="0"/>
              <a:buChar char="•"/>
            </a:pPr>
            <a:r>
              <a:rPr lang="en-US" baseline="0" dirty="0"/>
              <a:t>So how do we get started?</a:t>
            </a:r>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2</a:t>
            </a:fld>
            <a:endParaRPr lang="en-US"/>
          </a:p>
        </p:txBody>
      </p:sp>
    </p:spTree>
    <p:extLst>
      <p:ext uri="{BB962C8B-B14F-4D97-AF65-F5344CB8AC3E}">
        <p14:creationId xmlns:p14="http://schemas.microsoft.com/office/powerpoint/2010/main" val="187254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11</a:t>
            </a:fld>
            <a:endParaRPr lang="en-US"/>
          </a:p>
        </p:txBody>
      </p:sp>
    </p:spTree>
    <p:extLst>
      <p:ext uri="{BB962C8B-B14F-4D97-AF65-F5344CB8AC3E}">
        <p14:creationId xmlns:p14="http://schemas.microsoft.com/office/powerpoint/2010/main" val="207075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12</a:t>
            </a:fld>
            <a:endParaRPr lang="en-US"/>
          </a:p>
        </p:txBody>
      </p:sp>
    </p:spTree>
    <p:extLst>
      <p:ext uri="{BB962C8B-B14F-4D97-AF65-F5344CB8AC3E}">
        <p14:creationId xmlns:p14="http://schemas.microsoft.com/office/powerpoint/2010/main" val="212608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13</a:t>
            </a:fld>
            <a:endParaRPr lang="en-US"/>
          </a:p>
        </p:txBody>
      </p:sp>
    </p:spTree>
    <p:extLst>
      <p:ext uri="{BB962C8B-B14F-4D97-AF65-F5344CB8AC3E}">
        <p14:creationId xmlns:p14="http://schemas.microsoft.com/office/powerpoint/2010/main" val="264238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14</a:t>
            </a:fld>
            <a:endParaRPr lang="en-US"/>
          </a:p>
        </p:txBody>
      </p:sp>
    </p:spTree>
    <p:extLst>
      <p:ext uri="{BB962C8B-B14F-4D97-AF65-F5344CB8AC3E}">
        <p14:creationId xmlns:p14="http://schemas.microsoft.com/office/powerpoint/2010/main" val="150019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21</a:t>
            </a:fld>
            <a:endParaRPr lang="en-US"/>
          </a:p>
        </p:txBody>
      </p:sp>
    </p:spTree>
    <p:extLst>
      <p:ext uri="{BB962C8B-B14F-4D97-AF65-F5344CB8AC3E}">
        <p14:creationId xmlns:p14="http://schemas.microsoft.com/office/powerpoint/2010/main" val="45347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Well,</a:t>
            </a:r>
            <a:r>
              <a:rPr lang="en-US" baseline="0" dirty="0"/>
              <a:t> we can start by defining the fundamentals of hydrology as an environmental science.  That means that we are trying to understand some aspect of causality in earth systems.  In other words, we want to understand how some aspect of an earths system controls some other aspect of earths system.  For the basic scientific method, we call the </a:t>
            </a:r>
            <a:r>
              <a:rPr lang="en-US" baseline="0" dirty="0" err="1"/>
              <a:t>controllING</a:t>
            </a:r>
            <a:r>
              <a:rPr lang="en-US" baseline="0" dirty="0"/>
              <a:t> variable the “independent variable” and the </a:t>
            </a:r>
            <a:r>
              <a:rPr lang="en-US" baseline="0" dirty="0" err="1"/>
              <a:t>controllED</a:t>
            </a:r>
            <a:r>
              <a:rPr lang="en-US" baseline="0" dirty="0"/>
              <a:t> variable the “dependent variable”</a:t>
            </a:r>
          </a:p>
          <a:p>
            <a:pPr marL="171450" indent="-171450">
              <a:buFont typeface="Arial" panose="020B0604020202020204" pitchFamily="34" charset="0"/>
              <a:buChar char="•"/>
            </a:pPr>
            <a:r>
              <a:rPr lang="en-US" baseline="0" dirty="0"/>
              <a:t>If you remember last time, we loosely defined what a watershed was, and we talked about the watersheds that provide the Bozeman city water supply.</a:t>
            </a:r>
          </a:p>
          <a:p>
            <a:pPr marL="171450" indent="-171450">
              <a:buFont typeface="Arial" panose="020B0604020202020204" pitchFamily="34" charset="0"/>
              <a:buChar char="•"/>
            </a:pPr>
            <a:r>
              <a:rPr lang="en-US" baseline="0" dirty="0"/>
              <a:t>Going back to the context of the need to manage the landscape to maintain the quantity and quality of our water supply, what do you suppose are the main independent and dependent variables for scientific study that would help us understand more effective management?</a:t>
            </a:r>
          </a:p>
          <a:p>
            <a:pPr marL="171450" indent="-171450">
              <a:buFont typeface="Arial" panose="020B0604020202020204" pitchFamily="34" charset="0"/>
              <a:buChar char="•"/>
            </a:pPr>
            <a:r>
              <a:rPr lang="en-US" baseline="0" dirty="0"/>
              <a:t>The foundation of watershed hydrology turns out to be a relatively simple question.  How to elements of the landscape influence the quantity and quality of water in runoff?</a:t>
            </a:r>
          </a:p>
          <a:p>
            <a:pPr marL="171450" indent="-171450">
              <a:buFont typeface="Arial" panose="020B0604020202020204" pitchFamily="34" charset="0"/>
              <a:buChar char="•"/>
            </a:pPr>
            <a:r>
              <a:rPr lang="en-US" baseline="0" dirty="0"/>
              <a:t>Of course, the attempt to answer that question ends up getting quite complicated.  As you might imagine, there can be tremendous variation in landscape characteristics across a watershed, and a seemingly infinite number of flow paths that water might take in the process of moving from precipitation to runoff.  But we have to start somewhere.</a:t>
            </a:r>
          </a:p>
          <a:p>
            <a:pPr marL="171450" indent="-171450">
              <a:buFont typeface="Arial" panose="020B0604020202020204" pitchFamily="34" charset="0"/>
              <a:buChar char="•"/>
            </a:pPr>
            <a:r>
              <a:rPr lang="en-US" dirty="0"/>
              <a:t>I choose to start the course by</a:t>
            </a:r>
            <a:r>
              <a:rPr lang="en-US" baseline="0" dirty="0"/>
              <a:t> getting you up to speed on our dependent variable as quickly as possible.  The quintessential dependent variable for a watershed hydrologist is called a “hydrograph”, which simply means a graph of the variation in stream flow over time.  Before you can interpret a hydrograph, however, you have to know something about how it was generated.  That means you need to know how we think about stream flow, how we measure it, and how we monitor it over time.  We’ll be spending the next couple lectures and labs covering that material.</a:t>
            </a:r>
            <a:endParaRPr lang="en-US"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3</a:t>
            </a:fld>
            <a:endParaRPr lang="en-US"/>
          </a:p>
        </p:txBody>
      </p:sp>
    </p:spTree>
    <p:extLst>
      <p:ext uri="{BB962C8B-B14F-4D97-AF65-F5344CB8AC3E}">
        <p14:creationId xmlns:p14="http://schemas.microsoft.com/office/powerpoint/2010/main" val="311729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4</a:t>
            </a:fld>
            <a:endParaRPr lang="en-US"/>
          </a:p>
        </p:txBody>
      </p:sp>
    </p:spTree>
    <p:extLst>
      <p:ext uri="{BB962C8B-B14F-4D97-AF65-F5344CB8AC3E}">
        <p14:creationId xmlns:p14="http://schemas.microsoft.com/office/powerpoint/2010/main" val="307475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5</a:t>
            </a:fld>
            <a:endParaRPr lang="en-US"/>
          </a:p>
        </p:txBody>
      </p:sp>
    </p:spTree>
    <p:extLst>
      <p:ext uri="{BB962C8B-B14F-4D97-AF65-F5344CB8AC3E}">
        <p14:creationId xmlns:p14="http://schemas.microsoft.com/office/powerpoint/2010/main" val="420145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6</a:t>
            </a:fld>
            <a:endParaRPr lang="en-US"/>
          </a:p>
        </p:txBody>
      </p:sp>
    </p:spTree>
    <p:extLst>
      <p:ext uri="{BB962C8B-B14F-4D97-AF65-F5344CB8AC3E}">
        <p14:creationId xmlns:p14="http://schemas.microsoft.com/office/powerpoint/2010/main" val="117539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7</a:t>
            </a:fld>
            <a:endParaRPr lang="en-US"/>
          </a:p>
        </p:txBody>
      </p:sp>
    </p:spTree>
    <p:extLst>
      <p:ext uri="{BB962C8B-B14F-4D97-AF65-F5344CB8AC3E}">
        <p14:creationId xmlns:p14="http://schemas.microsoft.com/office/powerpoint/2010/main" val="22975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8</a:t>
            </a:fld>
            <a:endParaRPr lang="en-US"/>
          </a:p>
        </p:txBody>
      </p:sp>
    </p:spTree>
    <p:extLst>
      <p:ext uri="{BB962C8B-B14F-4D97-AF65-F5344CB8AC3E}">
        <p14:creationId xmlns:p14="http://schemas.microsoft.com/office/powerpoint/2010/main" val="426401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9</a:t>
            </a:fld>
            <a:endParaRPr lang="en-US"/>
          </a:p>
        </p:txBody>
      </p:sp>
    </p:spTree>
    <p:extLst>
      <p:ext uri="{BB962C8B-B14F-4D97-AF65-F5344CB8AC3E}">
        <p14:creationId xmlns:p14="http://schemas.microsoft.com/office/powerpoint/2010/main" val="277047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stream,</a:t>
            </a:r>
            <a:r>
              <a:rPr lang="en-US" baseline="0" dirty="0"/>
              <a:t> and as environmental scientists, we are interested in measuring how much water is in this stream.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10</a:t>
            </a:fld>
            <a:endParaRPr lang="en-US"/>
          </a:p>
        </p:txBody>
      </p:sp>
    </p:spTree>
    <p:extLst>
      <p:ext uri="{BB962C8B-B14F-4D97-AF65-F5344CB8AC3E}">
        <p14:creationId xmlns:p14="http://schemas.microsoft.com/office/powerpoint/2010/main" val="117379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7256F2-7EF7-42F8-B9FA-A3B0A7B35370}"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38114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42148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12114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222023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56F2-7EF7-42F8-B9FA-A3B0A7B35370}"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937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256F2-7EF7-42F8-B9FA-A3B0A7B35370}"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78356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7256F2-7EF7-42F8-B9FA-A3B0A7B35370}" type="datetimeFigureOut">
              <a:rPr lang="en-US" smtClean="0"/>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85068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7256F2-7EF7-42F8-B9FA-A3B0A7B35370}" type="datetimeFigureOut">
              <a:rPr lang="en-US" smtClean="0"/>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11938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56F2-7EF7-42F8-B9FA-A3B0A7B35370}" type="datetimeFigureOut">
              <a:rPr lang="en-US" smtClean="0"/>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09237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80645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92786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56F2-7EF7-42F8-B9FA-A3B0A7B35370}" type="datetimeFigureOut">
              <a:rPr lang="en-US" smtClean="0"/>
              <a:t>8/16/2020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4E278-2D7E-4A48-A42A-26410041B621}" type="slidenum">
              <a:rPr lang="en-US" smtClean="0"/>
              <a:t>‹#›</a:t>
            </a:fld>
            <a:endParaRPr lang="en-US"/>
          </a:p>
        </p:txBody>
      </p:sp>
    </p:spTree>
    <p:extLst>
      <p:ext uri="{BB962C8B-B14F-4D97-AF65-F5344CB8AC3E}">
        <p14:creationId xmlns:p14="http://schemas.microsoft.com/office/powerpoint/2010/main" val="40664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5.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Measuring stream flow</a:t>
            </a:r>
          </a:p>
        </p:txBody>
      </p:sp>
      <p:sp>
        <p:nvSpPr>
          <p:cNvPr id="3" name="Rectangle 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nvGrpSpPr>
          <p:cNvPr id="4" name="Group 3">
            <a:extLst>
              <a:ext uri="{FF2B5EF4-FFF2-40B4-BE49-F238E27FC236}">
                <a16:creationId xmlns:a16="http://schemas.microsoft.com/office/drawing/2014/main" id="{3FA182CF-583B-43F0-82FE-9C7EAE271617}"/>
              </a:ext>
            </a:extLst>
          </p:cNvPr>
          <p:cNvGrpSpPr/>
          <p:nvPr/>
        </p:nvGrpSpPr>
        <p:grpSpPr>
          <a:xfrm>
            <a:off x="690801" y="105723"/>
            <a:ext cx="4109668" cy="1031631"/>
            <a:chOff x="550984" y="-11723"/>
            <a:chExt cx="4109668" cy="1031631"/>
          </a:xfrm>
        </p:grpSpPr>
        <p:sp>
          <p:nvSpPr>
            <p:cNvPr id="5" name="Rectangle 4">
              <a:extLst>
                <a:ext uri="{FF2B5EF4-FFF2-40B4-BE49-F238E27FC236}">
                  <a16:creationId xmlns:a16="http://schemas.microsoft.com/office/drawing/2014/main" id="{43A32974-A639-4866-91A6-BCC4801B4C85}"/>
                </a:ext>
              </a:extLst>
            </p:cNvPr>
            <p:cNvSpPr/>
            <p:nvPr/>
          </p:nvSpPr>
          <p:spPr>
            <a:xfrm>
              <a:off x="1542313" y="-11723"/>
              <a:ext cx="3118339" cy="103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Slides for each module are numbered for easier cross-referencing with class notes</a:t>
              </a:r>
            </a:p>
          </p:txBody>
        </p:sp>
        <p:sp>
          <p:nvSpPr>
            <p:cNvPr id="6" name="Right Arrow 3">
              <a:extLst>
                <a:ext uri="{FF2B5EF4-FFF2-40B4-BE49-F238E27FC236}">
                  <a16:creationId xmlns:a16="http://schemas.microsoft.com/office/drawing/2014/main" id="{2F9FC9BA-A332-495B-B61E-A6BD00FC389B}"/>
                </a:ext>
              </a:extLst>
            </p:cNvPr>
            <p:cNvSpPr/>
            <p:nvPr/>
          </p:nvSpPr>
          <p:spPr>
            <a:xfrm rot="10800000">
              <a:off x="550984" y="117231"/>
              <a:ext cx="1025875" cy="59787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7E155402-F9C3-477C-A6C6-1241999FE196}"/>
              </a:ext>
            </a:extLst>
          </p:cNvPr>
          <p:cNvSpPr/>
          <p:nvPr/>
        </p:nvSpPr>
        <p:spPr>
          <a:xfrm>
            <a:off x="4463144" y="4854192"/>
            <a:ext cx="3760700" cy="178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My slides have TONS of animations and building graphics.  These do not translate well to D2L, so it is best to download the power point to work through the logic behind the animations</a:t>
            </a:r>
          </a:p>
        </p:txBody>
      </p:sp>
    </p:spTree>
    <p:extLst>
      <p:ext uri="{BB962C8B-B14F-4D97-AF65-F5344CB8AC3E}">
        <p14:creationId xmlns:p14="http://schemas.microsoft.com/office/powerpoint/2010/main" val="285881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 name="Rectangle 79"/>
              <p:cNvSpPr/>
              <p:nvPr/>
            </p:nvSpPr>
            <p:spPr>
              <a:xfrm>
                <a:off x="5215745" y="5147680"/>
                <a:ext cx="4417363"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5215745" y="5147680"/>
                <a:ext cx="4417363" cy="1475725"/>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51396" y="5574993"/>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76870" y="5129519"/>
                <a:ext cx="254281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76870" y="5129519"/>
                <a:ext cx="2542811" cy="1475725"/>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8954" y="5341256"/>
            <a:ext cx="2736045" cy="1088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7731000" y="4404430"/>
            <a:ext cx="379671" cy="932293"/>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p:grpSp>
        <p:nvGrpSpPr>
          <p:cNvPr id="81" name="Group 80"/>
          <p:cNvGrpSpPr/>
          <p:nvPr/>
        </p:nvGrpSpPr>
        <p:grpSpPr>
          <a:xfrm>
            <a:off x="7083893" y="1770900"/>
            <a:ext cx="1934781" cy="2033614"/>
            <a:chOff x="7083893" y="1770900"/>
            <a:chExt cx="1934781" cy="2033614"/>
          </a:xfrm>
        </p:grpSpPr>
        <p:grpSp>
          <p:nvGrpSpPr>
            <p:cNvPr id="82" name="Group 81"/>
            <p:cNvGrpSpPr/>
            <p:nvPr/>
          </p:nvGrpSpPr>
          <p:grpSpPr>
            <a:xfrm>
              <a:off x="8523025" y="1770900"/>
              <a:ext cx="495649" cy="1221237"/>
              <a:chOff x="1838848" y="1821766"/>
              <a:chExt cx="495649" cy="1221237"/>
            </a:xfrm>
          </p:grpSpPr>
          <p:cxnSp>
            <p:nvCxnSpPr>
              <p:cNvPr id="88" name="Straight Connector 87"/>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3" name="Group 82"/>
            <p:cNvGrpSpPr/>
            <p:nvPr/>
          </p:nvGrpSpPr>
          <p:grpSpPr>
            <a:xfrm>
              <a:off x="7083893" y="1770900"/>
              <a:ext cx="1340781" cy="1682911"/>
              <a:chOff x="2320892" y="2262388"/>
              <a:chExt cx="1340781" cy="1682911"/>
            </a:xfrm>
          </p:grpSpPr>
          <p:cxnSp>
            <p:nvCxnSpPr>
              <p:cNvPr id="85" name="Straight Connector 84"/>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7" name="Rectangle 86"/>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4" name="Rectangle 83"/>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90" name="Rectangle 89"/>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7149007" y="3204213"/>
            <a:ext cx="864339" cy="865557"/>
            <a:chOff x="1778538" y="3339592"/>
            <a:chExt cx="864339" cy="865557"/>
          </a:xfrm>
        </p:grpSpPr>
        <p:sp>
          <p:nvSpPr>
            <p:cNvPr id="92" name="Rectangle 91"/>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3" name="Straight Arrow Connector 92"/>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5" name="Rectangle 94">
            <a:extLst>
              <a:ext uri="{FF2B5EF4-FFF2-40B4-BE49-F238E27FC236}">
                <a16:creationId xmlns:a16="http://schemas.microsoft.com/office/drawing/2014/main" id="{221E6610-2074-4153-A853-56AF8B77380C}"/>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96" name="Rectangle 95">
            <a:extLst>
              <a:ext uri="{FF2B5EF4-FFF2-40B4-BE49-F238E27FC236}">
                <a16:creationId xmlns:a16="http://schemas.microsoft.com/office/drawing/2014/main" id="{164A18CC-2B52-4F51-A30F-D8F9528D9454}"/>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
        <p:nvSpPr>
          <p:cNvPr id="97" name="Rectangle 96">
            <a:extLst>
              <a:ext uri="{FF2B5EF4-FFF2-40B4-BE49-F238E27FC236}">
                <a16:creationId xmlns:a16="http://schemas.microsoft.com/office/drawing/2014/main" id="{526573E4-0EC3-44A0-B865-90DA506F77C4}"/>
              </a:ext>
            </a:extLst>
          </p:cNvPr>
          <p:cNvSpPr/>
          <p:nvPr/>
        </p:nvSpPr>
        <p:spPr>
          <a:xfrm>
            <a:off x="8035136" y="4500302"/>
            <a:ext cx="2979726" cy="584775"/>
          </a:xfrm>
          <a:prstGeom prst="rect">
            <a:avLst/>
          </a:prstGeom>
        </p:spPr>
        <p:txBody>
          <a:bodyPr wrap="none">
            <a:spAutoFit/>
          </a:bodyPr>
          <a:lstStyle/>
          <a:p>
            <a:r>
              <a:rPr lang="en-US" sz="3200" dirty="0">
                <a:solidFill>
                  <a:srgbClr val="FF0000"/>
                </a:solidFill>
              </a:rPr>
              <a:t>Area of a section</a:t>
            </a:r>
          </a:p>
        </p:txBody>
      </p:sp>
    </p:spTree>
    <p:extLst>
      <p:ext uri="{BB962C8B-B14F-4D97-AF65-F5344CB8AC3E}">
        <p14:creationId xmlns:p14="http://schemas.microsoft.com/office/powerpoint/2010/main" val="234393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5" grpId="0" animBg="1"/>
      <p:bldP spid="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 name="Rectangle 79"/>
              <p:cNvSpPr/>
              <p:nvPr/>
            </p:nvSpPr>
            <p:spPr>
              <a:xfrm>
                <a:off x="5215745" y="5147680"/>
                <a:ext cx="4417363"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5215745" y="5147680"/>
                <a:ext cx="4417363" cy="1475725"/>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51396" y="5574993"/>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76870" y="5129519"/>
                <a:ext cx="254281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76870" y="5129519"/>
                <a:ext cx="2542811" cy="1475725"/>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38900" y="5341256"/>
            <a:ext cx="3086099" cy="1088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7084039" y="4377566"/>
            <a:ext cx="379671" cy="932293"/>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p:grpSp>
        <p:nvGrpSpPr>
          <p:cNvPr id="81" name="Group 80"/>
          <p:cNvGrpSpPr/>
          <p:nvPr/>
        </p:nvGrpSpPr>
        <p:grpSpPr>
          <a:xfrm>
            <a:off x="7083893" y="1770900"/>
            <a:ext cx="1934781" cy="2033614"/>
            <a:chOff x="7083893" y="1770900"/>
            <a:chExt cx="1934781" cy="2033614"/>
          </a:xfrm>
        </p:grpSpPr>
        <p:grpSp>
          <p:nvGrpSpPr>
            <p:cNvPr id="82" name="Group 81"/>
            <p:cNvGrpSpPr/>
            <p:nvPr/>
          </p:nvGrpSpPr>
          <p:grpSpPr>
            <a:xfrm>
              <a:off x="8523025" y="1770900"/>
              <a:ext cx="495649" cy="1221237"/>
              <a:chOff x="1838848" y="1821766"/>
              <a:chExt cx="495649" cy="1221237"/>
            </a:xfrm>
          </p:grpSpPr>
          <p:cxnSp>
            <p:nvCxnSpPr>
              <p:cNvPr id="88" name="Straight Connector 87"/>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3" name="Group 82"/>
            <p:cNvGrpSpPr/>
            <p:nvPr/>
          </p:nvGrpSpPr>
          <p:grpSpPr>
            <a:xfrm>
              <a:off x="7083893" y="1770900"/>
              <a:ext cx="1340781" cy="1682911"/>
              <a:chOff x="2320892" y="2262388"/>
              <a:chExt cx="1340781" cy="1682911"/>
            </a:xfrm>
          </p:grpSpPr>
          <p:cxnSp>
            <p:nvCxnSpPr>
              <p:cNvPr id="85" name="Straight Connector 84"/>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7" name="Rectangle 86"/>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4" name="Rectangle 83"/>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90" name="Rectangle 89"/>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7149007" y="3204213"/>
            <a:ext cx="864339" cy="865557"/>
            <a:chOff x="1778538" y="3339592"/>
            <a:chExt cx="864339" cy="865557"/>
          </a:xfrm>
        </p:grpSpPr>
        <p:sp>
          <p:nvSpPr>
            <p:cNvPr id="92" name="Rectangle 91"/>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3" name="Straight Arrow Connector 92"/>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5" name="Rectangle 94">
            <a:extLst>
              <a:ext uri="{FF2B5EF4-FFF2-40B4-BE49-F238E27FC236}">
                <a16:creationId xmlns:a16="http://schemas.microsoft.com/office/drawing/2014/main" id="{221E6610-2074-4153-A853-56AF8B77380C}"/>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96" name="Rectangle 95">
            <a:extLst>
              <a:ext uri="{FF2B5EF4-FFF2-40B4-BE49-F238E27FC236}">
                <a16:creationId xmlns:a16="http://schemas.microsoft.com/office/drawing/2014/main" id="{164A18CC-2B52-4F51-A30F-D8F9528D9454}"/>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
        <p:nvSpPr>
          <p:cNvPr id="97" name="Rectangle 96">
            <a:extLst>
              <a:ext uri="{FF2B5EF4-FFF2-40B4-BE49-F238E27FC236}">
                <a16:creationId xmlns:a16="http://schemas.microsoft.com/office/drawing/2014/main" id="{526573E4-0EC3-44A0-B865-90DA506F77C4}"/>
              </a:ext>
            </a:extLst>
          </p:cNvPr>
          <p:cNvSpPr/>
          <p:nvPr/>
        </p:nvSpPr>
        <p:spPr>
          <a:xfrm>
            <a:off x="7388175" y="4473438"/>
            <a:ext cx="3830472" cy="584775"/>
          </a:xfrm>
          <a:prstGeom prst="rect">
            <a:avLst/>
          </a:prstGeom>
        </p:spPr>
        <p:txBody>
          <a:bodyPr wrap="none">
            <a:spAutoFit/>
          </a:bodyPr>
          <a:lstStyle/>
          <a:p>
            <a:r>
              <a:rPr lang="en-US" sz="3200" dirty="0">
                <a:solidFill>
                  <a:srgbClr val="FF0000"/>
                </a:solidFill>
              </a:rPr>
              <a:t>Discharge of a section</a:t>
            </a:r>
          </a:p>
        </p:txBody>
      </p:sp>
    </p:spTree>
    <p:extLst>
      <p:ext uri="{BB962C8B-B14F-4D97-AF65-F5344CB8AC3E}">
        <p14:creationId xmlns:p14="http://schemas.microsoft.com/office/powerpoint/2010/main" val="11098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5" grpId="0" animBg="1"/>
      <p:bldP spid="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 name="Rectangle 79"/>
              <p:cNvSpPr/>
              <p:nvPr/>
            </p:nvSpPr>
            <p:spPr>
              <a:xfrm>
                <a:off x="5215745" y="5147680"/>
                <a:ext cx="4417363"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5215745" y="5147680"/>
                <a:ext cx="4417363" cy="1475725"/>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51396" y="5574993"/>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76870" y="5129519"/>
                <a:ext cx="254281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76870" y="5129519"/>
                <a:ext cx="2542811" cy="1475725"/>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78500" y="5193415"/>
            <a:ext cx="3746499" cy="14481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6463580" y="4233700"/>
            <a:ext cx="379671" cy="932293"/>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p:grpSp>
        <p:nvGrpSpPr>
          <p:cNvPr id="81" name="Group 80"/>
          <p:cNvGrpSpPr/>
          <p:nvPr/>
        </p:nvGrpSpPr>
        <p:grpSpPr>
          <a:xfrm>
            <a:off x="7083893" y="1770900"/>
            <a:ext cx="1934781" cy="2033614"/>
            <a:chOff x="7083893" y="1770900"/>
            <a:chExt cx="1934781" cy="2033614"/>
          </a:xfrm>
        </p:grpSpPr>
        <p:grpSp>
          <p:nvGrpSpPr>
            <p:cNvPr id="82" name="Group 81"/>
            <p:cNvGrpSpPr/>
            <p:nvPr/>
          </p:nvGrpSpPr>
          <p:grpSpPr>
            <a:xfrm>
              <a:off x="8523025" y="1770900"/>
              <a:ext cx="495649" cy="1221237"/>
              <a:chOff x="1838848" y="1821766"/>
              <a:chExt cx="495649" cy="1221237"/>
            </a:xfrm>
          </p:grpSpPr>
          <p:cxnSp>
            <p:nvCxnSpPr>
              <p:cNvPr id="88" name="Straight Connector 87"/>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3" name="Group 82"/>
            <p:cNvGrpSpPr/>
            <p:nvPr/>
          </p:nvGrpSpPr>
          <p:grpSpPr>
            <a:xfrm>
              <a:off x="7083893" y="1770900"/>
              <a:ext cx="1340781" cy="1682911"/>
              <a:chOff x="2320892" y="2262388"/>
              <a:chExt cx="1340781" cy="1682911"/>
            </a:xfrm>
          </p:grpSpPr>
          <p:cxnSp>
            <p:nvCxnSpPr>
              <p:cNvPr id="85" name="Straight Connector 84"/>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7" name="Rectangle 86"/>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4" name="Rectangle 83"/>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90" name="Rectangle 89"/>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7149007" y="3204213"/>
            <a:ext cx="864339" cy="865557"/>
            <a:chOff x="1778538" y="3339592"/>
            <a:chExt cx="864339" cy="865557"/>
          </a:xfrm>
        </p:grpSpPr>
        <p:sp>
          <p:nvSpPr>
            <p:cNvPr id="92" name="Rectangle 91"/>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3" name="Straight Arrow Connector 92"/>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5" name="Rectangle 94">
            <a:extLst>
              <a:ext uri="{FF2B5EF4-FFF2-40B4-BE49-F238E27FC236}">
                <a16:creationId xmlns:a16="http://schemas.microsoft.com/office/drawing/2014/main" id="{221E6610-2074-4153-A853-56AF8B77380C}"/>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96" name="Rectangle 95">
            <a:extLst>
              <a:ext uri="{FF2B5EF4-FFF2-40B4-BE49-F238E27FC236}">
                <a16:creationId xmlns:a16="http://schemas.microsoft.com/office/drawing/2014/main" id="{164A18CC-2B52-4F51-A30F-D8F9528D9454}"/>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
        <p:nvSpPr>
          <p:cNvPr id="97" name="Rectangle 96">
            <a:extLst>
              <a:ext uri="{FF2B5EF4-FFF2-40B4-BE49-F238E27FC236}">
                <a16:creationId xmlns:a16="http://schemas.microsoft.com/office/drawing/2014/main" id="{526573E4-0EC3-44A0-B865-90DA506F77C4}"/>
              </a:ext>
            </a:extLst>
          </p:cNvPr>
          <p:cNvSpPr/>
          <p:nvPr/>
        </p:nvSpPr>
        <p:spPr>
          <a:xfrm>
            <a:off x="6767716" y="4329572"/>
            <a:ext cx="4149085" cy="584775"/>
          </a:xfrm>
          <a:prstGeom prst="rect">
            <a:avLst/>
          </a:prstGeom>
        </p:spPr>
        <p:txBody>
          <a:bodyPr wrap="none">
            <a:spAutoFit/>
          </a:bodyPr>
          <a:lstStyle/>
          <a:p>
            <a:r>
              <a:rPr lang="en-US" sz="3200" dirty="0">
                <a:solidFill>
                  <a:srgbClr val="FF0000"/>
                </a:solidFill>
              </a:rPr>
              <a:t>Discharge of the stream</a:t>
            </a:r>
          </a:p>
        </p:txBody>
      </p:sp>
    </p:spTree>
    <p:extLst>
      <p:ext uri="{BB962C8B-B14F-4D97-AF65-F5344CB8AC3E}">
        <p14:creationId xmlns:p14="http://schemas.microsoft.com/office/powerpoint/2010/main" val="5239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5" grpId="0" animBg="1"/>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 name="Rectangle 79"/>
              <p:cNvSpPr/>
              <p:nvPr/>
            </p:nvSpPr>
            <p:spPr>
              <a:xfrm>
                <a:off x="5215745" y="5147680"/>
                <a:ext cx="4417363"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5215745" y="5147680"/>
                <a:ext cx="4417363" cy="1475725"/>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51396" y="5574993"/>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76870" y="5129519"/>
                <a:ext cx="254281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76870" y="5129519"/>
                <a:ext cx="2542811" cy="1475725"/>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p:grpSp>
        <p:nvGrpSpPr>
          <p:cNvPr id="81" name="Group 80"/>
          <p:cNvGrpSpPr/>
          <p:nvPr/>
        </p:nvGrpSpPr>
        <p:grpSpPr>
          <a:xfrm>
            <a:off x="7083893" y="1770900"/>
            <a:ext cx="1934781" cy="2033614"/>
            <a:chOff x="7083893" y="1770900"/>
            <a:chExt cx="1934781" cy="2033614"/>
          </a:xfrm>
        </p:grpSpPr>
        <p:grpSp>
          <p:nvGrpSpPr>
            <p:cNvPr id="82" name="Group 81"/>
            <p:cNvGrpSpPr/>
            <p:nvPr/>
          </p:nvGrpSpPr>
          <p:grpSpPr>
            <a:xfrm>
              <a:off x="8523025" y="1770900"/>
              <a:ext cx="495649" cy="1221237"/>
              <a:chOff x="1838848" y="1821766"/>
              <a:chExt cx="495649" cy="1221237"/>
            </a:xfrm>
          </p:grpSpPr>
          <p:cxnSp>
            <p:nvCxnSpPr>
              <p:cNvPr id="88" name="Straight Connector 87"/>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3" name="Group 82"/>
            <p:cNvGrpSpPr/>
            <p:nvPr/>
          </p:nvGrpSpPr>
          <p:grpSpPr>
            <a:xfrm>
              <a:off x="7083893" y="1770900"/>
              <a:ext cx="1340781" cy="1682911"/>
              <a:chOff x="2320892" y="2262388"/>
              <a:chExt cx="1340781" cy="1682911"/>
            </a:xfrm>
          </p:grpSpPr>
          <p:cxnSp>
            <p:nvCxnSpPr>
              <p:cNvPr id="85" name="Straight Connector 84"/>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7" name="Rectangle 86"/>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4" name="Rectangle 83"/>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90" name="Rectangle 89"/>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7149007" y="3204213"/>
            <a:ext cx="864339" cy="865557"/>
            <a:chOff x="1778538" y="3339592"/>
            <a:chExt cx="864339" cy="865557"/>
          </a:xfrm>
        </p:grpSpPr>
        <p:sp>
          <p:nvSpPr>
            <p:cNvPr id="92" name="Rectangle 91"/>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3" name="Straight Arrow Connector 92"/>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9373422" y="4024035"/>
            <a:ext cx="1747594" cy="584775"/>
          </a:xfrm>
          <a:prstGeom prst="rect">
            <a:avLst/>
          </a:prstGeom>
        </p:spPr>
        <p:txBody>
          <a:bodyPr wrap="none">
            <a:spAutoFit/>
          </a:bodyPr>
          <a:lstStyle/>
          <a:p>
            <a:r>
              <a:rPr lang="en-US" sz="3200" dirty="0">
                <a:solidFill>
                  <a:srgbClr val="FF0000"/>
                </a:solidFill>
              </a:rPr>
              <a:t>Calculus?</a:t>
            </a:r>
          </a:p>
        </p:txBody>
      </p:sp>
      <p:sp>
        <p:nvSpPr>
          <p:cNvPr id="79" name="Rectangle 7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5" name="Rectangle 94">
            <a:extLst>
              <a:ext uri="{FF2B5EF4-FFF2-40B4-BE49-F238E27FC236}">
                <a16:creationId xmlns:a16="http://schemas.microsoft.com/office/drawing/2014/main" id="{221E6610-2074-4153-A853-56AF8B77380C}"/>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96" name="Rectangle 95">
            <a:extLst>
              <a:ext uri="{FF2B5EF4-FFF2-40B4-BE49-F238E27FC236}">
                <a16:creationId xmlns:a16="http://schemas.microsoft.com/office/drawing/2014/main" id="{164A18CC-2B52-4F51-A30F-D8F9528D9454}"/>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Tree>
    <p:extLst>
      <p:ext uri="{BB962C8B-B14F-4D97-AF65-F5344CB8AC3E}">
        <p14:creationId xmlns:p14="http://schemas.microsoft.com/office/powerpoint/2010/main" val="5558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41668" y="5587182"/>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57414" y="5141708"/>
                <a:ext cx="679654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57414" y="5141708"/>
                <a:ext cx="6796541" cy="1475725"/>
              </a:xfrm>
              <a:prstGeom prst="rect">
                <a:avLst/>
              </a:prstGeom>
              <a:blipFill>
                <a:blip r:embed="rId3"/>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mc:AlternateContent xmlns:mc="http://schemas.openxmlformats.org/markup-compatibility/2006" xmlns:a14="http://schemas.microsoft.com/office/drawing/2010/main">
        <mc:Choice Requires="a14">
          <p:sp>
            <p:nvSpPr>
              <p:cNvPr id="4" name="Rectangle 3"/>
              <p:cNvSpPr/>
              <p:nvPr/>
            </p:nvSpPr>
            <p:spPr>
              <a:xfrm>
                <a:off x="8357221" y="3931134"/>
                <a:ext cx="3557256" cy="12579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m:t>
                      </m:r>
                      <m:nary>
                        <m:naryPr>
                          <m:ctrlPr>
                            <a:rPr lang="en-US" sz="3200" i="1" smtClean="0">
                              <a:latin typeface="Cambria Math" panose="02040503050406030204" pitchFamily="18" charset="0"/>
                            </a:rPr>
                          </m:ctrlPr>
                        </m:naryPr>
                        <m: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1</m:t>
                              </m:r>
                            </m:sub>
                          </m:sSub>
                        </m:sub>
                        <m:sup>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𝑛</m:t>
                              </m:r>
                            </m:sub>
                          </m:sSub>
                        </m:sup>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𝑌</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𝑑𝑥</m:t>
                          </m:r>
                        </m:e>
                      </m:nary>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8357221" y="3931134"/>
                <a:ext cx="3557256" cy="1257908"/>
              </a:xfrm>
              <a:prstGeom prst="rect">
                <a:avLst/>
              </a:prstGeom>
              <a:blipFill>
                <a:blip r:embed="rId4"/>
                <a:stretch>
                  <a:fillRect/>
                </a:stretch>
              </a:blipFill>
            </p:spPr>
            <p:txBody>
              <a:bodyPr/>
              <a:lstStyle/>
              <a:p>
                <a:r>
                  <a:rPr lang="en-US">
                    <a:noFill/>
                  </a:rPr>
                  <a:t> </a:t>
                </a:r>
              </a:p>
            </p:txBody>
          </p:sp>
        </mc:Fallback>
      </mc:AlternateContent>
      <p:grpSp>
        <p:nvGrpSpPr>
          <p:cNvPr id="80" name="Group 79"/>
          <p:cNvGrpSpPr/>
          <p:nvPr/>
        </p:nvGrpSpPr>
        <p:grpSpPr>
          <a:xfrm>
            <a:off x="7083893" y="1770900"/>
            <a:ext cx="1934781" cy="2033614"/>
            <a:chOff x="7083893" y="1770900"/>
            <a:chExt cx="1934781" cy="2033614"/>
          </a:xfrm>
        </p:grpSpPr>
        <p:grpSp>
          <p:nvGrpSpPr>
            <p:cNvPr id="81" name="Group 80"/>
            <p:cNvGrpSpPr/>
            <p:nvPr/>
          </p:nvGrpSpPr>
          <p:grpSpPr>
            <a:xfrm>
              <a:off x="8523025" y="1770900"/>
              <a:ext cx="495649" cy="1221237"/>
              <a:chOff x="1838848" y="1821766"/>
              <a:chExt cx="495649" cy="1221237"/>
            </a:xfrm>
          </p:grpSpPr>
          <p:cxnSp>
            <p:nvCxnSpPr>
              <p:cNvPr id="87" name="Straight Connector 8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2" name="Group 81"/>
            <p:cNvGrpSpPr/>
            <p:nvPr/>
          </p:nvGrpSpPr>
          <p:grpSpPr>
            <a:xfrm>
              <a:off x="7083893" y="1770900"/>
              <a:ext cx="1340781" cy="1682911"/>
              <a:chOff x="2320892" y="2262388"/>
              <a:chExt cx="1340781" cy="1682911"/>
            </a:xfrm>
          </p:grpSpPr>
          <p:cxnSp>
            <p:nvCxnSpPr>
              <p:cNvPr id="84" name="Straight Connector 83"/>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6" name="Rectangle 85"/>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3" name="Rectangle 82"/>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89" name="Rectangle 88"/>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7149007" y="3204213"/>
            <a:ext cx="864339" cy="865557"/>
            <a:chOff x="1778538" y="3339592"/>
            <a:chExt cx="864339" cy="865557"/>
          </a:xfrm>
        </p:grpSpPr>
        <p:sp>
          <p:nvSpPr>
            <p:cNvPr id="91" name="Rectangle 90"/>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2" name="Straight Arrow Connector 91"/>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5" name="Rectangle 74">
            <a:extLst>
              <a:ext uri="{FF2B5EF4-FFF2-40B4-BE49-F238E27FC236}">
                <a16:creationId xmlns:a16="http://schemas.microsoft.com/office/drawing/2014/main" id="{76932DFE-17EA-4FD0-8445-56271DB6D13A}"/>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79" name="Rectangle 78">
            <a:extLst>
              <a:ext uri="{FF2B5EF4-FFF2-40B4-BE49-F238E27FC236}">
                <a16:creationId xmlns:a16="http://schemas.microsoft.com/office/drawing/2014/main" id="{52A62A63-FF17-4E67-AA79-8B7091357A8C}"/>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Tree>
    <p:extLst>
      <p:ext uri="{BB962C8B-B14F-4D97-AF65-F5344CB8AC3E}">
        <p14:creationId xmlns:p14="http://schemas.microsoft.com/office/powerpoint/2010/main" val="24128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03185" cy="1325563"/>
          </a:xfrm>
        </p:spPr>
        <p:txBody>
          <a:bodyPr/>
          <a:lstStyle/>
          <a:p>
            <a:r>
              <a:rPr lang="en-US" dirty="0"/>
              <a:t>Stream flow measurement: average velocity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64130" y="0"/>
            <a:ext cx="3982064" cy="6541962"/>
          </a:xfrm>
          <a:prstGeom prst="rect">
            <a:avLst/>
          </a:prstGeom>
        </p:spPr>
      </p:pic>
      <p:sp>
        <p:nvSpPr>
          <p:cNvPr id="6" name="TextBox 5"/>
          <p:cNvSpPr txBox="1"/>
          <p:nvPr/>
        </p:nvSpPr>
        <p:spPr>
          <a:xfrm>
            <a:off x="7155543" y="6488668"/>
            <a:ext cx="4913396" cy="369332"/>
          </a:xfrm>
          <a:prstGeom prst="rect">
            <a:avLst/>
          </a:prstGeom>
          <a:noFill/>
        </p:spPr>
        <p:txBody>
          <a:bodyPr wrap="none" rtlCol="0">
            <a:spAutoFit/>
          </a:bodyPr>
          <a:lstStyle/>
          <a:p>
            <a:r>
              <a:rPr lang="en-US" dirty="0"/>
              <a:t>USGS Report, Techniques and Methods 3-A8, 2010</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5" name="Arrow: Right 4">
            <a:extLst>
              <a:ext uri="{FF2B5EF4-FFF2-40B4-BE49-F238E27FC236}">
                <a16:creationId xmlns:a16="http://schemas.microsoft.com/office/drawing/2014/main" id="{60B66551-9354-430B-A03A-630F8BD29847}"/>
              </a:ext>
            </a:extLst>
          </p:cNvPr>
          <p:cNvSpPr/>
          <p:nvPr/>
        </p:nvSpPr>
        <p:spPr>
          <a:xfrm rot="20733232">
            <a:off x="4573076" y="4755855"/>
            <a:ext cx="4913396" cy="1325563"/>
          </a:xfrm>
          <a:prstGeom prst="rightArrow">
            <a:avLst>
              <a:gd name="adj1" fmla="val 74910"/>
              <a:gd name="adj2" fmla="val 50000"/>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Tape – Measures location across the stream</a:t>
            </a:r>
          </a:p>
        </p:txBody>
      </p:sp>
    </p:spTree>
    <p:extLst>
      <p:ext uri="{BB962C8B-B14F-4D97-AF65-F5344CB8AC3E}">
        <p14:creationId xmlns:p14="http://schemas.microsoft.com/office/powerpoint/2010/main" val="23823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03185" cy="1325563"/>
          </a:xfrm>
        </p:spPr>
        <p:txBody>
          <a:bodyPr/>
          <a:lstStyle/>
          <a:p>
            <a:r>
              <a:rPr lang="en-US" dirty="0"/>
              <a:t>Stream flow measurement: average velocity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64130" y="0"/>
            <a:ext cx="3982064" cy="6541962"/>
          </a:xfrm>
          <a:prstGeom prst="rect">
            <a:avLst/>
          </a:prstGeom>
        </p:spPr>
      </p:pic>
      <p:sp>
        <p:nvSpPr>
          <p:cNvPr id="6" name="TextBox 5"/>
          <p:cNvSpPr txBox="1"/>
          <p:nvPr/>
        </p:nvSpPr>
        <p:spPr>
          <a:xfrm>
            <a:off x="7155543" y="6488668"/>
            <a:ext cx="4913396" cy="369332"/>
          </a:xfrm>
          <a:prstGeom prst="rect">
            <a:avLst/>
          </a:prstGeom>
          <a:noFill/>
        </p:spPr>
        <p:txBody>
          <a:bodyPr wrap="none" rtlCol="0">
            <a:spAutoFit/>
          </a:bodyPr>
          <a:lstStyle/>
          <a:p>
            <a:r>
              <a:rPr lang="en-US" dirty="0"/>
              <a:t>USGS Report, Techniques and Methods 3-A8, 2010</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5" name="Arrow: Right 4">
            <a:extLst>
              <a:ext uri="{FF2B5EF4-FFF2-40B4-BE49-F238E27FC236}">
                <a16:creationId xmlns:a16="http://schemas.microsoft.com/office/drawing/2014/main" id="{60B66551-9354-430B-A03A-630F8BD29847}"/>
              </a:ext>
            </a:extLst>
          </p:cNvPr>
          <p:cNvSpPr/>
          <p:nvPr/>
        </p:nvSpPr>
        <p:spPr>
          <a:xfrm rot="21384041">
            <a:off x="2004444" y="2630337"/>
            <a:ext cx="6467562" cy="1325563"/>
          </a:xfrm>
          <a:prstGeom prst="rightArrow">
            <a:avLst>
              <a:gd name="adj1" fmla="val 74910"/>
              <a:gd name="adj2" fmla="val 50000"/>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Wading rod – Measures depth and sets the depth of velocity probe</a:t>
            </a:r>
          </a:p>
        </p:txBody>
      </p:sp>
    </p:spTree>
    <p:extLst>
      <p:ext uri="{BB962C8B-B14F-4D97-AF65-F5344CB8AC3E}">
        <p14:creationId xmlns:p14="http://schemas.microsoft.com/office/powerpoint/2010/main" val="37778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03185" cy="1325563"/>
          </a:xfrm>
        </p:spPr>
        <p:txBody>
          <a:bodyPr/>
          <a:lstStyle/>
          <a:p>
            <a:r>
              <a:rPr lang="en-US" dirty="0"/>
              <a:t>Stream flow measurement: average velocity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64130" y="0"/>
            <a:ext cx="3982064" cy="6541962"/>
          </a:xfrm>
          <a:prstGeom prst="rect">
            <a:avLst/>
          </a:prstGeom>
        </p:spPr>
      </p:pic>
      <p:sp>
        <p:nvSpPr>
          <p:cNvPr id="6" name="TextBox 5"/>
          <p:cNvSpPr txBox="1"/>
          <p:nvPr/>
        </p:nvSpPr>
        <p:spPr>
          <a:xfrm>
            <a:off x="7155543" y="6488668"/>
            <a:ext cx="4913396" cy="369332"/>
          </a:xfrm>
          <a:prstGeom prst="rect">
            <a:avLst/>
          </a:prstGeom>
          <a:noFill/>
        </p:spPr>
        <p:txBody>
          <a:bodyPr wrap="none" rtlCol="0">
            <a:spAutoFit/>
          </a:bodyPr>
          <a:lstStyle/>
          <a:p>
            <a:r>
              <a:rPr lang="en-US" dirty="0"/>
              <a:t>USGS Report, Techniques and Methods 3-A8, 2010</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 name="Arrow: Right 2">
            <a:extLst>
              <a:ext uri="{FF2B5EF4-FFF2-40B4-BE49-F238E27FC236}">
                <a16:creationId xmlns:a16="http://schemas.microsoft.com/office/drawing/2014/main" id="{435CA86D-F25A-4F5A-B472-3B1838DA7DEF}"/>
              </a:ext>
            </a:extLst>
          </p:cNvPr>
          <p:cNvSpPr/>
          <p:nvPr/>
        </p:nvSpPr>
        <p:spPr>
          <a:xfrm rot="19588641">
            <a:off x="2686424" y="3337930"/>
            <a:ext cx="6941090" cy="863600"/>
          </a:xfrm>
          <a:prstGeom prst="right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endParaRPr>
          </a:p>
        </p:txBody>
      </p:sp>
      <p:sp>
        <p:nvSpPr>
          <p:cNvPr id="5" name="Arrow: Right 4">
            <a:extLst>
              <a:ext uri="{FF2B5EF4-FFF2-40B4-BE49-F238E27FC236}">
                <a16:creationId xmlns:a16="http://schemas.microsoft.com/office/drawing/2014/main" id="{60B66551-9354-430B-A03A-630F8BD29847}"/>
              </a:ext>
            </a:extLst>
          </p:cNvPr>
          <p:cNvSpPr/>
          <p:nvPr/>
        </p:nvSpPr>
        <p:spPr>
          <a:xfrm>
            <a:off x="195633" y="5163105"/>
            <a:ext cx="8135722" cy="1325563"/>
          </a:xfrm>
          <a:prstGeom prst="rightArrow">
            <a:avLst>
              <a:gd name="adj1" fmla="val 74910"/>
              <a:gd name="adj2" fmla="val 50000"/>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Velocity probe (and computer) – Measures water velocity (and may track data for whole transect)</a:t>
            </a:r>
          </a:p>
        </p:txBody>
      </p:sp>
    </p:spTree>
    <p:extLst>
      <p:ext uri="{BB962C8B-B14F-4D97-AF65-F5344CB8AC3E}">
        <p14:creationId xmlns:p14="http://schemas.microsoft.com/office/powerpoint/2010/main" val="18831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03185" cy="1325563"/>
          </a:xfrm>
        </p:spPr>
        <p:txBody>
          <a:bodyPr/>
          <a:lstStyle/>
          <a:p>
            <a:r>
              <a:rPr lang="en-US" dirty="0"/>
              <a:t>Stream flow measurement: average velocity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64130" y="0"/>
            <a:ext cx="3982064" cy="6541962"/>
          </a:xfrm>
          <a:prstGeom prst="rect">
            <a:avLst/>
          </a:prstGeom>
        </p:spPr>
      </p:pic>
      <p:sp>
        <p:nvSpPr>
          <p:cNvPr id="6" name="TextBox 5"/>
          <p:cNvSpPr txBox="1"/>
          <p:nvPr/>
        </p:nvSpPr>
        <p:spPr>
          <a:xfrm>
            <a:off x="7155543" y="6488668"/>
            <a:ext cx="4913396" cy="369332"/>
          </a:xfrm>
          <a:prstGeom prst="rect">
            <a:avLst/>
          </a:prstGeom>
          <a:noFill/>
        </p:spPr>
        <p:txBody>
          <a:bodyPr wrap="none" rtlCol="0">
            <a:spAutoFit/>
          </a:bodyPr>
          <a:lstStyle/>
          <a:p>
            <a:r>
              <a:rPr lang="en-US" dirty="0"/>
              <a:t>USGS Report, Techniques and Methods 3-A8, 2010</a:t>
            </a:r>
          </a:p>
        </p:txBody>
      </p:sp>
      <p:grpSp>
        <p:nvGrpSpPr>
          <p:cNvPr id="3" name="Group 2"/>
          <p:cNvGrpSpPr/>
          <p:nvPr/>
        </p:nvGrpSpPr>
        <p:grpSpPr>
          <a:xfrm>
            <a:off x="4031385" y="1886857"/>
            <a:ext cx="3819556" cy="4119613"/>
            <a:chOff x="4031385" y="1886857"/>
            <a:chExt cx="3819556" cy="4119613"/>
          </a:xfrm>
        </p:grpSpPr>
        <p:pic>
          <p:nvPicPr>
            <p:cNvPr id="1026" name="Picture 2" descr="http://www.envco.co.nz/files/MO-SON-FLWTRK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1385" y="1886857"/>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38951" y="4621475"/>
              <a:ext cx="1411990" cy="1384995"/>
            </a:xfrm>
            <a:prstGeom prst="rect">
              <a:avLst/>
            </a:prstGeom>
            <a:noFill/>
          </p:spPr>
          <p:txBody>
            <a:bodyPr wrap="none" rtlCol="0">
              <a:spAutoFit/>
            </a:bodyPr>
            <a:lstStyle/>
            <a:p>
              <a:r>
                <a:rPr lang="en-US" sz="2800" dirty="0"/>
                <a:t>Acoustic</a:t>
              </a:r>
            </a:p>
            <a:p>
              <a:r>
                <a:rPr lang="en-US" sz="2800" dirty="0"/>
                <a:t>Doppler</a:t>
              </a:r>
            </a:p>
            <a:p>
              <a:r>
                <a:rPr lang="en-US" sz="2800" dirty="0"/>
                <a:t>(Sonar)</a:t>
              </a:r>
              <a:endParaRPr lang="en-US" dirty="0"/>
            </a:p>
          </p:txBody>
        </p:sp>
      </p:grpSp>
      <p:grpSp>
        <p:nvGrpSpPr>
          <p:cNvPr id="11" name="Group 10"/>
          <p:cNvGrpSpPr/>
          <p:nvPr/>
        </p:nvGrpSpPr>
        <p:grpSpPr>
          <a:xfrm>
            <a:off x="748112" y="1690688"/>
            <a:ext cx="2862317" cy="3063594"/>
            <a:chOff x="748112" y="1690688"/>
            <a:chExt cx="2862317" cy="3063594"/>
          </a:xfrm>
        </p:grpSpPr>
        <p:pic>
          <p:nvPicPr>
            <p:cNvPr id="1028" name="Picture 4" descr="http://www.hach.com/asset-get.product.image.jsa?type=P&amp;sku=FH950.10020&amp;size=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1690688"/>
              <a:ext cx="2772229" cy="27835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8112" y="4231062"/>
              <a:ext cx="2546210" cy="523220"/>
            </a:xfrm>
            <a:prstGeom prst="rect">
              <a:avLst/>
            </a:prstGeom>
            <a:noFill/>
          </p:spPr>
          <p:txBody>
            <a:bodyPr wrap="none" rtlCol="0">
              <a:spAutoFit/>
            </a:bodyPr>
            <a:lstStyle/>
            <a:p>
              <a:r>
                <a:rPr lang="en-US" sz="2800" dirty="0"/>
                <a:t>Electromagnetic</a:t>
              </a:r>
              <a:endParaRPr lang="en-US" dirty="0"/>
            </a:p>
          </p:txBody>
        </p:sp>
      </p:gr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405989" y="4883085"/>
            <a:ext cx="4913192" cy="1790249"/>
            <a:chOff x="405989" y="4883085"/>
            <a:chExt cx="4913192" cy="1790249"/>
          </a:xfrm>
        </p:grpSpPr>
        <p:pic>
          <p:nvPicPr>
            <p:cNvPr id="1036" name="Picture 12" descr="http://4.bp.blogspot.com/_733XJjqBuPE/SwRh9aes3dI/AAAAAAAAAMw/nBWPF6ilZig/s1600/pgymy.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5989" y="4883085"/>
              <a:ext cx="3048411" cy="17902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62326" y="6056413"/>
              <a:ext cx="1856855" cy="523220"/>
            </a:xfrm>
            <a:prstGeom prst="rect">
              <a:avLst/>
            </a:prstGeom>
            <a:noFill/>
          </p:spPr>
          <p:txBody>
            <a:bodyPr wrap="none" rtlCol="0">
              <a:spAutoFit/>
            </a:bodyPr>
            <a:lstStyle/>
            <a:p>
              <a:r>
                <a:rPr lang="en-US" sz="2800" dirty="0"/>
                <a:t>Mechanical</a:t>
              </a:r>
              <a:endParaRPr lang="en-US" dirty="0"/>
            </a:p>
          </p:txBody>
        </p:sp>
      </p:grpSp>
      <p:sp>
        <p:nvSpPr>
          <p:cNvPr id="16" name="Rectangle 1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Tree>
    <p:extLst>
      <p:ext uri="{BB962C8B-B14F-4D97-AF65-F5344CB8AC3E}">
        <p14:creationId xmlns:p14="http://schemas.microsoft.com/office/powerpoint/2010/main" val="58870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03185" cy="1325563"/>
          </a:xfrm>
        </p:spPr>
        <p:txBody>
          <a:bodyPr/>
          <a:lstStyle/>
          <a:p>
            <a:r>
              <a:rPr lang="en-US" dirty="0"/>
              <a:t>Stream flow measurement: average velocity</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64130" y="0"/>
            <a:ext cx="3982064" cy="6541962"/>
          </a:xfrm>
          <a:prstGeom prst="rect">
            <a:avLst/>
          </a:prstGeom>
        </p:spPr>
      </p:pic>
      <p:sp>
        <p:nvSpPr>
          <p:cNvPr id="6" name="TextBox 5"/>
          <p:cNvSpPr txBox="1"/>
          <p:nvPr/>
        </p:nvSpPr>
        <p:spPr>
          <a:xfrm>
            <a:off x="7155543" y="6488668"/>
            <a:ext cx="4913396" cy="369332"/>
          </a:xfrm>
          <a:prstGeom prst="rect">
            <a:avLst/>
          </a:prstGeom>
          <a:noFill/>
        </p:spPr>
        <p:txBody>
          <a:bodyPr wrap="none" rtlCol="0">
            <a:spAutoFit/>
          </a:bodyPr>
          <a:lstStyle/>
          <a:p>
            <a:r>
              <a:rPr lang="en-US" dirty="0"/>
              <a:t>USGS Report, Techniques and Methods 3-A8, 2010</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2"/>
          <p:cNvSpPr/>
          <p:nvPr/>
        </p:nvSpPr>
        <p:spPr>
          <a:xfrm>
            <a:off x="743919" y="4740357"/>
            <a:ext cx="6741762" cy="252159"/>
          </a:xfrm>
          <a:custGeom>
            <a:avLst/>
            <a:gdLst>
              <a:gd name="connsiteX0" fmla="*/ 0 w 6741762"/>
              <a:gd name="connsiteY0" fmla="*/ 203602 h 252159"/>
              <a:gd name="connsiteX1" fmla="*/ 0 w 6741762"/>
              <a:gd name="connsiteY1" fmla="*/ 203602 h 252159"/>
              <a:gd name="connsiteX2" fmla="*/ 697423 w 6741762"/>
              <a:gd name="connsiteY2" fmla="*/ 157107 h 252159"/>
              <a:gd name="connsiteX3" fmla="*/ 821410 w 6741762"/>
              <a:gd name="connsiteY3" fmla="*/ 126111 h 252159"/>
              <a:gd name="connsiteX4" fmla="*/ 883403 w 6741762"/>
              <a:gd name="connsiteY4" fmla="*/ 95114 h 252159"/>
              <a:gd name="connsiteX5" fmla="*/ 1053884 w 6741762"/>
              <a:gd name="connsiteY5" fmla="*/ 64118 h 252159"/>
              <a:gd name="connsiteX6" fmla="*/ 1100379 w 6741762"/>
              <a:gd name="connsiteY6" fmla="*/ 48619 h 252159"/>
              <a:gd name="connsiteX7" fmla="*/ 1131376 w 6741762"/>
              <a:gd name="connsiteY7" fmla="*/ 2124 h 252159"/>
              <a:gd name="connsiteX8" fmla="*/ 1270861 w 6741762"/>
              <a:gd name="connsiteY8" fmla="*/ 17623 h 252159"/>
              <a:gd name="connsiteX9" fmla="*/ 1332854 w 6741762"/>
              <a:gd name="connsiteY9" fmla="*/ 48619 h 252159"/>
              <a:gd name="connsiteX10" fmla="*/ 1441342 w 6741762"/>
              <a:gd name="connsiteY10" fmla="*/ 79616 h 252159"/>
              <a:gd name="connsiteX11" fmla="*/ 1534332 w 6741762"/>
              <a:gd name="connsiteY11" fmla="*/ 95114 h 252159"/>
              <a:gd name="connsiteX12" fmla="*/ 1580827 w 6741762"/>
              <a:gd name="connsiteY12" fmla="*/ 110612 h 252159"/>
              <a:gd name="connsiteX13" fmla="*/ 1642820 w 6741762"/>
              <a:gd name="connsiteY13" fmla="*/ 126111 h 252159"/>
              <a:gd name="connsiteX14" fmla="*/ 1689315 w 6741762"/>
              <a:gd name="connsiteY14" fmla="*/ 141609 h 252159"/>
              <a:gd name="connsiteX15" fmla="*/ 1751308 w 6741762"/>
              <a:gd name="connsiteY15" fmla="*/ 157107 h 252159"/>
              <a:gd name="connsiteX16" fmla="*/ 1875295 w 6741762"/>
              <a:gd name="connsiteY16" fmla="*/ 188104 h 252159"/>
              <a:gd name="connsiteX17" fmla="*/ 2169762 w 6741762"/>
              <a:gd name="connsiteY17" fmla="*/ 203602 h 252159"/>
              <a:gd name="connsiteX18" fmla="*/ 2278250 w 6741762"/>
              <a:gd name="connsiteY18" fmla="*/ 188104 h 252159"/>
              <a:gd name="connsiteX19" fmla="*/ 2324745 w 6741762"/>
              <a:gd name="connsiteY19" fmla="*/ 141609 h 252159"/>
              <a:gd name="connsiteX20" fmla="*/ 2479728 w 6741762"/>
              <a:gd name="connsiteY20" fmla="*/ 95114 h 252159"/>
              <a:gd name="connsiteX21" fmla="*/ 2526223 w 6741762"/>
              <a:gd name="connsiteY21" fmla="*/ 48619 h 252159"/>
              <a:gd name="connsiteX22" fmla="*/ 2634712 w 6741762"/>
              <a:gd name="connsiteY22" fmla="*/ 17623 h 252159"/>
              <a:gd name="connsiteX23" fmla="*/ 2743200 w 6741762"/>
              <a:gd name="connsiteY23" fmla="*/ 33121 h 252159"/>
              <a:gd name="connsiteX24" fmla="*/ 2774196 w 6741762"/>
              <a:gd name="connsiteY24" fmla="*/ 79616 h 252159"/>
              <a:gd name="connsiteX25" fmla="*/ 2836189 w 6741762"/>
              <a:gd name="connsiteY25" fmla="*/ 110612 h 252159"/>
              <a:gd name="connsiteX26" fmla="*/ 2975674 w 6741762"/>
              <a:gd name="connsiteY26" fmla="*/ 203602 h 252159"/>
              <a:gd name="connsiteX27" fmla="*/ 3037667 w 6741762"/>
              <a:gd name="connsiteY27" fmla="*/ 219101 h 252159"/>
              <a:gd name="connsiteX28" fmla="*/ 3363132 w 6741762"/>
              <a:gd name="connsiteY28" fmla="*/ 250097 h 252159"/>
              <a:gd name="connsiteX29" fmla="*/ 3688596 w 6741762"/>
              <a:gd name="connsiteY29" fmla="*/ 141609 h 252159"/>
              <a:gd name="connsiteX30" fmla="*/ 3750589 w 6741762"/>
              <a:gd name="connsiteY30" fmla="*/ 126111 h 252159"/>
              <a:gd name="connsiteX31" fmla="*/ 3921071 w 6741762"/>
              <a:gd name="connsiteY31" fmla="*/ 110612 h 252159"/>
              <a:gd name="connsiteX32" fmla="*/ 4029559 w 6741762"/>
              <a:gd name="connsiteY32" fmla="*/ 95114 h 252159"/>
              <a:gd name="connsiteX33" fmla="*/ 4076054 w 6741762"/>
              <a:gd name="connsiteY33" fmla="*/ 79616 h 252159"/>
              <a:gd name="connsiteX34" fmla="*/ 4494508 w 6741762"/>
              <a:gd name="connsiteY34" fmla="*/ 110612 h 252159"/>
              <a:gd name="connsiteX35" fmla="*/ 4773478 w 6741762"/>
              <a:gd name="connsiteY35" fmla="*/ 141609 h 252159"/>
              <a:gd name="connsiteX36" fmla="*/ 4819973 w 6741762"/>
              <a:gd name="connsiteY36" fmla="*/ 157107 h 252159"/>
              <a:gd name="connsiteX37" fmla="*/ 4866467 w 6741762"/>
              <a:gd name="connsiteY37" fmla="*/ 250097 h 252159"/>
              <a:gd name="connsiteX38" fmla="*/ 4943959 w 6741762"/>
              <a:gd name="connsiteY38" fmla="*/ 219101 h 252159"/>
              <a:gd name="connsiteX39" fmla="*/ 5129939 w 6741762"/>
              <a:gd name="connsiteY39" fmla="*/ 203602 h 252159"/>
              <a:gd name="connsiteX40" fmla="*/ 5191932 w 6741762"/>
              <a:gd name="connsiteY40" fmla="*/ 188104 h 252159"/>
              <a:gd name="connsiteX41" fmla="*/ 5284922 w 6741762"/>
              <a:gd name="connsiteY41" fmla="*/ 126111 h 252159"/>
              <a:gd name="connsiteX42" fmla="*/ 5315918 w 6741762"/>
              <a:gd name="connsiteY42" fmla="*/ 79616 h 252159"/>
              <a:gd name="connsiteX43" fmla="*/ 5408908 w 6741762"/>
              <a:gd name="connsiteY43" fmla="*/ 64118 h 252159"/>
              <a:gd name="connsiteX44" fmla="*/ 5455403 w 6741762"/>
              <a:gd name="connsiteY44" fmla="*/ 48619 h 252159"/>
              <a:gd name="connsiteX45" fmla="*/ 5517396 w 6741762"/>
              <a:gd name="connsiteY45" fmla="*/ 33121 h 252159"/>
              <a:gd name="connsiteX46" fmla="*/ 5579389 w 6741762"/>
              <a:gd name="connsiteY46" fmla="*/ 2124 h 252159"/>
              <a:gd name="connsiteX47" fmla="*/ 6028840 w 6741762"/>
              <a:gd name="connsiteY47" fmla="*/ 17623 h 252159"/>
              <a:gd name="connsiteX48" fmla="*/ 6044339 w 6741762"/>
              <a:gd name="connsiteY48" fmla="*/ 64118 h 252159"/>
              <a:gd name="connsiteX49" fmla="*/ 6106332 w 6741762"/>
              <a:gd name="connsiteY49" fmla="*/ 95114 h 252159"/>
              <a:gd name="connsiteX50" fmla="*/ 6199322 w 6741762"/>
              <a:gd name="connsiteY50" fmla="*/ 110612 h 252159"/>
              <a:gd name="connsiteX51" fmla="*/ 6276813 w 6741762"/>
              <a:gd name="connsiteY51" fmla="*/ 126111 h 252159"/>
              <a:gd name="connsiteX52" fmla="*/ 6354305 w 6741762"/>
              <a:gd name="connsiteY52" fmla="*/ 157107 h 252159"/>
              <a:gd name="connsiteX53" fmla="*/ 6431796 w 6741762"/>
              <a:gd name="connsiteY53" fmla="*/ 172606 h 252159"/>
              <a:gd name="connsiteX54" fmla="*/ 6478291 w 6741762"/>
              <a:gd name="connsiteY54" fmla="*/ 188104 h 252159"/>
              <a:gd name="connsiteX55" fmla="*/ 6741762 w 6741762"/>
              <a:gd name="connsiteY55" fmla="*/ 188104 h 252159"/>
              <a:gd name="connsiteX56" fmla="*/ 6741762 w 6741762"/>
              <a:gd name="connsiteY56" fmla="*/ 219101 h 25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741762" h="252159">
                <a:moveTo>
                  <a:pt x="0" y="203602"/>
                </a:moveTo>
                <a:lnTo>
                  <a:pt x="0" y="203602"/>
                </a:lnTo>
                <a:cubicBezTo>
                  <a:pt x="417887" y="139313"/>
                  <a:pt x="4710" y="194551"/>
                  <a:pt x="697423" y="157107"/>
                </a:cubicBezTo>
                <a:cubicBezTo>
                  <a:pt x="725181" y="155607"/>
                  <a:pt x="790703" y="139271"/>
                  <a:pt x="821410" y="126111"/>
                </a:cubicBezTo>
                <a:cubicBezTo>
                  <a:pt x="842645" y="117010"/>
                  <a:pt x="861485" y="102420"/>
                  <a:pt x="883403" y="95114"/>
                </a:cubicBezTo>
                <a:cubicBezTo>
                  <a:pt x="905062" y="87894"/>
                  <a:pt x="1038273" y="66720"/>
                  <a:pt x="1053884" y="64118"/>
                </a:cubicBezTo>
                <a:cubicBezTo>
                  <a:pt x="1069382" y="58952"/>
                  <a:pt x="1087622" y="58825"/>
                  <a:pt x="1100379" y="48619"/>
                </a:cubicBezTo>
                <a:cubicBezTo>
                  <a:pt x="1114924" y="36983"/>
                  <a:pt x="1113050" y="5456"/>
                  <a:pt x="1131376" y="2124"/>
                </a:cubicBezTo>
                <a:cubicBezTo>
                  <a:pt x="1177403" y="-6244"/>
                  <a:pt x="1224366" y="12457"/>
                  <a:pt x="1270861" y="17623"/>
                </a:cubicBezTo>
                <a:cubicBezTo>
                  <a:pt x="1291525" y="27955"/>
                  <a:pt x="1311619" y="39518"/>
                  <a:pt x="1332854" y="48619"/>
                </a:cubicBezTo>
                <a:cubicBezTo>
                  <a:pt x="1358708" y="59699"/>
                  <a:pt x="1416758" y="74699"/>
                  <a:pt x="1441342" y="79616"/>
                </a:cubicBezTo>
                <a:cubicBezTo>
                  <a:pt x="1472156" y="85779"/>
                  <a:pt x="1503656" y="88297"/>
                  <a:pt x="1534332" y="95114"/>
                </a:cubicBezTo>
                <a:cubicBezTo>
                  <a:pt x="1550280" y="98658"/>
                  <a:pt x="1565119" y="106124"/>
                  <a:pt x="1580827" y="110612"/>
                </a:cubicBezTo>
                <a:cubicBezTo>
                  <a:pt x="1601308" y="116464"/>
                  <a:pt x="1622339" y="120259"/>
                  <a:pt x="1642820" y="126111"/>
                </a:cubicBezTo>
                <a:cubicBezTo>
                  <a:pt x="1658528" y="130599"/>
                  <a:pt x="1673607" y="137121"/>
                  <a:pt x="1689315" y="141609"/>
                </a:cubicBezTo>
                <a:cubicBezTo>
                  <a:pt x="1709796" y="147461"/>
                  <a:pt x="1730827" y="151255"/>
                  <a:pt x="1751308" y="157107"/>
                </a:cubicBezTo>
                <a:cubicBezTo>
                  <a:pt x="1806187" y="172787"/>
                  <a:pt x="1808560" y="182543"/>
                  <a:pt x="1875295" y="188104"/>
                </a:cubicBezTo>
                <a:cubicBezTo>
                  <a:pt x="1973247" y="196267"/>
                  <a:pt x="2071606" y="198436"/>
                  <a:pt x="2169762" y="203602"/>
                </a:cubicBezTo>
                <a:cubicBezTo>
                  <a:pt x="2205925" y="198436"/>
                  <a:pt x="2244333" y="201671"/>
                  <a:pt x="2278250" y="188104"/>
                </a:cubicBezTo>
                <a:cubicBezTo>
                  <a:pt x="2298600" y="179964"/>
                  <a:pt x="2305585" y="152253"/>
                  <a:pt x="2324745" y="141609"/>
                </a:cubicBezTo>
                <a:cubicBezTo>
                  <a:pt x="2355619" y="124457"/>
                  <a:pt x="2439705" y="105120"/>
                  <a:pt x="2479728" y="95114"/>
                </a:cubicBezTo>
                <a:cubicBezTo>
                  <a:pt x="2495226" y="79616"/>
                  <a:pt x="2507986" y="60777"/>
                  <a:pt x="2526223" y="48619"/>
                </a:cubicBezTo>
                <a:cubicBezTo>
                  <a:pt x="2539564" y="39725"/>
                  <a:pt x="2626445" y="19690"/>
                  <a:pt x="2634712" y="17623"/>
                </a:cubicBezTo>
                <a:cubicBezTo>
                  <a:pt x="2670875" y="22789"/>
                  <a:pt x="2709819" y="18285"/>
                  <a:pt x="2743200" y="33121"/>
                </a:cubicBezTo>
                <a:cubicBezTo>
                  <a:pt x="2760221" y="40686"/>
                  <a:pt x="2759887" y="67692"/>
                  <a:pt x="2774196" y="79616"/>
                </a:cubicBezTo>
                <a:cubicBezTo>
                  <a:pt x="2791944" y="94406"/>
                  <a:pt x="2816966" y="97797"/>
                  <a:pt x="2836189" y="110612"/>
                </a:cubicBezTo>
                <a:cubicBezTo>
                  <a:pt x="2919203" y="165955"/>
                  <a:pt x="2892837" y="172538"/>
                  <a:pt x="2975674" y="203602"/>
                </a:cubicBezTo>
                <a:cubicBezTo>
                  <a:pt x="2995618" y="211081"/>
                  <a:pt x="3016874" y="214480"/>
                  <a:pt x="3037667" y="219101"/>
                </a:cubicBezTo>
                <a:cubicBezTo>
                  <a:pt x="3174282" y="249460"/>
                  <a:pt x="3158310" y="237296"/>
                  <a:pt x="3363132" y="250097"/>
                </a:cubicBezTo>
                <a:cubicBezTo>
                  <a:pt x="3927520" y="218743"/>
                  <a:pt x="3507120" y="323085"/>
                  <a:pt x="3688596" y="141609"/>
                </a:cubicBezTo>
                <a:cubicBezTo>
                  <a:pt x="3703658" y="126547"/>
                  <a:pt x="3729476" y="128926"/>
                  <a:pt x="3750589" y="126111"/>
                </a:cubicBezTo>
                <a:cubicBezTo>
                  <a:pt x="3807150" y="118569"/>
                  <a:pt x="3864358" y="116913"/>
                  <a:pt x="3921071" y="110612"/>
                </a:cubicBezTo>
                <a:cubicBezTo>
                  <a:pt x="3957377" y="106578"/>
                  <a:pt x="3993396" y="100280"/>
                  <a:pt x="4029559" y="95114"/>
                </a:cubicBezTo>
                <a:cubicBezTo>
                  <a:pt x="4045057" y="89948"/>
                  <a:pt x="4059717" y="79616"/>
                  <a:pt x="4076054" y="79616"/>
                </a:cubicBezTo>
                <a:cubicBezTo>
                  <a:pt x="4506446" y="79616"/>
                  <a:pt x="4290842" y="76667"/>
                  <a:pt x="4494508" y="110612"/>
                </a:cubicBezTo>
                <a:cubicBezTo>
                  <a:pt x="4607646" y="129469"/>
                  <a:pt x="4647590" y="130165"/>
                  <a:pt x="4773478" y="141609"/>
                </a:cubicBezTo>
                <a:cubicBezTo>
                  <a:pt x="4788976" y="146775"/>
                  <a:pt x="4807216" y="146902"/>
                  <a:pt x="4819973" y="157107"/>
                </a:cubicBezTo>
                <a:cubicBezTo>
                  <a:pt x="4847285" y="178957"/>
                  <a:pt x="4856258" y="219469"/>
                  <a:pt x="4866467" y="250097"/>
                </a:cubicBezTo>
                <a:cubicBezTo>
                  <a:pt x="4892298" y="239765"/>
                  <a:pt x="4916562" y="223936"/>
                  <a:pt x="4943959" y="219101"/>
                </a:cubicBezTo>
                <a:cubicBezTo>
                  <a:pt x="5005221" y="208290"/>
                  <a:pt x="5068211" y="211318"/>
                  <a:pt x="5129939" y="203602"/>
                </a:cubicBezTo>
                <a:cubicBezTo>
                  <a:pt x="5151075" y="200960"/>
                  <a:pt x="5171268" y="193270"/>
                  <a:pt x="5191932" y="188104"/>
                </a:cubicBezTo>
                <a:cubicBezTo>
                  <a:pt x="5222929" y="167440"/>
                  <a:pt x="5264258" y="157108"/>
                  <a:pt x="5284922" y="126111"/>
                </a:cubicBezTo>
                <a:cubicBezTo>
                  <a:pt x="5295254" y="110613"/>
                  <a:pt x="5299258" y="87946"/>
                  <a:pt x="5315918" y="79616"/>
                </a:cubicBezTo>
                <a:cubicBezTo>
                  <a:pt x="5344025" y="65563"/>
                  <a:pt x="5377911" y="69284"/>
                  <a:pt x="5408908" y="64118"/>
                </a:cubicBezTo>
                <a:cubicBezTo>
                  <a:pt x="5424406" y="58952"/>
                  <a:pt x="5439695" y="53107"/>
                  <a:pt x="5455403" y="48619"/>
                </a:cubicBezTo>
                <a:cubicBezTo>
                  <a:pt x="5475884" y="42767"/>
                  <a:pt x="5497452" y="40600"/>
                  <a:pt x="5517396" y="33121"/>
                </a:cubicBezTo>
                <a:cubicBezTo>
                  <a:pt x="5539028" y="25009"/>
                  <a:pt x="5558725" y="12456"/>
                  <a:pt x="5579389" y="2124"/>
                </a:cubicBezTo>
                <a:cubicBezTo>
                  <a:pt x="5729206" y="7290"/>
                  <a:pt x="5880249" y="-2189"/>
                  <a:pt x="6028840" y="17623"/>
                </a:cubicBezTo>
                <a:cubicBezTo>
                  <a:pt x="6045033" y="19782"/>
                  <a:pt x="6032787" y="52566"/>
                  <a:pt x="6044339" y="64118"/>
                </a:cubicBezTo>
                <a:cubicBezTo>
                  <a:pt x="6060676" y="80454"/>
                  <a:pt x="6084203" y="88475"/>
                  <a:pt x="6106332" y="95114"/>
                </a:cubicBezTo>
                <a:cubicBezTo>
                  <a:pt x="6136431" y="104144"/>
                  <a:pt x="6168405" y="104991"/>
                  <a:pt x="6199322" y="110612"/>
                </a:cubicBezTo>
                <a:cubicBezTo>
                  <a:pt x="6225239" y="115324"/>
                  <a:pt x="6251582" y="118542"/>
                  <a:pt x="6276813" y="126111"/>
                </a:cubicBezTo>
                <a:cubicBezTo>
                  <a:pt x="6303460" y="134105"/>
                  <a:pt x="6327658" y="149113"/>
                  <a:pt x="6354305" y="157107"/>
                </a:cubicBezTo>
                <a:cubicBezTo>
                  <a:pt x="6379536" y="164676"/>
                  <a:pt x="6406241" y="166217"/>
                  <a:pt x="6431796" y="172606"/>
                </a:cubicBezTo>
                <a:cubicBezTo>
                  <a:pt x="6447645" y="176568"/>
                  <a:pt x="6461975" y="187288"/>
                  <a:pt x="6478291" y="188104"/>
                </a:cubicBezTo>
                <a:cubicBezTo>
                  <a:pt x="6566005" y="192490"/>
                  <a:pt x="6653938" y="188104"/>
                  <a:pt x="6741762" y="188104"/>
                </a:cubicBezTo>
                <a:lnTo>
                  <a:pt x="6741762" y="219101"/>
                </a:lnTo>
              </a:path>
            </a:pathLst>
          </a:cu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38200" y="2076773"/>
            <a:ext cx="66474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10800000">
            <a:off x="6276814" y="1844298"/>
            <a:ext cx="232474" cy="1859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3" idx="5"/>
          </p:cNvCxnSpPr>
          <p:nvPr/>
        </p:nvCxnSpPr>
        <p:spPr>
          <a:xfrm>
            <a:off x="1797803" y="1690688"/>
            <a:ext cx="0" cy="31137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797803" y="4584700"/>
            <a:ext cx="214396" cy="27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795223" y="4318000"/>
            <a:ext cx="389177" cy="34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814889" y="4049725"/>
            <a:ext cx="517387" cy="63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805821" y="3760766"/>
            <a:ext cx="680204" cy="84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795222" y="3491610"/>
            <a:ext cx="814628" cy="93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789786" y="3213216"/>
            <a:ext cx="915314" cy="151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805821" y="2934377"/>
            <a:ext cx="951586" cy="12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805821" y="2655983"/>
            <a:ext cx="1013579" cy="12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789786" y="2375393"/>
            <a:ext cx="1029614" cy="151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1816100" y="2095500"/>
            <a:ext cx="1033348" cy="2654300"/>
          </a:xfrm>
          <a:custGeom>
            <a:avLst/>
            <a:gdLst>
              <a:gd name="connsiteX0" fmla="*/ 0 w 1033348"/>
              <a:gd name="connsiteY0" fmla="*/ 2654300 h 2654300"/>
              <a:gd name="connsiteX1" fmla="*/ 209550 w 1033348"/>
              <a:gd name="connsiteY1" fmla="*/ 2463800 h 2654300"/>
              <a:gd name="connsiteX2" fmla="*/ 457200 w 1033348"/>
              <a:gd name="connsiteY2" fmla="*/ 2095500 h 2654300"/>
              <a:gd name="connsiteX3" fmla="*/ 844550 w 1033348"/>
              <a:gd name="connsiteY3" fmla="*/ 1282700 h 2654300"/>
              <a:gd name="connsiteX4" fmla="*/ 1009650 w 1033348"/>
              <a:gd name="connsiteY4" fmla="*/ 495300 h 2654300"/>
              <a:gd name="connsiteX5" fmla="*/ 1028700 w 1033348"/>
              <a:gd name="connsiteY5"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348" h="2654300">
                <a:moveTo>
                  <a:pt x="0" y="2654300"/>
                </a:moveTo>
                <a:cubicBezTo>
                  <a:pt x="66675" y="2605616"/>
                  <a:pt x="133350" y="2556933"/>
                  <a:pt x="209550" y="2463800"/>
                </a:cubicBezTo>
                <a:cubicBezTo>
                  <a:pt x="285750" y="2370667"/>
                  <a:pt x="351367" y="2292350"/>
                  <a:pt x="457200" y="2095500"/>
                </a:cubicBezTo>
                <a:cubicBezTo>
                  <a:pt x="563033" y="1898650"/>
                  <a:pt x="752475" y="1549400"/>
                  <a:pt x="844550" y="1282700"/>
                </a:cubicBezTo>
                <a:cubicBezTo>
                  <a:pt x="936625" y="1016000"/>
                  <a:pt x="978958" y="709083"/>
                  <a:pt x="1009650" y="495300"/>
                </a:cubicBezTo>
                <a:cubicBezTo>
                  <a:pt x="1040342" y="281517"/>
                  <a:pt x="1034521" y="140758"/>
                  <a:pt x="1028700" y="0"/>
                </a:cubicBez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5820229" y="2220686"/>
            <a:ext cx="1665452"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FLOW</a:t>
            </a:r>
          </a:p>
        </p:txBody>
      </p:sp>
      <p:grpSp>
        <p:nvGrpSpPr>
          <p:cNvPr id="67" name="Group 66"/>
          <p:cNvGrpSpPr/>
          <p:nvPr/>
        </p:nvGrpSpPr>
        <p:grpSpPr>
          <a:xfrm>
            <a:off x="3106057" y="1690688"/>
            <a:ext cx="2255752" cy="3175748"/>
            <a:chOff x="3106057" y="1690688"/>
            <a:chExt cx="2255752" cy="3175748"/>
          </a:xfrm>
        </p:grpSpPr>
        <p:cxnSp>
          <p:nvCxnSpPr>
            <p:cNvPr id="56" name="Straight Connector 55"/>
            <p:cNvCxnSpPr/>
            <p:nvPr/>
          </p:nvCxnSpPr>
          <p:spPr>
            <a:xfrm flipH="1">
              <a:off x="4590905" y="1690688"/>
              <a:ext cx="11448" cy="1958708"/>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666119" y="4866436"/>
              <a:ext cx="169569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380893" y="1690688"/>
              <a:ext cx="9442" cy="3175748"/>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3106057" y="3435409"/>
              <a:ext cx="1534332" cy="410876"/>
              <a:chOff x="3106057" y="3725696"/>
              <a:chExt cx="1534332" cy="410876"/>
            </a:xfrm>
          </p:grpSpPr>
          <p:sp>
            <p:nvSpPr>
              <p:cNvPr id="61" name="Rectangle 60"/>
              <p:cNvSpPr/>
              <p:nvPr/>
            </p:nvSpPr>
            <p:spPr>
              <a:xfrm>
                <a:off x="3106057" y="3725696"/>
                <a:ext cx="1055883" cy="4108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flipV="1">
                <a:off x="3911383" y="3925594"/>
                <a:ext cx="729006" cy="554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8" name="TextBox 67"/>
          <p:cNvSpPr txBox="1"/>
          <p:nvPr/>
        </p:nvSpPr>
        <p:spPr>
          <a:xfrm>
            <a:off x="1134486" y="3142286"/>
            <a:ext cx="441146" cy="584775"/>
          </a:xfrm>
          <a:prstGeom prst="rect">
            <a:avLst/>
          </a:prstGeom>
          <a:noFill/>
        </p:spPr>
        <p:txBody>
          <a:bodyPr wrap="none" rtlCol="0">
            <a:spAutoFit/>
          </a:bodyPr>
          <a:lstStyle/>
          <a:p>
            <a:r>
              <a:rPr lang="en-US" sz="3200" dirty="0"/>
              <a:t>Y</a:t>
            </a:r>
            <a:r>
              <a:rPr lang="en-US" sz="3200" baseline="-25000" dirty="0"/>
              <a:t>i</a:t>
            </a:r>
            <a:endParaRPr lang="en-US" baseline="-25000" dirty="0"/>
          </a:p>
        </p:txBody>
      </p:sp>
      <p:grpSp>
        <p:nvGrpSpPr>
          <p:cNvPr id="73" name="Group 72"/>
          <p:cNvGrpSpPr/>
          <p:nvPr/>
        </p:nvGrpSpPr>
        <p:grpSpPr>
          <a:xfrm>
            <a:off x="4579017" y="2095500"/>
            <a:ext cx="1172825" cy="1539807"/>
            <a:chOff x="4579017" y="2095500"/>
            <a:chExt cx="1172825" cy="1539807"/>
          </a:xfrm>
        </p:grpSpPr>
        <p:cxnSp>
          <p:nvCxnSpPr>
            <p:cNvPr id="70" name="Straight Connector 69"/>
            <p:cNvCxnSpPr/>
            <p:nvPr/>
          </p:nvCxnSpPr>
          <p:spPr>
            <a:xfrm>
              <a:off x="4579017" y="3635307"/>
              <a:ext cx="442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18743" y="2095500"/>
              <a:ext cx="0" cy="153980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789719" y="2540765"/>
              <a:ext cx="962123" cy="584775"/>
            </a:xfrm>
            <a:prstGeom prst="rect">
              <a:avLst/>
            </a:prstGeom>
            <a:noFill/>
          </p:spPr>
          <p:txBody>
            <a:bodyPr wrap="none" rtlCol="0">
              <a:spAutoFit/>
            </a:bodyPr>
            <a:lstStyle/>
            <a:p>
              <a:r>
                <a:rPr lang="en-US" sz="3200" dirty="0"/>
                <a:t>0.6Y</a:t>
              </a:r>
              <a:r>
                <a:rPr lang="en-US" sz="3200" baseline="-25000" dirty="0"/>
                <a:t>i</a:t>
              </a:r>
              <a:endParaRPr lang="en-US" baseline="-25000" dirty="0"/>
            </a:p>
          </p:txBody>
        </p:sp>
      </p:grpSp>
      <p:grpSp>
        <p:nvGrpSpPr>
          <p:cNvPr id="86" name="Group 85"/>
          <p:cNvGrpSpPr/>
          <p:nvPr/>
        </p:nvGrpSpPr>
        <p:grpSpPr>
          <a:xfrm>
            <a:off x="581245" y="5134128"/>
            <a:ext cx="4784130" cy="994100"/>
            <a:chOff x="560098" y="5406748"/>
            <a:chExt cx="4784130" cy="994100"/>
          </a:xfrm>
        </p:grpSpPr>
        <mc:AlternateContent xmlns:mc="http://schemas.openxmlformats.org/markup-compatibility/2006" xmlns:a14="http://schemas.microsoft.com/office/drawing/2010/main">
          <mc:Choice Requires="a14">
            <p:sp>
              <p:nvSpPr>
                <p:cNvPr id="84" name="Rectangle 83"/>
                <p:cNvSpPr/>
                <p:nvPr/>
              </p:nvSpPr>
              <p:spPr>
                <a:xfrm>
                  <a:off x="1616790" y="5406748"/>
                  <a:ext cx="24376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𝑈</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𝑢</m:t>
                            </m:r>
                          </m:e>
                          <m:sub>
                            <m:r>
                              <a:rPr lang="en-US" sz="2800" b="0" i="1" smtClean="0">
                                <a:latin typeface="Cambria Math" panose="02040503050406030204" pitchFamily="18" charset="0"/>
                              </a:rPr>
                              <m:t>𝑖</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0.4</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e>
                        </m:d>
                      </m:oMath>
                    </m:oMathPara>
                  </a14:m>
                  <a:endParaRPr lang="en-US" dirty="0"/>
                </a:p>
              </p:txBody>
            </p:sp>
          </mc:Choice>
          <mc:Fallback xmlns="">
            <p:sp>
              <p:nvSpPr>
                <p:cNvPr id="84" name="Rectangle 83"/>
                <p:cNvSpPr>
                  <a:spLocks noRot="1" noChangeAspect="1" noMove="1" noResize="1" noEditPoints="1" noAdjustHandles="1" noChangeArrowheads="1" noChangeShapeType="1" noTextEdit="1"/>
                </p:cNvSpPr>
                <p:nvPr/>
              </p:nvSpPr>
              <p:spPr>
                <a:xfrm>
                  <a:off x="1616790" y="5406748"/>
                  <a:ext cx="2437654" cy="523220"/>
                </a:xfrm>
                <a:prstGeom prst="rect">
                  <a:avLst/>
                </a:prstGeom>
                <a:blipFill rotWithShape="0">
                  <a:blip r:embed="rId3"/>
                  <a:stretch>
                    <a:fillRect/>
                  </a:stretch>
                </a:blipFill>
              </p:spPr>
              <p:txBody>
                <a:bodyPr/>
                <a:lstStyle/>
                <a:p>
                  <a:r>
                    <a:rPr lang="en-US">
                      <a:noFill/>
                    </a:rPr>
                    <a:t> </a:t>
                  </a:r>
                </a:p>
              </p:txBody>
            </p:sp>
          </mc:Fallback>
        </mc:AlternateContent>
        <p:sp>
          <p:nvSpPr>
            <p:cNvPr id="85" name="TextBox 84"/>
            <p:cNvSpPr txBox="1"/>
            <p:nvPr/>
          </p:nvSpPr>
          <p:spPr>
            <a:xfrm>
              <a:off x="560098" y="5877628"/>
              <a:ext cx="4784130" cy="523220"/>
            </a:xfrm>
            <a:prstGeom prst="rect">
              <a:avLst/>
            </a:prstGeom>
            <a:noFill/>
          </p:spPr>
          <p:txBody>
            <a:bodyPr wrap="none" rtlCol="0">
              <a:spAutoFit/>
            </a:bodyPr>
            <a:lstStyle/>
            <a:p>
              <a:r>
                <a:rPr lang="en-US" sz="2800" dirty="0"/>
                <a:t>Assuming ideal flow conditions.</a:t>
              </a:r>
            </a:p>
          </p:txBody>
        </p:sp>
      </p:grpSp>
      <p:grpSp>
        <p:nvGrpSpPr>
          <p:cNvPr id="90" name="Group 89"/>
          <p:cNvGrpSpPr/>
          <p:nvPr/>
        </p:nvGrpSpPr>
        <p:grpSpPr>
          <a:xfrm>
            <a:off x="4577528" y="3649396"/>
            <a:ext cx="1172825" cy="1183110"/>
            <a:chOff x="4579017" y="2095500"/>
            <a:chExt cx="1172825" cy="1539807"/>
          </a:xfrm>
        </p:grpSpPr>
        <p:cxnSp>
          <p:nvCxnSpPr>
            <p:cNvPr id="91" name="Straight Connector 90"/>
            <p:cNvCxnSpPr/>
            <p:nvPr/>
          </p:nvCxnSpPr>
          <p:spPr>
            <a:xfrm>
              <a:off x="4579017" y="3635307"/>
              <a:ext cx="442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818743" y="2095500"/>
              <a:ext cx="0" cy="153980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789719" y="2540765"/>
              <a:ext cx="962123" cy="761079"/>
            </a:xfrm>
            <a:prstGeom prst="rect">
              <a:avLst/>
            </a:prstGeom>
            <a:noFill/>
          </p:spPr>
          <p:txBody>
            <a:bodyPr wrap="none" rtlCol="0">
              <a:spAutoFit/>
            </a:bodyPr>
            <a:lstStyle/>
            <a:p>
              <a:r>
                <a:rPr lang="en-US" sz="3200" dirty="0"/>
                <a:t>0.4Y</a:t>
              </a:r>
              <a:r>
                <a:rPr lang="en-US" sz="3200" baseline="-25000" dirty="0"/>
                <a:t>i</a:t>
              </a:r>
              <a:endParaRPr lang="en-US" baseline="-25000" dirty="0"/>
            </a:p>
          </p:txBody>
        </p:sp>
      </p:grpSp>
      <p:sp>
        <p:nvSpPr>
          <p:cNvPr id="41" name="TextBox 40"/>
          <p:cNvSpPr txBox="1"/>
          <p:nvPr/>
        </p:nvSpPr>
        <p:spPr>
          <a:xfrm>
            <a:off x="2894039" y="2411596"/>
            <a:ext cx="994183" cy="584775"/>
          </a:xfrm>
          <a:prstGeom prst="rect">
            <a:avLst/>
          </a:prstGeom>
          <a:noFill/>
        </p:spPr>
        <p:txBody>
          <a:bodyPr wrap="none" rtlCol="0">
            <a:spAutoFit/>
          </a:bodyPr>
          <a:lstStyle/>
          <a:p>
            <a:r>
              <a:rPr lang="en-US" sz="3200" dirty="0" err="1"/>
              <a:t>u</a:t>
            </a:r>
            <a:r>
              <a:rPr lang="en-US" sz="3200" baseline="-25000" dirty="0" err="1"/>
              <a:t>i</a:t>
            </a:r>
            <a:r>
              <a:rPr lang="en-US" sz="3200" dirty="0"/>
              <a:t>(</a:t>
            </a:r>
            <a:r>
              <a:rPr lang="en-US" sz="3200" dirty="0" err="1"/>
              <a:t>y</a:t>
            </a:r>
            <a:r>
              <a:rPr lang="en-US" sz="3200" baseline="-25000" dirty="0" err="1"/>
              <a:t>i</a:t>
            </a:r>
            <a:r>
              <a:rPr lang="en-US" sz="3200" dirty="0"/>
              <a:t>)</a:t>
            </a:r>
            <a:endParaRPr lang="en-US" dirty="0"/>
          </a:p>
        </p:txBody>
      </p:sp>
      <p:sp>
        <p:nvSpPr>
          <p:cNvPr id="43" name="TextBox 42"/>
          <p:cNvSpPr txBox="1"/>
          <p:nvPr/>
        </p:nvSpPr>
        <p:spPr>
          <a:xfrm>
            <a:off x="581245" y="6011435"/>
            <a:ext cx="7217489" cy="523220"/>
          </a:xfrm>
          <a:prstGeom prst="rect">
            <a:avLst/>
          </a:prstGeom>
          <a:noFill/>
        </p:spPr>
        <p:txBody>
          <a:bodyPr wrap="none" rtlCol="0">
            <a:spAutoFit/>
          </a:bodyPr>
          <a:lstStyle/>
          <a:p>
            <a:r>
              <a:rPr lang="en-US" sz="2800" dirty="0">
                <a:solidFill>
                  <a:srgbClr val="FF0000"/>
                </a:solidFill>
              </a:rPr>
              <a:t>Careful!  Also called “6/10 depth” (from surface)</a:t>
            </a:r>
          </a:p>
        </p:txBody>
      </p:sp>
      <p:sp>
        <p:nvSpPr>
          <p:cNvPr id="44" name="Rectangle 4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Tree>
    <p:extLst>
      <p:ext uri="{BB962C8B-B14F-4D97-AF65-F5344CB8AC3E}">
        <p14:creationId xmlns:p14="http://schemas.microsoft.com/office/powerpoint/2010/main" val="422446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500"/>
                                        <p:tgtEl>
                                          <p:spTgt spid="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03871" y="746450"/>
            <a:ext cx="6784257" cy="5365101"/>
          </a:xfrm>
          <a:prstGeom prst="rect">
            <a:avLst/>
          </a:prstGeom>
          <a:ln w="38100">
            <a:solidFill>
              <a:srgbClr val="0070C0"/>
            </a:solidFill>
          </a:ln>
        </p:spPr>
      </p:pic>
      <p:sp>
        <p:nvSpPr>
          <p:cNvPr id="7" name="Rectangle 6"/>
          <p:cNvSpPr/>
          <p:nvPr/>
        </p:nvSpPr>
        <p:spPr>
          <a:xfrm>
            <a:off x="5950679" y="1981349"/>
            <a:ext cx="2134188" cy="4428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3345227" y="2362349"/>
            <a:ext cx="2062056" cy="4428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3535727" y="3893969"/>
            <a:ext cx="5204460" cy="8077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4768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63" y="0"/>
            <a:ext cx="4467306" cy="2387219"/>
          </a:xfrm>
        </p:spPr>
        <p:txBody>
          <a:bodyPr/>
          <a:lstStyle/>
          <a:p>
            <a:r>
              <a:rPr lang="en-US" dirty="0"/>
              <a:t>Stream flow measurement: Rivers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3016" y="174770"/>
            <a:ext cx="6044589" cy="6351941"/>
          </a:xfrm>
          <a:prstGeom prst="rect">
            <a:avLst/>
          </a:prstGeom>
        </p:spPr>
      </p:pic>
      <p:pic>
        <p:nvPicPr>
          <p:cNvPr id="1026" name="Picture 2" descr="http://pubs.usgs.gov/circ/circ1123/Photo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455" y="2238543"/>
            <a:ext cx="2607459" cy="41969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55543" y="6488668"/>
            <a:ext cx="4913396" cy="369332"/>
          </a:xfrm>
          <a:prstGeom prst="rect">
            <a:avLst/>
          </a:prstGeom>
          <a:noFill/>
        </p:spPr>
        <p:txBody>
          <a:bodyPr wrap="none" rtlCol="0">
            <a:spAutoFit/>
          </a:bodyPr>
          <a:lstStyle/>
          <a:p>
            <a:r>
              <a:rPr lang="en-US" dirty="0"/>
              <a:t>USGS Report, Techniques and Methods 3-A8, 2010</a:t>
            </a:r>
          </a:p>
        </p:txBody>
      </p:sp>
      <p:sp>
        <p:nvSpPr>
          <p:cNvPr id="7" name="TextBox 6"/>
          <p:cNvSpPr txBox="1"/>
          <p:nvPr/>
        </p:nvSpPr>
        <p:spPr>
          <a:xfrm>
            <a:off x="257919" y="6358640"/>
            <a:ext cx="3860993" cy="523220"/>
          </a:xfrm>
          <a:prstGeom prst="rect">
            <a:avLst/>
          </a:prstGeom>
          <a:noFill/>
        </p:spPr>
        <p:txBody>
          <a:bodyPr wrap="none" rtlCol="0">
            <a:spAutoFit/>
          </a:bodyPr>
          <a:lstStyle/>
          <a:p>
            <a:r>
              <a:rPr lang="en-US" sz="1400" dirty="0"/>
              <a:t>USGS circular, </a:t>
            </a:r>
          </a:p>
          <a:p>
            <a:r>
              <a:rPr lang="en-US" sz="1400" dirty="0"/>
              <a:t>http://pubs.usgs.gov/circ/circ1123/collection.html</a:t>
            </a:r>
          </a:p>
        </p:txBody>
      </p:sp>
      <p:sp>
        <p:nvSpPr>
          <p:cNvPr id="8" name="TextBox 7"/>
          <p:cNvSpPr txBox="1"/>
          <p:nvPr/>
        </p:nvSpPr>
        <p:spPr>
          <a:xfrm>
            <a:off x="2945914" y="2238543"/>
            <a:ext cx="1587807" cy="1384995"/>
          </a:xfrm>
          <a:prstGeom prst="rect">
            <a:avLst/>
          </a:prstGeom>
          <a:noFill/>
        </p:spPr>
        <p:txBody>
          <a:bodyPr wrap="none" rtlCol="0">
            <a:spAutoFit/>
          </a:bodyPr>
          <a:lstStyle/>
          <a:p>
            <a:r>
              <a:rPr lang="en-US" sz="2800" dirty="0"/>
              <a:t>Weighted</a:t>
            </a:r>
          </a:p>
          <a:p>
            <a:r>
              <a:rPr lang="en-US" sz="2800" dirty="0"/>
              <a:t>velocity</a:t>
            </a:r>
          </a:p>
          <a:p>
            <a:r>
              <a:rPr lang="en-US" sz="2800" dirty="0"/>
              <a:t>meter</a:t>
            </a:r>
            <a:endParaRPr lang="en-US" dirty="0"/>
          </a:p>
        </p:txBody>
      </p:sp>
      <p:sp>
        <p:nvSpPr>
          <p:cNvPr id="10" name="TextBox 9"/>
          <p:cNvSpPr txBox="1"/>
          <p:nvPr/>
        </p:nvSpPr>
        <p:spPr>
          <a:xfrm>
            <a:off x="4381295" y="4710829"/>
            <a:ext cx="1411990" cy="1815882"/>
          </a:xfrm>
          <a:prstGeom prst="rect">
            <a:avLst/>
          </a:prstGeom>
          <a:noFill/>
        </p:spPr>
        <p:txBody>
          <a:bodyPr wrap="none" rtlCol="0">
            <a:spAutoFit/>
          </a:bodyPr>
          <a:lstStyle/>
          <a:p>
            <a:r>
              <a:rPr lang="en-US" sz="2800" dirty="0"/>
              <a:t>3D</a:t>
            </a:r>
          </a:p>
          <a:p>
            <a:r>
              <a:rPr lang="en-US" sz="2800" dirty="0"/>
              <a:t>Acoustic</a:t>
            </a:r>
          </a:p>
          <a:p>
            <a:r>
              <a:rPr lang="en-US" sz="2800" dirty="0"/>
              <a:t>Doppler</a:t>
            </a:r>
          </a:p>
          <a:p>
            <a:r>
              <a:rPr lang="en-US" sz="2800" dirty="0"/>
              <a:t>(Sonar)</a:t>
            </a:r>
            <a:endParaRPr lang="en-US" dirty="0"/>
          </a:p>
        </p:txBody>
      </p:sp>
      <p:sp>
        <p:nvSpPr>
          <p:cNvPr id="9" name="Rectangle 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Tree>
    <p:extLst>
      <p:ext uri="{BB962C8B-B14F-4D97-AF65-F5344CB8AC3E}">
        <p14:creationId xmlns:p14="http://schemas.microsoft.com/office/powerpoint/2010/main" val="419221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 name="Rectangle 79"/>
              <p:cNvSpPr/>
              <p:nvPr/>
            </p:nvSpPr>
            <p:spPr>
              <a:xfrm>
                <a:off x="5215745" y="5147680"/>
                <a:ext cx="4417363"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5215745" y="5147680"/>
                <a:ext cx="4417363" cy="1475725"/>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51396" y="5574993"/>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76870" y="5129519"/>
                <a:ext cx="254281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76870" y="5129519"/>
                <a:ext cx="2542811" cy="1475725"/>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p:grpSp>
        <p:nvGrpSpPr>
          <p:cNvPr id="81" name="Group 80"/>
          <p:cNvGrpSpPr/>
          <p:nvPr/>
        </p:nvGrpSpPr>
        <p:grpSpPr>
          <a:xfrm>
            <a:off x="7083893" y="1770900"/>
            <a:ext cx="1934781" cy="2033614"/>
            <a:chOff x="7083893" y="1770900"/>
            <a:chExt cx="1934781" cy="2033614"/>
          </a:xfrm>
        </p:grpSpPr>
        <p:grpSp>
          <p:nvGrpSpPr>
            <p:cNvPr id="82" name="Group 81"/>
            <p:cNvGrpSpPr/>
            <p:nvPr/>
          </p:nvGrpSpPr>
          <p:grpSpPr>
            <a:xfrm>
              <a:off x="8523025" y="1770900"/>
              <a:ext cx="495649" cy="1221237"/>
              <a:chOff x="1838848" y="1821766"/>
              <a:chExt cx="495649" cy="1221237"/>
            </a:xfrm>
          </p:grpSpPr>
          <p:cxnSp>
            <p:nvCxnSpPr>
              <p:cNvPr id="88" name="Straight Connector 87"/>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3" name="Group 82"/>
            <p:cNvGrpSpPr/>
            <p:nvPr/>
          </p:nvGrpSpPr>
          <p:grpSpPr>
            <a:xfrm>
              <a:off x="7083893" y="1770900"/>
              <a:ext cx="1340781" cy="1682911"/>
              <a:chOff x="2320892" y="2262388"/>
              <a:chExt cx="1340781" cy="1682911"/>
            </a:xfrm>
          </p:grpSpPr>
          <p:cxnSp>
            <p:nvCxnSpPr>
              <p:cNvPr id="85" name="Straight Connector 84"/>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7" name="Rectangle 86"/>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4" name="Rectangle 83"/>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90" name="Rectangle 89"/>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7149007" y="3204213"/>
            <a:ext cx="864339" cy="865557"/>
            <a:chOff x="1778538" y="3339592"/>
            <a:chExt cx="864339" cy="865557"/>
          </a:xfrm>
        </p:grpSpPr>
        <p:sp>
          <p:nvSpPr>
            <p:cNvPr id="92" name="Rectangle 91"/>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3" name="Straight Arrow Connector 92"/>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a:t>
            </a:r>
          </a:p>
        </p:txBody>
      </p:sp>
      <p:sp>
        <p:nvSpPr>
          <p:cNvPr id="75" name="Rectangle 74">
            <a:extLst>
              <a:ext uri="{FF2B5EF4-FFF2-40B4-BE49-F238E27FC236}">
                <a16:creationId xmlns:a16="http://schemas.microsoft.com/office/drawing/2014/main" id="{ABC518A8-249D-4FE3-AEB7-EC8D27F5E025}"/>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79" name="Rectangle 78">
            <a:extLst>
              <a:ext uri="{FF2B5EF4-FFF2-40B4-BE49-F238E27FC236}">
                <a16:creationId xmlns:a16="http://schemas.microsoft.com/office/drawing/2014/main" id="{722D5ED3-6C34-4AB7-BBF0-A1B78D2F85EC}"/>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Tree>
    <p:extLst>
      <p:ext uri="{BB962C8B-B14F-4D97-AF65-F5344CB8AC3E}">
        <p14:creationId xmlns:p14="http://schemas.microsoft.com/office/powerpoint/2010/main" val="242943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velocity-area gauging (spreadsheet)</a:t>
            </a:r>
          </a:p>
        </p:txBody>
      </p:sp>
      <p:sp>
        <p:nvSpPr>
          <p:cNvPr id="3" name="Rectangle 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Tree>
    <p:extLst>
      <p:ext uri="{BB962C8B-B14F-4D97-AF65-F5344CB8AC3E}">
        <p14:creationId xmlns:p14="http://schemas.microsoft.com/office/powerpoint/2010/main" val="331754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865" y="301091"/>
            <a:ext cx="6174295" cy="1325563"/>
          </a:xfrm>
        </p:spPr>
        <p:txBody>
          <a:bodyPr>
            <a:normAutofit fontScale="90000"/>
          </a:bodyPr>
          <a:lstStyle/>
          <a:p>
            <a:r>
              <a:rPr lang="en-US" dirty="0"/>
              <a:t>Stream flow </a:t>
            </a:r>
            <a:br>
              <a:rPr lang="en-US" dirty="0"/>
            </a:br>
            <a:r>
              <a:rPr lang="en-US" dirty="0"/>
              <a:t>measurement: </a:t>
            </a:r>
            <a:br>
              <a:rPr lang="en-US" dirty="0"/>
            </a:br>
            <a:r>
              <a:rPr lang="en-US" dirty="0"/>
              <a:t>dilution gauging</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17" name="Freeform 16"/>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229350" y="3359935"/>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8237917" y="382002"/>
            <a:ext cx="1711420" cy="1297433"/>
            <a:chOff x="2637341" y="2860495"/>
            <a:chExt cx="1711420" cy="1297433"/>
          </a:xfrm>
        </p:grpSpPr>
        <p:sp>
          <p:nvSpPr>
            <p:cNvPr id="24" name="Can 23"/>
            <p:cNvSpPr/>
            <p:nvPr/>
          </p:nvSpPr>
          <p:spPr>
            <a:xfrm rot="15318483">
              <a:off x="2848450" y="2657617"/>
              <a:ext cx="1293318" cy="170730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1" name="Group 20"/>
            <p:cNvGrpSpPr>
              <a:grpSpLocks noChangeAspect="1"/>
            </p:cNvGrpSpPr>
            <p:nvPr/>
          </p:nvGrpSpPr>
          <p:grpSpPr>
            <a:xfrm rot="15318483">
              <a:off x="2844334" y="2653502"/>
              <a:ext cx="1293318" cy="1707304"/>
              <a:chOff x="6433607" y="1690688"/>
              <a:chExt cx="3541989" cy="3894082"/>
            </a:xfrm>
          </p:grpSpPr>
          <p:sp>
            <p:nvSpPr>
              <p:cNvPr id="22" name="Can 21"/>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Can 22"/>
              <p:cNvSpPr/>
              <p:nvPr/>
            </p:nvSpPr>
            <p:spPr>
              <a:xfrm>
                <a:off x="6433608" y="2936162"/>
                <a:ext cx="3541988" cy="2643351"/>
              </a:xfrm>
              <a:prstGeom prst="can">
                <a:avLst>
                  <a:gd name="adj" fmla="val 2827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grpSp>
      <p:grpSp>
        <p:nvGrpSpPr>
          <p:cNvPr id="25" name="Group 24"/>
          <p:cNvGrpSpPr/>
          <p:nvPr/>
        </p:nvGrpSpPr>
        <p:grpSpPr>
          <a:xfrm>
            <a:off x="150445" y="3590925"/>
            <a:ext cx="8622080" cy="584775"/>
            <a:chOff x="150445" y="3590925"/>
            <a:chExt cx="8622080" cy="584775"/>
          </a:xfrm>
        </p:grpSpPr>
        <p:sp>
          <p:nvSpPr>
            <p:cNvPr id="26" name="Rectangle 25"/>
            <p:cNvSpPr/>
            <p:nvPr/>
          </p:nvSpPr>
          <p:spPr>
            <a:xfrm>
              <a:off x="150445" y="3590925"/>
              <a:ext cx="5416483" cy="584775"/>
            </a:xfrm>
            <a:prstGeom prst="rect">
              <a:avLst/>
            </a:prstGeom>
          </p:spPr>
          <p:txBody>
            <a:bodyPr wrap="none">
              <a:spAutoFit/>
            </a:bodyPr>
            <a:lstStyle/>
            <a:p>
              <a:r>
                <a:rPr lang="en-US" sz="3200" b="0" dirty="0"/>
                <a:t>Specific electrical conductivity </a:t>
              </a:r>
              <a:endParaRPr lang="en-US" sz="3200" dirty="0"/>
            </a:p>
          </p:txBody>
        </p:sp>
        <p:cxnSp>
          <p:nvCxnSpPr>
            <p:cNvPr id="27" name="Straight Arrow Connector 26"/>
            <p:cNvCxnSpPr/>
            <p:nvPr/>
          </p:nvCxnSpPr>
          <p:spPr>
            <a:xfrm flipV="1">
              <a:off x="5854607" y="3757612"/>
              <a:ext cx="2917918" cy="166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Tree>
    <p:extLst>
      <p:ext uri="{BB962C8B-B14F-4D97-AF65-F5344CB8AC3E}">
        <p14:creationId xmlns:p14="http://schemas.microsoft.com/office/powerpoint/2010/main" val="5238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382" y="301091"/>
            <a:ext cx="6259778" cy="1325563"/>
          </a:xfrm>
        </p:spPr>
        <p:txBody>
          <a:bodyPr>
            <a:normAutofit fontScale="90000"/>
          </a:bodyPr>
          <a:lstStyle/>
          <a:p>
            <a:r>
              <a:rPr lang="en-US" dirty="0"/>
              <a:t>Stream flow </a:t>
            </a:r>
            <a:br>
              <a:rPr lang="en-US" dirty="0"/>
            </a:br>
            <a:r>
              <a:rPr lang="en-US" dirty="0"/>
              <a:t>measurement: </a:t>
            </a:r>
            <a:br>
              <a:rPr lang="en-US" dirty="0"/>
            </a:br>
            <a:r>
              <a:rPr lang="en-US" dirty="0"/>
              <a:t>dilution gauging</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17" name="Freeform 16"/>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229350" y="3359935"/>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8237917" y="382002"/>
            <a:ext cx="1711420" cy="1297433"/>
            <a:chOff x="2637341" y="2860495"/>
            <a:chExt cx="1711420" cy="1297433"/>
          </a:xfrm>
        </p:grpSpPr>
        <p:sp>
          <p:nvSpPr>
            <p:cNvPr id="24" name="Can 23"/>
            <p:cNvSpPr/>
            <p:nvPr/>
          </p:nvSpPr>
          <p:spPr>
            <a:xfrm rot="15318483">
              <a:off x="2848450" y="2657617"/>
              <a:ext cx="1293318" cy="170730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1" name="Group 20"/>
            <p:cNvGrpSpPr>
              <a:grpSpLocks noChangeAspect="1"/>
            </p:cNvGrpSpPr>
            <p:nvPr/>
          </p:nvGrpSpPr>
          <p:grpSpPr>
            <a:xfrm rot="15318483">
              <a:off x="2844334" y="2653502"/>
              <a:ext cx="1293318" cy="1707304"/>
              <a:chOff x="6433607" y="1690688"/>
              <a:chExt cx="3541989" cy="3894082"/>
            </a:xfrm>
          </p:grpSpPr>
          <p:sp>
            <p:nvSpPr>
              <p:cNvPr id="22" name="Can 21"/>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Can 22"/>
              <p:cNvSpPr/>
              <p:nvPr/>
            </p:nvSpPr>
            <p:spPr>
              <a:xfrm>
                <a:off x="6433608" y="2936162"/>
                <a:ext cx="3541988" cy="2643351"/>
              </a:xfrm>
              <a:prstGeom prst="can">
                <a:avLst>
                  <a:gd name="adj" fmla="val 28034"/>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grpSp>
      <p:cxnSp>
        <p:nvCxnSpPr>
          <p:cNvPr id="27" name="Straight Arrow Connector 26"/>
          <p:cNvCxnSpPr/>
          <p:nvPr/>
        </p:nvCxnSpPr>
        <p:spPr>
          <a:xfrm flipV="1">
            <a:off x="5854607" y="3757612"/>
            <a:ext cx="2917918" cy="166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51382" y="2290552"/>
            <a:ext cx="0" cy="3356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52267" y="5406013"/>
            <a:ext cx="5136554" cy="2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rot="16200000">
            <a:off x="-1838326" y="3674109"/>
            <a:ext cx="4102085" cy="461665"/>
          </a:xfrm>
          <a:prstGeom prst="rect">
            <a:avLst/>
          </a:prstGeom>
        </p:spPr>
        <p:txBody>
          <a:bodyPr wrap="none">
            <a:spAutoFit/>
          </a:bodyPr>
          <a:lstStyle/>
          <a:p>
            <a:r>
              <a:rPr lang="en-US" sz="2400" b="0" dirty="0"/>
              <a:t>Specific electrical conductivity </a:t>
            </a:r>
            <a:endParaRPr lang="en-US" sz="2400" dirty="0"/>
          </a:p>
        </p:txBody>
      </p:sp>
      <p:sp>
        <p:nvSpPr>
          <p:cNvPr id="29" name="Rectangle 28"/>
          <p:cNvSpPr/>
          <p:nvPr/>
        </p:nvSpPr>
        <p:spPr>
          <a:xfrm>
            <a:off x="2991774" y="5854193"/>
            <a:ext cx="1213794" cy="461665"/>
          </a:xfrm>
          <a:prstGeom prst="rect">
            <a:avLst/>
          </a:prstGeom>
        </p:spPr>
        <p:txBody>
          <a:bodyPr wrap="none">
            <a:spAutoFit/>
          </a:bodyPr>
          <a:lstStyle/>
          <a:p>
            <a:r>
              <a:rPr lang="en-US" sz="2400" b="0" dirty="0"/>
              <a:t>Time [T]</a:t>
            </a:r>
            <a:endParaRPr lang="en-US" sz="2400" dirty="0"/>
          </a:p>
        </p:txBody>
      </p:sp>
      <p:sp>
        <p:nvSpPr>
          <p:cNvPr id="11" name="Freeform 10"/>
          <p:cNvSpPr/>
          <p:nvPr/>
        </p:nvSpPr>
        <p:spPr>
          <a:xfrm>
            <a:off x="864158" y="2703370"/>
            <a:ext cx="5064369" cy="1839647"/>
          </a:xfrm>
          <a:custGeom>
            <a:avLst/>
            <a:gdLst>
              <a:gd name="connsiteX0" fmla="*/ 0 w 5064369"/>
              <a:gd name="connsiteY0" fmla="*/ 1828437 h 1839647"/>
              <a:gd name="connsiteX1" fmla="*/ 261257 w 5064369"/>
              <a:gd name="connsiteY1" fmla="*/ 1818388 h 1839647"/>
              <a:gd name="connsiteX2" fmla="*/ 542611 w 5064369"/>
              <a:gd name="connsiteY2" fmla="*/ 1828437 h 1839647"/>
              <a:gd name="connsiteX3" fmla="*/ 984739 w 5064369"/>
              <a:gd name="connsiteY3" fmla="*/ 1637518 h 1839647"/>
              <a:gd name="connsiteX4" fmla="*/ 1326383 w 5064369"/>
              <a:gd name="connsiteY4" fmla="*/ 903988 h 1839647"/>
              <a:gd name="connsiteX5" fmla="*/ 1577591 w 5064369"/>
              <a:gd name="connsiteY5" fmla="*/ 100120 h 1839647"/>
              <a:gd name="connsiteX6" fmla="*/ 1748413 w 5064369"/>
              <a:gd name="connsiteY6" fmla="*/ 29782 h 1839647"/>
              <a:gd name="connsiteX7" fmla="*/ 1868994 w 5064369"/>
              <a:gd name="connsiteY7" fmla="*/ 260894 h 1839647"/>
              <a:gd name="connsiteX8" fmla="*/ 2140299 w 5064369"/>
              <a:gd name="connsiteY8" fmla="*/ 1245632 h 1839647"/>
              <a:gd name="connsiteX9" fmla="*/ 2622620 w 5064369"/>
              <a:gd name="connsiteY9" fmla="*/ 1597325 h 1839647"/>
              <a:gd name="connsiteX10" fmla="*/ 3687745 w 5064369"/>
              <a:gd name="connsiteY10" fmla="*/ 1758098 h 1839647"/>
              <a:gd name="connsiteX11" fmla="*/ 4793064 w 5064369"/>
              <a:gd name="connsiteY11" fmla="*/ 1818388 h 1839647"/>
              <a:gd name="connsiteX12" fmla="*/ 5064369 w 5064369"/>
              <a:gd name="connsiteY12" fmla="*/ 1818388 h 18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4369" h="1839647">
                <a:moveTo>
                  <a:pt x="0" y="1828437"/>
                </a:moveTo>
                <a:cubicBezTo>
                  <a:pt x="85411" y="1823412"/>
                  <a:pt x="170822" y="1818388"/>
                  <a:pt x="261257" y="1818388"/>
                </a:cubicBezTo>
                <a:cubicBezTo>
                  <a:pt x="351692" y="1818388"/>
                  <a:pt x="422031" y="1858582"/>
                  <a:pt x="542611" y="1828437"/>
                </a:cubicBezTo>
                <a:cubicBezTo>
                  <a:pt x="663191" y="1798292"/>
                  <a:pt x="854110" y="1791593"/>
                  <a:pt x="984739" y="1637518"/>
                </a:cubicBezTo>
                <a:cubicBezTo>
                  <a:pt x="1115368" y="1483443"/>
                  <a:pt x="1227574" y="1160221"/>
                  <a:pt x="1326383" y="903988"/>
                </a:cubicBezTo>
                <a:cubicBezTo>
                  <a:pt x="1425192" y="647755"/>
                  <a:pt x="1507253" y="245821"/>
                  <a:pt x="1577591" y="100120"/>
                </a:cubicBezTo>
                <a:cubicBezTo>
                  <a:pt x="1647929" y="-45581"/>
                  <a:pt x="1699846" y="2986"/>
                  <a:pt x="1748413" y="29782"/>
                </a:cubicBezTo>
                <a:cubicBezTo>
                  <a:pt x="1796980" y="56578"/>
                  <a:pt x="1803680" y="58252"/>
                  <a:pt x="1868994" y="260894"/>
                </a:cubicBezTo>
                <a:cubicBezTo>
                  <a:pt x="1934308" y="463536"/>
                  <a:pt x="2014695" y="1022893"/>
                  <a:pt x="2140299" y="1245632"/>
                </a:cubicBezTo>
                <a:cubicBezTo>
                  <a:pt x="2265903" y="1468371"/>
                  <a:pt x="2364712" y="1511914"/>
                  <a:pt x="2622620" y="1597325"/>
                </a:cubicBezTo>
                <a:cubicBezTo>
                  <a:pt x="2880528" y="1682736"/>
                  <a:pt x="3326004" y="1721254"/>
                  <a:pt x="3687745" y="1758098"/>
                </a:cubicBezTo>
                <a:cubicBezTo>
                  <a:pt x="4049486" y="1794942"/>
                  <a:pt x="4563627" y="1808340"/>
                  <a:pt x="4793064" y="1818388"/>
                </a:cubicBezTo>
                <a:cubicBezTo>
                  <a:pt x="5022501" y="1828436"/>
                  <a:pt x="5043435" y="1823412"/>
                  <a:pt x="5064369" y="1818388"/>
                </a:cubicBezTo>
              </a:path>
            </a:pathLst>
          </a:cu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36039" y="4306951"/>
            <a:ext cx="5592488" cy="461665"/>
            <a:chOff x="336039" y="4306951"/>
            <a:chExt cx="5592488" cy="461665"/>
          </a:xfrm>
        </p:grpSpPr>
        <p:cxnSp>
          <p:nvCxnSpPr>
            <p:cNvPr id="15" name="Straight Connector 14"/>
            <p:cNvCxnSpPr/>
            <p:nvPr/>
          </p:nvCxnSpPr>
          <p:spPr>
            <a:xfrm flipV="1">
              <a:off x="864158" y="4541857"/>
              <a:ext cx="5064369" cy="1004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36039" y="4306951"/>
              <a:ext cx="590226" cy="461665"/>
            </a:xfrm>
            <a:prstGeom prst="rect">
              <a:avLst/>
            </a:prstGeom>
          </p:spPr>
          <p:txBody>
            <a:bodyPr wrap="none">
              <a:spAutoFit/>
            </a:bodyPr>
            <a:lstStyle/>
            <a:p>
              <a:r>
                <a:rPr lang="en-US" sz="2400" dirty="0">
                  <a:solidFill>
                    <a:srgbClr val="FF0000"/>
                  </a:solidFill>
                </a:rPr>
                <a:t>C</a:t>
              </a:r>
              <a:r>
                <a:rPr lang="en-US" sz="2400" baseline="-25000" dirty="0">
                  <a:solidFill>
                    <a:srgbClr val="FF0000"/>
                  </a:solidFill>
                </a:rPr>
                <a:t>BG</a:t>
              </a:r>
            </a:p>
          </p:txBody>
        </p:sp>
      </p:grpSp>
      <p:sp>
        <p:nvSpPr>
          <p:cNvPr id="32" name="TextBox 31"/>
          <p:cNvSpPr txBox="1"/>
          <p:nvPr/>
        </p:nvSpPr>
        <p:spPr>
          <a:xfrm>
            <a:off x="2898204" y="2318781"/>
            <a:ext cx="3075457" cy="830997"/>
          </a:xfrm>
          <a:prstGeom prst="rect">
            <a:avLst/>
          </a:prstGeom>
          <a:noFill/>
        </p:spPr>
        <p:txBody>
          <a:bodyPr wrap="none" rtlCol="0">
            <a:spAutoFit/>
          </a:bodyPr>
          <a:lstStyle/>
          <a:p>
            <a:r>
              <a:rPr lang="en-US" sz="2400" dirty="0"/>
              <a:t>Step 1:</a:t>
            </a:r>
          </a:p>
          <a:p>
            <a:r>
              <a:rPr lang="en-US" sz="2400" dirty="0"/>
              <a:t>Correct for background</a:t>
            </a:r>
          </a:p>
        </p:txBody>
      </p:sp>
      <p:sp>
        <p:nvSpPr>
          <p:cNvPr id="25" name="Rectangle 24"/>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16</a:t>
            </a:r>
          </a:p>
        </p:txBody>
      </p:sp>
      <p:sp>
        <p:nvSpPr>
          <p:cNvPr id="26" name="Rectangle 25">
            <a:extLst>
              <a:ext uri="{FF2B5EF4-FFF2-40B4-BE49-F238E27FC236}">
                <a16:creationId xmlns:a16="http://schemas.microsoft.com/office/drawing/2014/main" id="{FC790008-C186-423A-8715-66194164E5FE}"/>
              </a:ext>
            </a:extLst>
          </p:cNvPr>
          <p:cNvSpPr/>
          <p:nvPr/>
        </p:nvSpPr>
        <p:spPr>
          <a:xfrm>
            <a:off x="460375" y="6261753"/>
            <a:ext cx="4531625" cy="461665"/>
          </a:xfrm>
          <a:prstGeom prst="rect">
            <a:avLst/>
          </a:prstGeom>
        </p:spPr>
        <p:txBody>
          <a:bodyPr wrap="none">
            <a:spAutoFit/>
          </a:bodyPr>
          <a:lstStyle/>
          <a:p>
            <a:r>
              <a:rPr lang="en-US" sz="2400" b="0" dirty="0"/>
              <a:t>Tracer breakthrough curve analysis</a:t>
            </a:r>
            <a:endParaRPr lang="en-US" sz="2400" dirty="0"/>
          </a:p>
        </p:txBody>
      </p:sp>
    </p:spTree>
    <p:extLst>
      <p:ext uri="{BB962C8B-B14F-4D97-AF65-F5344CB8AC3E}">
        <p14:creationId xmlns:p14="http://schemas.microsoft.com/office/powerpoint/2010/main" val="38764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382" y="301091"/>
            <a:ext cx="6259778" cy="1325563"/>
          </a:xfrm>
        </p:spPr>
        <p:txBody>
          <a:bodyPr>
            <a:normAutofit fontScale="90000"/>
          </a:bodyPr>
          <a:lstStyle/>
          <a:p>
            <a:r>
              <a:rPr lang="en-US" dirty="0"/>
              <a:t>Stream flow </a:t>
            </a:r>
            <a:br>
              <a:rPr lang="en-US" dirty="0"/>
            </a:br>
            <a:r>
              <a:rPr lang="en-US" dirty="0"/>
              <a:t>measurement: </a:t>
            </a:r>
            <a:br>
              <a:rPr lang="en-US" dirty="0"/>
            </a:br>
            <a:r>
              <a:rPr lang="en-US" dirty="0"/>
              <a:t>dilution gauging</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17" name="Freeform 16"/>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229350" y="3359935"/>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8237917" y="382002"/>
            <a:ext cx="1711420" cy="1297433"/>
            <a:chOff x="2637341" y="2860495"/>
            <a:chExt cx="1711420" cy="1297433"/>
          </a:xfrm>
        </p:grpSpPr>
        <p:sp>
          <p:nvSpPr>
            <p:cNvPr id="24" name="Can 23"/>
            <p:cNvSpPr/>
            <p:nvPr/>
          </p:nvSpPr>
          <p:spPr>
            <a:xfrm rot="15318483">
              <a:off x="2848450" y="2657617"/>
              <a:ext cx="1293318" cy="170730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1" name="Group 20"/>
            <p:cNvGrpSpPr>
              <a:grpSpLocks noChangeAspect="1"/>
            </p:cNvGrpSpPr>
            <p:nvPr/>
          </p:nvGrpSpPr>
          <p:grpSpPr>
            <a:xfrm rot="15318483">
              <a:off x="2844334" y="2653502"/>
              <a:ext cx="1293318" cy="1707304"/>
              <a:chOff x="6433607" y="1690688"/>
              <a:chExt cx="3541989" cy="3894082"/>
            </a:xfrm>
          </p:grpSpPr>
          <p:sp>
            <p:nvSpPr>
              <p:cNvPr id="22" name="Can 21"/>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Can 22"/>
              <p:cNvSpPr/>
              <p:nvPr/>
            </p:nvSpPr>
            <p:spPr>
              <a:xfrm>
                <a:off x="6433608" y="2936162"/>
                <a:ext cx="3541988" cy="2643351"/>
              </a:xfrm>
              <a:prstGeom prst="can">
                <a:avLst>
                  <a:gd name="adj" fmla="val 2873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grpSp>
      <p:cxnSp>
        <p:nvCxnSpPr>
          <p:cNvPr id="27" name="Straight Arrow Connector 26"/>
          <p:cNvCxnSpPr/>
          <p:nvPr/>
        </p:nvCxnSpPr>
        <p:spPr>
          <a:xfrm flipV="1">
            <a:off x="5854607" y="3757612"/>
            <a:ext cx="2917918" cy="166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51382" y="2290552"/>
            <a:ext cx="0" cy="3356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52267" y="5406013"/>
            <a:ext cx="5136554" cy="2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rot="16200000">
            <a:off x="-2262574" y="3674109"/>
            <a:ext cx="4950586" cy="461665"/>
          </a:xfrm>
          <a:prstGeom prst="rect">
            <a:avLst/>
          </a:prstGeom>
        </p:spPr>
        <p:txBody>
          <a:bodyPr wrap="none">
            <a:spAutoFit/>
          </a:bodyPr>
          <a:lstStyle/>
          <a:p>
            <a:r>
              <a:rPr lang="en-US" sz="2400" b="0" dirty="0"/>
              <a:t>Background corrected conductivity </a:t>
            </a:r>
            <a:r>
              <a:rPr lang="en-US" sz="2400" dirty="0"/>
              <a:t>[C]</a:t>
            </a:r>
          </a:p>
        </p:txBody>
      </p:sp>
      <p:sp>
        <p:nvSpPr>
          <p:cNvPr id="29" name="Rectangle 28"/>
          <p:cNvSpPr/>
          <p:nvPr/>
        </p:nvSpPr>
        <p:spPr>
          <a:xfrm>
            <a:off x="2991774" y="5854193"/>
            <a:ext cx="1213794" cy="461665"/>
          </a:xfrm>
          <a:prstGeom prst="rect">
            <a:avLst/>
          </a:prstGeom>
        </p:spPr>
        <p:txBody>
          <a:bodyPr wrap="none">
            <a:spAutoFit/>
          </a:bodyPr>
          <a:lstStyle/>
          <a:p>
            <a:r>
              <a:rPr lang="en-US" sz="2400" b="0" dirty="0"/>
              <a:t>Time [T]</a:t>
            </a:r>
            <a:endParaRPr lang="en-US" sz="2400" dirty="0"/>
          </a:p>
        </p:txBody>
      </p:sp>
      <p:sp>
        <p:nvSpPr>
          <p:cNvPr id="11" name="Freeform 10"/>
          <p:cNvSpPr/>
          <p:nvPr/>
        </p:nvSpPr>
        <p:spPr>
          <a:xfrm>
            <a:off x="864158" y="3577573"/>
            <a:ext cx="5064369" cy="1839647"/>
          </a:xfrm>
          <a:custGeom>
            <a:avLst/>
            <a:gdLst>
              <a:gd name="connsiteX0" fmla="*/ 0 w 5064369"/>
              <a:gd name="connsiteY0" fmla="*/ 1828437 h 1839647"/>
              <a:gd name="connsiteX1" fmla="*/ 261257 w 5064369"/>
              <a:gd name="connsiteY1" fmla="*/ 1818388 h 1839647"/>
              <a:gd name="connsiteX2" fmla="*/ 542611 w 5064369"/>
              <a:gd name="connsiteY2" fmla="*/ 1828437 h 1839647"/>
              <a:gd name="connsiteX3" fmla="*/ 984739 w 5064369"/>
              <a:gd name="connsiteY3" fmla="*/ 1637518 h 1839647"/>
              <a:gd name="connsiteX4" fmla="*/ 1326383 w 5064369"/>
              <a:gd name="connsiteY4" fmla="*/ 903988 h 1839647"/>
              <a:gd name="connsiteX5" fmla="*/ 1577591 w 5064369"/>
              <a:gd name="connsiteY5" fmla="*/ 100120 h 1839647"/>
              <a:gd name="connsiteX6" fmla="*/ 1748413 w 5064369"/>
              <a:gd name="connsiteY6" fmla="*/ 29782 h 1839647"/>
              <a:gd name="connsiteX7" fmla="*/ 1868994 w 5064369"/>
              <a:gd name="connsiteY7" fmla="*/ 260894 h 1839647"/>
              <a:gd name="connsiteX8" fmla="*/ 2140299 w 5064369"/>
              <a:gd name="connsiteY8" fmla="*/ 1245632 h 1839647"/>
              <a:gd name="connsiteX9" fmla="*/ 2622620 w 5064369"/>
              <a:gd name="connsiteY9" fmla="*/ 1597325 h 1839647"/>
              <a:gd name="connsiteX10" fmla="*/ 3687745 w 5064369"/>
              <a:gd name="connsiteY10" fmla="*/ 1758098 h 1839647"/>
              <a:gd name="connsiteX11" fmla="*/ 4793064 w 5064369"/>
              <a:gd name="connsiteY11" fmla="*/ 1818388 h 1839647"/>
              <a:gd name="connsiteX12" fmla="*/ 5064369 w 5064369"/>
              <a:gd name="connsiteY12" fmla="*/ 1818388 h 18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4369" h="1839647">
                <a:moveTo>
                  <a:pt x="0" y="1828437"/>
                </a:moveTo>
                <a:cubicBezTo>
                  <a:pt x="85411" y="1823412"/>
                  <a:pt x="170822" y="1818388"/>
                  <a:pt x="261257" y="1818388"/>
                </a:cubicBezTo>
                <a:cubicBezTo>
                  <a:pt x="351692" y="1818388"/>
                  <a:pt x="422031" y="1858582"/>
                  <a:pt x="542611" y="1828437"/>
                </a:cubicBezTo>
                <a:cubicBezTo>
                  <a:pt x="663191" y="1798292"/>
                  <a:pt x="854110" y="1791593"/>
                  <a:pt x="984739" y="1637518"/>
                </a:cubicBezTo>
                <a:cubicBezTo>
                  <a:pt x="1115368" y="1483443"/>
                  <a:pt x="1227574" y="1160221"/>
                  <a:pt x="1326383" y="903988"/>
                </a:cubicBezTo>
                <a:cubicBezTo>
                  <a:pt x="1425192" y="647755"/>
                  <a:pt x="1507253" y="245821"/>
                  <a:pt x="1577591" y="100120"/>
                </a:cubicBezTo>
                <a:cubicBezTo>
                  <a:pt x="1647929" y="-45581"/>
                  <a:pt x="1699846" y="2986"/>
                  <a:pt x="1748413" y="29782"/>
                </a:cubicBezTo>
                <a:cubicBezTo>
                  <a:pt x="1796980" y="56578"/>
                  <a:pt x="1803680" y="58252"/>
                  <a:pt x="1868994" y="260894"/>
                </a:cubicBezTo>
                <a:cubicBezTo>
                  <a:pt x="1934308" y="463536"/>
                  <a:pt x="2014695" y="1022893"/>
                  <a:pt x="2140299" y="1245632"/>
                </a:cubicBezTo>
                <a:cubicBezTo>
                  <a:pt x="2265903" y="1468371"/>
                  <a:pt x="2364712" y="1511914"/>
                  <a:pt x="2622620" y="1597325"/>
                </a:cubicBezTo>
                <a:cubicBezTo>
                  <a:pt x="2880528" y="1682736"/>
                  <a:pt x="3326004" y="1721254"/>
                  <a:pt x="3687745" y="1758098"/>
                </a:cubicBezTo>
                <a:cubicBezTo>
                  <a:pt x="4049486" y="1794942"/>
                  <a:pt x="4563627" y="1808340"/>
                  <a:pt x="4793064" y="1818388"/>
                </a:cubicBezTo>
                <a:cubicBezTo>
                  <a:pt x="5022501" y="1828436"/>
                  <a:pt x="5043435" y="1823412"/>
                  <a:pt x="5064369" y="1818388"/>
                </a:cubicBezTo>
              </a:path>
            </a:pathLst>
          </a:cu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38119" y="1952741"/>
            <a:ext cx="601662" cy="3904402"/>
            <a:chOff x="338119" y="1952741"/>
            <a:chExt cx="601662" cy="3904402"/>
          </a:xfrm>
        </p:grpSpPr>
        <p:sp>
          <p:nvSpPr>
            <p:cNvPr id="25" name="Rectangle 24"/>
            <p:cNvSpPr/>
            <p:nvPr/>
          </p:nvSpPr>
          <p:spPr>
            <a:xfrm rot="16200000">
              <a:off x="-1243252" y="3674109"/>
              <a:ext cx="3904402" cy="461665"/>
            </a:xfrm>
            <a:prstGeom prst="rect">
              <a:avLst/>
            </a:prstGeom>
          </p:spPr>
          <p:txBody>
            <a:bodyPr wrap="none">
              <a:spAutoFit/>
            </a:bodyPr>
            <a:lstStyle/>
            <a:p>
              <a:r>
                <a:rPr lang="en-US" sz="2400" b="0" dirty="0">
                  <a:solidFill>
                    <a:srgbClr val="FF0000"/>
                  </a:solidFill>
                </a:rPr>
                <a:t>Concentration of </a:t>
              </a:r>
              <a:r>
                <a:rPr lang="en-US" sz="2400" b="0" dirty="0" err="1">
                  <a:solidFill>
                    <a:srgbClr val="FF0000"/>
                  </a:solidFill>
                </a:rPr>
                <a:t>NaCl</a:t>
              </a:r>
              <a:r>
                <a:rPr lang="en-US" sz="2400" b="0" dirty="0">
                  <a:solidFill>
                    <a:srgbClr val="FF0000"/>
                  </a:solidFill>
                </a:rPr>
                <a:t> </a:t>
              </a:r>
              <a:r>
                <a:rPr lang="en-US" sz="2400" dirty="0">
                  <a:solidFill>
                    <a:srgbClr val="FF0000"/>
                  </a:solidFill>
                </a:rPr>
                <a:t>[M L</a:t>
              </a:r>
              <a:r>
                <a:rPr lang="en-US" sz="2400" baseline="30000" dirty="0">
                  <a:solidFill>
                    <a:srgbClr val="FF0000"/>
                  </a:solidFill>
                </a:rPr>
                <a:t>-3</a:t>
              </a:r>
              <a:r>
                <a:rPr lang="en-US" sz="2400" dirty="0">
                  <a:solidFill>
                    <a:srgbClr val="FF0000"/>
                  </a:solidFill>
                </a:rPr>
                <a:t>]</a:t>
              </a:r>
            </a:p>
          </p:txBody>
        </p:sp>
        <p:sp>
          <p:nvSpPr>
            <p:cNvPr id="4" name="Right Arrow 3"/>
            <p:cNvSpPr/>
            <p:nvPr/>
          </p:nvSpPr>
          <p:spPr>
            <a:xfrm>
              <a:off x="338119" y="3840956"/>
              <a:ext cx="304800" cy="319062"/>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2898204" y="2318781"/>
            <a:ext cx="3134191" cy="1200329"/>
          </a:xfrm>
          <a:prstGeom prst="rect">
            <a:avLst/>
          </a:prstGeom>
          <a:noFill/>
        </p:spPr>
        <p:txBody>
          <a:bodyPr wrap="none" rtlCol="0">
            <a:spAutoFit/>
          </a:bodyPr>
          <a:lstStyle/>
          <a:p>
            <a:r>
              <a:rPr lang="en-US" sz="2400" dirty="0"/>
              <a:t>Step 2:</a:t>
            </a:r>
          </a:p>
          <a:p>
            <a:r>
              <a:rPr lang="en-US" sz="2400" dirty="0"/>
              <a:t>Calculate concentration</a:t>
            </a:r>
          </a:p>
          <a:p>
            <a:r>
              <a:rPr lang="en-US" sz="2400" dirty="0"/>
              <a:t>(1 mg L</a:t>
            </a:r>
            <a:r>
              <a:rPr lang="en-US" sz="2400" baseline="30000" dirty="0"/>
              <a:t>-1</a:t>
            </a:r>
            <a:r>
              <a:rPr lang="en-US" sz="2400" dirty="0"/>
              <a:t> = 2 </a:t>
            </a:r>
            <a:r>
              <a:rPr lang="en-US" sz="2400" dirty="0" err="1">
                <a:latin typeface="Symbol" panose="05050102010706020507" pitchFamily="18" charset="2"/>
              </a:rPr>
              <a:t>m</a:t>
            </a:r>
            <a:r>
              <a:rPr lang="en-US" sz="2400" dirty="0" err="1"/>
              <a:t>S</a:t>
            </a:r>
            <a:r>
              <a:rPr lang="en-US" sz="2400" dirty="0"/>
              <a:t> cm</a:t>
            </a:r>
            <a:r>
              <a:rPr lang="en-US" sz="2400" baseline="30000" dirty="0"/>
              <a:t>-1</a:t>
            </a:r>
            <a:r>
              <a:rPr lang="en-US" sz="2400" dirty="0"/>
              <a:t>)</a:t>
            </a:r>
          </a:p>
        </p:txBody>
      </p:sp>
      <p:sp>
        <p:nvSpPr>
          <p:cNvPr id="30" name="Rectangle 2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17</a:t>
            </a:r>
          </a:p>
        </p:txBody>
      </p:sp>
      <p:sp>
        <p:nvSpPr>
          <p:cNvPr id="31" name="Rectangle 30">
            <a:extLst>
              <a:ext uri="{FF2B5EF4-FFF2-40B4-BE49-F238E27FC236}">
                <a16:creationId xmlns:a16="http://schemas.microsoft.com/office/drawing/2014/main" id="{59CAA25B-4491-44A2-9C5E-CE266D53DF0B}"/>
              </a:ext>
            </a:extLst>
          </p:cNvPr>
          <p:cNvSpPr/>
          <p:nvPr/>
        </p:nvSpPr>
        <p:spPr>
          <a:xfrm>
            <a:off x="460375" y="6261753"/>
            <a:ext cx="4531625" cy="461665"/>
          </a:xfrm>
          <a:prstGeom prst="rect">
            <a:avLst/>
          </a:prstGeom>
        </p:spPr>
        <p:txBody>
          <a:bodyPr wrap="none">
            <a:spAutoFit/>
          </a:bodyPr>
          <a:lstStyle/>
          <a:p>
            <a:r>
              <a:rPr lang="en-US" sz="2400" b="0" dirty="0"/>
              <a:t>Tracer breakthrough curve analysis</a:t>
            </a:r>
            <a:endParaRPr lang="en-US" sz="2400" dirty="0"/>
          </a:p>
        </p:txBody>
      </p:sp>
    </p:spTree>
    <p:extLst>
      <p:ext uri="{BB962C8B-B14F-4D97-AF65-F5344CB8AC3E}">
        <p14:creationId xmlns:p14="http://schemas.microsoft.com/office/powerpoint/2010/main" val="394670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382" y="301091"/>
            <a:ext cx="6259778" cy="1325563"/>
          </a:xfrm>
        </p:spPr>
        <p:txBody>
          <a:bodyPr>
            <a:normAutofit fontScale="90000"/>
          </a:bodyPr>
          <a:lstStyle/>
          <a:p>
            <a:r>
              <a:rPr lang="en-US" dirty="0"/>
              <a:t>Stream flow </a:t>
            </a:r>
            <a:br>
              <a:rPr lang="en-US" dirty="0"/>
            </a:br>
            <a:r>
              <a:rPr lang="en-US" dirty="0"/>
              <a:t>measurement: </a:t>
            </a:r>
            <a:br>
              <a:rPr lang="en-US" dirty="0"/>
            </a:br>
            <a:r>
              <a:rPr lang="en-US" dirty="0"/>
              <a:t>dilution gauging</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17" name="Freeform 16"/>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229350" y="3359935"/>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8237917" y="382002"/>
            <a:ext cx="1711420" cy="1297433"/>
            <a:chOff x="2637341" y="2860495"/>
            <a:chExt cx="1711420" cy="1297433"/>
          </a:xfrm>
        </p:grpSpPr>
        <p:sp>
          <p:nvSpPr>
            <p:cNvPr id="24" name="Can 23"/>
            <p:cNvSpPr/>
            <p:nvPr/>
          </p:nvSpPr>
          <p:spPr>
            <a:xfrm rot="15318483">
              <a:off x="2848450" y="2657617"/>
              <a:ext cx="1293318" cy="170730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1" name="Group 20"/>
            <p:cNvGrpSpPr>
              <a:grpSpLocks noChangeAspect="1"/>
            </p:cNvGrpSpPr>
            <p:nvPr/>
          </p:nvGrpSpPr>
          <p:grpSpPr>
            <a:xfrm rot="15318483">
              <a:off x="2844334" y="2653502"/>
              <a:ext cx="1293318" cy="1707304"/>
              <a:chOff x="6433607" y="1690688"/>
              <a:chExt cx="3541989" cy="3894082"/>
            </a:xfrm>
          </p:grpSpPr>
          <p:sp>
            <p:nvSpPr>
              <p:cNvPr id="22" name="Can 21"/>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Can 22"/>
              <p:cNvSpPr/>
              <p:nvPr/>
            </p:nvSpPr>
            <p:spPr>
              <a:xfrm>
                <a:off x="6433608" y="2936162"/>
                <a:ext cx="3541988" cy="2643351"/>
              </a:xfrm>
              <a:prstGeom prst="can">
                <a:avLst>
                  <a:gd name="adj" fmla="val 27213"/>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grpSp>
      <p:cxnSp>
        <p:nvCxnSpPr>
          <p:cNvPr id="27" name="Straight Arrow Connector 26"/>
          <p:cNvCxnSpPr/>
          <p:nvPr/>
        </p:nvCxnSpPr>
        <p:spPr>
          <a:xfrm flipV="1">
            <a:off x="5854607" y="3757612"/>
            <a:ext cx="2917918" cy="166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51382" y="2290552"/>
            <a:ext cx="0" cy="3356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52267" y="5406013"/>
            <a:ext cx="5136554" cy="2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91774" y="5854193"/>
            <a:ext cx="1213794" cy="461665"/>
          </a:xfrm>
          <a:prstGeom prst="rect">
            <a:avLst/>
          </a:prstGeom>
        </p:spPr>
        <p:txBody>
          <a:bodyPr wrap="none">
            <a:spAutoFit/>
          </a:bodyPr>
          <a:lstStyle/>
          <a:p>
            <a:r>
              <a:rPr lang="en-US" sz="2400" b="0" dirty="0"/>
              <a:t>Time [T]</a:t>
            </a:r>
            <a:endParaRPr lang="en-US" sz="2400" dirty="0"/>
          </a:p>
        </p:txBody>
      </p:sp>
      <p:sp>
        <p:nvSpPr>
          <p:cNvPr id="11" name="Freeform 10"/>
          <p:cNvSpPr/>
          <p:nvPr/>
        </p:nvSpPr>
        <p:spPr>
          <a:xfrm>
            <a:off x="864158" y="3577573"/>
            <a:ext cx="5064369" cy="1839647"/>
          </a:xfrm>
          <a:custGeom>
            <a:avLst/>
            <a:gdLst>
              <a:gd name="connsiteX0" fmla="*/ 0 w 5064369"/>
              <a:gd name="connsiteY0" fmla="*/ 1828437 h 1839647"/>
              <a:gd name="connsiteX1" fmla="*/ 261257 w 5064369"/>
              <a:gd name="connsiteY1" fmla="*/ 1818388 h 1839647"/>
              <a:gd name="connsiteX2" fmla="*/ 542611 w 5064369"/>
              <a:gd name="connsiteY2" fmla="*/ 1828437 h 1839647"/>
              <a:gd name="connsiteX3" fmla="*/ 984739 w 5064369"/>
              <a:gd name="connsiteY3" fmla="*/ 1637518 h 1839647"/>
              <a:gd name="connsiteX4" fmla="*/ 1326383 w 5064369"/>
              <a:gd name="connsiteY4" fmla="*/ 903988 h 1839647"/>
              <a:gd name="connsiteX5" fmla="*/ 1577591 w 5064369"/>
              <a:gd name="connsiteY5" fmla="*/ 100120 h 1839647"/>
              <a:gd name="connsiteX6" fmla="*/ 1748413 w 5064369"/>
              <a:gd name="connsiteY6" fmla="*/ 29782 h 1839647"/>
              <a:gd name="connsiteX7" fmla="*/ 1868994 w 5064369"/>
              <a:gd name="connsiteY7" fmla="*/ 260894 h 1839647"/>
              <a:gd name="connsiteX8" fmla="*/ 2140299 w 5064369"/>
              <a:gd name="connsiteY8" fmla="*/ 1245632 h 1839647"/>
              <a:gd name="connsiteX9" fmla="*/ 2622620 w 5064369"/>
              <a:gd name="connsiteY9" fmla="*/ 1597325 h 1839647"/>
              <a:gd name="connsiteX10" fmla="*/ 3687745 w 5064369"/>
              <a:gd name="connsiteY10" fmla="*/ 1758098 h 1839647"/>
              <a:gd name="connsiteX11" fmla="*/ 4793064 w 5064369"/>
              <a:gd name="connsiteY11" fmla="*/ 1818388 h 1839647"/>
              <a:gd name="connsiteX12" fmla="*/ 5064369 w 5064369"/>
              <a:gd name="connsiteY12" fmla="*/ 1818388 h 18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4369" h="1839647">
                <a:moveTo>
                  <a:pt x="0" y="1828437"/>
                </a:moveTo>
                <a:cubicBezTo>
                  <a:pt x="85411" y="1823412"/>
                  <a:pt x="170822" y="1818388"/>
                  <a:pt x="261257" y="1818388"/>
                </a:cubicBezTo>
                <a:cubicBezTo>
                  <a:pt x="351692" y="1818388"/>
                  <a:pt x="422031" y="1858582"/>
                  <a:pt x="542611" y="1828437"/>
                </a:cubicBezTo>
                <a:cubicBezTo>
                  <a:pt x="663191" y="1798292"/>
                  <a:pt x="854110" y="1791593"/>
                  <a:pt x="984739" y="1637518"/>
                </a:cubicBezTo>
                <a:cubicBezTo>
                  <a:pt x="1115368" y="1483443"/>
                  <a:pt x="1227574" y="1160221"/>
                  <a:pt x="1326383" y="903988"/>
                </a:cubicBezTo>
                <a:cubicBezTo>
                  <a:pt x="1425192" y="647755"/>
                  <a:pt x="1507253" y="245821"/>
                  <a:pt x="1577591" y="100120"/>
                </a:cubicBezTo>
                <a:cubicBezTo>
                  <a:pt x="1647929" y="-45581"/>
                  <a:pt x="1699846" y="2986"/>
                  <a:pt x="1748413" y="29782"/>
                </a:cubicBezTo>
                <a:cubicBezTo>
                  <a:pt x="1796980" y="56578"/>
                  <a:pt x="1803680" y="58252"/>
                  <a:pt x="1868994" y="260894"/>
                </a:cubicBezTo>
                <a:cubicBezTo>
                  <a:pt x="1934308" y="463536"/>
                  <a:pt x="2014695" y="1022893"/>
                  <a:pt x="2140299" y="1245632"/>
                </a:cubicBezTo>
                <a:cubicBezTo>
                  <a:pt x="2265903" y="1468371"/>
                  <a:pt x="2364712" y="1511914"/>
                  <a:pt x="2622620" y="1597325"/>
                </a:cubicBezTo>
                <a:cubicBezTo>
                  <a:pt x="2880528" y="1682736"/>
                  <a:pt x="3326004" y="1721254"/>
                  <a:pt x="3687745" y="1758098"/>
                </a:cubicBezTo>
                <a:cubicBezTo>
                  <a:pt x="4049486" y="1794942"/>
                  <a:pt x="4563627" y="1808340"/>
                  <a:pt x="4793064" y="1818388"/>
                </a:cubicBezTo>
                <a:cubicBezTo>
                  <a:pt x="5022501" y="1828436"/>
                  <a:pt x="5043435" y="1823412"/>
                  <a:pt x="5064369" y="1818388"/>
                </a:cubicBezTo>
              </a:path>
            </a:pathLst>
          </a:cu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6200000">
            <a:off x="-1454266" y="3674109"/>
            <a:ext cx="3904402" cy="461665"/>
          </a:xfrm>
          <a:prstGeom prst="rect">
            <a:avLst/>
          </a:prstGeom>
        </p:spPr>
        <p:txBody>
          <a:bodyPr wrap="none">
            <a:spAutoFit/>
          </a:bodyPr>
          <a:lstStyle/>
          <a:p>
            <a:r>
              <a:rPr lang="en-US" sz="2400" b="0" dirty="0"/>
              <a:t>Concentration of </a:t>
            </a:r>
            <a:r>
              <a:rPr lang="en-US" sz="2400" b="0" dirty="0" err="1"/>
              <a:t>NaCl</a:t>
            </a:r>
            <a:r>
              <a:rPr lang="en-US" sz="2400" b="0" dirty="0"/>
              <a:t> </a:t>
            </a:r>
            <a:r>
              <a:rPr lang="en-US" sz="2400" dirty="0"/>
              <a:t>[M L</a:t>
            </a:r>
            <a:r>
              <a:rPr lang="en-US" sz="2400" baseline="30000" dirty="0"/>
              <a:t>-3</a:t>
            </a:r>
            <a:r>
              <a:rPr lang="en-US" sz="2400" dirty="0"/>
              <a:t>]</a:t>
            </a:r>
          </a:p>
        </p:txBody>
      </p:sp>
      <p:sp>
        <p:nvSpPr>
          <p:cNvPr id="26" name="TextBox 25"/>
          <p:cNvSpPr txBox="1"/>
          <p:nvPr/>
        </p:nvSpPr>
        <p:spPr>
          <a:xfrm>
            <a:off x="2898204" y="2318781"/>
            <a:ext cx="2763257" cy="1200329"/>
          </a:xfrm>
          <a:prstGeom prst="rect">
            <a:avLst/>
          </a:prstGeom>
          <a:noFill/>
        </p:spPr>
        <p:txBody>
          <a:bodyPr wrap="none" rtlCol="0">
            <a:spAutoFit/>
          </a:bodyPr>
          <a:lstStyle/>
          <a:p>
            <a:r>
              <a:rPr lang="en-US" sz="2400" dirty="0"/>
              <a:t>Step 3:</a:t>
            </a:r>
          </a:p>
          <a:p>
            <a:r>
              <a:rPr lang="en-US" sz="2400" dirty="0"/>
              <a:t>Calculate area under</a:t>
            </a:r>
          </a:p>
          <a:p>
            <a:r>
              <a:rPr lang="en-US" sz="2400" dirty="0"/>
              <a:t>curve</a:t>
            </a:r>
          </a:p>
        </p:txBody>
      </p:sp>
      <p:sp>
        <p:nvSpPr>
          <p:cNvPr id="7" name="Rectangle 6"/>
          <p:cNvSpPr/>
          <p:nvPr/>
        </p:nvSpPr>
        <p:spPr>
          <a:xfrm>
            <a:off x="1901147" y="5124659"/>
            <a:ext cx="78378" cy="30145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91416" y="4913644"/>
            <a:ext cx="100317" cy="51414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820926" y="5245240"/>
            <a:ext cx="69164" cy="18087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30657" y="5315577"/>
            <a:ext cx="79212" cy="10248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03024" y="4632290"/>
            <a:ext cx="91955" cy="79549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02276" y="4371033"/>
            <a:ext cx="96792" cy="105665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306365" y="3924300"/>
            <a:ext cx="94718" cy="15033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08379" y="3667648"/>
            <a:ext cx="94139" cy="176077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02518" y="3576736"/>
            <a:ext cx="101435" cy="185169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605764" y="3667647"/>
            <a:ext cx="99624" cy="177496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13055" y="3924300"/>
            <a:ext cx="95041" cy="150001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14703" y="4371032"/>
            <a:ext cx="95366" cy="105328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16718" y="4732774"/>
            <a:ext cx="95366" cy="6832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19446" y="4913644"/>
            <a:ext cx="95366" cy="50241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112264" y="5041900"/>
            <a:ext cx="95366" cy="38241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209205" y="5099051"/>
            <a:ext cx="95366" cy="3299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07810" y="5153025"/>
            <a:ext cx="95366" cy="26303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416219" y="5185421"/>
            <a:ext cx="95366" cy="23597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519622" y="5213349"/>
            <a:ext cx="95366" cy="20428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619994" y="5245240"/>
            <a:ext cx="95366" cy="17218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727251" y="5257475"/>
            <a:ext cx="95366" cy="15797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834508" y="5257475"/>
            <a:ext cx="95366" cy="15797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42917" y="5286375"/>
            <a:ext cx="95366" cy="13560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49393" y="5286375"/>
            <a:ext cx="95366" cy="13146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57278" y="5315577"/>
            <a:ext cx="95366" cy="10640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265237" y="5315577"/>
            <a:ext cx="95366" cy="9987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3331627" y="3587432"/>
                <a:ext cx="191911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a:latin typeface="Cambria Math" panose="02040503050406030204" pitchFamily="18" charset="0"/>
                        </a:rPr>
                        <m:t>[</m:t>
                      </m:r>
                      <m:r>
                        <m:rPr>
                          <m:sty m:val="p"/>
                        </m:rPr>
                        <a:rPr lang="en-US" sz="3200">
                          <a:latin typeface="Cambria Math" panose="02040503050406030204" pitchFamily="18" charset="0"/>
                        </a:rPr>
                        <m:t>M</m:t>
                      </m:r>
                      <m:r>
                        <a:rPr lang="en-US" sz="3200">
                          <a:latin typeface="Cambria Math" panose="02040503050406030204" pitchFamily="18" charset="0"/>
                        </a:rPr>
                        <m:t> </m:t>
                      </m:r>
                      <m:sSup>
                        <m:sSupPr>
                          <m:ctrlPr>
                            <a:rPr lang="en-US" sz="3200" i="1">
                              <a:latin typeface="Cambria Math" panose="02040503050406030204" pitchFamily="18" charset="0"/>
                            </a:rPr>
                          </m:ctrlPr>
                        </m:sSupPr>
                        <m:e>
                          <m:r>
                            <m:rPr>
                              <m:sty m:val="p"/>
                            </m:rPr>
                            <a:rPr lang="en-US" sz="3200">
                              <a:latin typeface="Cambria Math" panose="02040503050406030204" pitchFamily="18" charset="0"/>
                            </a:rPr>
                            <m:t>L</m:t>
                          </m:r>
                        </m:e>
                        <m:sup>
                          <m:r>
                            <a:rPr lang="en-US" sz="3200">
                              <a:latin typeface="Cambria Math" panose="02040503050406030204" pitchFamily="18" charset="0"/>
                            </a:rPr>
                            <m:t>−3</m:t>
                          </m:r>
                        </m:sup>
                      </m:sSup>
                      <m:r>
                        <a:rPr lang="en-US" sz="3200">
                          <a:latin typeface="Cambria Math" panose="02040503050406030204" pitchFamily="18" charset="0"/>
                        </a:rPr>
                        <m:t> </m:t>
                      </m:r>
                      <m:r>
                        <m:rPr>
                          <m:sty m:val="p"/>
                        </m:rPr>
                        <a:rPr lang="en-US" sz="3200">
                          <a:latin typeface="Cambria Math" panose="02040503050406030204" pitchFamily="18" charset="0"/>
                        </a:rPr>
                        <m:t>T</m:t>
                      </m:r>
                      <m:r>
                        <a:rPr lang="en-US" sz="3200">
                          <a:latin typeface="Cambria Math" panose="02040503050406030204" pitchFamily="18" charset="0"/>
                        </a:rPr>
                        <m:t>]</m:t>
                      </m:r>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3331627" y="3587432"/>
                <a:ext cx="1919115"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686644" y="4136093"/>
                <a:ext cx="2523961" cy="110902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nary>
                        <m:naryPr>
                          <m:ctrlPr>
                            <a:rPr lang="en-US" sz="2800" i="1" smtClean="0">
                              <a:latin typeface="Cambria Math" panose="02040503050406030204" pitchFamily="18" charset="0"/>
                            </a:rPr>
                          </m:ctrlPr>
                        </m:naryPr>
                        <m:sub>
                          <m:sSub>
                            <m:sSubPr>
                              <m:ctrlPr>
                                <a:rPr lang="en-US" sz="2800" i="1">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0</m:t>
                              </m:r>
                            </m:sub>
                          </m:sSub>
                        </m:sub>
                        <m:sup>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𝐵𝐺</m:t>
                              </m:r>
                            </m:sub>
                          </m:s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𝐶</m:t>
                              </m:r>
                            </m:e>
                            <m:sub>
                              <m:r>
                                <m:rPr>
                                  <m:sty m:val="p"/>
                                </m:rPr>
                                <a:rPr lang="en-US" sz="2800" b="0" i="0" smtClean="0">
                                  <a:latin typeface="Cambria Math" panose="02040503050406030204" pitchFamily="18" charset="0"/>
                                </a:rPr>
                                <m:t>NaCl</m:t>
                              </m:r>
                            </m:sub>
                          </m:sSub>
                          <m:r>
                            <a:rPr lang="en-US" sz="2800" i="1">
                              <a:latin typeface="Cambria Math" panose="02040503050406030204" pitchFamily="18" charset="0"/>
                            </a:rPr>
                            <m:t>𝑑</m:t>
                          </m:r>
                          <m:r>
                            <a:rPr lang="en-US" sz="2800" b="0" i="1" smtClean="0">
                              <a:latin typeface="Cambria Math" panose="02040503050406030204" pitchFamily="18" charset="0"/>
                            </a:rPr>
                            <m:t>𝑡</m:t>
                          </m:r>
                        </m:e>
                      </m:nary>
                    </m:oMath>
                  </m:oMathPara>
                </a14:m>
                <a:endParaRPr lang="en-US" sz="2800" dirty="0"/>
              </a:p>
            </p:txBody>
          </p:sp>
        </mc:Choice>
        <mc:Fallback xmlns="">
          <p:sp>
            <p:nvSpPr>
              <p:cNvPr id="55" name="Rectangle 54"/>
              <p:cNvSpPr>
                <a:spLocks noRot="1" noChangeAspect="1" noMove="1" noResize="1" noEditPoints="1" noAdjustHandles="1" noChangeArrowheads="1" noChangeShapeType="1" noTextEdit="1"/>
              </p:cNvSpPr>
              <p:nvPr/>
            </p:nvSpPr>
            <p:spPr>
              <a:xfrm>
                <a:off x="3686644" y="4136093"/>
                <a:ext cx="2523961" cy="1109022"/>
              </a:xfrm>
              <a:prstGeom prst="rect">
                <a:avLst/>
              </a:prstGeom>
              <a:blipFill>
                <a:blip r:embed="rId4"/>
                <a:stretch>
                  <a:fillRect/>
                </a:stretch>
              </a:blipFill>
            </p:spPr>
            <p:txBody>
              <a:bodyPr/>
              <a:lstStyle/>
              <a:p>
                <a:r>
                  <a:rPr lang="en-US">
                    <a:noFill/>
                  </a:rPr>
                  <a:t> </a:t>
                </a:r>
              </a:p>
            </p:txBody>
          </p:sp>
        </mc:Fallback>
      </mc:AlternateContent>
      <p:sp>
        <p:nvSpPr>
          <p:cNvPr id="56" name="Rectangle 5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a:t>
            </a:r>
          </a:p>
        </p:txBody>
      </p:sp>
      <p:sp>
        <p:nvSpPr>
          <p:cNvPr id="57" name="Rectangle 56">
            <a:extLst>
              <a:ext uri="{FF2B5EF4-FFF2-40B4-BE49-F238E27FC236}">
                <a16:creationId xmlns:a16="http://schemas.microsoft.com/office/drawing/2014/main" id="{02A299BC-9387-4E0C-8143-3D28BE403379}"/>
              </a:ext>
            </a:extLst>
          </p:cNvPr>
          <p:cNvSpPr/>
          <p:nvPr/>
        </p:nvSpPr>
        <p:spPr>
          <a:xfrm>
            <a:off x="460375" y="6261753"/>
            <a:ext cx="4531625" cy="461665"/>
          </a:xfrm>
          <a:prstGeom prst="rect">
            <a:avLst/>
          </a:prstGeom>
        </p:spPr>
        <p:txBody>
          <a:bodyPr wrap="none">
            <a:spAutoFit/>
          </a:bodyPr>
          <a:lstStyle/>
          <a:p>
            <a:r>
              <a:rPr lang="en-US" sz="2400" b="0" dirty="0"/>
              <a:t>Tracer breakthrough curve analysis</a:t>
            </a:r>
            <a:endParaRPr lang="en-US" sz="2400" dirty="0"/>
          </a:p>
        </p:txBody>
      </p:sp>
    </p:spTree>
    <p:extLst>
      <p:ext uri="{BB962C8B-B14F-4D97-AF65-F5344CB8AC3E}">
        <p14:creationId xmlns:p14="http://schemas.microsoft.com/office/powerpoint/2010/main" val="42931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childTnLst>
                          </p:cTn>
                        </p:par>
                        <p:par>
                          <p:cTn id="100" fill="hold">
                            <p:stCondLst>
                              <p:cond delay="10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childTnLst>
                          </p:cTn>
                        </p:par>
                        <p:par>
                          <p:cTn id="104" fill="hold">
                            <p:stCondLst>
                              <p:cond delay="10500"/>
                            </p:stCondLst>
                            <p:childTnLst>
                              <p:par>
                                <p:cTn id="105" presetID="10" presetClass="entr" presetSubtype="0"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childTnLst>
                          </p:cTn>
                        </p:par>
                        <p:par>
                          <p:cTn id="108" fill="hold">
                            <p:stCondLst>
                              <p:cond delay="11000"/>
                            </p:stCondLst>
                            <p:childTnLst>
                              <p:par>
                                <p:cTn id="109" presetID="10" presetClass="entr" presetSubtype="0" fill="hold" grpId="0" nodeType="after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fade">
                                      <p:cBhvr>
                                        <p:cTn id="111" dur="500"/>
                                        <p:tgtEl>
                                          <p:spTgt spid="51"/>
                                        </p:tgtEl>
                                      </p:cBhvr>
                                    </p:animEffect>
                                  </p:childTnLst>
                                </p:cTn>
                              </p:par>
                            </p:childTnLst>
                          </p:cTn>
                        </p:par>
                        <p:par>
                          <p:cTn id="112" fill="hold">
                            <p:stCondLst>
                              <p:cond delay="11500"/>
                            </p:stCondLst>
                            <p:childTnLst>
                              <p:par>
                                <p:cTn id="113" presetID="10" presetClass="entr" presetSubtype="0"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500"/>
                                        <p:tgtEl>
                                          <p:spTgt spid="53"/>
                                        </p:tgtEl>
                                      </p:cBhvr>
                                    </p:animEffect>
                                  </p:childTnLst>
                                </p:cTn>
                              </p:par>
                            </p:childTnLst>
                          </p:cTn>
                        </p:par>
                        <p:par>
                          <p:cTn id="120" fill="hold">
                            <p:stCondLst>
                              <p:cond delay="12500"/>
                            </p:stCondLst>
                            <p:childTnLst>
                              <p:par>
                                <p:cTn id="121" presetID="10" presetClass="entr" presetSubtype="0" fill="hold" grpId="0" nodeType="after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4" grpId="0"/>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382" y="301091"/>
            <a:ext cx="6259778" cy="1325563"/>
          </a:xfrm>
        </p:spPr>
        <p:txBody>
          <a:bodyPr>
            <a:normAutofit fontScale="90000"/>
          </a:bodyPr>
          <a:lstStyle/>
          <a:p>
            <a:r>
              <a:rPr lang="en-US" dirty="0"/>
              <a:t>Stream flow </a:t>
            </a:r>
            <a:br>
              <a:rPr lang="en-US" dirty="0"/>
            </a:br>
            <a:r>
              <a:rPr lang="en-US" dirty="0"/>
              <a:t>measurement: </a:t>
            </a:r>
            <a:br>
              <a:rPr lang="en-US" dirty="0"/>
            </a:br>
            <a:r>
              <a:rPr lang="en-US" dirty="0"/>
              <a:t>dilution gauging</a:t>
            </a:r>
          </a:p>
        </p:txBody>
      </p:sp>
      <p:sp>
        <p:nvSpPr>
          <p:cNvPr id="8" name="AutoShape 6"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eg;base64,/9j/4AAQSkZJRgABAQAAAQABAAD/2wCEAAkGBhQQDxUPEBAQDw8PDw8PFA8UDw8QFBUPFRQVFRQVFBQYHCYeFxkjGRQUHy8gIycpLCwsFh4xNTAqNScrLCkBCQoKBQUFDQUFDSkYEhgpKSkpKSkpKSkpKSkpKSkpKSkpKSkpKSkpKSkpKSkpKSkpKSkpKSkpKSkpKSkpKSkpKf/AABEIAKwBJQMBIgACEQEDEQH/xAAbAAACAgMBAAAAAAAAAAAAAAAAAQIGAwQFB//EAEAQAAIBAgMFBQUGBQMDBQAAAAECAAMRBBIhBQYxQVETImFxgTKRobHBBxQjQlLRYnKCkvAkQ+EzsvE0U4Oiwv/EABQBAQAAAAAAAAAAAAAAAAAAAAD/xAAUEQEAAAAAAAAAAAAAAAAAAAAA/9oADAMBAAIRAxEAPwD0iEIQCOAjgEIQgEcUIAYRwgKOEUBxQhAIQhAIQhAIRRwCF4QgEIQgKEIQCKEUBwhCAQhFAIGEUBxQhAIQhAYjiEcBxyN44DhFHeARxRwMVZ2W3cJzAEcNQfDjML4pxxpkeYYfScTbO8r4fEowVaigFApJXRQBq07C7xYirhjiVwuWnrwrKSbaEgEcLwIjangP7pmp7QU8bj4/KcrY++lKq/Z5GNThYtRtfhoSw18J3sRSZ6bf6ZyxHd/DT5gwEjg6g3Ecw4PBMqDNTcPma57Mju20+MyVaoQXY5Rw1BGsCcU1ztKnzcDxOg981sbt2nTTOL1LELZeNzrz8oHRhK9hd7c9QL2JVSQCSwuPSWGAo4o4BCEIBCKF4BFCEAMUIrwHCEIBCKEBwihAI4o4ChCEAheKECQjkAYxAmDCREd4EoExAyNVrKT/AAn5QKFvU/fp+Jc/KXhW7HYi9fu+b1a7fWUHeQ3rovSmfiT+0v8Avv8AhbMycLU6ae7KPpA8OxAtUbKdWYa+JLH9p6juBvA9IdlVYmllvqb2YdCZ51snAmtXFv13I52AA909VwO6X+jLAlWa72sLgC4A914HVx+9v/tWCjix4nymuu1WxWBxAexamAwNuhB+hlBxGNyjK2uutxewvx0lt3Tpn7pigbm9EkHXXut+0Dm4mkTSb+W/ulexWJYZO97TqtvO9j8/fLUal0Pip+IlN2hU7i5CGPa0rgfpvrf0vA2VovfNdr8b5WAve8tGG30D1VprRexYIzkWAPX3hvdK+lHuk5QfHLz9Z1dl7oksuINYgMS2UC9gSdAeF9TAuBhFeImA7xXkSZG8CV4XkbwvAleF5C8LwJXhI3heBOEgDJQHCKOAQhCA4RQgOEIQIiIyOaItAleSWYQ0mrwMhheRLyOaBkBmLGP+G3lb3yQM18e3ct1IgUnEU+1x6p/HRp+8rf5y7fapWy4O3U/Qyo7A7+1U5/6n/tBP/wCZ2/tjxNqCLfibwOH9kmzxUrl3F8qk29SZ7EKYAy20ta3hPKPshxAWoUtbMo19J6zeB4/v1sI0q90ORRmNzfhxtpz5Sy/Z4y1aFZBxZbWzZvaBHprymDfzaKM5RWUlAAdRe9pT9097/uFcllzU37rKDqBfQi/vgdGjjGtkCsSO6bKx1Gk0tmbl4ntSa1MLTAqkd9TdrHIAB42l0pb14CrdvvNWiCTdSAtidbaAzX2pisKGIGMxKgBG7VQtSmM/D2dYHFwmwqpHeSqv8JUC/wD9pbdn0DTpIh4qtvjf6zh4bBVW72GxNPFjU2p1ytT1pvoZsJvAFbs616NT9FZDSPoeB98DskyJaYlxIPr/AJoecZaBItI5pG8RaBPNDNMeaGaBkzQzTHmjvAleMGRkhAkJIRCMQHHFHAIQhAcUIQHCEUDXJivEYiYDvEaltSZrY7HLRQu50FhYakseCqOZP/Mp+29ruUL1DYWOWkpOUdLn8x89PCBaMTvHSTQuD6zVo72Ixt3f7xeeUYrFE6sSSdb/ALdIUMx1BIIta3TnA9qwe1kqmyt3hxQ6GZ8VRzra9rG955zsTAV6qdqrA9mxC6kP4joRLpsXanbIUfSomjA6Ejhe3WBUNlbxLhscK/ZsxV2ITMLEsCp14jiTzm9v9tP7yytWvSJW6qmWooU8CdQbzqYvdDDXzKrK/EWc29QZztsbNSvV7GrUVHDYcU2Cm5So2VgwGndylh5wORs/EVsEq11aykjK9kfh1Ae8teH+0PE4v8Ki1GnUyk3FCqxsBqQCSBOMmyO3oikrKoos6BipJYDg1uV50N2d2DhqxrGorgoy2AINzb9oFfxe6lao5etUqFmYsWyVCb6m9guknQ2BSQWKVKrc2bC1m91yJfcftmnh1z1agQHh1J6Ac5W8V9omv4NIkdWNj7hwgckbApPp2TLfn2L0/jmkcVue2U5Lm+trn/x8ZccJteq6B2ULmF8twbDx0E2hiFf20XXnb/CIHkeIwFeg16bstuVyGA9ePpOpgftCxKDssSqY2gOKVUzsB1BPeHneX7aGxhUXukN/A92X+l/aX3nynm+8ew+ye9nU36XK8eY9oeIgWzY+1sNiLHB4g4Spzwtdi9Anor8U9Z3Ke0WRxSroaFQ+yGN0fxpVODDwnjdKiGa1+zrDUMNFfztzln3d33NIfc8fT7fDMdVb8p/VTb8jeWkD00PfhC85LXoIMRSqHFbPbQVeNSif01RzUdeU6NKsGAIIIIvcG4I6iBO8AYooE5ISAMkDAmJMSAMkIEy1uPUD1OgHvmphtsUal8lRWykqbBtCOI4TPUW5S/srVps3XIrXNvHScnZIoYJ6ihmSkzZlNUMLsTrqQOR4QOwuLQ8HX+4TItQHgQfIgznbKx9Jy13pm4rHUpzKqvzmslQZMUykZgaa0yLaFnt3feYHcjiEIDiheLNAcJG8IGtIu1hf/PKO81to4oUqFWofy0nI/mOi/E39IFI25vKGxJXUpSzIrX7uf87DzIsPACV3bG1u0UKNBe8y4ykr+yMpibd/KVL1Fs6gi1zrqCPQj4wOKW6nnN3CgsALEc/Sb52Mi97NmJBPXhNldjVCe6pyk2vAve72E7PDoLW7t/frMr7PHbiurEHKQVHAnhc/5yE4g26KSZa1YVGGnZUwOXIsNB75zcdvfVfSmOyXwF2954ekC4YrFpSGao4XQnUi/oOcrewsY9XF/eioZe0UldO6qKypb+68r1Ck9aqqm7PUcLcsSby1/Z4KX4lKo1qlWooRbE3spvrA5CUcQlXMlxU1BXirrfT/AAzvYLb+ZXBUpWoqxekeFwDwPS8097XSnV/09dWcMUamCQykXve/LScbAVLgkORcN2xGt6Z1JHja8Dj4jFVMS3b1STmvbpYG1lHISw7s7Fzt21QdxfZBHtMPoJq7v7F7UXc5aKc+ovfKPfrOrtXeAKvZUbADS44AeEDd2zttUBUat0/fw+c4ezt4npPdiXpsbsp8ea9DOTUrFjckknW/ExUsM7+wjPc5e6pbXjbTwgel4HGqwVla6PqD/nuj2ts1cRTKt7QHdbmDK/sXAV6NMitSqUqbNnpZxY3t3hb1U++WSlWuAeoEDyfauzWWoaZFmLHKRp3xqR68fOYaLCqDSqgZ00J+Rl23swIaop4CqPa6VUBKn6esqmOw+WotRQAKiB9ByN7jx7wb4QM2629tXZtY02/EoMcr021VkPIjy5y9YjLh1XGYYl9nV21U6thqh5fyf50v5ltHD51uOK/KdncLe0Ydmw2Ju+DxA7Oop1sDoCPEQPS6dQMLjgdfCBaV3YuLSg9TCVKyulKpajVv3WpnUC/h9Z30ysLqwI8CDAl2kkKkiaPjI9kYGwrzKpmmCRJisRy+MDbaqF4m0q2+u0gVpUUYNnqi4AudOGtxbiZLeLa5RWINnNkUdL8T7vmJSMRiWbiWPmSfnAsJ2pnqKezQmpjDc97vAWGW1rcuvOX9cOoNwqg9QoE8cV24LyNwNOMvm5O8Jqo1GqRnp5Sp4XQ6e8H5wLXETICoORHviLwGzSOaQLyIMDLmhICEDFObvBSzUCvVlB9Tb52nSmPFUM6MnDMLX6HkffaB5dTQBM3P/P8AmR7a9PKRcAk+Ux7TptTquh07508TMaDuwMaVip8PpLNgMTSxIFN2qU6jcWDDIznibcBeU6vUZX8PpOhsl7Et6WOvnAtGJ3Rcf9N1a3JhlPv1nLxGya1P2qTEdV7w+EsWwdsZ/wAJ/aA7p6jofEfGdu0Cqbm0r4oO62WklVgWFh2mRsnx1mocO2GLUw9OsbBg6aFW6Bm4SzbaoE0rrpkbMfLKw+ZEr+EoDvNxKjvE34McsDTpUu0du1Vc4sRlGbMTYe0Dpz1nXwew7qcoNPORSI7rvZgGNgNbEEWPjORSw/eIJK5dLg6+kzYDatRLi5K0mzcxpwN/hAtj7nYysopU6a4agot33AY+JC3PpN3Z/wBkij/r1y1x7KLax8Gb9pgpuKihgzi4uGV3Q/AyDUsUDeltHEKL+y+Wr8SIFqwf2f4Knb8AVCANXJbh4cPhO7h8IlMWpolMdFUKPhPLK+822KA/2sQosMwppc+JGhmEfbFiqVxXwlMFbDhUTU9ePSB6FvjSBwpbmjBvgR9ZTsLW7g8pp1ftFfaKPSFHsUVELd/Ndy2gvbmP+0ydM2FugAgYN5WvSU/pqofjKvj6X4FG40BxKA/yuDb3Gd7b9S9NVv7VRfmJqbboWweD5F1xNY/1uLfACBW14TUfABmzKcp+E3EGklTpgcGvcAnQix6eMAwVCoGLXW36TmZfCwvpOgHca9kw55qTE6eXGQVO56zA2JZDdTbidOEDewu26mcKuJZQSFJZr2/mDarNqtvLiEYgVVqKDo+VSD43mjh8elYjMFFQcKlhfW4IPpOFXerQrG9mR2zAflN+XhAt1PfOsOK029CJnTfhvzUl9GMrC4qk5GWpk6obadRcyy4PdzD1kXJjAlR1clHpn8vAEqSB59DAwYjeClVqZ6lHMAAoUk2HU6EayFXGYNv9l1PUO/HXrebK7iVGGanicHUHhiAvpYjSRbcDGcVpK/8AJWpN9YGqaeDI0aqh/mB+aiPZy0qWIV0rjJqGzd02I+MhW3QxiathK3omb5Xmqdi1xocPWH/xP+0D0DDY2m1ijqddLHjN8vPP8Bu7ibiqtGqFpsjs1ioCBhfj8pfyIBmjBkIQM4ikVMICgBJWjtArW9e633gdrS0rKNRycDl5yi9gVJRwVYXBBFjPXws1MfselX/6lME/q4N74HkWPpXW/AgkfTWdilsR6VFWPEgM3DS/DzEtlbcKgxuWq2uDbMOU6qbJpgAEF8oAGY3sPLhAp2ytjVHIfVFBuG4E26S2U268ZttSmJqPOBo7Yq5cPUbon1E474VsLTNJlDNWSndg3NQr9OrW9JvY+utegyg93OqsfAOL/C8x7axVJ62YMoVmxDA2I7pqEIP7VU+sDhqLsSdMxuedvATcqKooOLfluR1malhFbVSCPA3mc4IFSp4MCD6wFu7j8y5fO3kLae6x987yvKjsvDNQrBW9kt3X5Hp5GxtLUkDYVpGvh1qCzqrg8iAfnIgwarbhA5CbJpUCVoplDP2jD+K1lA8ALn1mYCZXTWaG0seKQyjWo3AdIHM2q5qVRTQXK2UDrUfuqPj8Jn39qCm1OgCD92w9Oh/UoGb4yOxKq0icW5BWjmZT+vEEWFvBePovjKrise+LrNUPsg3vfiSYGMucslhCbSOKqBV6np16aTo7v7vVsVdixo0xz8eluZgZ6AutppY82HC3HkdZZV3DHPE1dOiqJlG4lI+1VrN6qPpAoCVCuo08DNjFbQ7RQqXFgBque/7S/UdycKvFHf8Amc/ITpUNiUE9mjTHpf5wPJiptkZKTcrgWPncTNg6D075KgGYW4m/jbpcGetjCUxwp0x/Qv7RnDIeKIf6F/aB5Wq1RqMhPg1vgJlGMrqBlDXB4h+Xh6z0ipsmi3GjTP8AQB8prvu3hz/tAeTMPrApdLefFpwqV1t0dv3nRw32hYxDcVn4g2cMRbyM7zbqUOQceVRvrMNTdCkfz1B5lT9IFo3a34XGYaqlUqtamljbQMH7oIHW+kRMrWy90ko4jt+0Zit7JYBQTz09ZYbwHCF5JEgSVY5lVI4EcsMszFYisDFaIzLlkSsDA0xM8zuk16ukCBeaW1to9lSLEFr90AePObDzT2nhlqU8rcMynj4/teBobUrmnscGmcrnH17Hyv8ASbGw9/MNXpfdNpoFsAFrEX04C5AuD4zibzY9RsvDIDq2LxFVvAF2Av6StYXCviCVop2hF7rlvpcWJPTjAtGO2QaDGrRqipQJJWtSYMACdM/7MB5wpbaYe2BUH6lGRv7TofQyu1tnYvD2bsnQDS6ZrWHW1wZoptDWzBkY9OF/FTAvdHa1BtGbIT+V1K/OdehWSwtUX+4fWecU8QbWBUjwJT4HSZVZjoOfLu8fSB6VmXqD6ia+I2hSQd6ogtyuCfcJQAagHEKBxvbSYa2J/VXUeRufhAtG0t51AIpi38bae4cZwlqmrd3YpS4tUOhYcwOgnOXFU1BLK9Qg6ZiFU+Ov/Mw169TEEAA1AeFNbhQb/m0uYGXaW0GxJCJ+Hhqeg5XH+cvGToV0CilTBLZhdgb2XnedLZ+5Netbtfw0/T7It5cTLfsndejhwMq536kCwPgIFb2Lua1Vu1rErTvcXFmK/wAI5Dxl1o0AihKa5UUWAm7Tw1/a90zfd/CBzMh6mMUz/gnWXCCZBhxA5IpNDs26Ts9iIjREDikHoZDP4H3TuGgJD7qOkDjdqIxUE633JekidnL0EDl5oZp0TstOkBs1B/5MDQU/CSE6DYcDgIhSA5QNenSm0lOMCSgAEIQgZMsjaShAhaK0laIwIlJgrYa82YEQOXVo2nL2rXKJZVzM3AEgAW1vrpLDWoXnNxmzc4ynhAp20tmdrSQVMoFjUCqLAZiQbzLsaiMKCaVNSaoCly7XAHILawncxOxSbWI7qKgFuSwpbAYgC4AW/wAYEExlUc7+YmY00rD8Wgj+JVT/AMzp09n9ZvUsIo5QKrU3Vwrf7OT+VnWar7jUCbrUrL/UrfMS8HDL0kfuSnlAoLfZ8hP/AKh7fyJw9Jkp/Z/RHGrWPkVX5CXk7OTpGNnp0+JgVChudhE1NPOeruzTrYbDomlKmqj+FQJ21wiD8omQKBwAgcxMMzcdJt0cFabOaGeAloATJaYy8A8CZMWaRLSN4GW8LzGGhngTMV5EvEWgTikM8M0CZMiTIZoXgTMjaO8IEbRxwtAUI4oGSFooQAyMcUAhCKA5ExxQIlYwIQgSklMgJKBO8WaKRMCeaLNMd4wYEy0V5CECV4SMlAccjHAZiihAIRxQCIxxQCELQgKMQtHAcICEAhCEAhH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17" name="Freeform 16"/>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229350" y="3359935"/>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8237917" y="382002"/>
            <a:ext cx="1711420" cy="1297433"/>
            <a:chOff x="2637341" y="2860495"/>
            <a:chExt cx="1711420" cy="1297433"/>
          </a:xfrm>
        </p:grpSpPr>
        <p:sp>
          <p:nvSpPr>
            <p:cNvPr id="24" name="Can 23"/>
            <p:cNvSpPr/>
            <p:nvPr/>
          </p:nvSpPr>
          <p:spPr>
            <a:xfrm rot="15318483">
              <a:off x="2848450" y="2657617"/>
              <a:ext cx="1293318" cy="1707304"/>
            </a:xfrm>
            <a:prstGeom prst="ca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1" name="Group 20"/>
            <p:cNvGrpSpPr>
              <a:grpSpLocks noChangeAspect="1"/>
            </p:cNvGrpSpPr>
            <p:nvPr/>
          </p:nvGrpSpPr>
          <p:grpSpPr>
            <a:xfrm rot="15318483">
              <a:off x="2844334" y="2653502"/>
              <a:ext cx="1293318" cy="1707304"/>
              <a:chOff x="6433607" y="1690688"/>
              <a:chExt cx="3541989" cy="3894082"/>
            </a:xfrm>
          </p:grpSpPr>
          <p:sp>
            <p:nvSpPr>
              <p:cNvPr id="22" name="Can 21"/>
              <p:cNvSpPr/>
              <p:nvPr/>
            </p:nvSpPr>
            <p:spPr>
              <a:xfrm>
                <a:off x="6433607" y="1690688"/>
                <a:ext cx="3541988" cy="389408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Can 22"/>
              <p:cNvSpPr/>
              <p:nvPr/>
            </p:nvSpPr>
            <p:spPr>
              <a:xfrm>
                <a:off x="6433608" y="2936162"/>
                <a:ext cx="3541988" cy="2643351"/>
              </a:xfrm>
              <a:prstGeom prst="can">
                <a:avLst>
                  <a:gd name="adj" fmla="val 28090"/>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rPr>
                  <a:t>NaCl</a:t>
                </a:r>
                <a:endParaRPr lang="en-US" sz="4000" dirty="0">
                  <a:solidFill>
                    <a:schemeClr val="tx1"/>
                  </a:solidFill>
                </a:endParaRPr>
              </a:p>
            </p:txBody>
          </p:sp>
        </p:grpSp>
      </p:grpSp>
      <p:cxnSp>
        <p:nvCxnSpPr>
          <p:cNvPr id="27" name="Straight Arrow Connector 26"/>
          <p:cNvCxnSpPr/>
          <p:nvPr/>
        </p:nvCxnSpPr>
        <p:spPr>
          <a:xfrm flipV="1">
            <a:off x="5854607" y="3757612"/>
            <a:ext cx="2917918" cy="166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051382" y="2290552"/>
            <a:ext cx="0" cy="33561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52267" y="5406013"/>
            <a:ext cx="5136554" cy="200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91774" y="5854193"/>
            <a:ext cx="1213794" cy="461665"/>
          </a:xfrm>
          <a:prstGeom prst="rect">
            <a:avLst/>
          </a:prstGeom>
        </p:spPr>
        <p:txBody>
          <a:bodyPr wrap="none">
            <a:spAutoFit/>
          </a:bodyPr>
          <a:lstStyle/>
          <a:p>
            <a:r>
              <a:rPr lang="en-US" sz="2400" b="0" dirty="0"/>
              <a:t>Time [T]</a:t>
            </a:r>
            <a:endParaRPr lang="en-US" sz="2400" dirty="0"/>
          </a:p>
        </p:txBody>
      </p:sp>
      <p:sp>
        <p:nvSpPr>
          <p:cNvPr id="11" name="Freeform 10"/>
          <p:cNvSpPr/>
          <p:nvPr/>
        </p:nvSpPr>
        <p:spPr>
          <a:xfrm>
            <a:off x="864158" y="3577573"/>
            <a:ext cx="5064369" cy="1839647"/>
          </a:xfrm>
          <a:custGeom>
            <a:avLst/>
            <a:gdLst>
              <a:gd name="connsiteX0" fmla="*/ 0 w 5064369"/>
              <a:gd name="connsiteY0" fmla="*/ 1828437 h 1839647"/>
              <a:gd name="connsiteX1" fmla="*/ 261257 w 5064369"/>
              <a:gd name="connsiteY1" fmla="*/ 1818388 h 1839647"/>
              <a:gd name="connsiteX2" fmla="*/ 542611 w 5064369"/>
              <a:gd name="connsiteY2" fmla="*/ 1828437 h 1839647"/>
              <a:gd name="connsiteX3" fmla="*/ 984739 w 5064369"/>
              <a:gd name="connsiteY3" fmla="*/ 1637518 h 1839647"/>
              <a:gd name="connsiteX4" fmla="*/ 1326383 w 5064369"/>
              <a:gd name="connsiteY4" fmla="*/ 903988 h 1839647"/>
              <a:gd name="connsiteX5" fmla="*/ 1577591 w 5064369"/>
              <a:gd name="connsiteY5" fmla="*/ 100120 h 1839647"/>
              <a:gd name="connsiteX6" fmla="*/ 1748413 w 5064369"/>
              <a:gd name="connsiteY6" fmla="*/ 29782 h 1839647"/>
              <a:gd name="connsiteX7" fmla="*/ 1868994 w 5064369"/>
              <a:gd name="connsiteY7" fmla="*/ 260894 h 1839647"/>
              <a:gd name="connsiteX8" fmla="*/ 2140299 w 5064369"/>
              <a:gd name="connsiteY8" fmla="*/ 1245632 h 1839647"/>
              <a:gd name="connsiteX9" fmla="*/ 2622620 w 5064369"/>
              <a:gd name="connsiteY9" fmla="*/ 1597325 h 1839647"/>
              <a:gd name="connsiteX10" fmla="*/ 3687745 w 5064369"/>
              <a:gd name="connsiteY10" fmla="*/ 1758098 h 1839647"/>
              <a:gd name="connsiteX11" fmla="*/ 4793064 w 5064369"/>
              <a:gd name="connsiteY11" fmla="*/ 1818388 h 1839647"/>
              <a:gd name="connsiteX12" fmla="*/ 5064369 w 5064369"/>
              <a:gd name="connsiteY12" fmla="*/ 1818388 h 18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4369" h="1839647">
                <a:moveTo>
                  <a:pt x="0" y="1828437"/>
                </a:moveTo>
                <a:cubicBezTo>
                  <a:pt x="85411" y="1823412"/>
                  <a:pt x="170822" y="1818388"/>
                  <a:pt x="261257" y="1818388"/>
                </a:cubicBezTo>
                <a:cubicBezTo>
                  <a:pt x="351692" y="1818388"/>
                  <a:pt x="422031" y="1858582"/>
                  <a:pt x="542611" y="1828437"/>
                </a:cubicBezTo>
                <a:cubicBezTo>
                  <a:pt x="663191" y="1798292"/>
                  <a:pt x="854110" y="1791593"/>
                  <a:pt x="984739" y="1637518"/>
                </a:cubicBezTo>
                <a:cubicBezTo>
                  <a:pt x="1115368" y="1483443"/>
                  <a:pt x="1227574" y="1160221"/>
                  <a:pt x="1326383" y="903988"/>
                </a:cubicBezTo>
                <a:cubicBezTo>
                  <a:pt x="1425192" y="647755"/>
                  <a:pt x="1507253" y="245821"/>
                  <a:pt x="1577591" y="100120"/>
                </a:cubicBezTo>
                <a:cubicBezTo>
                  <a:pt x="1647929" y="-45581"/>
                  <a:pt x="1699846" y="2986"/>
                  <a:pt x="1748413" y="29782"/>
                </a:cubicBezTo>
                <a:cubicBezTo>
                  <a:pt x="1796980" y="56578"/>
                  <a:pt x="1803680" y="58252"/>
                  <a:pt x="1868994" y="260894"/>
                </a:cubicBezTo>
                <a:cubicBezTo>
                  <a:pt x="1934308" y="463536"/>
                  <a:pt x="2014695" y="1022893"/>
                  <a:pt x="2140299" y="1245632"/>
                </a:cubicBezTo>
                <a:cubicBezTo>
                  <a:pt x="2265903" y="1468371"/>
                  <a:pt x="2364712" y="1511914"/>
                  <a:pt x="2622620" y="1597325"/>
                </a:cubicBezTo>
                <a:cubicBezTo>
                  <a:pt x="2880528" y="1682736"/>
                  <a:pt x="3326004" y="1721254"/>
                  <a:pt x="3687745" y="1758098"/>
                </a:cubicBezTo>
                <a:cubicBezTo>
                  <a:pt x="4049486" y="1794942"/>
                  <a:pt x="4563627" y="1808340"/>
                  <a:pt x="4793064" y="1818388"/>
                </a:cubicBezTo>
                <a:cubicBezTo>
                  <a:pt x="5022501" y="1828436"/>
                  <a:pt x="5043435" y="1823412"/>
                  <a:pt x="5064369" y="1818388"/>
                </a:cubicBezTo>
              </a:path>
            </a:pathLst>
          </a:cu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6200000">
            <a:off x="-1454266" y="3674109"/>
            <a:ext cx="3904402" cy="461665"/>
          </a:xfrm>
          <a:prstGeom prst="rect">
            <a:avLst/>
          </a:prstGeom>
        </p:spPr>
        <p:txBody>
          <a:bodyPr wrap="none">
            <a:spAutoFit/>
          </a:bodyPr>
          <a:lstStyle/>
          <a:p>
            <a:r>
              <a:rPr lang="en-US" sz="2400" b="0" dirty="0"/>
              <a:t>Concentration of </a:t>
            </a:r>
            <a:r>
              <a:rPr lang="en-US" sz="2400" b="0" dirty="0" err="1"/>
              <a:t>NaCl</a:t>
            </a:r>
            <a:r>
              <a:rPr lang="en-US" sz="2400" b="0" dirty="0"/>
              <a:t> </a:t>
            </a:r>
            <a:r>
              <a:rPr lang="en-US" sz="2400" dirty="0"/>
              <a:t>[M L</a:t>
            </a:r>
            <a:r>
              <a:rPr lang="en-US" sz="2400" baseline="30000" dirty="0"/>
              <a:t>-3</a:t>
            </a:r>
            <a:r>
              <a:rPr lang="en-US" sz="2400" dirty="0"/>
              <a:t>]</a:t>
            </a:r>
          </a:p>
        </p:txBody>
      </p:sp>
      <p:sp>
        <p:nvSpPr>
          <p:cNvPr id="26" name="TextBox 25"/>
          <p:cNvSpPr txBox="1"/>
          <p:nvPr/>
        </p:nvSpPr>
        <p:spPr>
          <a:xfrm>
            <a:off x="2898204" y="2318781"/>
            <a:ext cx="3167983" cy="1200329"/>
          </a:xfrm>
          <a:prstGeom prst="rect">
            <a:avLst/>
          </a:prstGeom>
          <a:noFill/>
        </p:spPr>
        <p:txBody>
          <a:bodyPr wrap="none" rtlCol="0">
            <a:spAutoFit/>
          </a:bodyPr>
          <a:lstStyle/>
          <a:p>
            <a:r>
              <a:rPr lang="en-US" sz="2400" dirty="0"/>
              <a:t>Step 4:</a:t>
            </a:r>
          </a:p>
          <a:p>
            <a:r>
              <a:rPr lang="en-US" sz="2400" dirty="0"/>
              <a:t>Mass of </a:t>
            </a:r>
            <a:r>
              <a:rPr lang="en-US" sz="2400" dirty="0" err="1"/>
              <a:t>NaCl</a:t>
            </a:r>
            <a:r>
              <a:rPr lang="en-US" sz="2400" dirty="0"/>
              <a:t> divided by</a:t>
            </a:r>
          </a:p>
          <a:p>
            <a:r>
              <a:rPr lang="en-US" sz="2400" dirty="0"/>
              <a:t>Area under curve</a:t>
            </a:r>
          </a:p>
        </p:txBody>
      </p:sp>
      <p:sp>
        <p:nvSpPr>
          <p:cNvPr id="7" name="Rectangle 6"/>
          <p:cNvSpPr/>
          <p:nvPr/>
        </p:nvSpPr>
        <p:spPr>
          <a:xfrm>
            <a:off x="1901147" y="5124659"/>
            <a:ext cx="78378" cy="30145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991416" y="4913644"/>
            <a:ext cx="100317" cy="51414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820926" y="5245240"/>
            <a:ext cx="69164" cy="18087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730657" y="5315577"/>
            <a:ext cx="79212" cy="10248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03024" y="4632290"/>
            <a:ext cx="91955" cy="79549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02276" y="4371033"/>
            <a:ext cx="96792" cy="105665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306365" y="3924300"/>
            <a:ext cx="94718" cy="15033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08379" y="3667648"/>
            <a:ext cx="94139" cy="176077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02518" y="3576736"/>
            <a:ext cx="101435" cy="185169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605764" y="3667647"/>
            <a:ext cx="99624" cy="177496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713055" y="3924300"/>
            <a:ext cx="95041" cy="150001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14703" y="4371032"/>
            <a:ext cx="95366" cy="105328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16718" y="4732774"/>
            <a:ext cx="95366" cy="6832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19446" y="4913644"/>
            <a:ext cx="95366" cy="50241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112264" y="5041900"/>
            <a:ext cx="95366" cy="38241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209205" y="5099051"/>
            <a:ext cx="95366" cy="3299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07810" y="5153025"/>
            <a:ext cx="95366" cy="26303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416219" y="5185421"/>
            <a:ext cx="95366" cy="23597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519622" y="5213349"/>
            <a:ext cx="95366" cy="20428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619994" y="5245240"/>
            <a:ext cx="95366" cy="172189"/>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727251" y="5257475"/>
            <a:ext cx="95366" cy="15797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834508" y="5257475"/>
            <a:ext cx="95366" cy="15797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942917" y="5286375"/>
            <a:ext cx="95366" cy="13560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049393" y="5286375"/>
            <a:ext cx="95366" cy="131461"/>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157278" y="5315577"/>
            <a:ext cx="95366" cy="10640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265237" y="5315577"/>
            <a:ext cx="95366" cy="9987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2976412" y="3691455"/>
                <a:ext cx="1483868" cy="8628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b="0" i="0" smtClean="0">
                              <a:latin typeface="Cambria Math" panose="02040503050406030204" pitchFamily="18" charset="0"/>
                            </a:rPr>
                            <m:t>[</m:t>
                          </m:r>
                          <m:r>
                            <m:rPr>
                              <m:sty m:val="p"/>
                            </m:rPr>
                            <a:rPr lang="en-US" sz="2400" b="0" i="0" smtClean="0">
                              <a:latin typeface="Cambria Math" panose="02040503050406030204" pitchFamily="18" charset="0"/>
                            </a:rPr>
                            <m:t>M</m:t>
                          </m:r>
                          <m:r>
                            <a:rPr lang="en-US" sz="2400" b="0" i="0" smtClean="0">
                              <a:latin typeface="Cambria Math" panose="02040503050406030204" pitchFamily="18" charset="0"/>
                            </a:rPr>
                            <m:t>]</m:t>
                          </m:r>
                        </m:num>
                        <m:den>
                          <m:r>
                            <a:rPr lang="en-US" sz="2400" b="0" i="0" smtClean="0">
                              <a:latin typeface="Cambria Math" panose="02040503050406030204" pitchFamily="18" charset="0"/>
                            </a:rPr>
                            <m:t>[</m:t>
                          </m:r>
                          <m:r>
                            <m:rPr>
                              <m:sty m:val="p"/>
                            </m:rPr>
                            <a:rPr lang="en-US" sz="2400" b="0" i="0" smtClean="0">
                              <a:latin typeface="Cambria Math" panose="02040503050406030204" pitchFamily="18" charset="0"/>
                            </a:rPr>
                            <m:t>M</m:t>
                          </m: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m:t>
                              </m:r>
                            </m:e>
                            <m:sup>
                              <m:r>
                                <a:rPr lang="en-US" sz="2400" b="0" i="0" smtClean="0">
                                  <a:latin typeface="Cambria Math" panose="02040503050406030204" pitchFamily="18" charset="0"/>
                                </a:rPr>
                                <m:t>−3</m:t>
                              </m:r>
                            </m:sup>
                          </m:sSup>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m:t>
                          </m:r>
                          <m:r>
                            <a:rPr lang="en-US" sz="2400" b="0" i="0" smtClean="0">
                              <a:latin typeface="Cambria Math" panose="02040503050406030204" pitchFamily="18" charset="0"/>
                            </a:rPr>
                            <m:t>]</m:t>
                          </m:r>
                        </m:den>
                      </m:f>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976412" y="3691455"/>
                <a:ext cx="1483868" cy="8628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295203" y="3873506"/>
                <a:ext cx="16342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0"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m:t>
                          </m:r>
                        </m:e>
                        <m:sup>
                          <m:r>
                            <a:rPr lang="en-US" sz="2400" b="0" i="0" smtClean="0">
                              <a:latin typeface="Cambria Math" panose="02040503050406030204" pitchFamily="18" charset="0"/>
                            </a:rPr>
                            <m:t>3</m:t>
                          </m:r>
                        </m:sup>
                      </m:sSup>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T</m:t>
                          </m:r>
                        </m:e>
                        <m:sup>
                          <m:r>
                            <a:rPr lang="en-US" sz="2400" b="0" i="0" smtClean="0">
                              <a:latin typeface="Cambria Math" panose="02040503050406030204" pitchFamily="18" charset="0"/>
                            </a:rPr>
                            <m:t>−1</m:t>
                          </m:r>
                        </m:sup>
                      </m:sSup>
                      <m:r>
                        <a:rPr lang="en-US" sz="2400" b="0" i="0" smtClean="0">
                          <a:latin typeface="Cambria Math" panose="02040503050406030204" pitchFamily="18" charset="0"/>
                        </a:rPr>
                        <m:t>]</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295203" y="3873506"/>
                <a:ext cx="1634229" cy="461665"/>
              </a:xfrm>
              <a:prstGeom prst="rect">
                <a:avLst/>
              </a:prstGeom>
              <a:blipFill>
                <a:blip r:embed="rId4"/>
                <a:stretch>
                  <a:fillRect r="-746" b="-17105"/>
                </a:stretch>
              </a:blipFill>
            </p:spPr>
            <p:txBody>
              <a:bodyPr/>
              <a:lstStyle/>
              <a:p>
                <a:r>
                  <a:rPr lang="en-US">
                    <a:noFill/>
                  </a:rPr>
                  <a:t> </a:t>
                </a:r>
              </a:p>
            </p:txBody>
          </p:sp>
        </mc:Fallback>
      </mc:AlternateContent>
      <p:sp>
        <p:nvSpPr>
          <p:cNvPr id="56" name="Rectangle 5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t>
            </a:r>
          </a:p>
        </p:txBody>
      </p:sp>
      <p:sp>
        <p:nvSpPr>
          <p:cNvPr id="57" name="Rectangle 56">
            <a:extLst>
              <a:ext uri="{FF2B5EF4-FFF2-40B4-BE49-F238E27FC236}">
                <a16:creationId xmlns:a16="http://schemas.microsoft.com/office/drawing/2014/main" id="{A8F8A582-4A59-43F8-9E09-12C678B1C5E5}"/>
              </a:ext>
            </a:extLst>
          </p:cNvPr>
          <p:cNvSpPr/>
          <p:nvPr/>
        </p:nvSpPr>
        <p:spPr>
          <a:xfrm>
            <a:off x="460375" y="6261753"/>
            <a:ext cx="4531625" cy="461665"/>
          </a:xfrm>
          <a:prstGeom prst="rect">
            <a:avLst/>
          </a:prstGeom>
        </p:spPr>
        <p:txBody>
          <a:bodyPr wrap="none">
            <a:spAutoFit/>
          </a:bodyPr>
          <a:lstStyle/>
          <a:p>
            <a:r>
              <a:rPr lang="en-US" sz="2400" b="0" dirty="0"/>
              <a:t>Tracer breakthrough curve analysis</a:t>
            </a:r>
            <a:endParaRPr lang="en-US" sz="2400" dirty="0"/>
          </a:p>
        </p:txBody>
      </p:sp>
    </p:spTree>
    <p:extLst>
      <p:ext uri="{BB962C8B-B14F-4D97-AF65-F5344CB8AC3E}">
        <p14:creationId xmlns:p14="http://schemas.microsoft.com/office/powerpoint/2010/main" val="203390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dilution gauging (spreadsheet)</a:t>
            </a:r>
          </a:p>
        </p:txBody>
      </p:sp>
      <p:sp>
        <p:nvSpPr>
          <p:cNvPr id="3" name="Rectangle 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20</a:t>
            </a:r>
          </a:p>
        </p:txBody>
      </p:sp>
    </p:spTree>
    <p:extLst>
      <p:ext uri="{BB962C8B-B14F-4D97-AF65-F5344CB8AC3E}">
        <p14:creationId xmlns:p14="http://schemas.microsoft.com/office/powerpoint/2010/main" val="272923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306"/>
          </a:xfrm>
        </p:spPr>
        <p:txBody>
          <a:bodyPr>
            <a:normAutofit/>
          </a:bodyPr>
          <a:lstStyle/>
          <a:p>
            <a:r>
              <a:rPr lang="en-US" sz="3600" dirty="0"/>
              <a:t>Stream flow measurement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1098936"/>
            <a:ext cx="9144000" cy="5720832"/>
          </a:xfrm>
          <a:prstGeom prst="rect">
            <a:avLst/>
          </a:prstGeom>
        </p:spPr>
      </p:pic>
      <p:grpSp>
        <p:nvGrpSpPr>
          <p:cNvPr id="5" name="Group 4"/>
          <p:cNvGrpSpPr/>
          <p:nvPr/>
        </p:nvGrpSpPr>
        <p:grpSpPr>
          <a:xfrm>
            <a:off x="3164833" y="6130789"/>
            <a:ext cx="1495657" cy="667968"/>
            <a:chOff x="3115672" y="5198148"/>
            <a:chExt cx="1495657" cy="667968"/>
          </a:xfrm>
        </p:grpSpPr>
        <p:sp>
          <p:nvSpPr>
            <p:cNvPr id="25" name="Right Arrow 24"/>
            <p:cNvSpPr/>
            <p:nvPr/>
          </p:nvSpPr>
          <p:spPr>
            <a:xfrm rot="7279286">
              <a:off x="3519164" y="5491406"/>
              <a:ext cx="453226"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p:cNvSpPr/>
            <p:nvPr/>
          </p:nvSpPr>
          <p:spPr>
            <a:xfrm>
              <a:off x="3115672" y="5198148"/>
              <a:ext cx="1495657" cy="3415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Bozeman</a:t>
              </a:r>
            </a:p>
          </p:txBody>
        </p:sp>
      </p:grpSp>
      <p:sp>
        <p:nvSpPr>
          <p:cNvPr id="6" name="Rectangle 5"/>
          <p:cNvSpPr/>
          <p:nvPr/>
        </p:nvSpPr>
        <p:spPr>
          <a:xfrm>
            <a:off x="7565246" y="1271525"/>
            <a:ext cx="1670481" cy="3415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Gallatin Range</a:t>
            </a:r>
          </a:p>
        </p:txBody>
      </p:sp>
      <p:grpSp>
        <p:nvGrpSpPr>
          <p:cNvPr id="7" name="Group 6"/>
          <p:cNvGrpSpPr/>
          <p:nvPr/>
        </p:nvGrpSpPr>
        <p:grpSpPr>
          <a:xfrm>
            <a:off x="7641692" y="2617046"/>
            <a:ext cx="2550058" cy="370736"/>
            <a:chOff x="2229957" y="5208655"/>
            <a:chExt cx="2550058" cy="370736"/>
          </a:xfrm>
        </p:grpSpPr>
        <p:sp>
          <p:nvSpPr>
            <p:cNvPr id="23" name="Right Arrow 22"/>
            <p:cNvSpPr/>
            <p:nvPr/>
          </p:nvSpPr>
          <p:spPr>
            <a:xfrm rot="11892259">
              <a:off x="2229957" y="5208655"/>
              <a:ext cx="1019220" cy="155803"/>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p:cNvSpPr/>
            <p:nvPr/>
          </p:nvSpPr>
          <p:spPr>
            <a:xfrm>
              <a:off x="3125197" y="5237829"/>
              <a:ext cx="1654818" cy="34156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Mt. Blackmore</a:t>
              </a:r>
            </a:p>
          </p:txBody>
        </p:sp>
      </p:grpSp>
      <p:grpSp>
        <p:nvGrpSpPr>
          <p:cNvPr id="8" name="Group 7"/>
          <p:cNvGrpSpPr/>
          <p:nvPr/>
        </p:nvGrpSpPr>
        <p:grpSpPr>
          <a:xfrm>
            <a:off x="2187222" y="5430288"/>
            <a:ext cx="3003186" cy="567703"/>
            <a:chOff x="3250866" y="4896465"/>
            <a:chExt cx="3003186" cy="567703"/>
          </a:xfrm>
        </p:grpSpPr>
        <p:sp>
          <p:nvSpPr>
            <p:cNvPr id="21" name="Right Arrow 20"/>
            <p:cNvSpPr/>
            <p:nvPr/>
          </p:nvSpPr>
          <p:spPr>
            <a:xfrm rot="20848743">
              <a:off x="5060899" y="5007655"/>
              <a:ext cx="1193153"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p:cNvSpPr/>
            <p:nvPr/>
          </p:nvSpPr>
          <p:spPr>
            <a:xfrm>
              <a:off x="3250866" y="4896465"/>
              <a:ext cx="1997102" cy="567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Bozeman (Sourdough) Creek</a:t>
              </a:r>
            </a:p>
          </p:txBody>
        </p:sp>
      </p:grpSp>
      <p:sp>
        <p:nvSpPr>
          <p:cNvPr id="9" name="Freeform 8"/>
          <p:cNvSpPr/>
          <p:nvPr/>
        </p:nvSpPr>
        <p:spPr>
          <a:xfrm>
            <a:off x="3731006" y="2260380"/>
            <a:ext cx="2257126" cy="3302246"/>
          </a:xfrm>
          <a:custGeom>
            <a:avLst/>
            <a:gdLst>
              <a:gd name="connsiteX0" fmla="*/ 1469644 w 2257126"/>
              <a:gd name="connsiteY0" fmla="*/ 3289388 h 3302246"/>
              <a:gd name="connsiteX1" fmla="*/ 1348994 w 2257126"/>
              <a:gd name="connsiteY1" fmla="*/ 3244938 h 3302246"/>
              <a:gd name="connsiteX2" fmla="*/ 1177544 w 2257126"/>
              <a:gd name="connsiteY2" fmla="*/ 3111588 h 3302246"/>
              <a:gd name="connsiteX3" fmla="*/ 1114044 w 2257126"/>
              <a:gd name="connsiteY3" fmla="*/ 2990938 h 3302246"/>
              <a:gd name="connsiteX4" fmla="*/ 1114044 w 2257126"/>
              <a:gd name="connsiteY4" fmla="*/ 2813138 h 3302246"/>
              <a:gd name="connsiteX5" fmla="*/ 1075944 w 2257126"/>
              <a:gd name="connsiteY5" fmla="*/ 2641688 h 3302246"/>
              <a:gd name="connsiteX6" fmla="*/ 1133094 w 2257126"/>
              <a:gd name="connsiteY6" fmla="*/ 2540088 h 3302246"/>
              <a:gd name="connsiteX7" fmla="*/ 1126744 w 2257126"/>
              <a:gd name="connsiteY7" fmla="*/ 2451188 h 3302246"/>
              <a:gd name="connsiteX8" fmla="*/ 1025144 w 2257126"/>
              <a:gd name="connsiteY8" fmla="*/ 2432138 h 3302246"/>
              <a:gd name="connsiteX9" fmla="*/ 898144 w 2257126"/>
              <a:gd name="connsiteY9" fmla="*/ 2355938 h 3302246"/>
              <a:gd name="connsiteX10" fmla="*/ 828294 w 2257126"/>
              <a:gd name="connsiteY10" fmla="*/ 2330538 h 3302246"/>
              <a:gd name="connsiteX11" fmla="*/ 790194 w 2257126"/>
              <a:gd name="connsiteY11" fmla="*/ 2222588 h 3302246"/>
              <a:gd name="connsiteX12" fmla="*/ 771144 w 2257126"/>
              <a:gd name="connsiteY12" fmla="*/ 2171788 h 3302246"/>
              <a:gd name="connsiteX13" fmla="*/ 764794 w 2257126"/>
              <a:gd name="connsiteY13" fmla="*/ 2076538 h 3302246"/>
              <a:gd name="connsiteX14" fmla="*/ 694944 w 2257126"/>
              <a:gd name="connsiteY14" fmla="*/ 2000338 h 3302246"/>
              <a:gd name="connsiteX15" fmla="*/ 625094 w 2257126"/>
              <a:gd name="connsiteY15" fmla="*/ 1962238 h 3302246"/>
              <a:gd name="connsiteX16" fmla="*/ 593344 w 2257126"/>
              <a:gd name="connsiteY16" fmla="*/ 1936838 h 3302246"/>
              <a:gd name="connsiteX17" fmla="*/ 529844 w 2257126"/>
              <a:gd name="connsiteY17" fmla="*/ 1917788 h 3302246"/>
              <a:gd name="connsiteX18" fmla="*/ 529844 w 2257126"/>
              <a:gd name="connsiteY18" fmla="*/ 1828888 h 3302246"/>
              <a:gd name="connsiteX19" fmla="*/ 586994 w 2257126"/>
              <a:gd name="connsiteY19" fmla="*/ 1720938 h 3302246"/>
              <a:gd name="connsiteX20" fmla="*/ 618744 w 2257126"/>
              <a:gd name="connsiteY20" fmla="*/ 1632038 h 3302246"/>
              <a:gd name="connsiteX21" fmla="*/ 631444 w 2257126"/>
              <a:gd name="connsiteY21" fmla="*/ 1562188 h 3302246"/>
              <a:gd name="connsiteX22" fmla="*/ 567944 w 2257126"/>
              <a:gd name="connsiteY22" fmla="*/ 1530438 h 3302246"/>
              <a:gd name="connsiteX23" fmla="*/ 536194 w 2257126"/>
              <a:gd name="connsiteY23" fmla="*/ 1447888 h 3302246"/>
              <a:gd name="connsiteX24" fmla="*/ 523494 w 2257126"/>
              <a:gd name="connsiteY24" fmla="*/ 1422488 h 3302246"/>
              <a:gd name="connsiteX25" fmla="*/ 472694 w 2257126"/>
              <a:gd name="connsiteY25" fmla="*/ 1371688 h 3302246"/>
              <a:gd name="connsiteX26" fmla="*/ 371094 w 2257126"/>
              <a:gd name="connsiteY26" fmla="*/ 1378038 h 3302246"/>
              <a:gd name="connsiteX27" fmla="*/ 326644 w 2257126"/>
              <a:gd name="connsiteY27" fmla="*/ 1390738 h 3302246"/>
              <a:gd name="connsiteX28" fmla="*/ 263144 w 2257126"/>
              <a:gd name="connsiteY28" fmla="*/ 1384388 h 3302246"/>
              <a:gd name="connsiteX29" fmla="*/ 148844 w 2257126"/>
              <a:gd name="connsiteY29" fmla="*/ 1358988 h 3302246"/>
              <a:gd name="connsiteX30" fmla="*/ 123444 w 2257126"/>
              <a:gd name="connsiteY30" fmla="*/ 1320888 h 3302246"/>
              <a:gd name="connsiteX31" fmla="*/ 91694 w 2257126"/>
              <a:gd name="connsiteY31" fmla="*/ 1244688 h 3302246"/>
              <a:gd name="connsiteX32" fmla="*/ 2794 w 2257126"/>
              <a:gd name="connsiteY32" fmla="*/ 1187538 h 3302246"/>
              <a:gd name="connsiteX33" fmla="*/ 34544 w 2257126"/>
              <a:gd name="connsiteY33" fmla="*/ 1117688 h 3302246"/>
              <a:gd name="connsiteX34" fmla="*/ 155194 w 2257126"/>
              <a:gd name="connsiteY34" fmla="*/ 971638 h 3302246"/>
              <a:gd name="connsiteX35" fmla="*/ 174244 w 2257126"/>
              <a:gd name="connsiteY35" fmla="*/ 844638 h 3302246"/>
              <a:gd name="connsiteX36" fmla="*/ 231394 w 2257126"/>
              <a:gd name="connsiteY36" fmla="*/ 787488 h 3302246"/>
              <a:gd name="connsiteX37" fmla="*/ 263144 w 2257126"/>
              <a:gd name="connsiteY37" fmla="*/ 673188 h 3302246"/>
              <a:gd name="connsiteX38" fmla="*/ 294894 w 2257126"/>
              <a:gd name="connsiteY38" fmla="*/ 616038 h 3302246"/>
              <a:gd name="connsiteX39" fmla="*/ 402844 w 2257126"/>
              <a:gd name="connsiteY39" fmla="*/ 539838 h 3302246"/>
              <a:gd name="connsiteX40" fmla="*/ 453644 w 2257126"/>
              <a:gd name="connsiteY40" fmla="*/ 476338 h 3302246"/>
              <a:gd name="connsiteX41" fmla="*/ 529844 w 2257126"/>
              <a:gd name="connsiteY41" fmla="*/ 457288 h 3302246"/>
              <a:gd name="connsiteX42" fmla="*/ 752094 w 2257126"/>
              <a:gd name="connsiteY42" fmla="*/ 323938 h 3302246"/>
              <a:gd name="connsiteX43" fmla="*/ 860044 w 2257126"/>
              <a:gd name="connsiteY43" fmla="*/ 273138 h 3302246"/>
              <a:gd name="connsiteX44" fmla="*/ 1082294 w 2257126"/>
              <a:gd name="connsiteY44" fmla="*/ 171538 h 3302246"/>
              <a:gd name="connsiteX45" fmla="*/ 1196594 w 2257126"/>
              <a:gd name="connsiteY45" fmla="*/ 127088 h 3302246"/>
              <a:gd name="connsiteX46" fmla="*/ 1317244 w 2257126"/>
              <a:gd name="connsiteY46" fmla="*/ 88988 h 3302246"/>
              <a:gd name="connsiteX47" fmla="*/ 1507744 w 2257126"/>
              <a:gd name="connsiteY47" fmla="*/ 44538 h 3302246"/>
              <a:gd name="connsiteX48" fmla="*/ 1545844 w 2257126"/>
              <a:gd name="connsiteY48" fmla="*/ 25488 h 3302246"/>
              <a:gd name="connsiteX49" fmla="*/ 1596644 w 2257126"/>
              <a:gd name="connsiteY49" fmla="*/ 44538 h 3302246"/>
              <a:gd name="connsiteX50" fmla="*/ 1685544 w 2257126"/>
              <a:gd name="connsiteY50" fmla="*/ 38188 h 3302246"/>
              <a:gd name="connsiteX51" fmla="*/ 1736344 w 2257126"/>
              <a:gd name="connsiteY51" fmla="*/ 31838 h 3302246"/>
              <a:gd name="connsiteX52" fmla="*/ 1945894 w 2257126"/>
              <a:gd name="connsiteY52" fmla="*/ 88 h 3302246"/>
              <a:gd name="connsiteX53" fmla="*/ 2015744 w 2257126"/>
              <a:gd name="connsiteY53" fmla="*/ 25488 h 3302246"/>
              <a:gd name="connsiteX54" fmla="*/ 2079244 w 2257126"/>
              <a:gd name="connsiteY54" fmla="*/ 108038 h 3302246"/>
              <a:gd name="connsiteX55" fmla="*/ 2085594 w 2257126"/>
              <a:gd name="connsiteY55" fmla="*/ 171538 h 3302246"/>
              <a:gd name="connsiteX56" fmla="*/ 2015744 w 2257126"/>
              <a:gd name="connsiteY56" fmla="*/ 292188 h 3302246"/>
              <a:gd name="connsiteX57" fmla="*/ 1939544 w 2257126"/>
              <a:gd name="connsiteY57" fmla="*/ 362038 h 3302246"/>
              <a:gd name="connsiteX58" fmla="*/ 1907794 w 2257126"/>
              <a:gd name="connsiteY58" fmla="*/ 412838 h 3302246"/>
              <a:gd name="connsiteX59" fmla="*/ 1876044 w 2257126"/>
              <a:gd name="connsiteY59" fmla="*/ 463638 h 3302246"/>
              <a:gd name="connsiteX60" fmla="*/ 1876044 w 2257126"/>
              <a:gd name="connsiteY60" fmla="*/ 463638 h 3302246"/>
              <a:gd name="connsiteX61" fmla="*/ 1799844 w 2257126"/>
              <a:gd name="connsiteY61" fmla="*/ 514438 h 3302246"/>
              <a:gd name="connsiteX62" fmla="*/ 1736344 w 2257126"/>
              <a:gd name="connsiteY62" fmla="*/ 552538 h 3302246"/>
              <a:gd name="connsiteX63" fmla="*/ 1672844 w 2257126"/>
              <a:gd name="connsiteY63" fmla="*/ 622388 h 3302246"/>
              <a:gd name="connsiteX64" fmla="*/ 1628394 w 2257126"/>
              <a:gd name="connsiteY64" fmla="*/ 692238 h 3302246"/>
              <a:gd name="connsiteX65" fmla="*/ 1615694 w 2257126"/>
              <a:gd name="connsiteY65" fmla="*/ 755738 h 3302246"/>
              <a:gd name="connsiteX66" fmla="*/ 1615694 w 2257126"/>
              <a:gd name="connsiteY66" fmla="*/ 755738 h 3302246"/>
              <a:gd name="connsiteX67" fmla="*/ 1634744 w 2257126"/>
              <a:gd name="connsiteY67" fmla="*/ 850988 h 3302246"/>
              <a:gd name="connsiteX68" fmla="*/ 1717294 w 2257126"/>
              <a:gd name="connsiteY68" fmla="*/ 870038 h 3302246"/>
              <a:gd name="connsiteX69" fmla="*/ 1768094 w 2257126"/>
              <a:gd name="connsiteY69" fmla="*/ 914488 h 3302246"/>
              <a:gd name="connsiteX70" fmla="*/ 1793494 w 2257126"/>
              <a:gd name="connsiteY70" fmla="*/ 977988 h 3302246"/>
              <a:gd name="connsiteX71" fmla="*/ 1793494 w 2257126"/>
              <a:gd name="connsiteY71" fmla="*/ 984338 h 3302246"/>
              <a:gd name="connsiteX72" fmla="*/ 1793494 w 2257126"/>
              <a:gd name="connsiteY72" fmla="*/ 1035138 h 3302246"/>
              <a:gd name="connsiteX73" fmla="*/ 1812544 w 2257126"/>
              <a:gd name="connsiteY73" fmla="*/ 1073238 h 3302246"/>
              <a:gd name="connsiteX74" fmla="*/ 1818894 w 2257126"/>
              <a:gd name="connsiteY74" fmla="*/ 1085938 h 3302246"/>
              <a:gd name="connsiteX75" fmla="*/ 1818894 w 2257126"/>
              <a:gd name="connsiteY75" fmla="*/ 1092288 h 3302246"/>
              <a:gd name="connsiteX76" fmla="*/ 1914144 w 2257126"/>
              <a:gd name="connsiteY76" fmla="*/ 1117688 h 3302246"/>
              <a:gd name="connsiteX77" fmla="*/ 2028444 w 2257126"/>
              <a:gd name="connsiteY77" fmla="*/ 1136738 h 3302246"/>
              <a:gd name="connsiteX78" fmla="*/ 2117344 w 2257126"/>
              <a:gd name="connsiteY78" fmla="*/ 1168488 h 3302246"/>
              <a:gd name="connsiteX79" fmla="*/ 2123694 w 2257126"/>
              <a:gd name="connsiteY79" fmla="*/ 1238338 h 3302246"/>
              <a:gd name="connsiteX80" fmla="*/ 2028444 w 2257126"/>
              <a:gd name="connsiteY80" fmla="*/ 1314538 h 3302246"/>
              <a:gd name="connsiteX81" fmla="*/ 1996694 w 2257126"/>
              <a:gd name="connsiteY81" fmla="*/ 1397088 h 3302246"/>
              <a:gd name="connsiteX82" fmla="*/ 1971294 w 2257126"/>
              <a:gd name="connsiteY82" fmla="*/ 1492338 h 3302246"/>
              <a:gd name="connsiteX83" fmla="*/ 1958594 w 2257126"/>
              <a:gd name="connsiteY83" fmla="*/ 1568538 h 3302246"/>
              <a:gd name="connsiteX84" fmla="*/ 1958594 w 2257126"/>
              <a:gd name="connsiteY84" fmla="*/ 1612988 h 3302246"/>
              <a:gd name="connsiteX85" fmla="*/ 1914144 w 2257126"/>
              <a:gd name="connsiteY85" fmla="*/ 1651088 h 3302246"/>
              <a:gd name="connsiteX86" fmla="*/ 1907794 w 2257126"/>
              <a:gd name="connsiteY86" fmla="*/ 1720938 h 3302246"/>
              <a:gd name="connsiteX87" fmla="*/ 1920494 w 2257126"/>
              <a:gd name="connsiteY87" fmla="*/ 1771738 h 3302246"/>
              <a:gd name="connsiteX88" fmla="*/ 1920494 w 2257126"/>
              <a:gd name="connsiteY88" fmla="*/ 1771738 h 3302246"/>
              <a:gd name="connsiteX89" fmla="*/ 1990344 w 2257126"/>
              <a:gd name="connsiteY89" fmla="*/ 1822538 h 3302246"/>
              <a:gd name="connsiteX90" fmla="*/ 2022094 w 2257126"/>
              <a:gd name="connsiteY90" fmla="*/ 1828888 h 3302246"/>
              <a:gd name="connsiteX91" fmla="*/ 2104644 w 2257126"/>
              <a:gd name="connsiteY91" fmla="*/ 1873338 h 3302246"/>
              <a:gd name="connsiteX92" fmla="*/ 2136394 w 2257126"/>
              <a:gd name="connsiteY92" fmla="*/ 1936838 h 3302246"/>
              <a:gd name="connsiteX93" fmla="*/ 2149094 w 2257126"/>
              <a:gd name="connsiteY93" fmla="*/ 2006688 h 3302246"/>
              <a:gd name="connsiteX94" fmla="*/ 2161794 w 2257126"/>
              <a:gd name="connsiteY94" fmla="*/ 2070188 h 3302246"/>
              <a:gd name="connsiteX95" fmla="*/ 2218944 w 2257126"/>
              <a:gd name="connsiteY95" fmla="*/ 2152738 h 3302246"/>
              <a:gd name="connsiteX96" fmla="*/ 2218944 w 2257126"/>
              <a:gd name="connsiteY96" fmla="*/ 2197188 h 3302246"/>
              <a:gd name="connsiteX97" fmla="*/ 2168144 w 2257126"/>
              <a:gd name="connsiteY97" fmla="*/ 2228938 h 3302246"/>
              <a:gd name="connsiteX98" fmla="*/ 2117344 w 2257126"/>
              <a:gd name="connsiteY98" fmla="*/ 2267038 h 3302246"/>
              <a:gd name="connsiteX99" fmla="*/ 2123694 w 2257126"/>
              <a:gd name="connsiteY99" fmla="*/ 2330538 h 3302246"/>
              <a:gd name="connsiteX100" fmla="*/ 2155444 w 2257126"/>
              <a:gd name="connsiteY100" fmla="*/ 2444838 h 3302246"/>
              <a:gd name="connsiteX101" fmla="*/ 2174494 w 2257126"/>
              <a:gd name="connsiteY101" fmla="*/ 2495638 h 3302246"/>
              <a:gd name="connsiteX102" fmla="*/ 2212594 w 2257126"/>
              <a:gd name="connsiteY102" fmla="*/ 2552788 h 3302246"/>
              <a:gd name="connsiteX103" fmla="*/ 2212594 w 2257126"/>
              <a:gd name="connsiteY103" fmla="*/ 2584538 h 3302246"/>
              <a:gd name="connsiteX104" fmla="*/ 2257044 w 2257126"/>
              <a:gd name="connsiteY104" fmla="*/ 2705188 h 3302246"/>
              <a:gd name="connsiteX105" fmla="*/ 2199894 w 2257126"/>
              <a:gd name="connsiteY105" fmla="*/ 2832188 h 3302246"/>
              <a:gd name="connsiteX106" fmla="*/ 2123694 w 2257126"/>
              <a:gd name="connsiteY106" fmla="*/ 2876638 h 3302246"/>
              <a:gd name="connsiteX107" fmla="*/ 2053844 w 2257126"/>
              <a:gd name="connsiteY107" fmla="*/ 2908388 h 3302246"/>
              <a:gd name="connsiteX108" fmla="*/ 2009394 w 2257126"/>
              <a:gd name="connsiteY108" fmla="*/ 2946488 h 3302246"/>
              <a:gd name="connsiteX109" fmla="*/ 1920494 w 2257126"/>
              <a:gd name="connsiteY109" fmla="*/ 2997288 h 3302246"/>
              <a:gd name="connsiteX110" fmla="*/ 1876044 w 2257126"/>
              <a:gd name="connsiteY110" fmla="*/ 3086188 h 3302246"/>
              <a:gd name="connsiteX111" fmla="*/ 1831594 w 2257126"/>
              <a:gd name="connsiteY111" fmla="*/ 3238588 h 3302246"/>
              <a:gd name="connsiteX112" fmla="*/ 1691894 w 2257126"/>
              <a:gd name="connsiteY112" fmla="*/ 3283038 h 3302246"/>
              <a:gd name="connsiteX113" fmla="*/ 1526794 w 2257126"/>
              <a:gd name="connsiteY113" fmla="*/ 3302088 h 3302246"/>
              <a:gd name="connsiteX114" fmla="*/ 1469644 w 2257126"/>
              <a:gd name="connsiteY114" fmla="*/ 3289388 h 330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257126" h="3302246">
                <a:moveTo>
                  <a:pt x="1469644" y="3289388"/>
                </a:moveTo>
                <a:cubicBezTo>
                  <a:pt x="1440011" y="3279863"/>
                  <a:pt x="1397677" y="3274571"/>
                  <a:pt x="1348994" y="3244938"/>
                </a:cubicBezTo>
                <a:cubicBezTo>
                  <a:pt x="1300311" y="3215305"/>
                  <a:pt x="1216702" y="3153921"/>
                  <a:pt x="1177544" y="3111588"/>
                </a:cubicBezTo>
                <a:cubicBezTo>
                  <a:pt x="1138386" y="3069255"/>
                  <a:pt x="1124627" y="3040680"/>
                  <a:pt x="1114044" y="2990938"/>
                </a:cubicBezTo>
                <a:cubicBezTo>
                  <a:pt x="1103461" y="2941196"/>
                  <a:pt x="1120394" y="2871346"/>
                  <a:pt x="1114044" y="2813138"/>
                </a:cubicBezTo>
                <a:cubicBezTo>
                  <a:pt x="1107694" y="2754930"/>
                  <a:pt x="1072769" y="2687196"/>
                  <a:pt x="1075944" y="2641688"/>
                </a:cubicBezTo>
                <a:cubicBezTo>
                  <a:pt x="1079119" y="2596180"/>
                  <a:pt x="1124627" y="2571838"/>
                  <a:pt x="1133094" y="2540088"/>
                </a:cubicBezTo>
                <a:cubicBezTo>
                  <a:pt x="1141561" y="2508338"/>
                  <a:pt x="1144736" y="2469180"/>
                  <a:pt x="1126744" y="2451188"/>
                </a:cubicBezTo>
                <a:cubicBezTo>
                  <a:pt x="1108752" y="2433196"/>
                  <a:pt x="1063244" y="2448013"/>
                  <a:pt x="1025144" y="2432138"/>
                </a:cubicBezTo>
                <a:cubicBezTo>
                  <a:pt x="987044" y="2416263"/>
                  <a:pt x="930952" y="2372871"/>
                  <a:pt x="898144" y="2355938"/>
                </a:cubicBezTo>
                <a:cubicBezTo>
                  <a:pt x="865336" y="2339005"/>
                  <a:pt x="846286" y="2352763"/>
                  <a:pt x="828294" y="2330538"/>
                </a:cubicBezTo>
                <a:cubicBezTo>
                  <a:pt x="810302" y="2308313"/>
                  <a:pt x="799719" y="2249046"/>
                  <a:pt x="790194" y="2222588"/>
                </a:cubicBezTo>
                <a:cubicBezTo>
                  <a:pt x="780669" y="2196130"/>
                  <a:pt x="775377" y="2196130"/>
                  <a:pt x="771144" y="2171788"/>
                </a:cubicBezTo>
                <a:cubicBezTo>
                  <a:pt x="766911" y="2147446"/>
                  <a:pt x="777494" y="2105113"/>
                  <a:pt x="764794" y="2076538"/>
                </a:cubicBezTo>
                <a:cubicBezTo>
                  <a:pt x="752094" y="2047963"/>
                  <a:pt x="718227" y="2019388"/>
                  <a:pt x="694944" y="2000338"/>
                </a:cubicBezTo>
                <a:cubicBezTo>
                  <a:pt x="671661" y="1981288"/>
                  <a:pt x="642027" y="1972821"/>
                  <a:pt x="625094" y="1962238"/>
                </a:cubicBezTo>
                <a:cubicBezTo>
                  <a:pt x="608161" y="1951655"/>
                  <a:pt x="609219" y="1944246"/>
                  <a:pt x="593344" y="1936838"/>
                </a:cubicBezTo>
                <a:cubicBezTo>
                  <a:pt x="577469" y="1929430"/>
                  <a:pt x="540427" y="1935780"/>
                  <a:pt x="529844" y="1917788"/>
                </a:cubicBezTo>
                <a:cubicBezTo>
                  <a:pt x="519261" y="1899796"/>
                  <a:pt x="520319" y="1861696"/>
                  <a:pt x="529844" y="1828888"/>
                </a:cubicBezTo>
                <a:cubicBezTo>
                  <a:pt x="539369" y="1796080"/>
                  <a:pt x="572177" y="1753746"/>
                  <a:pt x="586994" y="1720938"/>
                </a:cubicBezTo>
                <a:cubicBezTo>
                  <a:pt x="601811" y="1688130"/>
                  <a:pt x="611336" y="1658496"/>
                  <a:pt x="618744" y="1632038"/>
                </a:cubicBezTo>
                <a:cubicBezTo>
                  <a:pt x="626152" y="1605580"/>
                  <a:pt x="639911" y="1579121"/>
                  <a:pt x="631444" y="1562188"/>
                </a:cubicBezTo>
                <a:cubicBezTo>
                  <a:pt x="622977" y="1545255"/>
                  <a:pt x="583819" y="1549488"/>
                  <a:pt x="567944" y="1530438"/>
                </a:cubicBezTo>
                <a:cubicBezTo>
                  <a:pt x="552069" y="1511388"/>
                  <a:pt x="543602" y="1465880"/>
                  <a:pt x="536194" y="1447888"/>
                </a:cubicBezTo>
                <a:cubicBezTo>
                  <a:pt x="528786" y="1429896"/>
                  <a:pt x="534077" y="1435188"/>
                  <a:pt x="523494" y="1422488"/>
                </a:cubicBezTo>
                <a:cubicBezTo>
                  <a:pt x="512911" y="1409788"/>
                  <a:pt x="498094" y="1379096"/>
                  <a:pt x="472694" y="1371688"/>
                </a:cubicBezTo>
                <a:cubicBezTo>
                  <a:pt x="447294" y="1364280"/>
                  <a:pt x="395436" y="1374863"/>
                  <a:pt x="371094" y="1378038"/>
                </a:cubicBezTo>
                <a:cubicBezTo>
                  <a:pt x="346752" y="1381213"/>
                  <a:pt x="344635" y="1389680"/>
                  <a:pt x="326644" y="1390738"/>
                </a:cubicBezTo>
                <a:cubicBezTo>
                  <a:pt x="308653" y="1391796"/>
                  <a:pt x="292777" y="1389680"/>
                  <a:pt x="263144" y="1384388"/>
                </a:cubicBezTo>
                <a:cubicBezTo>
                  <a:pt x="233511" y="1379096"/>
                  <a:pt x="172127" y="1369571"/>
                  <a:pt x="148844" y="1358988"/>
                </a:cubicBezTo>
                <a:cubicBezTo>
                  <a:pt x="125561" y="1348405"/>
                  <a:pt x="132969" y="1339938"/>
                  <a:pt x="123444" y="1320888"/>
                </a:cubicBezTo>
                <a:cubicBezTo>
                  <a:pt x="113919" y="1301838"/>
                  <a:pt x="111802" y="1266913"/>
                  <a:pt x="91694" y="1244688"/>
                </a:cubicBezTo>
                <a:cubicBezTo>
                  <a:pt x="71586" y="1222463"/>
                  <a:pt x="12319" y="1208705"/>
                  <a:pt x="2794" y="1187538"/>
                </a:cubicBezTo>
                <a:cubicBezTo>
                  <a:pt x="-6731" y="1166371"/>
                  <a:pt x="9144" y="1153671"/>
                  <a:pt x="34544" y="1117688"/>
                </a:cubicBezTo>
                <a:cubicBezTo>
                  <a:pt x="59944" y="1081705"/>
                  <a:pt x="131911" y="1017146"/>
                  <a:pt x="155194" y="971638"/>
                </a:cubicBezTo>
                <a:cubicBezTo>
                  <a:pt x="178477" y="926130"/>
                  <a:pt x="161544" y="875330"/>
                  <a:pt x="174244" y="844638"/>
                </a:cubicBezTo>
                <a:cubicBezTo>
                  <a:pt x="186944" y="813946"/>
                  <a:pt x="216577" y="816063"/>
                  <a:pt x="231394" y="787488"/>
                </a:cubicBezTo>
                <a:cubicBezTo>
                  <a:pt x="246211" y="758913"/>
                  <a:pt x="252561" y="701763"/>
                  <a:pt x="263144" y="673188"/>
                </a:cubicBezTo>
                <a:cubicBezTo>
                  <a:pt x="273727" y="644613"/>
                  <a:pt x="271611" y="638263"/>
                  <a:pt x="294894" y="616038"/>
                </a:cubicBezTo>
                <a:cubicBezTo>
                  <a:pt x="318177" y="593813"/>
                  <a:pt x="376386" y="563121"/>
                  <a:pt x="402844" y="539838"/>
                </a:cubicBezTo>
                <a:cubicBezTo>
                  <a:pt x="429302" y="516555"/>
                  <a:pt x="432477" y="490096"/>
                  <a:pt x="453644" y="476338"/>
                </a:cubicBezTo>
                <a:cubicBezTo>
                  <a:pt x="474811" y="462580"/>
                  <a:pt x="480102" y="482688"/>
                  <a:pt x="529844" y="457288"/>
                </a:cubicBezTo>
                <a:cubicBezTo>
                  <a:pt x="579586" y="431888"/>
                  <a:pt x="697061" y="354630"/>
                  <a:pt x="752094" y="323938"/>
                </a:cubicBezTo>
                <a:cubicBezTo>
                  <a:pt x="807127" y="293246"/>
                  <a:pt x="860044" y="273138"/>
                  <a:pt x="860044" y="273138"/>
                </a:cubicBezTo>
                <a:lnTo>
                  <a:pt x="1082294" y="171538"/>
                </a:lnTo>
                <a:cubicBezTo>
                  <a:pt x="1138386" y="147196"/>
                  <a:pt x="1157436" y="140846"/>
                  <a:pt x="1196594" y="127088"/>
                </a:cubicBezTo>
                <a:cubicBezTo>
                  <a:pt x="1235752" y="113330"/>
                  <a:pt x="1265386" y="102746"/>
                  <a:pt x="1317244" y="88988"/>
                </a:cubicBezTo>
                <a:cubicBezTo>
                  <a:pt x="1369102" y="75230"/>
                  <a:pt x="1469644" y="55121"/>
                  <a:pt x="1507744" y="44538"/>
                </a:cubicBezTo>
                <a:cubicBezTo>
                  <a:pt x="1545844" y="33955"/>
                  <a:pt x="1531027" y="25488"/>
                  <a:pt x="1545844" y="25488"/>
                </a:cubicBezTo>
                <a:cubicBezTo>
                  <a:pt x="1560661" y="25488"/>
                  <a:pt x="1573361" y="42421"/>
                  <a:pt x="1596644" y="44538"/>
                </a:cubicBezTo>
                <a:cubicBezTo>
                  <a:pt x="1619927" y="46655"/>
                  <a:pt x="1662261" y="40305"/>
                  <a:pt x="1685544" y="38188"/>
                </a:cubicBezTo>
                <a:cubicBezTo>
                  <a:pt x="1708827" y="36071"/>
                  <a:pt x="1736344" y="31838"/>
                  <a:pt x="1736344" y="31838"/>
                </a:cubicBezTo>
                <a:cubicBezTo>
                  <a:pt x="1779736" y="25488"/>
                  <a:pt x="1899327" y="1146"/>
                  <a:pt x="1945894" y="88"/>
                </a:cubicBezTo>
                <a:cubicBezTo>
                  <a:pt x="1992461" y="-970"/>
                  <a:pt x="1993519" y="7496"/>
                  <a:pt x="2015744" y="25488"/>
                </a:cubicBezTo>
                <a:cubicBezTo>
                  <a:pt x="2037969" y="43480"/>
                  <a:pt x="2067602" y="83696"/>
                  <a:pt x="2079244" y="108038"/>
                </a:cubicBezTo>
                <a:cubicBezTo>
                  <a:pt x="2090886" y="132380"/>
                  <a:pt x="2096177" y="140846"/>
                  <a:pt x="2085594" y="171538"/>
                </a:cubicBezTo>
                <a:cubicBezTo>
                  <a:pt x="2075011" y="202230"/>
                  <a:pt x="2040086" y="260438"/>
                  <a:pt x="2015744" y="292188"/>
                </a:cubicBezTo>
                <a:cubicBezTo>
                  <a:pt x="1991402" y="323938"/>
                  <a:pt x="1957536" y="341930"/>
                  <a:pt x="1939544" y="362038"/>
                </a:cubicBezTo>
                <a:cubicBezTo>
                  <a:pt x="1921552" y="382146"/>
                  <a:pt x="1907794" y="412838"/>
                  <a:pt x="1907794" y="412838"/>
                </a:cubicBezTo>
                <a:lnTo>
                  <a:pt x="1876044" y="463638"/>
                </a:lnTo>
                <a:lnTo>
                  <a:pt x="1876044" y="463638"/>
                </a:lnTo>
                <a:cubicBezTo>
                  <a:pt x="1863344" y="472105"/>
                  <a:pt x="1823127" y="499621"/>
                  <a:pt x="1799844" y="514438"/>
                </a:cubicBezTo>
                <a:cubicBezTo>
                  <a:pt x="1776561" y="529255"/>
                  <a:pt x="1757511" y="534546"/>
                  <a:pt x="1736344" y="552538"/>
                </a:cubicBezTo>
                <a:cubicBezTo>
                  <a:pt x="1715177" y="570530"/>
                  <a:pt x="1690836" y="599105"/>
                  <a:pt x="1672844" y="622388"/>
                </a:cubicBezTo>
                <a:cubicBezTo>
                  <a:pt x="1654852" y="645671"/>
                  <a:pt x="1637919" y="670013"/>
                  <a:pt x="1628394" y="692238"/>
                </a:cubicBezTo>
                <a:cubicBezTo>
                  <a:pt x="1618869" y="714463"/>
                  <a:pt x="1615694" y="755738"/>
                  <a:pt x="1615694" y="755738"/>
                </a:cubicBezTo>
                <a:lnTo>
                  <a:pt x="1615694" y="755738"/>
                </a:lnTo>
                <a:cubicBezTo>
                  <a:pt x="1618869" y="771613"/>
                  <a:pt x="1617811" y="831938"/>
                  <a:pt x="1634744" y="850988"/>
                </a:cubicBezTo>
                <a:cubicBezTo>
                  <a:pt x="1651677" y="870038"/>
                  <a:pt x="1695069" y="859455"/>
                  <a:pt x="1717294" y="870038"/>
                </a:cubicBezTo>
                <a:cubicBezTo>
                  <a:pt x="1739519" y="880621"/>
                  <a:pt x="1755394" y="896496"/>
                  <a:pt x="1768094" y="914488"/>
                </a:cubicBezTo>
                <a:cubicBezTo>
                  <a:pt x="1780794" y="932480"/>
                  <a:pt x="1789261" y="966346"/>
                  <a:pt x="1793494" y="977988"/>
                </a:cubicBezTo>
                <a:cubicBezTo>
                  <a:pt x="1797727" y="989630"/>
                  <a:pt x="1793494" y="984338"/>
                  <a:pt x="1793494" y="984338"/>
                </a:cubicBezTo>
                <a:cubicBezTo>
                  <a:pt x="1793494" y="993863"/>
                  <a:pt x="1790319" y="1020321"/>
                  <a:pt x="1793494" y="1035138"/>
                </a:cubicBezTo>
                <a:cubicBezTo>
                  <a:pt x="1796669" y="1049955"/>
                  <a:pt x="1812544" y="1073238"/>
                  <a:pt x="1812544" y="1073238"/>
                </a:cubicBezTo>
                <a:cubicBezTo>
                  <a:pt x="1816777" y="1081705"/>
                  <a:pt x="1817836" y="1082763"/>
                  <a:pt x="1818894" y="1085938"/>
                </a:cubicBezTo>
                <a:cubicBezTo>
                  <a:pt x="1819952" y="1089113"/>
                  <a:pt x="1803019" y="1086996"/>
                  <a:pt x="1818894" y="1092288"/>
                </a:cubicBezTo>
                <a:cubicBezTo>
                  <a:pt x="1834769" y="1097580"/>
                  <a:pt x="1879219" y="1110280"/>
                  <a:pt x="1914144" y="1117688"/>
                </a:cubicBezTo>
                <a:cubicBezTo>
                  <a:pt x="1949069" y="1125096"/>
                  <a:pt x="1994577" y="1128271"/>
                  <a:pt x="2028444" y="1136738"/>
                </a:cubicBezTo>
                <a:cubicBezTo>
                  <a:pt x="2062311" y="1145205"/>
                  <a:pt x="2101469" y="1151555"/>
                  <a:pt x="2117344" y="1168488"/>
                </a:cubicBezTo>
                <a:cubicBezTo>
                  <a:pt x="2133219" y="1185421"/>
                  <a:pt x="2138511" y="1213996"/>
                  <a:pt x="2123694" y="1238338"/>
                </a:cubicBezTo>
                <a:cubicBezTo>
                  <a:pt x="2108877" y="1262680"/>
                  <a:pt x="2049611" y="1288080"/>
                  <a:pt x="2028444" y="1314538"/>
                </a:cubicBezTo>
                <a:cubicBezTo>
                  <a:pt x="2007277" y="1340996"/>
                  <a:pt x="2006219" y="1367455"/>
                  <a:pt x="1996694" y="1397088"/>
                </a:cubicBezTo>
                <a:cubicBezTo>
                  <a:pt x="1987169" y="1426721"/>
                  <a:pt x="1977644" y="1463763"/>
                  <a:pt x="1971294" y="1492338"/>
                </a:cubicBezTo>
                <a:cubicBezTo>
                  <a:pt x="1964944" y="1520913"/>
                  <a:pt x="1960711" y="1548430"/>
                  <a:pt x="1958594" y="1568538"/>
                </a:cubicBezTo>
                <a:cubicBezTo>
                  <a:pt x="1956477" y="1588646"/>
                  <a:pt x="1966002" y="1599230"/>
                  <a:pt x="1958594" y="1612988"/>
                </a:cubicBezTo>
                <a:cubicBezTo>
                  <a:pt x="1951186" y="1626746"/>
                  <a:pt x="1922611" y="1633096"/>
                  <a:pt x="1914144" y="1651088"/>
                </a:cubicBezTo>
                <a:cubicBezTo>
                  <a:pt x="1905677" y="1669080"/>
                  <a:pt x="1906736" y="1700830"/>
                  <a:pt x="1907794" y="1720938"/>
                </a:cubicBezTo>
                <a:cubicBezTo>
                  <a:pt x="1908852" y="1741046"/>
                  <a:pt x="1920494" y="1771738"/>
                  <a:pt x="1920494" y="1771738"/>
                </a:cubicBezTo>
                <a:lnTo>
                  <a:pt x="1920494" y="1771738"/>
                </a:lnTo>
                <a:cubicBezTo>
                  <a:pt x="1932136" y="1780205"/>
                  <a:pt x="1973411" y="1813013"/>
                  <a:pt x="1990344" y="1822538"/>
                </a:cubicBezTo>
                <a:cubicBezTo>
                  <a:pt x="2007277" y="1832063"/>
                  <a:pt x="2003044" y="1820421"/>
                  <a:pt x="2022094" y="1828888"/>
                </a:cubicBezTo>
                <a:cubicBezTo>
                  <a:pt x="2041144" y="1837355"/>
                  <a:pt x="2085594" y="1855346"/>
                  <a:pt x="2104644" y="1873338"/>
                </a:cubicBezTo>
                <a:cubicBezTo>
                  <a:pt x="2123694" y="1891330"/>
                  <a:pt x="2128986" y="1914613"/>
                  <a:pt x="2136394" y="1936838"/>
                </a:cubicBezTo>
                <a:cubicBezTo>
                  <a:pt x="2143802" y="1959063"/>
                  <a:pt x="2144861" y="1984463"/>
                  <a:pt x="2149094" y="2006688"/>
                </a:cubicBezTo>
                <a:cubicBezTo>
                  <a:pt x="2153327" y="2028913"/>
                  <a:pt x="2150152" y="2045846"/>
                  <a:pt x="2161794" y="2070188"/>
                </a:cubicBezTo>
                <a:cubicBezTo>
                  <a:pt x="2173436" y="2094530"/>
                  <a:pt x="2209419" y="2131571"/>
                  <a:pt x="2218944" y="2152738"/>
                </a:cubicBezTo>
                <a:cubicBezTo>
                  <a:pt x="2228469" y="2173905"/>
                  <a:pt x="2227411" y="2184488"/>
                  <a:pt x="2218944" y="2197188"/>
                </a:cubicBezTo>
                <a:cubicBezTo>
                  <a:pt x="2210477" y="2209888"/>
                  <a:pt x="2185077" y="2217296"/>
                  <a:pt x="2168144" y="2228938"/>
                </a:cubicBezTo>
                <a:cubicBezTo>
                  <a:pt x="2151211" y="2240580"/>
                  <a:pt x="2124752" y="2250105"/>
                  <a:pt x="2117344" y="2267038"/>
                </a:cubicBezTo>
                <a:cubicBezTo>
                  <a:pt x="2109936" y="2283971"/>
                  <a:pt x="2117344" y="2300905"/>
                  <a:pt x="2123694" y="2330538"/>
                </a:cubicBezTo>
                <a:cubicBezTo>
                  <a:pt x="2130044" y="2360171"/>
                  <a:pt x="2146977" y="2417321"/>
                  <a:pt x="2155444" y="2444838"/>
                </a:cubicBezTo>
                <a:cubicBezTo>
                  <a:pt x="2163911" y="2472355"/>
                  <a:pt x="2164969" y="2477646"/>
                  <a:pt x="2174494" y="2495638"/>
                </a:cubicBezTo>
                <a:cubicBezTo>
                  <a:pt x="2184019" y="2513630"/>
                  <a:pt x="2206244" y="2537971"/>
                  <a:pt x="2212594" y="2552788"/>
                </a:cubicBezTo>
                <a:cubicBezTo>
                  <a:pt x="2218944" y="2567605"/>
                  <a:pt x="2205186" y="2559138"/>
                  <a:pt x="2212594" y="2584538"/>
                </a:cubicBezTo>
                <a:cubicBezTo>
                  <a:pt x="2220002" y="2609938"/>
                  <a:pt x="2259161" y="2663913"/>
                  <a:pt x="2257044" y="2705188"/>
                </a:cubicBezTo>
                <a:cubicBezTo>
                  <a:pt x="2254927" y="2746463"/>
                  <a:pt x="2222119" y="2803613"/>
                  <a:pt x="2199894" y="2832188"/>
                </a:cubicBezTo>
                <a:cubicBezTo>
                  <a:pt x="2177669" y="2860763"/>
                  <a:pt x="2148036" y="2863938"/>
                  <a:pt x="2123694" y="2876638"/>
                </a:cubicBezTo>
                <a:cubicBezTo>
                  <a:pt x="2099352" y="2889338"/>
                  <a:pt x="2072894" y="2896746"/>
                  <a:pt x="2053844" y="2908388"/>
                </a:cubicBezTo>
                <a:cubicBezTo>
                  <a:pt x="2034794" y="2920030"/>
                  <a:pt x="2031619" y="2931671"/>
                  <a:pt x="2009394" y="2946488"/>
                </a:cubicBezTo>
                <a:cubicBezTo>
                  <a:pt x="1987169" y="2961305"/>
                  <a:pt x="1942719" y="2974005"/>
                  <a:pt x="1920494" y="2997288"/>
                </a:cubicBezTo>
                <a:cubicBezTo>
                  <a:pt x="1898269" y="3020571"/>
                  <a:pt x="1890861" y="3045971"/>
                  <a:pt x="1876044" y="3086188"/>
                </a:cubicBezTo>
                <a:cubicBezTo>
                  <a:pt x="1861227" y="3126405"/>
                  <a:pt x="1862286" y="3205780"/>
                  <a:pt x="1831594" y="3238588"/>
                </a:cubicBezTo>
                <a:cubicBezTo>
                  <a:pt x="1800902" y="3271396"/>
                  <a:pt x="1742694" y="3272455"/>
                  <a:pt x="1691894" y="3283038"/>
                </a:cubicBezTo>
                <a:cubicBezTo>
                  <a:pt x="1641094" y="3293621"/>
                  <a:pt x="1567011" y="3301030"/>
                  <a:pt x="1526794" y="3302088"/>
                </a:cubicBezTo>
                <a:cubicBezTo>
                  <a:pt x="1486577" y="3303146"/>
                  <a:pt x="1499277" y="3298913"/>
                  <a:pt x="1469644" y="3289388"/>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p:cNvGrpSpPr/>
          <p:nvPr/>
        </p:nvGrpSpPr>
        <p:grpSpPr>
          <a:xfrm>
            <a:off x="1950803" y="4343944"/>
            <a:ext cx="2544952" cy="567703"/>
            <a:chOff x="3709100" y="4945611"/>
            <a:chExt cx="2544952" cy="567703"/>
          </a:xfrm>
        </p:grpSpPr>
        <p:sp>
          <p:nvSpPr>
            <p:cNvPr id="19" name="Right Arrow 18"/>
            <p:cNvSpPr/>
            <p:nvPr/>
          </p:nvSpPr>
          <p:spPr>
            <a:xfrm rot="20848743">
              <a:off x="5060899" y="5007655"/>
              <a:ext cx="1193153"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p:cNvSpPr/>
            <p:nvPr/>
          </p:nvSpPr>
          <p:spPr>
            <a:xfrm>
              <a:off x="3709100" y="4945611"/>
              <a:ext cx="1997102" cy="567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Bozeman Creek Watershed</a:t>
              </a:r>
            </a:p>
          </p:txBody>
        </p:sp>
      </p:gr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546" y="4986206"/>
            <a:ext cx="807104" cy="593891"/>
          </a:xfrm>
          <a:prstGeom prst="rect">
            <a:avLst/>
          </a:prstGeom>
        </p:spPr>
      </p:pic>
      <p:sp>
        <p:nvSpPr>
          <p:cNvPr id="12" name="Freeform 11"/>
          <p:cNvSpPr/>
          <p:nvPr/>
        </p:nvSpPr>
        <p:spPr>
          <a:xfrm>
            <a:off x="5643563" y="1584139"/>
            <a:ext cx="2272786" cy="4111527"/>
          </a:xfrm>
          <a:custGeom>
            <a:avLst/>
            <a:gdLst>
              <a:gd name="connsiteX0" fmla="*/ 0 w 2272786"/>
              <a:gd name="connsiteY0" fmla="*/ 682679 h 4111527"/>
              <a:gd name="connsiteX1" fmla="*/ 42862 w 2272786"/>
              <a:gd name="connsiteY1" fmla="*/ 582667 h 4111527"/>
              <a:gd name="connsiteX2" fmla="*/ 109537 w 2272786"/>
              <a:gd name="connsiteY2" fmla="*/ 535042 h 4111527"/>
              <a:gd name="connsiteX3" fmla="*/ 223837 w 2272786"/>
              <a:gd name="connsiteY3" fmla="*/ 482654 h 4111527"/>
              <a:gd name="connsiteX4" fmla="*/ 285750 w 2272786"/>
              <a:gd name="connsiteY4" fmla="*/ 454079 h 4111527"/>
              <a:gd name="connsiteX5" fmla="*/ 385762 w 2272786"/>
              <a:gd name="connsiteY5" fmla="*/ 411217 h 4111527"/>
              <a:gd name="connsiteX6" fmla="*/ 400050 w 2272786"/>
              <a:gd name="connsiteY6" fmla="*/ 358829 h 4111527"/>
              <a:gd name="connsiteX7" fmla="*/ 490537 w 2272786"/>
              <a:gd name="connsiteY7" fmla="*/ 282629 h 4111527"/>
              <a:gd name="connsiteX8" fmla="*/ 614362 w 2272786"/>
              <a:gd name="connsiteY8" fmla="*/ 215954 h 4111527"/>
              <a:gd name="connsiteX9" fmla="*/ 738187 w 2272786"/>
              <a:gd name="connsiteY9" fmla="*/ 187379 h 4111527"/>
              <a:gd name="connsiteX10" fmla="*/ 862012 w 2272786"/>
              <a:gd name="connsiteY10" fmla="*/ 139754 h 4111527"/>
              <a:gd name="connsiteX11" fmla="*/ 957262 w 2272786"/>
              <a:gd name="connsiteY11" fmla="*/ 111179 h 4111527"/>
              <a:gd name="connsiteX12" fmla="*/ 1066800 w 2272786"/>
              <a:gd name="connsiteY12" fmla="*/ 92129 h 4111527"/>
              <a:gd name="connsiteX13" fmla="*/ 1176337 w 2272786"/>
              <a:gd name="connsiteY13" fmla="*/ 77842 h 4111527"/>
              <a:gd name="connsiteX14" fmla="*/ 1223962 w 2272786"/>
              <a:gd name="connsiteY14" fmla="*/ 58792 h 4111527"/>
              <a:gd name="connsiteX15" fmla="*/ 1323975 w 2272786"/>
              <a:gd name="connsiteY15" fmla="*/ 87367 h 4111527"/>
              <a:gd name="connsiteX16" fmla="*/ 1404937 w 2272786"/>
              <a:gd name="connsiteY16" fmla="*/ 73079 h 4111527"/>
              <a:gd name="connsiteX17" fmla="*/ 1504950 w 2272786"/>
              <a:gd name="connsiteY17" fmla="*/ 134992 h 4111527"/>
              <a:gd name="connsiteX18" fmla="*/ 1552575 w 2272786"/>
              <a:gd name="connsiteY18" fmla="*/ 144517 h 4111527"/>
              <a:gd name="connsiteX19" fmla="*/ 1619250 w 2272786"/>
              <a:gd name="connsiteY19" fmla="*/ 96892 h 4111527"/>
              <a:gd name="connsiteX20" fmla="*/ 1724025 w 2272786"/>
              <a:gd name="connsiteY20" fmla="*/ 54029 h 4111527"/>
              <a:gd name="connsiteX21" fmla="*/ 1771650 w 2272786"/>
              <a:gd name="connsiteY21" fmla="*/ 39742 h 4111527"/>
              <a:gd name="connsiteX22" fmla="*/ 1804987 w 2272786"/>
              <a:gd name="connsiteY22" fmla="*/ 1642 h 4111527"/>
              <a:gd name="connsiteX23" fmla="*/ 1866900 w 2272786"/>
              <a:gd name="connsiteY23" fmla="*/ 6404 h 4111527"/>
              <a:gd name="connsiteX24" fmla="*/ 1966912 w 2272786"/>
              <a:gd name="connsiteY24" fmla="*/ 1642 h 4111527"/>
              <a:gd name="connsiteX25" fmla="*/ 2062162 w 2272786"/>
              <a:gd name="connsiteY25" fmla="*/ 6404 h 4111527"/>
              <a:gd name="connsiteX26" fmla="*/ 2133600 w 2272786"/>
              <a:gd name="connsiteY26" fmla="*/ 54029 h 4111527"/>
              <a:gd name="connsiteX27" fmla="*/ 2176462 w 2272786"/>
              <a:gd name="connsiteY27" fmla="*/ 87367 h 4111527"/>
              <a:gd name="connsiteX28" fmla="*/ 2238375 w 2272786"/>
              <a:gd name="connsiteY28" fmla="*/ 158804 h 4111527"/>
              <a:gd name="connsiteX29" fmla="*/ 2266950 w 2272786"/>
              <a:gd name="connsiteY29" fmla="*/ 211192 h 4111527"/>
              <a:gd name="connsiteX30" fmla="*/ 2266950 w 2272786"/>
              <a:gd name="connsiteY30" fmla="*/ 263579 h 4111527"/>
              <a:gd name="connsiteX31" fmla="*/ 2205037 w 2272786"/>
              <a:gd name="connsiteY31" fmla="*/ 273104 h 4111527"/>
              <a:gd name="connsiteX32" fmla="*/ 2133600 w 2272786"/>
              <a:gd name="connsiteY32" fmla="*/ 301679 h 4111527"/>
              <a:gd name="connsiteX33" fmla="*/ 2028825 w 2272786"/>
              <a:gd name="connsiteY33" fmla="*/ 311204 h 4111527"/>
              <a:gd name="connsiteX34" fmla="*/ 2028825 w 2272786"/>
              <a:gd name="connsiteY34" fmla="*/ 392167 h 4111527"/>
              <a:gd name="connsiteX35" fmla="*/ 2047875 w 2272786"/>
              <a:gd name="connsiteY35" fmla="*/ 396929 h 4111527"/>
              <a:gd name="connsiteX36" fmla="*/ 2133600 w 2272786"/>
              <a:gd name="connsiteY36" fmla="*/ 435029 h 4111527"/>
              <a:gd name="connsiteX37" fmla="*/ 2185987 w 2272786"/>
              <a:gd name="connsiteY37" fmla="*/ 473129 h 4111527"/>
              <a:gd name="connsiteX38" fmla="*/ 2247900 w 2272786"/>
              <a:gd name="connsiteY38" fmla="*/ 549329 h 4111527"/>
              <a:gd name="connsiteX39" fmla="*/ 2238375 w 2272786"/>
              <a:gd name="connsiteY39" fmla="*/ 577904 h 4111527"/>
              <a:gd name="connsiteX40" fmla="*/ 2171700 w 2272786"/>
              <a:gd name="connsiteY40" fmla="*/ 639817 h 4111527"/>
              <a:gd name="connsiteX41" fmla="*/ 2085975 w 2272786"/>
              <a:gd name="connsiteY41" fmla="*/ 663629 h 4111527"/>
              <a:gd name="connsiteX42" fmla="*/ 1995487 w 2272786"/>
              <a:gd name="connsiteY42" fmla="*/ 687442 h 4111527"/>
              <a:gd name="connsiteX43" fmla="*/ 1938337 w 2272786"/>
              <a:gd name="connsiteY43" fmla="*/ 696967 h 4111527"/>
              <a:gd name="connsiteX44" fmla="*/ 1843087 w 2272786"/>
              <a:gd name="connsiteY44" fmla="*/ 725542 h 4111527"/>
              <a:gd name="connsiteX45" fmla="*/ 1838325 w 2272786"/>
              <a:gd name="connsiteY45" fmla="*/ 744592 h 4111527"/>
              <a:gd name="connsiteX46" fmla="*/ 1914525 w 2272786"/>
              <a:gd name="connsiteY46" fmla="*/ 825554 h 4111527"/>
              <a:gd name="connsiteX47" fmla="*/ 2024062 w 2272786"/>
              <a:gd name="connsiteY47" fmla="*/ 877942 h 4111527"/>
              <a:gd name="connsiteX48" fmla="*/ 1976437 w 2272786"/>
              <a:gd name="connsiteY48" fmla="*/ 920804 h 4111527"/>
              <a:gd name="connsiteX49" fmla="*/ 1804987 w 2272786"/>
              <a:gd name="connsiteY49" fmla="*/ 949379 h 4111527"/>
              <a:gd name="connsiteX50" fmla="*/ 1757362 w 2272786"/>
              <a:gd name="connsiteY50" fmla="*/ 1011292 h 4111527"/>
              <a:gd name="connsiteX51" fmla="*/ 1776412 w 2272786"/>
              <a:gd name="connsiteY51" fmla="*/ 1087492 h 4111527"/>
              <a:gd name="connsiteX52" fmla="*/ 1776412 w 2272786"/>
              <a:gd name="connsiteY52" fmla="*/ 1144642 h 4111527"/>
              <a:gd name="connsiteX53" fmla="*/ 1728787 w 2272786"/>
              <a:gd name="connsiteY53" fmla="*/ 1158929 h 4111527"/>
              <a:gd name="connsiteX54" fmla="*/ 1643062 w 2272786"/>
              <a:gd name="connsiteY54" fmla="*/ 1201792 h 4111527"/>
              <a:gd name="connsiteX55" fmla="*/ 1585912 w 2272786"/>
              <a:gd name="connsiteY55" fmla="*/ 1216079 h 4111527"/>
              <a:gd name="connsiteX56" fmla="*/ 1595437 w 2272786"/>
              <a:gd name="connsiteY56" fmla="*/ 1239892 h 4111527"/>
              <a:gd name="connsiteX57" fmla="*/ 1600200 w 2272786"/>
              <a:gd name="connsiteY57" fmla="*/ 1316092 h 4111527"/>
              <a:gd name="connsiteX58" fmla="*/ 1609725 w 2272786"/>
              <a:gd name="connsiteY58" fmla="*/ 1387529 h 4111527"/>
              <a:gd name="connsiteX59" fmla="*/ 1619250 w 2272786"/>
              <a:gd name="connsiteY59" fmla="*/ 1492304 h 4111527"/>
              <a:gd name="connsiteX60" fmla="*/ 1557337 w 2272786"/>
              <a:gd name="connsiteY60" fmla="*/ 1549454 h 4111527"/>
              <a:gd name="connsiteX61" fmla="*/ 1547812 w 2272786"/>
              <a:gd name="connsiteY61" fmla="*/ 1611367 h 4111527"/>
              <a:gd name="connsiteX62" fmla="*/ 1547812 w 2272786"/>
              <a:gd name="connsiteY62" fmla="*/ 1668517 h 4111527"/>
              <a:gd name="connsiteX63" fmla="*/ 1571625 w 2272786"/>
              <a:gd name="connsiteY63" fmla="*/ 1716142 h 4111527"/>
              <a:gd name="connsiteX64" fmla="*/ 1581150 w 2272786"/>
              <a:gd name="connsiteY64" fmla="*/ 1792342 h 4111527"/>
              <a:gd name="connsiteX65" fmla="*/ 1557337 w 2272786"/>
              <a:gd name="connsiteY65" fmla="*/ 1830442 h 4111527"/>
              <a:gd name="connsiteX66" fmla="*/ 1566862 w 2272786"/>
              <a:gd name="connsiteY66" fmla="*/ 1906642 h 4111527"/>
              <a:gd name="connsiteX67" fmla="*/ 1557337 w 2272786"/>
              <a:gd name="connsiteY67" fmla="*/ 1982842 h 4111527"/>
              <a:gd name="connsiteX68" fmla="*/ 1524000 w 2272786"/>
              <a:gd name="connsiteY68" fmla="*/ 2063804 h 4111527"/>
              <a:gd name="connsiteX69" fmla="*/ 1457325 w 2272786"/>
              <a:gd name="connsiteY69" fmla="*/ 2116192 h 4111527"/>
              <a:gd name="connsiteX70" fmla="*/ 1438275 w 2272786"/>
              <a:gd name="connsiteY70" fmla="*/ 2230492 h 4111527"/>
              <a:gd name="connsiteX71" fmla="*/ 1428750 w 2272786"/>
              <a:gd name="connsiteY71" fmla="*/ 2268592 h 4111527"/>
              <a:gd name="connsiteX72" fmla="*/ 1390650 w 2272786"/>
              <a:gd name="connsiteY72" fmla="*/ 2311454 h 4111527"/>
              <a:gd name="connsiteX73" fmla="*/ 1371600 w 2272786"/>
              <a:gd name="connsiteY73" fmla="*/ 2440042 h 4111527"/>
              <a:gd name="connsiteX74" fmla="*/ 1343025 w 2272786"/>
              <a:gd name="connsiteY74" fmla="*/ 2530529 h 4111527"/>
              <a:gd name="connsiteX75" fmla="*/ 1304925 w 2272786"/>
              <a:gd name="connsiteY75" fmla="*/ 2587679 h 4111527"/>
              <a:gd name="connsiteX76" fmla="*/ 1314450 w 2272786"/>
              <a:gd name="connsiteY76" fmla="*/ 2644829 h 4111527"/>
              <a:gd name="connsiteX77" fmla="*/ 1333500 w 2272786"/>
              <a:gd name="connsiteY77" fmla="*/ 2763892 h 4111527"/>
              <a:gd name="connsiteX78" fmla="*/ 1385887 w 2272786"/>
              <a:gd name="connsiteY78" fmla="*/ 2830567 h 4111527"/>
              <a:gd name="connsiteX79" fmla="*/ 1414462 w 2272786"/>
              <a:gd name="connsiteY79" fmla="*/ 2911529 h 4111527"/>
              <a:gd name="connsiteX80" fmla="*/ 1457325 w 2272786"/>
              <a:gd name="connsiteY80" fmla="*/ 2963917 h 4111527"/>
              <a:gd name="connsiteX81" fmla="*/ 1500187 w 2272786"/>
              <a:gd name="connsiteY81" fmla="*/ 2992492 h 4111527"/>
              <a:gd name="connsiteX82" fmla="*/ 1509712 w 2272786"/>
              <a:gd name="connsiteY82" fmla="*/ 3068692 h 4111527"/>
              <a:gd name="connsiteX83" fmla="*/ 1509712 w 2272786"/>
              <a:gd name="connsiteY83" fmla="*/ 3121079 h 4111527"/>
              <a:gd name="connsiteX84" fmla="*/ 1481137 w 2272786"/>
              <a:gd name="connsiteY84" fmla="*/ 3182992 h 4111527"/>
              <a:gd name="connsiteX85" fmla="*/ 1504950 w 2272786"/>
              <a:gd name="connsiteY85" fmla="*/ 3259192 h 4111527"/>
              <a:gd name="connsiteX86" fmla="*/ 1557337 w 2272786"/>
              <a:gd name="connsiteY86" fmla="*/ 3325867 h 4111527"/>
              <a:gd name="connsiteX87" fmla="*/ 1557337 w 2272786"/>
              <a:gd name="connsiteY87" fmla="*/ 3387779 h 4111527"/>
              <a:gd name="connsiteX88" fmla="*/ 1562100 w 2272786"/>
              <a:gd name="connsiteY88" fmla="*/ 3425879 h 4111527"/>
              <a:gd name="connsiteX89" fmla="*/ 1571625 w 2272786"/>
              <a:gd name="connsiteY89" fmla="*/ 3483029 h 4111527"/>
              <a:gd name="connsiteX90" fmla="*/ 1609725 w 2272786"/>
              <a:gd name="connsiteY90" fmla="*/ 3540179 h 4111527"/>
              <a:gd name="connsiteX91" fmla="*/ 1633537 w 2272786"/>
              <a:gd name="connsiteY91" fmla="*/ 3630667 h 4111527"/>
              <a:gd name="connsiteX92" fmla="*/ 1619250 w 2272786"/>
              <a:gd name="connsiteY92" fmla="*/ 3754492 h 4111527"/>
              <a:gd name="connsiteX93" fmla="*/ 1509712 w 2272786"/>
              <a:gd name="connsiteY93" fmla="*/ 3811642 h 4111527"/>
              <a:gd name="connsiteX94" fmla="*/ 1447800 w 2272786"/>
              <a:gd name="connsiteY94" fmla="*/ 3916417 h 4111527"/>
              <a:gd name="connsiteX95" fmla="*/ 1400175 w 2272786"/>
              <a:gd name="connsiteY95" fmla="*/ 3987854 h 4111527"/>
              <a:gd name="connsiteX96" fmla="*/ 1347787 w 2272786"/>
              <a:gd name="connsiteY96" fmla="*/ 4054529 h 4111527"/>
              <a:gd name="connsiteX97" fmla="*/ 1223962 w 2272786"/>
              <a:gd name="connsiteY97" fmla="*/ 4092629 h 4111527"/>
              <a:gd name="connsiteX98" fmla="*/ 1062037 w 2272786"/>
              <a:gd name="connsiteY98" fmla="*/ 4106917 h 4111527"/>
              <a:gd name="connsiteX99" fmla="*/ 1000125 w 2272786"/>
              <a:gd name="connsiteY99" fmla="*/ 4102154 h 4111527"/>
              <a:gd name="connsiteX100" fmla="*/ 862012 w 2272786"/>
              <a:gd name="connsiteY100" fmla="*/ 4006904 h 4111527"/>
              <a:gd name="connsiteX101" fmla="*/ 800100 w 2272786"/>
              <a:gd name="connsiteY101" fmla="*/ 3825929 h 4111527"/>
              <a:gd name="connsiteX102" fmla="*/ 785812 w 2272786"/>
              <a:gd name="connsiteY102" fmla="*/ 3630667 h 4111527"/>
              <a:gd name="connsiteX103" fmla="*/ 781050 w 2272786"/>
              <a:gd name="connsiteY103" fmla="*/ 3540179 h 4111527"/>
              <a:gd name="connsiteX104" fmla="*/ 719137 w 2272786"/>
              <a:gd name="connsiteY104" fmla="*/ 3463979 h 4111527"/>
              <a:gd name="connsiteX105" fmla="*/ 676275 w 2272786"/>
              <a:gd name="connsiteY105" fmla="*/ 3392542 h 4111527"/>
              <a:gd name="connsiteX106" fmla="*/ 681037 w 2272786"/>
              <a:gd name="connsiteY106" fmla="*/ 3306817 h 4111527"/>
              <a:gd name="connsiteX107" fmla="*/ 671512 w 2272786"/>
              <a:gd name="connsiteY107" fmla="*/ 3216329 h 4111527"/>
              <a:gd name="connsiteX108" fmla="*/ 561975 w 2272786"/>
              <a:gd name="connsiteY108" fmla="*/ 3149654 h 4111527"/>
              <a:gd name="connsiteX109" fmla="*/ 481012 w 2272786"/>
              <a:gd name="connsiteY109" fmla="*/ 3102029 h 4111527"/>
              <a:gd name="connsiteX110" fmla="*/ 461962 w 2272786"/>
              <a:gd name="connsiteY110" fmla="*/ 3102029 h 4111527"/>
              <a:gd name="connsiteX111" fmla="*/ 342900 w 2272786"/>
              <a:gd name="connsiteY111" fmla="*/ 2992492 h 4111527"/>
              <a:gd name="connsiteX112" fmla="*/ 304800 w 2272786"/>
              <a:gd name="connsiteY112" fmla="*/ 2887717 h 4111527"/>
              <a:gd name="connsiteX113" fmla="*/ 304800 w 2272786"/>
              <a:gd name="connsiteY113" fmla="*/ 2887717 h 411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272786" h="4111527">
                <a:moveTo>
                  <a:pt x="0" y="682679"/>
                </a:moveTo>
                <a:cubicBezTo>
                  <a:pt x="12303" y="644976"/>
                  <a:pt x="24606" y="607273"/>
                  <a:pt x="42862" y="582667"/>
                </a:cubicBezTo>
                <a:cubicBezTo>
                  <a:pt x="61118" y="558061"/>
                  <a:pt x="79375" y="551711"/>
                  <a:pt x="109537" y="535042"/>
                </a:cubicBezTo>
                <a:cubicBezTo>
                  <a:pt x="139699" y="518373"/>
                  <a:pt x="223837" y="482654"/>
                  <a:pt x="223837" y="482654"/>
                </a:cubicBezTo>
                <a:cubicBezTo>
                  <a:pt x="253206" y="469160"/>
                  <a:pt x="258763" y="465985"/>
                  <a:pt x="285750" y="454079"/>
                </a:cubicBezTo>
                <a:cubicBezTo>
                  <a:pt x="312737" y="442173"/>
                  <a:pt x="366712" y="427092"/>
                  <a:pt x="385762" y="411217"/>
                </a:cubicBezTo>
                <a:cubicBezTo>
                  <a:pt x="404812" y="395342"/>
                  <a:pt x="382588" y="380260"/>
                  <a:pt x="400050" y="358829"/>
                </a:cubicBezTo>
                <a:cubicBezTo>
                  <a:pt x="417512" y="337398"/>
                  <a:pt x="454818" y="306441"/>
                  <a:pt x="490537" y="282629"/>
                </a:cubicBezTo>
                <a:cubicBezTo>
                  <a:pt x="526256" y="258817"/>
                  <a:pt x="573087" y="231829"/>
                  <a:pt x="614362" y="215954"/>
                </a:cubicBezTo>
                <a:cubicBezTo>
                  <a:pt x="655637" y="200079"/>
                  <a:pt x="696912" y="200079"/>
                  <a:pt x="738187" y="187379"/>
                </a:cubicBezTo>
                <a:cubicBezTo>
                  <a:pt x="779462" y="174679"/>
                  <a:pt x="825500" y="152454"/>
                  <a:pt x="862012" y="139754"/>
                </a:cubicBezTo>
                <a:cubicBezTo>
                  <a:pt x="898525" y="127054"/>
                  <a:pt x="923131" y="119117"/>
                  <a:pt x="957262" y="111179"/>
                </a:cubicBezTo>
                <a:cubicBezTo>
                  <a:pt x="991393" y="103241"/>
                  <a:pt x="1030288" y="97685"/>
                  <a:pt x="1066800" y="92129"/>
                </a:cubicBezTo>
                <a:cubicBezTo>
                  <a:pt x="1103312" y="86573"/>
                  <a:pt x="1150143" y="83398"/>
                  <a:pt x="1176337" y="77842"/>
                </a:cubicBezTo>
                <a:cubicBezTo>
                  <a:pt x="1202531" y="72286"/>
                  <a:pt x="1199356" y="57205"/>
                  <a:pt x="1223962" y="58792"/>
                </a:cubicBezTo>
                <a:cubicBezTo>
                  <a:pt x="1248568" y="60379"/>
                  <a:pt x="1293813" y="84986"/>
                  <a:pt x="1323975" y="87367"/>
                </a:cubicBezTo>
                <a:cubicBezTo>
                  <a:pt x="1354138" y="89748"/>
                  <a:pt x="1374774" y="65141"/>
                  <a:pt x="1404937" y="73079"/>
                </a:cubicBezTo>
                <a:cubicBezTo>
                  <a:pt x="1435100" y="81017"/>
                  <a:pt x="1480344" y="123086"/>
                  <a:pt x="1504950" y="134992"/>
                </a:cubicBezTo>
                <a:cubicBezTo>
                  <a:pt x="1529556" y="146898"/>
                  <a:pt x="1533525" y="150867"/>
                  <a:pt x="1552575" y="144517"/>
                </a:cubicBezTo>
                <a:cubicBezTo>
                  <a:pt x="1571625" y="138167"/>
                  <a:pt x="1590675" y="111973"/>
                  <a:pt x="1619250" y="96892"/>
                </a:cubicBezTo>
                <a:cubicBezTo>
                  <a:pt x="1647825" y="81811"/>
                  <a:pt x="1698625" y="63554"/>
                  <a:pt x="1724025" y="54029"/>
                </a:cubicBezTo>
                <a:cubicBezTo>
                  <a:pt x="1749425" y="44504"/>
                  <a:pt x="1758156" y="48473"/>
                  <a:pt x="1771650" y="39742"/>
                </a:cubicBezTo>
                <a:cubicBezTo>
                  <a:pt x="1785144" y="31011"/>
                  <a:pt x="1789112" y="7198"/>
                  <a:pt x="1804987" y="1642"/>
                </a:cubicBezTo>
                <a:cubicBezTo>
                  <a:pt x="1820862" y="-3914"/>
                  <a:pt x="1839913" y="6404"/>
                  <a:pt x="1866900" y="6404"/>
                </a:cubicBezTo>
                <a:cubicBezTo>
                  <a:pt x="1893887" y="6404"/>
                  <a:pt x="1934368" y="1642"/>
                  <a:pt x="1966912" y="1642"/>
                </a:cubicBezTo>
                <a:cubicBezTo>
                  <a:pt x="1999456" y="1642"/>
                  <a:pt x="2034381" y="-2327"/>
                  <a:pt x="2062162" y="6404"/>
                </a:cubicBezTo>
                <a:cubicBezTo>
                  <a:pt x="2089943" y="15135"/>
                  <a:pt x="2114550" y="40535"/>
                  <a:pt x="2133600" y="54029"/>
                </a:cubicBezTo>
                <a:cubicBezTo>
                  <a:pt x="2152650" y="67523"/>
                  <a:pt x="2159000" y="69905"/>
                  <a:pt x="2176462" y="87367"/>
                </a:cubicBezTo>
                <a:cubicBezTo>
                  <a:pt x="2193924" y="104829"/>
                  <a:pt x="2223294" y="138167"/>
                  <a:pt x="2238375" y="158804"/>
                </a:cubicBezTo>
                <a:cubicBezTo>
                  <a:pt x="2253456" y="179441"/>
                  <a:pt x="2262187" y="193729"/>
                  <a:pt x="2266950" y="211192"/>
                </a:cubicBezTo>
                <a:cubicBezTo>
                  <a:pt x="2271713" y="228655"/>
                  <a:pt x="2277269" y="253260"/>
                  <a:pt x="2266950" y="263579"/>
                </a:cubicBezTo>
                <a:cubicBezTo>
                  <a:pt x="2256631" y="273898"/>
                  <a:pt x="2227262" y="266754"/>
                  <a:pt x="2205037" y="273104"/>
                </a:cubicBezTo>
                <a:cubicBezTo>
                  <a:pt x="2182812" y="279454"/>
                  <a:pt x="2162969" y="295329"/>
                  <a:pt x="2133600" y="301679"/>
                </a:cubicBezTo>
                <a:cubicBezTo>
                  <a:pt x="2104231" y="308029"/>
                  <a:pt x="2046288" y="296123"/>
                  <a:pt x="2028825" y="311204"/>
                </a:cubicBezTo>
                <a:cubicBezTo>
                  <a:pt x="2011363" y="326285"/>
                  <a:pt x="2025650" y="377880"/>
                  <a:pt x="2028825" y="392167"/>
                </a:cubicBezTo>
                <a:cubicBezTo>
                  <a:pt x="2032000" y="406454"/>
                  <a:pt x="2030413" y="389785"/>
                  <a:pt x="2047875" y="396929"/>
                </a:cubicBezTo>
                <a:cubicBezTo>
                  <a:pt x="2065337" y="404073"/>
                  <a:pt x="2110581" y="422329"/>
                  <a:pt x="2133600" y="435029"/>
                </a:cubicBezTo>
                <a:cubicBezTo>
                  <a:pt x="2156619" y="447729"/>
                  <a:pt x="2166937" y="454079"/>
                  <a:pt x="2185987" y="473129"/>
                </a:cubicBezTo>
                <a:cubicBezTo>
                  <a:pt x="2205037" y="492179"/>
                  <a:pt x="2239169" y="531867"/>
                  <a:pt x="2247900" y="549329"/>
                </a:cubicBezTo>
                <a:cubicBezTo>
                  <a:pt x="2256631" y="566791"/>
                  <a:pt x="2251075" y="562823"/>
                  <a:pt x="2238375" y="577904"/>
                </a:cubicBezTo>
                <a:cubicBezTo>
                  <a:pt x="2225675" y="592985"/>
                  <a:pt x="2197100" y="625530"/>
                  <a:pt x="2171700" y="639817"/>
                </a:cubicBezTo>
                <a:cubicBezTo>
                  <a:pt x="2146300" y="654104"/>
                  <a:pt x="2085975" y="663629"/>
                  <a:pt x="2085975" y="663629"/>
                </a:cubicBezTo>
                <a:cubicBezTo>
                  <a:pt x="2056606" y="671566"/>
                  <a:pt x="2020093" y="681886"/>
                  <a:pt x="1995487" y="687442"/>
                </a:cubicBezTo>
                <a:cubicBezTo>
                  <a:pt x="1970881" y="692998"/>
                  <a:pt x="1963737" y="690617"/>
                  <a:pt x="1938337" y="696967"/>
                </a:cubicBezTo>
                <a:cubicBezTo>
                  <a:pt x="1912937" y="703317"/>
                  <a:pt x="1859756" y="717605"/>
                  <a:pt x="1843087" y="725542"/>
                </a:cubicBezTo>
                <a:cubicBezTo>
                  <a:pt x="1826418" y="733479"/>
                  <a:pt x="1826419" y="727923"/>
                  <a:pt x="1838325" y="744592"/>
                </a:cubicBezTo>
                <a:cubicBezTo>
                  <a:pt x="1850231" y="761261"/>
                  <a:pt x="1883569" y="803329"/>
                  <a:pt x="1914525" y="825554"/>
                </a:cubicBezTo>
                <a:cubicBezTo>
                  <a:pt x="1945481" y="847779"/>
                  <a:pt x="2013743" y="862067"/>
                  <a:pt x="2024062" y="877942"/>
                </a:cubicBezTo>
                <a:cubicBezTo>
                  <a:pt x="2034381" y="893817"/>
                  <a:pt x="2012949" y="908898"/>
                  <a:pt x="1976437" y="920804"/>
                </a:cubicBezTo>
                <a:cubicBezTo>
                  <a:pt x="1939925" y="932710"/>
                  <a:pt x="1841500" y="934298"/>
                  <a:pt x="1804987" y="949379"/>
                </a:cubicBezTo>
                <a:cubicBezTo>
                  <a:pt x="1768475" y="964460"/>
                  <a:pt x="1762125" y="988273"/>
                  <a:pt x="1757362" y="1011292"/>
                </a:cubicBezTo>
                <a:cubicBezTo>
                  <a:pt x="1752600" y="1034311"/>
                  <a:pt x="1773237" y="1065267"/>
                  <a:pt x="1776412" y="1087492"/>
                </a:cubicBezTo>
                <a:cubicBezTo>
                  <a:pt x="1779587" y="1109717"/>
                  <a:pt x="1784349" y="1132736"/>
                  <a:pt x="1776412" y="1144642"/>
                </a:cubicBezTo>
                <a:cubicBezTo>
                  <a:pt x="1768475" y="1156548"/>
                  <a:pt x="1751012" y="1149404"/>
                  <a:pt x="1728787" y="1158929"/>
                </a:cubicBezTo>
                <a:cubicBezTo>
                  <a:pt x="1706562" y="1168454"/>
                  <a:pt x="1666875" y="1192267"/>
                  <a:pt x="1643062" y="1201792"/>
                </a:cubicBezTo>
                <a:cubicBezTo>
                  <a:pt x="1619250" y="1211317"/>
                  <a:pt x="1593849" y="1209729"/>
                  <a:pt x="1585912" y="1216079"/>
                </a:cubicBezTo>
                <a:cubicBezTo>
                  <a:pt x="1577975" y="1222429"/>
                  <a:pt x="1593056" y="1223223"/>
                  <a:pt x="1595437" y="1239892"/>
                </a:cubicBezTo>
                <a:cubicBezTo>
                  <a:pt x="1597818" y="1256561"/>
                  <a:pt x="1597819" y="1291486"/>
                  <a:pt x="1600200" y="1316092"/>
                </a:cubicBezTo>
                <a:cubicBezTo>
                  <a:pt x="1602581" y="1340698"/>
                  <a:pt x="1606550" y="1358160"/>
                  <a:pt x="1609725" y="1387529"/>
                </a:cubicBezTo>
                <a:cubicBezTo>
                  <a:pt x="1612900" y="1416898"/>
                  <a:pt x="1627981" y="1465317"/>
                  <a:pt x="1619250" y="1492304"/>
                </a:cubicBezTo>
                <a:cubicBezTo>
                  <a:pt x="1610519" y="1519291"/>
                  <a:pt x="1569243" y="1529610"/>
                  <a:pt x="1557337" y="1549454"/>
                </a:cubicBezTo>
                <a:cubicBezTo>
                  <a:pt x="1545431" y="1569298"/>
                  <a:pt x="1549400" y="1591523"/>
                  <a:pt x="1547812" y="1611367"/>
                </a:cubicBezTo>
                <a:cubicBezTo>
                  <a:pt x="1546225" y="1631211"/>
                  <a:pt x="1543843" y="1651055"/>
                  <a:pt x="1547812" y="1668517"/>
                </a:cubicBezTo>
                <a:cubicBezTo>
                  <a:pt x="1551781" y="1685980"/>
                  <a:pt x="1566069" y="1695505"/>
                  <a:pt x="1571625" y="1716142"/>
                </a:cubicBezTo>
                <a:cubicBezTo>
                  <a:pt x="1577181" y="1736779"/>
                  <a:pt x="1583531" y="1773292"/>
                  <a:pt x="1581150" y="1792342"/>
                </a:cubicBezTo>
                <a:cubicBezTo>
                  <a:pt x="1578769" y="1811392"/>
                  <a:pt x="1559718" y="1811392"/>
                  <a:pt x="1557337" y="1830442"/>
                </a:cubicBezTo>
                <a:cubicBezTo>
                  <a:pt x="1554956" y="1849492"/>
                  <a:pt x="1566862" y="1881242"/>
                  <a:pt x="1566862" y="1906642"/>
                </a:cubicBezTo>
                <a:cubicBezTo>
                  <a:pt x="1566862" y="1932042"/>
                  <a:pt x="1564481" y="1956648"/>
                  <a:pt x="1557337" y="1982842"/>
                </a:cubicBezTo>
                <a:cubicBezTo>
                  <a:pt x="1550193" y="2009036"/>
                  <a:pt x="1540669" y="2041579"/>
                  <a:pt x="1524000" y="2063804"/>
                </a:cubicBezTo>
                <a:cubicBezTo>
                  <a:pt x="1507331" y="2086029"/>
                  <a:pt x="1471613" y="2088411"/>
                  <a:pt x="1457325" y="2116192"/>
                </a:cubicBezTo>
                <a:cubicBezTo>
                  <a:pt x="1443037" y="2143973"/>
                  <a:pt x="1443037" y="2205092"/>
                  <a:pt x="1438275" y="2230492"/>
                </a:cubicBezTo>
                <a:cubicBezTo>
                  <a:pt x="1433513" y="2255892"/>
                  <a:pt x="1436687" y="2255098"/>
                  <a:pt x="1428750" y="2268592"/>
                </a:cubicBezTo>
                <a:cubicBezTo>
                  <a:pt x="1420813" y="2282086"/>
                  <a:pt x="1400175" y="2282879"/>
                  <a:pt x="1390650" y="2311454"/>
                </a:cubicBezTo>
                <a:cubicBezTo>
                  <a:pt x="1381125" y="2340029"/>
                  <a:pt x="1379537" y="2403530"/>
                  <a:pt x="1371600" y="2440042"/>
                </a:cubicBezTo>
                <a:cubicBezTo>
                  <a:pt x="1363663" y="2476554"/>
                  <a:pt x="1354137" y="2505923"/>
                  <a:pt x="1343025" y="2530529"/>
                </a:cubicBezTo>
                <a:cubicBezTo>
                  <a:pt x="1331913" y="2555135"/>
                  <a:pt x="1309687" y="2568629"/>
                  <a:pt x="1304925" y="2587679"/>
                </a:cubicBezTo>
                <a:cubicBezTo>
                  <a:pt x="1300163" y="2606729"/>
                  <a:pt x="1309688" y="2615460"/>
                  <a:pt x="1314450" y="2644829"/>
                </a:cubicBezTo>
                <a:cubicBezTo>
                  <a:pt x="1319212" y="2674198"/>
                  <a:pt x="1321594" y="2732936"/>
                  <a:pt x="1333500" y="2763892"/>
                </a:cubicBezTo>
                <a:cubicBezTo>
                  <a:pt x="1345406" y="2794848"/>
                  <a:pt x="1372393" y="2805961"/>
                  <a:pt x="1385887" y="2830567"/>
                </a:cubicBezTo>
                <a:cubicBezTo>
                  <a:pt x="1399381" y="2855173"/>
                  <a:pt x="1402556" y="2889304"/>
                  <a:pt x="1414462" y="2911529"/>
                </a:cubicBezTo>
                <a:cubicBezTo>
                  <a:pt x="1426368" y="2933754"/>
                  <a:pt x="1443038" y="2950423"/>
                  <a:pt x="1457325" y="2963917"/>
                </a:cubicBezTo>
                <a:cubicBezTo>
                  <a:pt x="1471612" y="2977411"/>
                  <a:pt x="1491456" y="2975030"/>
                  <a:pt x="1500187" y="2992492"/>
                </a:cubicBezTo>
                <a:cubicBezTo>
                  <a:pt x="1508918" y="3009954"/>
                  <a:pt x="1508124" y="3047261"/>
                  <a:pt x="1509712" y="3068692"/>
                </a:cubicBezTo>
                <a:cubicBezTo>
                  <a:pt x="1511300" y="3090123"/>
                  <a:pt x="1514474" y="3102029"/>
                  <a:pt x="1509712" y="3121079"/>
                </a:cubicBezTo>
                <a:cubicBezTo>
                  <a:pt x="1504950" y="3140129"/>
                  <a:pt x="1481931" y="3159973"/>
                  <a:pt x="1481137" y="3182992"/>
                </a:cubicBezTo>
                <a:cubicBezTo>
                  <a:pt x="1480343" y="3206011"/>
                  <a:pt x="1492250" y="3235380"/>
                  <a:pt x="1504950" y="3259192"/>
                </a:cubicBezTo>
                <a:cubicBezTo>
                  <a:pt x="1517650" y="3283005"/>
                  <a:pt x="1548606" y="3304436"/>
                  <a:pt x="1557337" y="3325867"/>
                </a:cubicBezTo>
                <a:cubicBezTo>
                  <a:pt x="1566068" y="3347298"/>
                  <a:pt x="1556543" y="3371110"/>
                  <a:pt x="1557337" y="3387779"/>
                </a:cubicBezTo>
                <a:cubicBezTo>
                  <a:pt x="1558131" y="3404448"/>
                  <a:pt x="1559719" y="3410004"/>
                  <a:pt x="1562100" y="3425879"/>
                </a:cubicBezTo>
                <a:cubicBezTo>
                  <a:pt x="1564481" y="3441754"/>
                  <a:pt x="1563688" y="3463979"/>
                  <a:pt x="1571625" y="3483029"/>
                </a:cubicBezTo>
                <a:cubicBezTo>
                  <a:pt x="1579562" y="3502079"/>
                  <a:pt x="1599406" y="3515573"/>
                  <a:pt x="1609725" y="3540179"/>
                </a:cubicBezTo>
                <a:cubicBezTo>
                  <a:pt x="1620044" y="3564785"/>
                  <a:pt x="1631950" y="3594948"/>
                  <a:pt x="1633537" y="3630667"/>
                </a:cubicBezTo>
                <a:cubicBezTo>
                  <a:pt x="1635124" y="3666386"/>
                  <a:pt x="1639887" y="3724330"/>
                  <a:pt x="1619250" y="3754492"/>
                </a:cubicBezTo>
                <a:cubicBezTo>
                  <a:pt x="1598613" y="3784654"/>
                  <a:pt x="1538287" y="3784655"/>
                  <a:pt x="1509712" y="3811642"/>
                </a:cubicBezTo>
                <a:cubicBezTo>
                  <a:pt x="1481137" y="3838630"/>
                  <a:pt x="1466056" y="3887048"/>
                  <a:pt x="1447800" y="3916417"/>
                </a:cubicBezTo>
                <a:cubicBezTo>
                  <a:pt x="1429544" y="3945786"/>
                  <a:pt x="1416844" y="3964835"/>
                  <a:pt x="1400175" y="3987854"/>
                </a:cubicBezTo>
                <a:cubicBezTo>
                  <a:pt x="1383506" y="4010873"/>
                  <a:pt x="1377156" y="4037067"/>
                  <a:pt x="1347787" y="4054529"/>
                </a:cubicBezTo>
                <a:cubicBezTo>
                  <a:pt x="1318418" y="4071991"/>
                  <a:pt x="1271587" y="4083898"/>
                  <a:pt x="1223962" y="4092629"/>
                </a:cubicBezTo>
                <a:cubicBezTo>
                  <a:pt x="1176337" y="4101360"/>
                  <a:pt x="1099343" y="4105330"/>
                  <a:pt x="1062037" y="4106917"/>
                </a:cubicBezTo>
                <a:cubicBezTo>
                  <a:pt x="1024731" y="4108504"/>
                  <a:pt x="1033462" y="4118823"/>
                  <a:pt x="1000125" y="4102154"/>
                </a:cubicBezTo>
                <a:cubicBezTo>
                  <a:pt x="966788" y="4085485"/>
                  <a:pt x="895350" y="4052942"/>
                  <a:pt x="862012" y="4006904"/>
                </a:cubicBezTo>
                <a:cubicBezTo>
                  <a:pt x="828675" y="3960867"/>
                  <a:pt x="812800" y="3888635"/>
                  <a:pt x="800100" y="3825929"/>
                </a:cubicBezTo>
                <a:cubicBezTo>
                  <a:pt x="787400" y="3763223"/>
                  <a:pt x="788987" y="3678292"/>
                  <a:pt x="785812" y="3630667"/>
                </a:cubicBezTo>
                <a:cubicBezTo>
                  <a:pt x="782637" y="3583042"/>
                  <a:pt x="792162" y="3567960"/>
                  <a:pt x="781050" y="3540179"/>
                </a:cubicBezTo>
                <a:cubicBezTo>
                  <a:pt x="769938" y="3512398"/>
                  <a:pt x="736599" y="3488585"/>
                  <a:pt x="719137" y="3463979"/>
                </a:cubicBezTo>
                <a:cubicBezTo>
                  <a:pt x="701675" y="3439373"/>
                  <a:pt x="682625" y="3418736"/>
                  <a:pt x="676275" y="3392542"/>
                </a:cubicBezTo>
                <a:cubicBezTo>
                  <a:pt x="669925" y="3366348"/>
                  <a:pt x="681831" y="3336186"/>
                  <a:pt x="681037" y="3306817"/>
                </a:cubicBezTo>
                <a:cubicBezTo>
                  <a:pt x="680243" y="3277448"/>
                  <a:pt x="691356" y="3242523"/>
                  <a:pt x="671512" y="3216329"/>
                </a:cubicBezTo>
                <a:cubicBezTo>
                  <a:pt x="651668" y="3190135"/>
                  <a:pt x="593725" y="3168704"/>
                  <a:pt x="561975" y="3149654"/>
                </a:cubicBezTo>
                <a:cubicBezTo>
                  <a:pt x="530225" y="3130604"/>
                  <a:pt x="497681" y="3109966"/>
                  <a:pt x="481012" y="3102029"/>
                </a:cubicBezTo>
                <a:cubicBezTo>
                  <a:pt x="464343" y="3094092"/>
                  <a:pt x="484981" y="3120285"/>
                  <a:pt x="461962" y="3102029"/>
                </a:cubicBezTo>
                <a:cubicBezTo>
                  <a:pt x="438943" y="3083773"/>
                  <a:pt x="369094" y="3028211"/>
                  <a:pt x="342900" y="2992492"/>
                </a:cubicBezTo>
                <a:cubicBezTo>
                  <a:pt x="316706" y="2956773"/>
                  <a:pt x="304800" y="2887717"/>
                  <a:pt x="304800" y="2887717"/>
                </a:cubicBezTo>
                <a:lnTo>
                  <a:pt x="304800" y="2887717"/>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00"/>
              </a:solidFill>
            </a:endParaRPr>
          </a:p>
        </p:txBody>
      </p:sp>
      <p:grpSp>
        <p:nvGrpSpPr>
          <p:cNvPr id="13" name="Group 12"/>
          <p:cNvGrpSpPr/>
          <p:nvPr/>
        </p:nvGrpSpPr>
        <p:grpSpPr>
          <a:xfrm>
            <a:off x="6655796" y="5714139"/>
            <a:ext cx="2128505" cy="530597"/>
            <a:chOff x="909001" y="5629576"/>
            <a:chExt cx="2128505" cy="530597"/>
          </a:xfrm>
        </p:grpSpPr>
        <p:sp>
          <p:nvSpPr>
            <p:cNvPr id="17" name="Right Arrow 16"/>
            <p:cNvSpPr/>
            <p:nvPr/>
          </p:nvSpPr>
          <p:spPr>
            <a:xfrm rot="12191392">
              <a:off x="909001" y="5629576"/>
              <a:ext cx="741570" cy="296194"/>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p:cNvSpPr/>
            <p:nvPr/>
          </p:nvSpPr>
          <p:spPr>
            <a:xfrm>
              <a:off x="1465499" y="5804380"/>
              <a:ext cx="1572007" cy="35579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Hyalite Creek</a:t>
              </a:r>
            </a:p>
          </p:txBody>
        </p:sp>
      </p:grpSp>
      <p:grpSp>
        <p:nvGrpSpPr>
          <p:cNvPr id="14" name="Group 13"/>
          <p:cNvGrpSpPr/>
          <p:nvPr/>
        </p:nvGrpSpPr>
        <p:grpSpPr>
          <a:xfrm>
            <a:off x="7026581" y="3664492"/>
            <a:ext cx="2800457" cy="567703"/>
            <a:chOff x="2905745" y="4945611"/>
            <a:chExt cx="2800457" cy="567703"/>
          </a:xfrm>
        </p:grpSpPr>
        <p:sp>
          <p:nvSpPr>
            <p:cNvPr id="15" name="Right Arrow 14"/>
            <p:cNvSpPr/>
            <p:nvPr/>
          </p:nvSpPr>
          <p:spPr>
            <a:xfrm rot="10965579">
              <a:off x="2905745" y="5003046"/>
              <a:ext cx="1193153" cy="406761"/>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3709100" y="4945611"/>
              <a:ext cx="1997102" cy="56770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chemeClr val="tx1"/>
                  </a:solidFill>
                </a:rPr>
                <a:t>Hyalite Creek Watershed</a:t>
              </a:r>
            </a:p>
          </p:txBody>
        </p:sp>
      </p:grpSp>
      <p:grpSp>
        <p:nvGrpSpPr>
          <p:cNvPr id="29" name="Group 28"/>
          <p:cNvGrpSpPr/>
          <p:nvPr/>
        </p:nvGrpSpPr>
        <p:grpSpPr>
          <a:xfrm>
            <a:off x="5029293" y="4772263"/>
            <a:ext cx="2076310" cy="958894"/>
            <a:chOff x="5029293" y="4772263"/>
            <a:chExt cx="2076310" cy="958894"/>
          </a:xfrm>
        </p:grpSpPr>
        <p:sp>
          <p:nvSpPr>
            <p:cNvPr id="27" name="Down Arrow 26"/>
            <p:cNvSpPr/>
            <p:nvPr/>
          </p:nvSpPr>
          <p:spPr>
            <a:xfrm rot="871857">
              <a:off x="5029293" y="4772263"/>
              <a:ext cx="588874" cy="79573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a:t>
              </a:r>
            </a:p>
          </p:txBody>
        </p:sp>
        <p:sp>
          <p:nvSpPr>
            <p:cNvPr id="28" name="Down Arrow 27"/>
            <p:cNvSpPr/>
            <p:nvPr/>
          </p:nvSpPr>
          <p:spPr>
            <a:xfrm rot="871857">
              <a:off x="6516729" y="4935422"/>
              <a:ext cx="588874" cy="795735"/>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Q</a:t>
              </a:r>
            </a:p>
          </p:txBody>
        </p:sp>
      </p:grpSp>
      <p:grpSp>
        <p:nvGrpSpPr>
          <p:cNvPr id="36" name="Group 35"/>
          <p:cNvGrpSpPr/>
          <p:nvPr/>
        </p:nvGrpSpPr>
        <p:grpSpPr>
          <a:xfrm>
            <a:off x="4315226" y="2375754"/>
            <a:ext cx="2719331" cy="2734489"/>
            <a:chOff x="4315226" y="2375754"/>
            <a:chExt cx="2719331" cy="2734489"/>
          </a:xfrm>
        </p:grpSpPr>
        <p:sp>
          <p:nvSpPr>
            <p:cNvPr id="30" name="Oval 29"/>
            <p:cNvSpPr/>
            <p:nvPr/>
          </p:nvSpPr>
          <p:spPr>
            <a:xfrm>
              <a:off x="4315226" y="2817001"/>
              <a:ext cx="1129889" cy="1257887"/>
            </a:xfrm>
            <a:prstGeom prst="ellipse">
              <a:avLst/>
            </a:prstGeom>
            <a:solidFill>
              <a:schemeClr val="bg1"/>
            </a:solidFill>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sp>
          <p:nvSpPr>
            <p:cNvPr id="31" name="Oval 30"/>
            <p:cNvSpPr/>
            <p:nvPr/>
          </p:nvSpPr>
          <p:spPr>
            <a:xfrm>
              <a:off x="5904668" y="2375754"/>
              <a:ext cx="1129889" cy="1257887"/>
            </a:xfrm>
            <a:prstGeom prst="ellipse">
              <a:avLst/>
            </a:prstGeom>
            <a:solidFill>
              <a:schemeClr val="bg1"/>
            </a:solidFill>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t>
              </a:r>
            </a:p>
          </p:txBody>
        </p:sp>
        <p:cxnSp>
          <p:nvCxnSpPr>
            <p:cNvPr id="33" name="Straight Arrow Connector 32"/>
            <p:cNvCxnSpPr/>
            <p:nvPr/>
          </p:nvCxnSpPr>
          <p:spPr>
            <a:xfrm>
              <a:off x="4900169" y="3728663"/>
              <a:ext cx="430908" cy="11937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521332" y="3262199"/>
              <a:ext cx="289834" cy="18480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5138928" y="4911647"/>
            <a:ext cx="420624" cy="4101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627436" y="5069575"/>
            <a:ext cx="420624" cy="4101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231454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29"/>
                                        </p:tgtEl>
                                      </p:cBhvr>
                                    </p:animEffect>
                                    <p:animScale>
                                      <p:cBhvr>
                                        <p:cTn id="10" dur="250" autoRev="1" fill="hold"/>
                                        <p:tgtEl>
                                          <p:spTgt spid="2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839"/>
            <a:ext cx="5503877" cy="1262849"/>
          </a:xfrm>
        </p:spPr>
        <p:txBody>
          <a:bodyPr>
            <a:normAutofit fontScale="90000"/>
          </a:bodyPr>
          <a:lstStyle/>
          <a:p>
            <a:r>
              <a:rPr lang="en-US" dirty="0"/>
              <a:t>Stream flow measurement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14" name="TextBox 13"/>
          <p:cNvSpPr txBox="1"/>
          <p:nvPr/>
        </p:nvSpPr>
        <p:spPr>
          <a:xfrm>
            <a:off x="619126" y="1924050"/>
            <a:ext cx="46101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Volumetric flux – volumetric flow normal (perpendicular) to an area</a:t>
            </a:r>
          </a:p>
        </p:txBody>
      </p:sp>
      <p:sp>
        <p:nvSpPr>
          <p:cNvPr id="13" name="Freeform 12"/>
          <p:cNvSpPr/>
          <p:nvPr/>
        </p:nvSpPr>
        <p:spPr>
          <a:xfrm>
            <a:off x="6229350" y="3359935"/>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709391">
            <a:off x="8831535" y="3305545"/>
            <a:ext cx="528419" cy="1219200"/>
          </a:xfrm>
          <a:prstGeom prst="downArrow">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870925" y="4145482"/>
            <a:ext cx="7224819" cy="703690"/>
            <a:chOff x="1870925" y="4145482"/>
            <a:chExt cx="7224819" cy="703690"/>
          </a:xfrm>
        </p:grpSpPr>
        <mc:AlternateContent xmlns:mc="http://schemas.openxmlformats.org/markup-compatibility/2006" xmlns:a14="http://schemas.microsoft.com/office/drawing/2010/main">
          <mc:Choice Requires="a14">
            <p:sp>
              <p:nvSpPr>
                <p:cNvPr id="24" name="Rectangle 23"/>
                <p:cNvSpPr/>
                <p:nvPr/>
              </p:nvSpPr>
              <p:spPr>
                <a:xfrm>
                  <a:off x="1870925" y="4264397"/>
                  <a:ext cx="1338828" cy="584775"/>
                </a:xfrm>
                <a:prstGeom prst="rect">
                  <a:avLst/>
                </a:prstGeom>
              </p:spPr>
              <p:txBody>
                <a:bodyPr wrap="none">
                  <a:spAutoFit/>
                </a:bodyPr>
                <a:lstStyle/>
                <a:p>
                  <a:r>
                    <a:rPr lang="en-US" sz="3200" dirty="0"/>
                    <a:t>Flux</a:t>
                  </a:r>
                  <a:r>
                    <a:rPr lang="en-US" sz="3200" b="0" dirty="0"/>
                    <a:t> </a:t>
                  </a:r>
                  <a14:m>
                    <m:oMath xmlns:m="http://schemas.openxmlformats.org/officeDocument/2006/math">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𝑈</m:t>
                          </m:r>
                        </m:e>
                      </m:acc>
                    </m:oMath>
                  </a14:m>
                  <a:r>
                    <a:rPr lang="en-US" sz="3200" dirty="0"/>
                    <a:t> </a:t>
                  </a:r>
                </a:p>
              </p:txBody>
            </p:sp>
          </mc:Choice>
          <mc:Fallback xmlns="">
            <p:sp>
              <p:nvSpPr>
                <p:cNvPr id="24" name="Rectangle 23"/>
                <p:cNvSpPr>
                  <a:spLocks noRot="1" noChangeAspect="1" noMove="1" noResize="1" noEditPoints="1" noAdjustHandles="1" noChangeArrowheads="1" noChangeShapeType="1" noTextEdit="1"/>
                </p:cNvSpPr>
                <p:nvPr/>
              </p:nvSpPr>
              <p:spPr>
                <a:xfrm>
                  <a:off x="1870925" y="4264397"/>
                  <a:ext cx="1338828" cy="584775"/>
                </a:xfrm>
                <a:prstGeom prst="rect">
                  <a:avLst/>
                </a:prstGeom>
                <a:blipFill rotWithShape="0">
                  <a:blip r:embed="rId4"/>
                  <a:stretch>
                    <a:fillRect l="-11818" t="-12632" b="-35789"/>
                  </a:stretch>
                </a:blipFill>
              </p:spPr>
              <p:txBody>
                <a:bodyPr/>
                <a:lstStyle/>
                <a:p>
                  <a:r>
                    <a:rPr lang="en-US">
                      <a:noFill/>
                    </a:rPr>
                    <a:t> </a:t>
                  </a:r>
                </a:p>
              </p:txBody>
            </p:sp>
          </mc:Fallback>
        </mc:AlternateContent>
        <p:cxnSp>
          <p:nvCxnSpPr>
            <p:cNvPr id="25" name="Straight Arrow Connector 24"/>
            <p:cNvCxnSpPr>
              <a:stCxn id="26" idx="3"/>
            </p:cNvCxnSpPr>
            <p:nvPr/>
          </p:nvCxnSpPr>
          <p:spPr>
            <a:xfrm flipV="1">
              <a:off x="4943566" y="4145482"/>
              <a:ext cx="4152178" cy="389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Rectangle 30"/>
              <p:cNvSpPr/>
              <p:nvPr/>
            </p:nvSpPr>
            <p:spPr>
              <a:xfrm>
                <a:off x="260917" y="5491162"/>
                <a:ext cx="3855414" cy="584775"/>
              </a:xfrm>
              <a:prstGeom prst="rect">
                <a:avLst/>
              </a:prstGeom>
            </p:spPr>
            <p:txBody>
              <a:bodyPr wrap="none">
                <a:spAutoFit/>
              </a:bodyPr>
              <a:lstStyle/>
              <a:p>
                <a:r>
                  <a:rPr lang="en-US" sz="3200" dirty="0"/>
                  <a:t>Stream flow  </a:t>
                </a:r>
                <a14:m>
                  <m:oMath xmlns:m="http://schemas.openxmlformats.org/officeDocument/2006/math">
                    <m:r>
                      <a:rPr lang="en-US" sz="3200" b="0" i="1" smtClean="0">
                        <a:latin typeface="Cambria Math" panose="02040503050406030204" pitchFamily="18" charset="0"/>
                      </a:rPr>
                      <m:t>𝑄</m:t>
                    </m:r>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𝑈</m:t>
                        </m:r>
                      </m:e>
                    </m:acc>
                    <m:r>
                      <a:rPr lang="en-US" sz="3200" b="0" i="1" smtClean="0">
                        <a:latin typeface="Cambria Math" panose="02040503050406030204" pitchFamily="18" charset="0"/>
                      </a:rPr>
                      <m:t>𝐴</m:t>
                    </m:r>
                  </m:oMath>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260917" y="5491162"/>
                <a:ext cx="3855414" cy="584775"/>
              </a:xfrm>
              <a:prstGeom prst="rect">
                <a:avLst/>
              </a:prstGeom>
              <a:blipFill rotWithShape="0">
                <a:blip r:embed="rId6"/>
                <a:stretch>
                  <a:fillRect l="-4114" t="-12500" b="-34375"/>
                </a:stretch>
              </a:blipFill>
            </p:spPr>
            <p:txBody>
              <a:bodyPr/>
              <a:lstStyle/>
              <a:p>
                <a:r>
                  <a:rPr lang="en-US">
                    <a:noFill/>
                  </a:rPr>
                  <a:t> </a:t>
                </a:r>
              </a:p>
            </p:txBody>
          </p:sp>
        </mc:Fallback>
      </mc:AlternateContent>
      <p:sp>
        <p:nvSpPr>
          <p:cNvPr id="33" name="Rectangle 32"/>
          <p:cNvSpPr/>
          <p:nvPr/>
        </p:nvSpPr>
        <p:spPr>
          <a:xfrm>
            <a:off x="4196376" y="5456008"/>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sp>
        <p:nvSpPr>
          <p:cNvPr id="20" name="Rectangle 19"/>
          <p:cNvSpPr/>
          <p:nvPr/>
        </p:nvSpPr>
        <p:spPr>
          <a:xfrm>
            <a:off x="5068253" y="3590925"/>
            <a:ext cx="750526" cy="584775"/>
          </a:xfrm>
          <a:prstGeom prst="rect">
            <a:avLst/>
          </a:prstGeom>
        </p:spPr>
        <p:txBody>
          <a:bodyPr wrap="none">
            <a:spAutoFit/>
          </a:bodyPr>
          <a:lstStyle/>
          <a:p>
            <a:r>
              <a:rPr lang="en-US" sz="3200" dirty="0"/>
              <a:t>[L</a:t>
            </a:r>
            <a:r>
              <a:rPr lang="en-US" sz="3200" baseline="30000" dirty="0"/>
              <a:t>2</a:t>
            </a:r>
            <a:r>
              <a:rPr lang="en-US" sz="3200" dirty="0"/>
              <a:t>]</a:t>
            </a:r>
          </a:p>
        </p:txBody>
      </p:sp>
      <p:sp>
        <p:nvSpPr>
          <p:cNvPr id="22" name="Rectangle 21"/>
          <p:cNvSpPr/>
          <p:nvPr/>
        </p:nvSpPr>
        <p:spPr>
          <a:xfrm>
            <a:off x="4148862" y="4752562"/>
            <a:ext cx="1127232" cy="584775"/>
          </a:xfrm>
          <a:prstGeom prst="rect">
            <a:avLst/>
          </a:prstGeom>
        </p:spPr>
        <p:txBody>
          <a:bodyPr wrap="none">
            <a:spAutoFit/>
          </a:bodyPr>
          <a:lstStyle/>
          <a:p>
            <a:r>
              <a:rPr lang="en-US" sz="3200" dirty="0"/>
              <a:t>[L T</a:t>
            </a:r>
            <a:r>
              <a:rPr lang="en-US" sz="3200" baseline="30000" dirty="0"/>
              <a:t>-1</a:t>
            </a:r>
            <a:r>
              <a:rPr lang="en-US" sz="3200" dirty="0"/>
              <a:t>]</a:t>
            </a:r>
          </a:p>
        </p:txBody>
      </p:sp>
      <p:sp>
        <p:nvSpPr>
          <p:cNvPr id="26" name="Rectangle 25"/>
          <p:cNvSpPr/>
          <p:nvPr/>
        </p:nvSpPr>
        <p:spPr>
          <a:xfrm>
            <a:off x="3119028" y="4242337"/>
            <a:ext cx="1824538" cy="584775"/>
          </a:xfrm>
          <a:prstGeom prst="rect">
            <a:avLst/>
          </a:prstGeom>
        </p:spPr>
        <p:txBody>
          <a:bodyPr wrap="none">
            <a:spAutoFit/>
          </a:bodyPr>
          <a:lstStyle/>
          <a:p>
            <a:r>
              <a:rPr lang="en-US" sz="3200" dirty="0"/>
              <a:t>[L</a:t>
            </a:r>
            <a:r>
              <a:rPr lang="en-US" sz="3200" baseline="30000" dirty="0"/>
              <a:t>3</a:t>
            </a:r>
            <a:r>
              <a:rPr lang="en-US" sz="3200" dirty="0"/>
              <a:t> L</a:t>
            </a:r>
            <a:r>
              <a:rPr lang="en-US" sz="3200" baseline="30000" dirty="0"/>
              <a:t>-2</a:t>
            </a:r>
            <a:r>
              <a:rPr lang="en-US" sz="3200" dirty="0"/>
              <a:t> T</a:t>
            </a:r>
            <a:r>
              <a:rPr lang="en-US" sz="3200" baseline="30000" dirty="0"/>
              <a:t>-1</a:t>
            </a:r>
            <a:r>
              <a:rPr lang="en-US" sz="3200" dirty="0"/>
              <a:t>]</a:t>
            </a:r>
          </a:p>
        </p:txBody>
      </p:sp>
      <mc:AlternateContent xmlns:mc="http://schemas.openxmlformats.org/markup-compatibility/2006" xmlns:a14="http://schemas.microsoft.com/office/drawing/2010/main">
        <mc:Choice Requires="a14">
          <p:sp>
            <p:nvSpPr>
              <p:cNvPr id="27" name="Rectangle 26"/>
              <p:cNvSpPr/>
              <p:nvPr/>
            </p:nvSpPr>
            <p:spPr>
              <a:xfrm>
                <a:off x="585520" y="4793843"/>
                <a:ext cx="3680559" cy="584775"/>
              </a:xfrm>
              <a:prstGeom prst="rect">
                <a:avLst/>
              </a:prstGeom>
            </p:spPr>
            <p:txBody>
              <a:bodyPr wrap="none">
                <a:spAutoFit/>
              </a:bodyPr>
              <a:lstStyle/>
              <a:p>
                <a:r>
                  <a:rPr lang="en-US" sz="3200" dirty="0"/>
                  <a:t>= Average velocity</a:t>
                </a:r>
                <a:r>
                  <a:rPr lang="en-US" sz="3200" b="0" dirty="0"/>
                  <a:t> </a:t>
                </a:r>
                <a14:m>
                  <m:oMath xmlns:m="http://schemas.openxmlformats.org/officeDocument/2006/math">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𝑈</m:t>
                        </m:r>
                      </m:e>
                    </m:acc>
                  </m:oMath>
                </a14:m>
                <a:r>
                  <a:rPr lang="en-US" sz="3200" dirty="0"/>
                  <a:t> </a:t>
                </a:r>
              </a:p>
            </p:txBody>
          </p:sp>
        </mc:Choice>
        <mc:Fallback xmlns="">
          <p:sp>
            <p:nvSpPr>
              <p:cNvPr id="27" name="Rectangle 26"/>
              <p:cNvSpPr>
                <a:spLocks noRot="1" noChangeAspect="1" noMove="1" noResize="1" noEditPoints="1" noAdjustHandles="1" noChangeArrowheads="1" noChangeShapeType="1" noTextEdit="1"/>
              </p:cNvSpPr>
              <p:nvPr/>
            </p:nvSpPr>
            <p:spPr>
              <a:xfrm>
                <a:off x="585520" y="4793843"/>
                <a:ext cx="3680559" cy="584775"/>
              </a:xfrm>
              <a:prstGeom prst="rect">
                <a:avLst/>
              </a:prstGeom>
              <a:blipFill rotWithShape="0">
                <a:blip r:embed="rId7"/>
                <a:stretch>
                  <a:fillRect l="-4139" t="-12500" b="-34375"/>
                </a:stretch>
              </a:blipFill>
            </p:spPr>
            <p:txBody>
              <a:bodyPr/>
              <a:lstStyle/>
              <a:p>
                <a:r>
                  <a:rPr lang="en-US">
                    <a:noFill/>
                  </a:rPr>
                  <a:t> </a:t>
                </a:r>
              </a:p>
            </p:txBody>
          </p:sp>
        </mc:Fallback>
      </mc:AlternateContent>
      <p:sp>
        <p:nvSpPr>
          <p:cNvPr id="17" name="Freeform 16"/>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257289" y="3599201"/>
            <a:ext cx="7515236" cy="584775"/>
            <a:chOff x="1257289" y="3599201"/>
            <a:chExt cx="7515236" cy="584775"/>
          </a:xfrm>
        </p:grpSpPr>
        <mc:AlternateContent xmlns:mc="http://schemas.openxmlformats.org/markup-compatibility/2006" xmlns:a14="http://schemas.microsoft.com/office/drawing/2010/main">
          <mc:Choice Requires="a14">
            <p:sp>
              <p:nvSpPr>
                <p:cNvPr id="19" name="Rectangle 18"/>
                <p:cNvSpPr/>
                <p:nvPr/>
              </p:nvSpPr>
              <p:spPr>
                <a:xfrm>
                  <a:off x="1257289" y="3599201"/>
                  <a:ext cx="3983848" cy="584775"/>
                </a:xfrm>
                <a:prstGeom prst="rect">
                  <a:avLst/>
                </a:prstGeom>
              </p:spPr>
              <p:txBody>
                <a:bodyPr wrap="none">
                  <a:spAutoFit/>
                </a:bodyPr>
                <a:lstStyle/>
                <a:p>
                  <a:r>
                    <a:rPr lang="en-US" sz="3200" b="0" dirty="0"/>
                    <a:t>Cross-sectional area, </a:t>
                  </a:r>
                  <a14:m>
                    <m:oMath xmlns:m="http://schemas.openxmlformats.org/officeDocument/2006/math">
                      <m:r>
                        <a:rPr lang="en-US" sz="3200" b="0" i="1" smtClean="0">
                          <a:latin typeface="Cambria Math" panose="02040503050406030204" pitchFamily="18" charset="0"/>
                        </a:rPr>
                        <m:t>𝐴</m:t>
                      </m:r>
                    </m:oMath>
                  </a14:m>
                  <a:endParaRPr lang="en-US" sz="3200" dirty="0"/>
                </a:p>
              </p:txBody>
            </p:sp>
          </mc:Choice>
          <mc:Fallback xmlns="">
            <p:sp>
              <p:nvSpPr>
                <p:cNvPr id="19" name="Rectangle 18"/>
                <p:cNvSpPr>
                  <a:spLocks noRot="1" noChangeAspect="1" noMove="1" noResize="1" noEditPoints="1" noAdjustHandles="1" noChangeArrowheads="1" noChangeShapeType="1" noTextEdit="1"/>
                </p:cNvSpPr>
                <p:nvPr/>
              </p:nvSpPr>
              <p:spPr>
                <a:xfrm>
                  <a:off x="1257289" y="3599201"/>
                  <a:ext cx="3983848" cy="584775"/>
                </a:xfrm>
                <a:prstGeom prst="rect">
                  <a:avLst/>
                </a:prstGeom>
                <a:blipFill rotWithShape="0">
                  <a:blip r:embed="rId8"/>
                  <a:stretch>
                    <a:fillRect l="-3823" t="-12500" b="-34375"/>
                  </a:stretch>
                </a:blipFill>
              </p:spPr>
              <p:txBody>
                <a:bodyPr/>
                <a:lstStyle/>
                <a:p>
                  <a:r>
                    <a:rPr lang="en-US">
                      <a:noFill/>
                    </a:rPr>
                    <a:t> </a:t>
                  </a:r>
                </a:p>
              </p:txBody>
            </p:sp>
          </mc:Fallback>
        </mc:AlternateContent>
        <p:cxnSp>
          <p:nvCxnSpPr>
            <p:cNvPr id="21" name="Straight Arrow Connector 20"/>
            <p:cNvCxnSpPr>
              <a:cxnSpLocks/>
            </p:cNvCxnSpPr>
            <p:nvPr/>
          </p:nvCxnSpPr>
          <p:spPr>
            <a:xfrm flipV="1">
              <a:off x="5854607" y="3757612"/>
              <a:ext cx="2917918" cy="166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 name="TextBox 2"/>
          <p:cNvSpPr txBox="1"/>
          <p:nvPr/>
        </p:nvSpPr>
        <p:spPr>
          <a:xfrm>
            <a:off x="5269450" y="4459846"/>
            <a:ext cx="902235" cy="646331"/>
          </a:xfrm>
          <a:prstGeom prst="rect">
            <a:avLst/>
          </a:prstGeom>
          <a:noFill/>
        </p:spPr>
        <p:txBody>
          <a:bodyPr wrap="none" rtlCol="0">
            <a:spAutoFit/>
          </a:bodyPr>
          <a:lstStyle/>
          <a:p>
            <a:pPr algn="ctr"/>
            <a:r>
              <a:rPr lang="en-US" dirty="0">
                <a:solidFill>
                  <a:srgbClr val="FF0000"/>
                </a:solidFill>
              </a:rPr>
              <a:t>Be</a:t>
            </a:r>
            <a:br>
              <a:rPr lang="en-US" dirty="0">
                <a:solidFill>
                  <a:srgbClr val="FF0000"/>
                </a:solidFill>
              </a:rPr>
            </a:br>
            <a:r>
              <a:rPr lang="en-US" dirty="0">
                <a:solidFill>
                  <a:srgbClr val="FF0000"/>
                </a:solidFill>
              </a:rPr>
              <a:t>careful!</a:t>
            </a:r>
          </a:p>
        </p:txBody>
      </p:sp>
    </p:spTree>
    <p:extLst>
      <p:ext uri="{BB962C8B-B14F-4D97-AF65-F5344CB8AC3E}">
        <p14:creationId xmlns:p14="http://schemas.microsoft.com/office/powerpoint/2010/main" val="32882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3000"/>
                                        <p:tgtEl>
                                          <p:spTgt spid="13"/>
                                        </p:tgtEl>
                                      </p:cBhvr>
                                    </p:animEffect>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9" presetClass="emph" presetSubtype="0" nodeType="withEffect">
                                  <p:stCondLst>
                                    <p:cond delay="0"/>
                                  </p:stCondLst>
                                  <p:childTnLst>
                                    <p:set>
                                      <p:cBhvr rctx="PPT">
                                        <p:cTn id="21" dur="indefinite"/>
                                        <p:tgtEl>
                                          <p:spTgt spid="4"/>
                                        </p:tgtEl>
                                        <p:attrNameLst>
                                          <p:attrName>style.opacity</p:attrName>
                                        </p:attrNameLst>
                                      </p:cBhvr>
                                      <p:to>
                                        <p:strVal val="0.5"/>
                                      </p:to>
                                    </p:set>
                                    <p:animEffect filter="image" prLst="opacity: 0.5">
                                      <p:cBhvr rctx="IE">
                                        <p:cTn id="22" dur="indefinite"/>
                                        <p:tgtEl>
                                          <p:spTgt spid="4"/>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32" presetClass="emph" presetSubtype="0" fill="hold" grpId="1" nodeType="withEffect">
                                  <p:stCondLst>
                                    <p:cond delay="0"/>
                                  </p:stCondLst>
                                  <p:childTnLst>
                                    <p:animRot by="120000">
                                      <p:cBhvr>
                                        <p:cTn id="59" dur="100" fill="hold">
                                          <p:stCondLst>
                                            <p:cond delay="0"/>
                                          </p:stCondLst>
                                        </p:cTn>
                                        <p:tgtEl>
                                          <p:spTgt spid="3"/>
                                        </p:tgtEl>
                                        <p:attrNameLst>
                                          <p:attrName>r</p:attrName>
                                        </p:attrNameLst>
                                      </p:cBhvr>
                                    </p:animRot>
                                    <p:animRot by="-240000">
                                      <p:cBhvr>
                                        <p:cTn id="60" dur="200" fill="hold">
                                          <p:stCondLst>
                                            <p:cond delay="200"/>
                                          </p:stCondLst>
                                        </p:cTn>
                                        <p:tgtEl>
                                          <p:spTgt spid="3"/>
                                        </p:tgtEl>
                                        <p:attrNameLst>
                                          <p:attrName>r</p:attrName>
                                        </p:attrNameLst>
                                      </p:cBhvr>
                                    </p:animRot>
                                    <p:animRot by="240000">
                                      <p:cBhvr>
                                        <p:cTn id="61" dur="200" fill="hold">
                                          <p:stCondLst>
                                            <p:cond delay="400"/>
                                          </p:stCondLst>
                                        </p:cTn>
                                        <p:tgtEl>
                                          <p:spTgt spid="3"/>
                                        </p:tgtEl>
                                        <p:attrNameLst>
                                          <p:attrName>r</p:attrName>
                                        </p:attrNameLst>
                                      </p:cBhvr>
                                    </p:animRot>
                                    <p:animRot by="-240000">
                                      <p:cBhvr>
                                        <p:cTn id="62" dur="200" fill="hold">
                                          <p:stCondLst>
                                            <p:cond delay="600"/>
                                          </p:stCondLst>
                                        </p:cTn>
                                        <p:tgtEl>
                                          <p:spTgt spid="3"/>
                                        </p:tgtEl>
                                        <p:attrNameLst>
                                          <p:attrName>r</p:attrName>
                                        </p:attrNameLst>
                                      </p:cBhvr>
                                    </p:animRot>
                                    <p:animRot by="120000">
                                      <p:cBhvr>
                                        <p:cTn id="63" dur="200" fill="hold">
                                          <p:stCondLst>
                                            <p:cond delay="800"/>
                                          </p:stCondLst>
                                        </p:cTn>
                                        <p:tgtEl>
                                          <p:spTgt spid="3"/>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8" grpId="1" animBg="1"/>
      <p:bldP spid="23" grpId="0" animBg="1"/>
      <p:bldP spid="31" grpId="0"/>
      <p:bldP spid="33" grpId="0"/>
      <p:bldP spid="20" grpId="0"/>
      <p:bldP spid="22" grpId="0"/>
      <p:bldP spid="26" grpId="0"/>
      <p:bldP spid="27" grpId="0"/>
      <p:bldP spid="17" grpId="0" animBg="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839"/>
            <a:ext cx="5503877" cy="1262849"/>
          </a:xfrm>
        </p:spPr>
        <p:txBody>
          <a:bodyPr>
            <a:normAutofit fontScale="90000"/>
          </a:bodyPr>
          <a:lstStyle/>
          <a:p>
            <a:r>
              <a:rPr lang="en-US" dirty="0"/>
              <a:t>Stream flow measurement</a:t>
            </a:r>
          </a:p>
        </p:txBody>
      </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251" y="914400"/>
            <a:ext cx="7181384" cy="5386038"/>
          </a:xfrm>
          <a:prstGeom prst="rect">
            <a:avLst/>
          </a:prstGeom>
        </p:spPr>
      </p:pic>
      <mc:AlternateContent xmlns:mc="http://schemas.openxmlformats.org/markup-compatibility/2006" xmlns:a14="http://schemas.microsoft.com/office/drawing/2010/main">
        <mc:Choice Requires="a14">
          <p:sp>
            <p:nvSpPr>
              <p:cNvPr id="32" name="Rectangle 31"/>
              <p:cNvSpPr/>
              <p:nvPr/>
            </p:nvSpPr>
            <p:spPr>
              <a:xfrm>
                <a:off x="387041" y="1690688"/>
                <a:ext cx="3855414" cy="584775"/>
              </a:xfrm>
              <a:prstGeom prst="rect">
                <a:avLst/>
              </a:prstGeom>
            </p:spPr>
            <p:txBody>
              <a:bodyPr wrap="none">
                <a:spAutoFit/>
              </a:bodyPr>
              <a:lstStyle/>
              <a:p>
                <a:r>
                  <a:rPr lang="en-US" sz="3200" dirty="0"/>
                  <a:t>Stream flow  </a:t>
                </a:r>
                <a14:m>
                  <m:oMath xmlns:m="http://schemas.openxmlformats.org/officeDocument/2006/math">
                    <m:r>
                      <a:rPr lang="en-US" sz="3200" b="0" i="1" smtClean="0">
                        <a:latin typeface="Cambria Math" panose="02040503050406030204" pitchFamily="18" charset="0"/>
                      </a:rPr>
                      <m:t>𝑄</m:t>
                    </m:r>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𝑈</m:t>
                        </m:r>
                      </m:e>
                    </m:acc>
                    <m:r>
                      <a:rPr lang="en-US" sz="3200" b="0" i="1" smtClean="0">
                        <a:latin typeface="Cambria Math" panose="02040503050406030204" pitchFamily="18" charset="0"/>
                      </a:rPr>
                      <m:t>𝐴</m:t>
                    </m:r>
                  </m:oMath>
                </a14:m>
                <a:endParaRPr lang="en-US" sz="3200" dirty="0"/>
              </a:p>
            </p:txBody>
          </p:sp>
        </mc:Choice>
        <mc:Fallback xmlns="">
          <p:sp>
            <p:nvSpPr>
              <p:cNvPr id="32" name="Rectangle 31"/>
              <p:cNvSpPr>
                <a:spLocks noRot="1" noChangeAspect="1" noMove="1" noResize="1" noEditPoints="1" noAdjustHandles="1" noChangeArrowheads="1" noChangeShapeType="1" noTextEdit="1"/>
              </p:cNvSpPr>
              <p:nvPr/>
            </p:nvSpPr>
            <p:spPr>
              <a:xfrm>
                <a:off x="387041" y="1690688"/>
                <a:ext cx="3855414" cy="584775"/>
              </a:xfrm>
              <a:prstGeom prst="rect">
                <a:avLst/>
              </a:prstGeom>
              <a:blipFill rotWithShape="0">
                <a:blip r:embed="rId4"/>
                <a:stretch>
                  <a:fillRect l="-3949"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28888" y="2584205"/>
                <a:ext cx="295010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𝑄</m:t>
                      </m:r>
                      <m:r>
                        <a:rPr lang="en-US" sz="3200" i="1" smtClean="0">
                          <a:latin typeface="Cambria Math" panose="02040503050406030204" pitchFamily="18" charset="0"/>
                        </a:rPr>
                        <m:t>=0.2 </m:t>
                      </m:r>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m</m:t>
                          </m:r>
                        </m:e>
                        <m:sup>
                          <m:r>
                            <a:rPr lang="en-US" sz="3200" b="0" i="0" smtClean="0">
                              <a:latin typeface="Cambria Math" panose="02040503050406030204" pitchFamily="18" charset="0"/>
                            </a:rPr>
                            <m:t>3</m:t>
                          </m:r>
                        </m:sup>
                      </m:sSup>
                      <m:r>
                        <a:rPr lang="en-US" sz="3200" b="0" i="0" smtClean="0">
                          <a:latin typeface="Cambria Math" panose="02040503050406030204" pitchFamily="18" charset="0"/>
                        </a:rPr>
                        <m:t> </m:t>
                      </m:r>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s</m:t>
                          </m:r>
                        </m:e>
                        <m:sup>
                          <m:r>
                            <a:rPr lang="en-US" sz="3200" b="0" i="0" smtClean="0">
                              <a:latin typeface="Cambria Math" panose="02040503050406030204" pitchFamily="18" charset="0"/>
                            </a:rPr>
                            <m:t>−1</m:t>
                          </m:r>
                        </m:sup>
                      </m:sSup>
                    </m:oMath>
                  </m:oMathPara>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628888" y="2584205"/>
                <a:ext cx="2950103" cy="584775"/>
              </a:xfrm>
              <a:prstGeom prst="rect">
                <a:avLst/>
              </a:prstGeom>
              <a:blipFill rotWithShape="0">
                <a:blip r:embed="rId5"/>
                <a:stretch>
                  <a:fillRect/>
                </a:stretch>
              </a:blipFill>
            </p:spPr>
            <p:txBody>
              <a:bodyPr/>
              <a:lstStyle/>
              <a:p>
                <a:r>
                  <a:rPr lang="en-US">
                    <a:noFill/>
                  </a:rPr>
                  <a:t> </a:t>
                </a:r>
              </a:p>
            </p:txBody>
          </p:sp>
        </mc:Fallback>
      </mc:AlternateContent>
      <p:grpSp>
        <p:nvGrpSpPr>
          <p:cNvPr id="40" name="Group 39"/>
          <p:cNvGrpSpPr/>
          <p:nvPr/>
        </p:nvGrpSpPr>
        <p:grpSpPr>
          <a:xfrm>
            <a:off x="628888" y="3026502"/>
            <a:ext cx="8819912" cy="873304"/>
            <a:chOff x="628888" y="3026502"/>
            <a:chExt cx="8819912" cy="873304"/>
          </a:xfrm>
        </p:grpSpPr>
        <p:cxnSp>
          <p:nvCxnSpPr>
            <p:cNvPr id="6" name="Straight Arrow Connector 5"/>
            <p:cNvCxnSpPr/>
            <p:nvPr/>
          </p:nvCxnSpPr>
          <p:spPr>
            <a:xfrm>
              <a:off x="7325710" y="3363309"/>
              <a:ext cx="2123090" cy="286150"/>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Rectangle 33"/>
                <p:cNvSpPr/>
                <p:nvPr/>
              </p:nvSpPr>
              <p:spPr>
                <a:xfrm>
                  <a:off x="628888" y="3315031"/>
                  <a:ext cx="170110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rPr>
                          <m:t>𝑥</m:t>
                        </m:r>
                        <m:r>
                          <a:rPr lang="en-US" sz="3200" b="0" i="1" smtClean="0">
                            <a:latin typeface="Cambria Math" panose="02040503050406030204" pitchFamily="18" charset="0"/>
                          </a:rPr>
                          <m:t>=4 </m:t>
                        </m:r>
                        <m:r>
                          <m:rPr>
                            <m:sty m:val="p"/>
                          </m:rPr>
                          <a:rPr lang="en-US" sz="3200" b="0" i="0" smtClean="0">
                            <a:latin typeface="Cambria Math" panose="02040503050406030204" pitchFamily="18" charset="0"/>
                          </a:rPr>
                          <m:t>m</m:t>
                        </m:r>
                      </m:oMath>
                    </m:oMathPara>
                  </a14:m>
                  <a:endParaRPr lang="en-US" sz="3200" b="0" dirty="0"/>
                </a:p>
              </p:txBody>
            </p:sp>
          </mc:Choice>
          <mc:Fallback xmlns="">
            <p:sp>
              <p:nvSpPr>
                <p:cNvPr id="34" name="Rectangle 33"/>
                <p:cNvSpPr>
                  <a:spLocks noRot="1" noChangeAspect="1" noMove="1" noResize="1" noEditPoints="1" noAdjustHandles="1" noChangeArrowheads="1" noChangeShapeType="1" noTextEdit="1"/>
                </p:cNvSpPr>
                <p:nvPr/>
              </p:nvSpPr>
              <p:spPr>
                <a:xfrm>
                  <a:off x="628888" y="3315031"/>
                  <a:ext cx="1701107" cy="58477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152904" y="3026502"/>
                  <a:ext cx="4680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FF00"/>
                            </a:solidFill>
                            <a:latin typeface="Cambria Math" panose="02040503050406030204" pitchFamily="18" charset="0"/>
                          </a:rPr>
                          <m:t>𝑥</m:t>
                        </m:r>
                      </m:oMath>
                    </m:oMathPara>
                  </a14:m>
                  <a:endParaRPr lang="en-US" sz="2800" dirty="0">
                    <a:solidFill>
                      <a:srgbClr val="FFFF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8152904" y="3026502"/>
                  <a:ext cx="468077" cy="523220"/>
                </a:xfrm>
                <a:prstGeom prst="rect">
                  <a:avLst/>
                </a:prstGeom>
                <a:blipFill rotWithShape="0">
                  <a:blip r:embed="rId7"/>
                  <a:stretch>
                    <a:fillRect/>
                  </a:stretch>
                </a:blipFill>
              </p:spPr>
              <p:txBody>
                <a:bodyPr/>
                <a:lstStyle/>
                <a:p>
                  <a:r>
                    <a:rPr lang="en-US">
                      <a:noFill/>
                    </a:rPr>
                    <a:t> </a:t>
                  </a:r>
                </a:p>
              </p:txBody>
            </p:sp>
          </mc:Fallback>
        </mc:AlternateContent>
      </p:grpSp>
      <p:grpSp>
        <p:nvGrpSpPr>
          <p:cNvPr id="42" name="Group 41"/>
          <p:cNvGrpSpPr/>
          <p:nvPr/>
        </p:nvGrpSpPr>
        <p:grpSpPr>
          <a:xfrm>
            <a:off x="628888" y="3168980"/>
            <a:ext cx="7110420" cy="1440006"/>
            <a:chOff x="628888" y="3168980"/>
            <a:chExt cx="7110420" cy="1440006"/>
          </a:xfrm>
        </p:grpSpPr>
        <mc:AlternateContent xmlns:mc="http://schemas.openxmlformats.org/markup-compatibility/2006" xmlns:a14="http://schemas.microsoft.com/office/drawing/2010/main">
          <mc:Choice Requires="a14">
            <p:sp>
              <p:nvSpPr>
                <p:cNvPr id="35" name="Rectangle 34"/>
                <p:cNvSpPr/>
                <p:nvPr/>
              </p:nvSpPr>
              <p:spPr>
                <a:xfrm>
                  <a:off x="628888" y="4024211"/>
                  <a:ext cx="2247089"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𝑦</m:t>
                        </m:r>
                        <m:r>
                          <a:rPr lang="en-US" sz="3200" b="0" i="1" smtClean="0">
                            <a:latin typeface="Cambria Math" panose="02040503050406030204" pitchFamily="18" charset="0"/>
                          </a:rPr>
                          <m:t>=0.05 </m:t>
                        </m:r>
                        <m:r>
                          <m:rPr>
                            <m:sty m:val="p"/>
                          </m:rPr>
                          <a:rPr lang="en-US" sz="3200" b="0" i="0" smtClean="0">
                            <a:latin typeface="Cambria Math" panose="02040503050406030204" pitchFamily="18" charset="0"/>
                          </a:rPr>
                          <m:t>m</m:t>
                        </m:r>
                      </m:oMath>
                    </m:oMathPara>
                  </a14:m>
                  <a:endParaRPr lang="en-US" sz="3200" b="0" dirty="0"/>
                </a:p>
              </p:txBody>
            </p:sp>
          </mc:Choice>
          <mc:Fallback xmlns="">
            <p:sp>
              <p:nvSpPr>
                <p:cNvPr id="35" name="Rectangle 34"/>
                <p:cNvSpPr>
                  <a:spLocks noRot="1" noChangeAspect="1" noMove="1" noResize="1" noEditPoints="1" noAdjustHandles="1" noChangeArrowheads="1" noChangeShapeType="1" noTextEdit="1"/>
                </p:cNvSpPr>
                <p:nvPr/>
              </p:nvSpPr>
              <p:spPr>
                <a:xfrm>
                  <a:off x="628888" y="4024211"/>
                  <a:ext cx="2247089" cy="584775"/>
                </a:xfrm>
                <a:prstGeom prst="rect">
                  <a:avLst/>
                </a:prstGeom>
                <a:blipFill rotWithShape="0">
                  <a:blip r:embed="rId8"/>
                  <a:stretch>
                    <a:fillRect/>
                  </a:stretch>
                </a:blipFill>
              </p:spPr>
              <p:txBody>
                <a:bodyPr/>
                <a:lstStyle/>
                <a:p>
                  <a:r>
                    <a:rPr lang="en-US">
                      <a:noFill/>
                    </a:rPr>
                    <a:t> </a:t>
                  </a:r>
                </a:p>
              </p:txBody>
            </p:sp>
          </mc:Fallback>
        </mc:AlternateContent>
        <p:grpSp>
          <p:nvGrpSpPr>
            <p:cNvPr id="41" name="Group 40"/>
            <p:cNvGrpSpPr/>
            <p:nvPr/>
          </p:nvGrpSpPr>
          <p:grpSpPr>
            <a:xfrm>
              <a:off x="7266358" y="3168980"/>
              <a:ext cx="472950" cy="700048"/>
              <a:chOff x="7266358" y="3168980"/>
              <a:chExt cx="472950" cy="700048"/>
            </a:xfrm>
          </p:grpSpPr>
          <p:cxnSp>
            <p:nvCxnSpPr>
              <p:cNvPr id="36" name="Straight Arrow Connector 35"/>
              <p:cNvCxnSpPr/>
              <p:nvPr/>
            </p:nvCxnSpPr>
            <p:spPr>
              <a:xfrm>
                <a:off x="7325710" y="3168980"/>
                <a:ext cx="0" cy="438438"/>
              </a:xfrm>
              <a:prstGeom prst="straightConnector1">
                <a:avLst/>
              </a:prstGeom>
              <a:ln w="571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7266358" y="3345808"/>
                    <a:ext cx="4729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FF00"/>
                              </a:solidFill>
                              <a:latin typeface="Cambria Math" panose="02040503050406030204" pitchFamily="18" charset="0"/>
                            </a:rPr>
                            <m:t>𝑦</m:t>
                          </m:r>
                        </m:oMath>
                      </m:oMathPara>
                    </a14:m>
                    <a:endParaRPr lang="en-US" sz="2800" dirty="0">
                      <a:solidFill>
                        <a:srgbClr val="FFFF00"/>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7266358" y="3345808"/>
                    <a:ext cx="472950" cy="523220"/>
                  </a:xfrm>
                  <a:prstGeom prst="rect">
                    <a:avLst/>
                  </a:prstGeom>
                  <a:blipFill rotWithShape="0">
                    <a:blip r:embed="rId9"/>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9" name="Rectangle 38"/>
              <p:cNvSpPr/>
              <p:nvPr/>
            </p:nvSpPr>
            <p:spPr>
              <a:xfrm>
                <a:off x="3220476" y="5915858"/>
                <a:ext cx="2043957" cy="584775"/>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 </m:t>
                      </m:r>
                      <m:r>
                        <m:rPr>
                          <m:sty m:val="p"/>
                        </m:rPr>
                        <a:rPr lang="en-US" sz="3200" b="0" i="0" smtClean="0">
                          <a:latin typeface="Cambria Math" panose="02040503050406030204" pitchFamily="18" charset="0"/>
                        </a:rPr>
                        <m:t>m</m:t>
                      </m:r>
                      <m:r>
                        <a:rPr lang="en-US" sz="3200" b="0" i="0" smtClean="0">
                          <a:latin typeface="Cambria Math" panose="02040503050406030204" pitchFamily="18" charset="0"/>
                        </a:rPr>
                        <m:t> </m:t>
                      </m:r>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s</m:t>
                          </m:r>
                        </m:e>
                        <m:sup>
                          <m:r>
                            <a:rPr lang="en-US" sz="3200" b="0" i="0" smtClean="0">
                              <a:latin typeface="Cambria Math" panose="02040503050406030204" pitchFamily="18" charset="0"/>
                            </a:rPr>
                            <m:t>−1</m:t>
                          </m:r>
                        </m:sup>
                      </m:sSup>
                    </m:oMath>
                  </m:oMathPara>
                </a14:m>
                <a:endParaRPr lang="en-US" sz="3200" dirty="0"/>
              </a:p>
            </p:txBody>
          </p:sp>
        </mc:Choice>
        <mc:Fallback xmlns="">
          <p:sp>
            <p:nvSpPr>
              <p:cNvPr id="39" name="Rectangle 38"/>
              <p:cNvSpPr>
                <a:spLocks noRot="1" noChangeAspect="1" noMove="1" noResize="1" noEditPoints="1" noAdjustHandles="1" noChangeArrowheads="1" noChangeShapeType="1" noTextEdit="1"/>
              </p:cNvSpPr>
              <p:nvPr/>
            </p:nvSpPr>
            <p:spPr>
              <a:xfrm>
                <a:off x="3220476" y="5915858"/>
                <a:ext cx="2043957" cy="584775"/>
              </a:xfrm>
              <a:prstGeom prst="rect">
                <a:avLst/>
              </a:prstGeom>
              <a:blipFill>
                <a:blip r:embed="rId10"/>
                <a:stretch>
                  <a:fillRect/>
                </a:stretch>
              </a:blipFill>
            </p:spPr>
            <p:txBody>
              <a:bodyPr/>
              <a:lstStyle/>
              <a:p>
                <a:r>
                  <a:rPr lang="en-US">
                    <a:noFill/>
                  </a:rPr>
                  <a:t> </a:t>
                </a:r>
              </a:p>
            </p:txBody>
          </p:sp>
        </mc:Fallback>
      </mc:AlternateContent>
      <p:cxnSp>
        <p:nvCxnSpPr>
          <p:cNvPr id="43" name="Straight Arrow Connector 42"/>
          <p:cNvCxnSpPr/>
          <p:nvPr/>
        </p:nvCxnSpPr>
        <p:spPr>
          <a:xfrm flipH="1">
            <a:off x="7502833" y="3644789"/>
            <a:ext cx="508567" cy="491231"/>
          </a:xfrm>
          <a:prstGeom prst="straightConnector1">
            <a:avLst/>
          </a:prstGeom>
          <a:ln w="571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7886801" y="3624919"/>
                <a:ext cx="52027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b="0" i="1" smtClean="0">
                              <a:solidFill>
                                <a:srgbClr val="FFFF00"/>
                              </a:solidFill>
                              <a:latin typeface="Cambria Math" panose="02040503050406030204" pitchFamily="18" charset="0"/>
                            </a:rPr>
                          </m:ctrlPr>
                        </m:accPr>
                        <m:e>
                          <m:r>
                            <a:rPr lang="en-US" sz="2800" b="0" i="1" smtClean="0">
                              <a:solidFill>
                                <a:srgbClr val="FFFF00"/>
                              </a:solidFill>
                              <a:latin typeface="Cambria Math" panose="02040503050406030204" pitchFamily="18" charset="0"/>
                            </a:rPr>
                            <m:t>𝑈</m:t>
                          </m:r>
                        </m:e>
                      </m:acc>
                    </m:oMath>
                  </m:oMathPara>
                </a14:m>
                <a:endParaRPr lang="en-US" sz="2800" dirty="0">
                  <a:solidFill>
                    <a:srgbClr val="FFFF00"/>
                  </a:solidFill>
                </a:endParaRPr>
              </a:p>
            </p:txBody>
          </p:sp>
        </mc:Choice>
        <mc:Fallback xmlns="">
          <p:sp>
            <p:nvSpPr>
              <p:cNvPr id="45" name="Rectangle 44"/>
              <p:cNvSpPr>
                <a:spLocks noRot="1" noChangeAspect="1" noMove="1" noResize="1" noEditPoints="1" noAdjustHandles="1" noChangeArrowheads="1" noChangeShapeType="1" noTextEdit="1"/>
              </p:cNvSpPr>
              <p:nvPr/>
            </p:nvSpPr>
            <p:spPr>
              <a:xfrm>
                <a:off x="7886801" y="3624919"/>
                <a:ext cx="520271" cy="523220"/>
              </a:xfrm>
              <a:prstGeom prst="rect">
                <a:avLst/>
              </a:prstGeom>
              <a:blipFill>
                <a:blip r:embed="rId11"/>
                <a:stretch>
                  <a:fillRect/>
                </a:stretch>
              </a:blipFill>
            </p:spPr>
            <p:txBody>
              <a:bodyPr/>
              <a:lstStyle/>
              <a:p>
                <a:r>
                  <a:rPr lang="en-US">
                    <a:noFill/>
                  </a:rPr>
                  <a:t> </a:t>
                </a:r>
              </a:p>
            </p:txBody>
          </p:sp>
        </mc:Fallback>
      </mc:AlternateContent>
      <p:sp>
        <p:nvSpPr>
          <p:cNvPr id="19" name="Rectangle 1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3F5911E-3C36-400D-B9CC-BEC4B45E5654}"/>
                  </a:ext>
                </a:extLst>
              </p:cNvPr>
              <p:cNvSpPr/>
              <p:nvPr/>
            </p:nvSpPr>
            <p:spPr>
              <a:xfrm>
                <a:off x="564158" y="4616488"/>
                <a:ext cx="2376548" cy="11016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𝑈</m:t>
                          </m:r>
                        </m:e>
                      </m:acc>
                      <m:r>
                        <a:rPr lang="en-US" sz="320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𝑄</m:t>
                          </m:r>
                        </m:num>
                        <m:den>
                          <m:r>
                            <a:rPr lang="en-US" sz="3200" b="0" i="1" smtClean="0">
                              <a:latin typeface="Cambria Math" panose="02040503050406030204" pitchFamily="18" charset="0"/>
                            </a:rPr>
                            <m:t>𝐴</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𝑄</m:t>
                          </m:r>
                        </m:num>
                        <m:den>
                          <m:r>
                            <a:rPr lang="en-US" sz="3200" b="0" i="1" smtClean="0">
                              <a:latin typeface="Cambria Math" panose="02040503050406030204" pitchFamily="18" charset="0"/>
                            </a:rPr>
                            <m:t>𝑥𝑦</m:t>
                          </m:r>
                        </m:den>
                      </m:f>
                    </m:oMath>
                  </m:oMathPara>
                </a14:m>
                <a:endParaRPr lang="en-US" sz="3200" b="0" i="1" dirty="0">
                  <a:latin typeface="Cambria Math" panose="02040503050406030204" pitchFamily="18" charset="0"/>
                </a:endParaRPr>
              </a:p>
            </p:txBody>
          </p:sp>
        </mc:Choice>
        <mc:Fallback xmlns="">
          <p:sp>
            <p:nvSpPr>
              <p:cNvPr id="4" name="Rectangle 3">
                <a:extLst>
                  <a:ext uri="{FF2B5EF4-FFF2-40B4-BE49-F238E27FC236}">
                    <a16:creationId xmlns:a16="http://schemas.microsoft.com/office/drawing/2014/main" id="{83F5911E-3C36-400D-B9CC-BEC4B45E5654}"/>
                  </a:ext>
                </a:extLst>
              </p:cNvPr>
              <p:cNvSpPr>
                <a:spLocks noRot="1" noChangeAspect="1" noMove="1" noResize="1" noEditPoints="1" noAdjustHandles="1" noChangeArrowheads="1" noChangeShapeType="1" noTextEdit="1"/>
              </p:cNvSpPr>
              <p:nvPr/>
            </p:nvSpPr>
            <p:spPr>
              <a:xfrm>
                <a:off x="564158" y="4616488"/>
                <a:ext cx="2376548" cy="110164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38F9C4D-979E-4904-9A40-3A4C6EF64785}"/>
                  </a:ext>
                </a:extLst>
              </p:cNvPr>
              <p:cNvSpPr/>
              <p:nvPr/>
            </p:nvSpPr>
            <p:spPr>
              <a:xfrm>
                <a:off x="135579" y="5566376"/>
                <a:ext cx="3233706" cy="1150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f>
                        <m:fPr>
                          <m:ctrlPr>
                            <a:rPr lang="en-US" sz="3200" i="1">
                              <a:latin typeface="Cambria Math" panose="02040503050406030204" pitchFamily="18" charset="0"/>
                            </a:rPr>
                          </m:ctrlPr>
                        </m:fPr>
                        <m:num>
                          <m:r>
                            <a:rPr lang="en-US" sz="3200" b="0" i="1" smtClean="0">
                              <a:latin typeface="Cambria Math" panose="02040503050406030204" pitchFamily="18" charset="0"/>
                            </a:rPr>
                            <m:t>0.2 </m:t>
                          </m:r>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m</m:t>
                              </m:r>
                            </m:e>
                            <m:sup>
                              <m:r>
                                <a:rPr lang="en-US" sz="3200" b="0" i="0" strike="sngStrike" smtClean="0">
                                  <a:latin typeface="Cambria Math" panose="02040503050406030204" pitchFamily="18" charset="0"/>
                                </a:rPr>
                                <m:t>3</m:t>
                              </m:r>
                            </m:sup>
                          </m:sSup>
                          <m:r>
                            <a:rPr lang="en-US" sz="3200" b="0" i="0" smtClean="0">
                              <a:latin typeface="Cambria Math" panose="02040503050406030204" pitchFamily="18" charset="0"/>
                            </a:rPr>
                            <m:t> </m:t>
                          </m:r>
                          <m:sSup>
                            <m:sSupPr>
                              <m:ctrlPr>
                                <a:rPr lang="en-US" sz="3200" b="0" i="1" smtClean="0">
                                  <a:latin typeface="Cambria Math" panose="02040503050406030204" pitchFamily="18" charset="0"/>
                                </a:rPr>
                              </m:ctrlPr>
                            </m:sSupPr>
                            <m:e>
                              <m:r>
                                <m:rPr>
                                  <m:sty m:val="p"/>
                                </m:rPr>
                                <a:rPr lang="en-US" sz="3200" b="0" i="0" smtClean="0">
                                  <a:latin typeface="Cambria Math" panose="02040503050406030204" pitchFamily="18" charset="0"/>
                                </a:rPr>
                                <m:t>s</m:t>
                              </m:r>
                            </m:e>
                            <m:sup>
                              <m:r>
                                <a:rPr lang="en-US" sz="3200" b="0" i="0" smtClean="0">
                                  <a:latin typeface="Cambria Math" panose="02040503050406030204" pitchFamily="18" charset="0"/>
                                </a:rPr>
                                <m:t>−1</m:t>
                              </m:r>
                            </m:sup>
                          </m:sSup>
                        </m:num>
                        <m:den>
                          <m:d>
                            <m:dPr>
                              <m:ctrlPr>
                                <a:rPr lang="en-US" sz="3200" b="0" i="1" smtClean="0">
                                  <a:latin typeface="Cambria Math" panose="02040503050406030204" pitchFamily="18" charset="0"/>
                                </a:rPr>
                              </m:ctrlPr>
                            </m:dPr>
                            <m:e>
                              <m:r>
                                <a:rPr lang="en-US" sz="3200" b="0" i="1" smtClean="0">
                                  <a:latin typeface="Cambria Math" panose="02040503050406030204" pitchFamily="18" charset="0"/>
                                </a:rPr>
                                <m:t>4 </m:t>
                              </m:r>
                              <m:r>
                                <m:rPr>
                                  <m:sty m:val="p"/>
                                </m:rPr>
                                <a:rPr lang="en-US" sz="3200" b="0" i="0" strike="sngStrike" smtClean="0">
                                  <a:latin typeface="Cambria Math" panose="02040503050406030204" pitchFamily="18" charset="0"/>
                                </a:rPr>
                                <m:t>m</m:t>
                              </m:r>
                            </m:e>
                          </m:d>
                          <m:d>
                            <m:dPr>
                              <m:ctrlPr>
                                <a:rPr lang="en-US" sz="3200" i="1">
                                  <a:latin typeface="Cambria Math" panose="02040503050406030204" pitchFamily="18" charset="0"/>
                                </a:rPr>
                              </m:ctrlPr>
                            </m:dPr>
                            <m:e>
                              <m:r>
                                <a:rPr lang="en-US" sz="3200" b="0" i="1" smtClean="0">
                                  <a:latin typeface="Cambria Math" panose="02040503050406030204" pitchFamily="18" charset="0"/>
                                </a:rPr>
                                <m:t>0.05</m:t>
                              </m:r>
                              <m:r>
                                <a:rPr lang="en-US" sz="3200" i="1">
                                  <a:latin typeface="Cambria Math" panose="02040503050406030204" pitchFamily="18" charset="0"/>
                                </a:rPr>
                                <m:t> </m:t>
                              </m:r>
                              <m:r>
                                <m:rPr>
                                  <m:sty m:val="p"/>
                                </m:rPr>
                                <a:rPr lang="en-US" sz="3200" strike="sngStrike">
                                  <a:latin typeface="Cambria Math" panose="02040503050406030204" pitchFamily="18" charset="0"/>
                                </a:rPr>
                                <m:t>m</m:t>
                              </m:r>
                            </m:e>
                          </m:d>
                        </m:den>
                      </m:f>
                    </m:oMath>
                  </m:oMathPara>
                </a14:m>
                <a:endParaRPr lang="en-US" sz="3200" b="0" i="1" dirty="0">
                  <a:latin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F38F9C4D-979E-4904-9A40-3A4C6EF64785}"/>
                  </a:ext>
                </a:extLst>
              </p:cNvPr>
              <p:cNvSpPr>
                <a:spLocks noRot="1" noChangeAspect="1" noMove="1" noResize="1" noEditPoints="1" noAdjustHandles="1" noChangeArrowheads="1" noChangeShapeType="1" noTextEdit="1"/>
              </p:cNvSpPr>
              <p:nvPr/>
            </p:nvSpPr>
            <p:spPr>
              <a:xfrm>
                <a:off x="135579" y="5566376"/>
                <a:ext cx="3233706" cy="115012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27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5"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839"/>
            <a:ext cx="5503877" cy="1262849"/>
          </a:xfrm>
        </p:spPr>
        <p:txBody>
          <a:bodyPr>
            <a:normAutofit fontScale="90000"/>
          </a:bodyPr>
          <a:lstStyle/>
          <a:p>
            <a:r>
              <a:rPr lang="en-US" dirty="0"/>
              <a:t>Stream flow measurement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1006" y="0"/>
            <a:ext cx="5143500" cy="6858000"/>
          </a:xfrm>
          <a:prstGeom prst="rect">
            <a:avLst/>
          </a:prstGeom>
        </p:spPr>
      </p:pic>
      <p:sp>
        <p:nvSpPr>
          <p:cNvPr id="14" name="TextBox 13"/>
          <p:cNvSpPr txBox="1"/>
          <p:nvPr/>
        </p:nvSpPr>
        <p:spPr>
          <a:xfrm>
            <a:off x="619126" y="1924050"/>
            <a:ext cx="46101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Flux – flow normal (perpendicular) to an area</a:t>
            </a:r>
          </a:p>
        </p:txBody>
      </p:sp>
      <mc:AlternateContent xmlns:mc="http://schemas.openxmlformats.org/markup-compatibility/2006" xmlns:a14="http://schemas.microsoft.com/office/drawing/2010/main">
        <mc:Choice Requires="a14">
          <p:sp>
            <p:nvSpPr>
              <p:cNvPr id="28" name="Rectangle 27"/>
              <p:cNvSpPr/>
              <p:nvPr/>
            </p:nvSpPr>
            <p:spPr>
              <a:xfrm>
                <a:off x="702351" y="3018463"/>
                <a:ext cx="3855414" cy="584775"/>
              </a:xfrm>
              <a:prstGeom prst="rect">
                <a:avLst/>
              </a:prstGeom>
            </p:spPr>
            <p:txBody>
              <a:bodyPr wrap="none">
                <a:spAutoFit/>
              </a:bodyPr>
              <a:lstStyle/>
              <a:p>
                <a:r>
                  <a:rPr lang="en-US" sz="3200" dirty="0"/>
                  <a:t>Stream flow  </a:t>
                </a:r>
                <a14:m>
                  <m:oMath xmlns:m="http://schemas.openxmlformats.org/officeDocument/2006/math">
                    <m:r>
                      <a:rPr lang="en-US" sz="3200" b="0" i="1" smtClean="0">
                        <a:latin typeface="Cambria Math" panose="02040503050406030204" pitchFamily="18" charset="0"/>
                      </a:rPr>
                      <m:t>𝑄</m:t>
                    </m:r>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𝑈</m:t>
                        </m:r>
                      </m:e>
                    </m:acc>
                    <m:r>
                      <a:rPr lang="en-US" sz="3200" b="0" i="1" smtClean="0">
                        <a:latin typeface="Cambria Math" panose="02040503050406030204" pitchFamily="18" charset="0"/>
                      </a:rPr>
                      <m:t>𝐴</m:t>
                    </m:r>
                  </m:oMath>
                </a14:m>
                <a:endParaRPr lang="en-US" sz="3200" dirty="0"/>
              </a:p>
            </p:txBody>
          </p:sp>
        </mc:Choice>
        <mc:Fallback xmlns="">
          <p:sp>
            <p:nvSpPr>
              <p:cNvPr id="28" name="Rectangle 27"/>
              <p:cNvSpPr>
                <a:spLocks noRot="1" noChangeAspect="1" noMove="1" noResize="1" noEditPoints="1" noAdjustHandles="1" noChangeArrowheads="1" noChangeShapeType="1" noTextEdit="1"/>
              </p:cNvSpPr>
              <p:nvPr/>
            </p:nvSpPr>
            <p:spPr>
              <a:xfrm>
                <a:off x="702351" y="3018463"/>
                <a:ext cx="3855414" cy="584775"/>
              </a:xfrm>
              <a:prstGeom prst="rect">
                <a:avLst/>
              </a:prstGeom>
              <a:blipFill rotWithShape="0">
                <a:blip r:embed="rId4"/>
                <a:stretch>
                  <a:fillRect l="-3949" t="-12500" b="-34375"/>
                </a:stretch>
              </a:blipFill>
            </p:spPr>
            <p:txBody>
              <a:bodyPr/>
              <a:lstStyle/>
              <a:p>
                <a:r>
                  <a:rPr lang="en-US">
                    <a:noFill/>
                  </a:rPr>
                  <a:t> </a:t>
                </a:r>
              </a:p>
            </p:txBody>
          </p:sp>
        </mc:Fallback>
      </mc:AlternateContent>
      <p:sp>
        <p:nvSpPr>
          <p:cNvPr id="3" name="Down Arrow 2"/>
          <p:cNvSpPr/>
          <p:nvPr/>
        </p:nvSpPr>
        <p:spPr>
          <a:xfrm>
            <a:off x="8473363" y="3538366"/>
            <a:ext cx="399393" cy="609600"/>
          </a:xfrm>
          <a:prstGeom prst="downArrow">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9280634" y="3538366"/>
            <a:ext cx="399393" cy="609600"/>
          </a:xfrm>
          <a:prstGeom prst="downArrow">
            <a:avLst/>
          </a:prstGeom>
          <a:solidFill>
            <a:srgbClr val="FF00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 name="Freeform 17">
            <a:extLst>
              <a:ext uri="{FF2B5EF4-FFF2-40B4-BE49-F238E27FC236}">
                <a16:creationId xmlns:a16="http://schemas.microsoft.com/office/drawing/2014/main" id="{9DC2A0F9-316B-404D-8413-50EB74987774}"/>
              </a:ext>
            </a:extLst>
          </p:cNvPr>
          <p:cNvSpPr/>
          <p:nvPr/>
        </p:nvSpPr>
        <p:spPr>
          <a:xfrm>
            <a:off x="6229350" y="3358869"/>
            <a:ext cx="5305425" cy="565431"/>
          </a:xfrm>
          <a:custGeom>
            <a:avLst/>
            <a:gdLst>
              <a:gd name="connsiteX0" fmla="*/ 0 w 5305425"/>
              <a:gd name="connsiteY0" fmla="*/ 2390 h 565431"/>
              <a:gd name="connsiteX1" fmla="*/ 819150 w 5305425"/>
              <a:gd name="connsiteY1" fmla="*/ 21440 h 565431"/>
              <a:gd name="connsiteX2" fmla="*/ 1381125 w 5305425"/>
              <a:gd name="connsiteY2" fmla="*/ 50015 h 565431"/>
              <a:gd name="connsiteX3" fmla="*/ 1790700 w 5305425"/>
              <a:gd name="connsiteY3" fmla="*/ 164315 h 565431"/>
              <a:gd name="connsiteX4" fmla="*/ 2047875 w 5305425"/>
              <a:gd name="connsiteY4" fmla="*/ 459590 h 565431"/>
              <a:gd name="connsiteX5" fmla="*/ 2686050 w 5305425"/>
              <a:gd name="connsiteY5" fmla="*/ 564365 h 565431"/>
              <a:gd name="connsiteX6" fmla="*/ 3295650 w 5305425"/>
              <a:gd name="connsiteY6" fmla="*/ 507215 h 565431"/>
              <a:gd name="connsiteX7" fmla="*/ 3762375 w 5305425"/>
              <a:gd name="connsiteY7" fmla="*/ 402440 h 565431"/>
              <a:gd name="connsiteX8" fmla="*/ 4229100 w 5305425"/>
              <a:gd name="connsiteY8" fmla="*/ 135740 h 565431"/>
              <a:gd name="connsiteX9" fmla="*/ 4924425 w 5305425"/>
              <a:gd name="connsiteY9" fmla="*/ 11915 h 565431"/>
              <a:gd name="connsiteX10" fmla="*/ 5305425 w 5305425"/>
              <a:gd name="connsiteY10" fmla="*/ 11915 h 565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5425" h="565431">
                <a:moveTo>
                  <a:pt x="0" y="2390"/>
                </a:moveTo>
                <a:lnTo>
                  <a:pt x="819150" y="21440"/>
                </a:lnTo>
                <a:cubicBezTo>
                  <a:pt x="1049337" y="29377"/>
                  <a:pt x="1219200" y="26203"/>
                  <a:pt x="1381125" y="50015"/>
                </a:cubicBezTo>
                <a:cubicBezTo>
                  <a:pt x="1543050" y="73827"/>
                  <a:pt x="1679575" y="96053"/>
                  <a:pt x="1790700" y="164315"/>
                </a:cubicBezTo>
                <a:cubicBezTo>
                  <a:pt x="1901825" y="232577"/>
                  <a:pt x="1898650" y="392915"/>
                  <a:pt x="2047875" y="459590"/>
                </a:cubicBezTo>
                <a:cubicBezTo>
                  <a:pt x="2197100" y="526265"/>
                  <a:pt x="2478088" y="556428"/>
                  <a:pt x="2686050" y="564365"/>
                </a:cubicBezTo>
                <a:cubicBezTo>
                  <a:pt x="2894013" y="572303"/>
                  <a:pt x="3116263" y="534203"/>
                  <a:pt x="3295650" y="507215"/>
                </a:cubicBezTo>
                <a:cubicBezTo>
                  <a:pt x="3475038" y="480228"/>
                  <a:pt x="3606800" y="464353"/>
                  <a:pt x="3762375" y="402440"/>
                </a:cubicBezTo>
                <a:cubicBezTo>
                  <a:pt x="3917950" y="340527"/>
                  <a:pt x="4035425" y="200827"/>
                  <a:pt x="4229100" y="135740"/>
                </a:cubicBezTo>
                <a:cubicBezTo>
                  <a:pt x="4422775" y="70653"/>
                  <a:pt x="4745037" y="32553"/>
                  <a:pt x="4924425" y="11915"/>
                </a:cubicBezTo>
                <a:cubicBezTo>
                  <a:pt x="5103813" y="-8723"/>
                  <a:pt x="5204619" y="1596"/>
                  <a:pt x="5305425" y="11915"/>
                </a:cubicBezTo>
              </a:path>
            </a:pathLst>
          </a:cu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7827205C-3EF5-436B-9E62-723854B015E1}"/>
              </a:ext>
            </a:extLst>
          </p:cNvPr>
          <p:cNvSpPr/>
          <p:nvPr/>
        </p:nvSpPr>
        <p:spPr>
          <a:xfrm>
            <a:off x="8115300" y="3590925"/>
            <a:ext cx="2133600" cy="333375"/>
          </a:xfrm>
          <a:custGeom>
            <a:avLst/>
            <a:gdLst>
              <a:gd name="connsiteX0" fmla="*/ 0 w 2133600"/>
              <a:gd name="connsiteY0" fmla="*/ 19050 h 333375"/>
              <a:gd name="connsiteX1" fmla="*/ 2133600 w 2133600"/>
              <a:gd name="connsiteY1" fmla="*/ 0 h 333375"/>
              <a:gd name="connsiteX2" fmla="*/ 1800225 w 2133600"/>
              <a:gd name="connsiteY2" fmla="*/ 180975 h 333375"/>
              <a:gd name="connsiteX3" fmla="*/ 1381125 w 2133600"/>
              <a:gd name="connsiteY3" fmla="*/ 266700 h 333375"/>
              <a:gd name="connsiteX4" fmla="*/ 857250 w 2133600"/>
              <a:gd name="connsiteY4" fmla="*/ 333375 h 333375"/>
              <a:gd name="connsiteX5" fmla="*/ 419100 w 2133600"/>
              <a:gd name="connsiteY5" fmla="*/ 295275 h 333375"/>
              <a:gd name="connsiteX6" fmla="*/ 85725 w 2133600"/>
              <a:gd name="connsiteY6" fmla="*/ 180975 h 333375"/>
              <a:gd name="connsiteX7" fmla="*/ 0 w 2133600"/>
              <a:gd name="connsiteY7" fmla="*/ 1905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00" h="333375">
                <a:moveTo>
                  <a:pt x="0" y="19050"/>
                </a:moveTo>
                <a:lnTo>
                  <a:pt x="2133600" y="0"/>
                </a:lnTo>
                <a:lnTo>
                  <a:pt x="1800225" y="180975"/>
                </a:lnTo>
                <a:lnTo>
                  <a:pt x="1381125" y="266700"/>
                </a:lnTo>
                <a:lnTo>
                  <a:pt x="857250" y="333375"/>
                </a:lnTo>
                <a:lnTo>
                  <a:pt x="419100" y="295275"/>
                </a:lnTo>
                <a:lnTo>
                  <a:pt x="85725" y="180975"/>
                </a:lnTo>
                <a:lnTo>
                  <a:pt x="0" y="19050"/>
                </a:lnTo>
                <a:close/>
              </a:path>
            </a:pathLst>
          </a:cu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CF22062-13E0-4143-AC62-D309FF7D687C}"/>
              </a:ext>
            </a:extLst>
          </p:cNvPr>
          <p:cNvSpPr/>
          <p:nvPr/>
        </p:nvSpPr>
        <p:spPr>
          <a:xfrm>
            <a:off x="8105775" y="3614738"/>
            <a:ext cx="209550" cy="219075"/>
          </a:xfrm>
          <a:custGeom>
            <a:avLst/>
            <a:gdLst>
              <a:gd name="connsiteX0" fmla="*/ 0 w 209550"/>
              <a:gd name="connsiteY0" fmla="*/ 0 h 219075"/>
              <a:gd name="connsiteX1" fmla="*/ 85725 w 209550"/>
              <a:gd name="connsiteY1" fmla="*/ 147637 h 219075"/>
              <a:gd name="connsiteX2" fmla="*/ 209550 w 209550"/>
              <a:gd name="connsiteY2" fmla="*/ 219075 h 219075"/>
              <a:gd name="connsiteX3" fmla="*/ 209550 w 209550"/>
              <a:gd name="connsiteY3" fmla="*/ 0 h 219075"/>
              <a:gd name="connsiteX4" fmla="*/ 0 w 209550"/>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219075">
                <a:moveTo>
                  <a:pt x="0" y="0"/>
                </a:moveTo>
                <a:lnTo>
                  <a:pt x="85725" y="147637"/>
                </a:lnTo>
                <a:lnTo>
                  <a:pt x="209550" y="219075"/>
                </a:lnTo>
                <a:lnTo>
                  <a:pt x="209550" y="0"/>
                </a:lnTo>
                <a:lnTo>
                  <a:pt x="0" y="0"/>
                </a:lnTo>
                <a:close/>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80C87C2-17F8-446B-BAC6-9DD7E995F38F}"/>
              </a:ext>
            </a:extLst>
          </p:cNvPr>
          <p:cNvSpPr/>
          <p:nvPr/>
        </p:nvSpPr>
        <p:spPr>
          <a:xfrm>
            <a:off x="8301038" y="3605213"/>
            <a:ext cx="223837" cy="304800"/>
          </a:xfrm>
          <a:custGeom>
            <a:avLst/>
            <a:gdLst>
              <a:gd name="connsiteX0" fmla="*/ 19050 w 223837"/>
              <a:gd name="connsiteY0" fmla="*/ 228600 h 304800"/>
              <a:gd name="connsiteX1" fmla="*/ 223837 w 223837"/>
              <a:gd name="connsiteY1" fmla="*/ 304800 h 304800"/>
              <a:gd name="connsiteX2" fmla="*/ 219075 w 223837"/>
              <a:gd name="connsiteY2" fmla="*/ 0 h 304800"/>
              <a:gd name="connsiteX3" fmla="*/ 0 w 223837"/>
              <a:gd name="connsiteY3" fmla="*/ 4762 h 304800"/>
            </a:gdLst>
            <a:ahLst/>
            <a:cxnLst>
              <a:cxn ang="0">
                <a:pos x="connsiteX0" y="connsiteY0"/>
              </a:cxn>
              <a:cxn ang="0">
                <a:pos x="connsiteX1" y="connsiteY1"/>
              </a:cxn>
              <a:cxn ang="0">
                <a:pos x="connsiteX2" y="connsiteY2"/>
              </a:cxn>
              <a:cxn ang="0">
                <a:pos x="connsiteX3" y="connsiteY3"/>
              </a:cxn>
            </a:cxnLst>
            <a:rect l="l" t="t" r="r" b="b"/>
            <a:pathLst>
              <a:path w="223837" h="304800">
                <a:moveTo>
                  <a:pt x="19050" y="228600"/>
                </a:moveTo>
                <a:lnTo>
                  <a:pt x="223837" y="304800"/>
                </a:lnTo>
                <a:cubicBezTo>
                  <a:pt x="222250" y="203200"/>
                  <a:pt x="220662" y="101600"/>
                  <a:pt x="219075" y="0"/>
                </a:cubicBezTo>
                <a:lnTo>
                  <a:pt x="0" y="4762"/>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56BF2C0-EFAD-4BE4-85CB-3B895AA529EB}"/>
              </a:ext>
            </a:extLst>
          </p:cNvPr>
          <p:cNvSpPr/>
          <p:nvPr/>
        </p:nvSpPr>
        <p:spPr>
          <a:xfrm>
            <a:off x="8515350" y="3614738"/>
            <a:ext cx="257175" cy="309562"/>
          </a:xfrm>
          <a:custGeom>
            <a:avLst/>
            <a:gdLst>
              <a:gd name="connsiteX0" fmla="*/ 4763 w 257175"/>
              <a:gd name="connsiteY0" fmla="*/ 280987 h 309562"/>
              <a:gd name="connsiteX1" fmla="*/ 257175 w 257175"/>
              <a:gd name="connsiteY1" fmla="*/ 309562 h 309562"/>
              <a:gd name="connsiteX2" fmla="*/ 257175 w 257175"/>
              <a:gd name="connsiteY2" fmla="*/ 4762 h 309562"/>
              <a:gd name="connsiteX3" fmla="*/ 0 w 257175"/>
              <a:gd name="connsiteY3" fmla="*/ 0 h 309562"/>
            </a:gdLst>
            <a:ahLst/>
            <a:cxnLst>
              <a:cxn ang="0">
                <a:pos x="connsiteX0" y="connsiteY0"/>
              </a:cxn>
              <a:cxn ang="0">
                <a:pos x="connsiteX1" y="connsiteY1"/>
              </a:cxn>
              <a:cxn ang="0">
                <a:pos x="connsiteX2" y="connsiteY2"/>
              </a:cxn>
              <a:cxn ang="0">
                <a:pos x="connsiteX3" y="connsiteY3"/>
              </a:cxn>
            </a:cxnLst>
            <a:rect l="l" t="t" r="r" b="b"/>
            <a:pathLst>
              <a:path w="257175" h="309562">
                <a:moveTo>
                  <a:pt x="4763" y="280987"/>
                </a:moveTo>
                <a:lnTo>
                  <a:pt x="257175" y="309562"/>
                </a:lnTo>
                <a:lnTo>
                  <a:pt x="257175" y="4762"/>
                </a:lnTo>
                <a:lnTo>
                  <a:pt x="0" y="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13B57FE-2B80-41F0-9FEB-6CFB9F65E936}"/>
              </a:ext>
            </a:extLst>
          </p:cNvPr>
          <p:cNvSpPr/>
          <p:nvPr/>
        </p:nvSpPr>
        <p:spPr>
          <a:xfrm>
            <a:off x="8767763" y="3595688"/>
            <a:ext cx="266700" cy="338137"/>
          </a:xfrm>
          <a:custGeom>
            <a:avLst/>
            <a:gdLst>
              <a:gd name="connsiteX0" fmla="*/ 9525 w 266700"/>
              <a:gd name="connsiteY0" fmla="*/ 328612 h 338137"/>
              <a:gd name="connsiteX1" fmla="*/ 266700 w 266700"/>
              <a:gd name="connsiteY1" fmla="*/ 338137 h 338137"/>
              <a:gd name="connsiteX2" fmla="*/ 261937 w 266700"/>
              <a:gd name="connsiteY2" fmla="*/ 0 h 338137"/>
              <a:gd name="connsiteX3" fmla="*/ 0 w 266700"/>
              <a:gd name="connsiteY3" fmla="*/ 9525 h 338137"/>
            </a:gdLst>
            <a:ahLst/>
            <a:cxnLst>
              <a:cxn ang="0">
                <a:pos x="connsiteX0" y="connsiteY0"/>
              </a:cxn>
              <a:cxn ang="0">
                <a:pos x="connsiteX1" y="connsiteY1"/>
              </a:cxn>
              <a:cxn ang="0">
                <a:pos x="connsiteX2" y="connsiteY2"/>
              </a:cxn>
              <a:cxn ang="0">
                <a:pos x="connsiteX3" y="connsiteY3"/>
              </a:cxn>
            </a:cxnLst>
            <a:rect l="l" t="t" r="r" b="b"/>
            <a:pathLst>
              <a:path w="266700" h="338137">
                <a:moveTo>
                  <a:pt x="9525" y="328612"/>
                </a:moveTo>
                <a:lnTo>
                  <a:pt x="266700" y="338137"/>
                </a:lnTo>
                <a:cubicBezTo>
                  <a:pt x="265112" y="225425"/>
                  <a:pt x="263525" y="112712"/>
                  <a:pt x="261937" y="0"/>
                </a:cubicBezTo>
                <a:lnTo>
                  <a:pt x="0" y="9525"/>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A523F4F-6300-42D1-A413-8CA6E9BD9F46}"/>
              </a:ext>
            </a:extLst>
          </p:cNvPr>
          <p:cNvSpPr/>
          <p:nvPr/>
        </p:nvSpPr>
        <p:spPr>
          <a:xfrm>
            <a:off x="9039225" y="3595688"/>
            <a:ext cx="261938" cy="352425"/>
          </a:xfrm>
          <a:custGeom>
            <a:avLst/>
            <a:gdLst>
              <a:gd name="connsiteX0" fmla="*/ 0 w 261938"/>
              <a:gd name="connsiteY0" fmla="*/ 352425 h 352425"/>
              <a:gd name="connsiteX1" fmla="*/ 261938 w 261938"/>
              <a:gd name="connsiteY1" fmla="*/ 300037 h 352425"/>
              <a:gd name="connsiteX2" fmla="*/ 257175 w 261938"/>
              <a:gd name="connsiteY2" fmla="*/ 0 h 352425"/>
              <a:gd name="connsiteX3" fmla="*/ 0 w 261938"/>
              <a:gd name="connsiteY3" fmla="*/ 4762 h 352425"/>
            </a:gdLst>
            <a:ahLst/>
            <a:cxnLst>
              <a:cxn ang="0">
                <a:pos x="connsiteX0" y="connsiteY0"/>
              </a:cxn>
              <a:cxn ang="0">
                <a:pos x="connsiteX1" y="connsiteY1"/>
              </a:cxn>
              <a:cxn ang="0">
                <a:pos x="connsiteX2" y="connsiteY2"/>
              </a:cxn>
              <a:cxn ang="0">
                <a:pos x="connsiteX3" y="connsiteY3"/>
              </a:cxn>
            </a:cxnLst>
            <a:rect l="l" t="t" r="r" b="b"/>
            <a:pathLst>
              <a:path w="261938" h="352425">
                <a:moveTo>
                  <a:pt x="0" y="352425"/>
                </a:moveTo>
                <a:lnTo>
                  <a:pt x="261938" y="300037"/>
                </a:lnTo>
                <a:cubicBezTo>
                  <a:pt x="260350" y="200025"/>
                  <a:pt x="258763" y="100012"/>
                  <a:pt x="257175" y="0"/>
                </a:cubicBezTo>
                <a:lnTo>
                  <a:pt x="0" y="4762"/>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CE1484-AAF8-4822-82C5-D6FCB5CACD99}"/>
              </a:ext>
            </a:extLst>
          </p:cNvPr>
          <p:cNvSpPr/>
          <p:nvPr/>
        </p:nvSpPr>
        <p:spPr>
          <a:xfrm>
            <a:off x="9286875" y="3590925"/>
            <a:ext cx="300038" cy="323850"/>
          </a:xfrm>
          <a:custGeom>
            <a:avLst/>
            <a:gdLst>
              <a:gd name="connsiteX0" fmla="*/ 14288 w 300038"/>
              <a:gd name="connsiteY0" fmla="*/ 323850 h 323850"/>
              <a:gd name="connsiteX1" fmla="*/ 300038 w 300038"/>
              <a:gd name="connsiteY1" fmla="*/ 276225 h 323850"/>
              <a:gd name="connsiteX2" fmla="*/ 290513 w 300038"/>
              <a:gd name="connsiteY2" fmla="*/ 0 h 323850"/>
              <a:gd name="connsiteX3" fmla="*/ 0 w 300038"/>
              <a:gd name="connsiteY3" fmla="*/ 4763 h 323850"/>
            </a:gdLst>
            <a:ahLst/>
            <a:cxnLst>
              <a:cxn ang="0">
                <a:pos x="connsiteX0" y="connsiteY0"/>
              </a:cxn>
              <a:cxn ang="0">
                <a:pos x="connsiteX1" y="connsiteY1"/>
              </a:cxn>
              <a:cxn ang="0">
                <a:pos x="connsiteX2" y="connsiteY2"/>
              </a:cxn>
              <a:cxn ang="0">
                <a:pos x="connsiteX3" y="connsiteY3"/>
              </a:cxn>
            </a:cxnLst>
            <a:rect l="l" t="t" r="r" b="b"/>
            <a:pathLst>
              <a:path w="300038" h="323850">
                <a:moveTo>
                  <a:pt x="14288" y="323850"/>
                </a:moveTo>
                <a:lnTo>
                  <a:pt x="300038" y="276225"/>
                </a:lnTo>
                <a:lnTo>
                  <a:pt x="290513" y="0"/>
                </a:lnTo>
                <a:lnTo>
                  <a:pt x="0" y="4763"/>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96DA5C9-2FA1-45DF-80C2-22E1DD3CBA81}"/>
              </a:ext>
            </a:extLst>
          </p:cNvPr>
          <p:cNvSpPr/>
          <p:nvPr/>
        </p:nvSpPr>
        <p:spPr>
          <a:xfrm>
            <a:off x="9586913" y="3590925"/>
            <a:ext cx="271462" cy="280988"/>
          </a:xfrm>
          <a:custGeom>
            <a:avLst/>
            <a:gdLst>
              <a:gd name="connsiteX0" fmla="*/ 4762 w 271462"/>
              <a:gd name="connsiteY0" fmla="*/ 280988 h 280988"/>
              <a:gd name="connsiteX1" fmla="*/ 271462 w 271462"/>
              <a:gd name="connsiteY1" fmla="*/ 228600 h 280988"/>
              <a:gd name="connsiteX2" fmla="*/ 266700 w 271462"/>
              <a:gd name="connsiteY2" fmla="*/ 0 h 280988"/>
              <a:gd name="connsiteX3" fmla="*/ 0 w 271462"/>
              <a:gd name="connsiteY3" fmla="*/ 9525 h 280988"/>
            </a:gdLst>
            <a:ahLst/>
            <a:cxnLst>
              <a:cxn ang="0">
                <a:pos x="connsiteX0" y="connsiteY0"/>
              </a:cxn>
              <a:cxn ang="0">
                <a:pos x="connsiteX1" y="connsiteY1"/>
              </a:cxn>
              <a:cxn ang="0">
                <a:pos x="connsiteX2" y="connsiteY2"/>
              </a:cxn>
              <a:cxn ang="0">
                <a:pos x="connsiteX3" y="connsiteY3"/>
              </a:cxn>
            </a:cxnLst>
            <a:rect l="l" t="t" r="r" b="b"/>
            <a:pathLst>
              <a:path w="271462" h="280988">
                <a:moveTo>
                  <a:pt x="4762" y="280988"/>
                </a:moveTo>
                <a:lnTo>
                  <a:pt x="271462" y="228600"/>
                </a:lnTo>
                <a:cubicBezTo>
                  <a:pt x="269875" y="152400"/>
                  <a:pt x="268287" y="76200"/>
                  <a:pt x="266700" y="0"/>
                </a:cubicBezTo>
                <a:lnTo>
                  <a:pt x="0" y="9525"/>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F95039-2D54-4E25-884F-FB20876B1446}"/>
              </a:ext>
            </a:extLst>
          </p:cNvPr>
          <p:cNvSpPr/>
          <p:nvPr/>
        </p:nvSpPr>
        <p:spPr>
          <a:xfrm>
            <a:off x="9853613" y="3595688"/>
            <a:ext cx="404812" cy="214312"/>
          </a:xfrm>
          <a:custGeom>
            <a:avLst/>
            <a:gdLst>
              <a:gd name="connsiteX0" fmla="*/ 23812 w 404812"/>
              <a:gd name="connsiteY0" fmla="*/ 214312 h 214312"/>
              <a:gd name="connsiteX1" fmla="*/ 195262 w 404812"/>
              <a:gd name="connsiteY1" fmla="*/ 142875 h 214312"/>
              <a:gd name="connsiteX2" fmla="*/ 404812 w 404812"/>
              <a:gd name="connsiteY2" fmla="*/ 0 h 214312"/>
              <a:gd name="connsiteX3" fmla="*/ 0 w 404812"/>
              <a:gd name="connsiteY3" fmla="*/ 0 h 214312"/>
            </a:gdLst>
            <a:ahLst/>
            <a:cxnLst>
              <a:cxn ang="0">
                <a:pos x="connsiteX0" y="connsiteY0"/>
              </a:cxn>
              <a:cxn ang="0">
                <a:pos x="connsiteX1" y="connsiteY1"/>
              </a:cxn>
              <a:cxn ang="0">
                <a:pos x="connsiteX2" y="connsiteY2"/>
              </a:cxn>
              <a:cxn ang="0">
                <a:pos x="connsiteX3" y="connsiteY3"/>
              </a:cxn>
            </a:cxnLst>
            <a:rect l="l" t="t" r="r" b="b"/>
            <a:pathLst>
              <a:path w="404812" h="214312">
                <a:moveTo>
                  <a:pt x="23812" y="214312"/>
                </a:moveTo>
                <a:lnTo>
                  <a:pt x="195262" y="142875"/>
                </a:lnTo>
                <a:lnTo>
                  <a:pt x="404812" y="0"/>
                </a:lnTo>
                <a:lnTo>
                  <a:pt x="0" y="0"/>
                </a:ln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5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par>
                                <p:cTn id="14" presetID="26" presetClass="emph" presetSubtype="0" repeatCount="2000" fill="hold" grpId="1" nodeType="withEffect">
                                  <p:stCondLst>
                                    <p:cond delay="0"/>
                                  </p:stCondLst>
                                  <p:childTnLst>
                                    <p:animEffect transition="out" filter="fade">
                                      <p:cBhvr>
                                        <p:cTn id="15" dur="500" tmFilter="0, 0; .2, .5; .8, .5; 1, 0"/>
                                        <p:tgtEl>
                                          <p:spTgt spid="32"/>
                                        </p:tgtEl>
                                      </p:cBhvr>
                                    </p:animEffect>
                                    <p:animScale>
                                      <p:cBhvr>
                                        <p:cTn id="16" dur="250" autoRev="1" fill="hold"/>
                                        <p:tgtEl>
                                          <p:spTgt spid="3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xit" presetSubtype="0" fill="hold" grpId="2"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2" grpId="0" animBg="1"/>
      <p:bldP spid="32" grpId="1" animBg="1"/>
      <p:bldP spid="32" grpId="2" animBg="1"/>
      <p:bldP spid="9" grpId="0" animBg="1"/>
      <p:bldP spid="10" grpId="0" animBg="1"/>
      <p:bldP spid="5" grpId="0" animBg="1"/>
      <p:bldP spid="6" grpId="0" animBg="1"/>
      <p:bldP spid="7" grpId="0" animBg="1"/>
      <p:bldP spid="11" grpId="0" animBg="1"/>
      <p:bldP spid="12"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mc:AlternateContent xmlns:mc="http://schemas.openxmlformats.org/markup-compatibility/2006" xmlns:a14="http://schemas.microsoft.com/office/drawing/2010/main">
        <mc:Choice Requires="a14">
          <p:sp>
            <p:nvSpPr>
              <p:cNvPr id="31" name="Rectangle 30"/>
              <p:cNvSpPr/>
              <p:nvPr/>
            </p:nvSpPr>
            <p:spPr>
              <a:xfrm>
                <a:off x="260917" y="5824991"/>
                <a:ext cx="3855414" cy="584775"/>
              </a:xfrm>
              <a:prstGeom prst="rect">
                <a:avLst/>
              </a:prstGeom>
            </p:spPr>
            <p:txBody>
              <a:bodyPr wrap="none">
                <a:spAutoFit/>
              </a:bodyPr>
              <a:lstStyle/>
              <a:p>
                <a:r>
                  <a:rPr lang="en-US" sz="3200" dirty="0"/>
                  <a:t>Stream flow  </a:t>
                </a:r>
                <a14:m>
                  <m:oMath xmlns:m="http://schemas.openxmlformats.org/officeDocument/2006/math">
                    <m:r>
                      <a:rPr lang="en-US" sz="3200" b="0" i="1" smtClean="0">
                        <a:latin typeface="Cambria Math" panose="02040503050406030204" pitchFamily="18" charset="0"/>
                      </a:rPr>
                      <m:t>𝑄</m:t>
                    </m:r>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𝑈</m:t>
                        </m:r>
                      </m:e>
                    </m:acc>
                    <m:r>
                      <a:rPr lang="en-US" sz="3200" b="0" i="1" smtClean="0">
                        <a:latin typeface="Cambria Math" panose="02040503050406030204" pitchFamily="18" charset="0"/>
                      </a:rPr>
                      <m:t>𝐴</m:t>
                    </m:r>
                  </m:oMath>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260917" y="5824991"/>
                <a:ext cx="3855414" cy="584775"/>
              </a:xfrm>
              <a:prstGeom prst="rect">
                <a:avLst/>
              </a:prstGeom>
              <a:blipFill rotWithShape="0">
                <a:blip r:embed="rId3"/>
                <a:stretch>
                  <a:fillRect l="-4114" t="-12632" b="-35789"/>
                </a:stretch>
              </a:blipFill>
            </p:spPr>
            <p:txBody>
              <a:bodyPr/>
              <a:lstStyle/>
              <a:p>
                <a:r>
                  <a:rPr lang="en-US">
                    <a:noFill/>
                  </a:rPr>
                  <a:t> </a:t>
                </a:r>
              </a:p>
            </p:txBody>
          </p:sp>
        </mc:Fallback>
      </mc:AlternateContent>
      <p:sp>
        <p:nvSpPr>
          <p:cNvPr id="33" name="Rectangle 32"/>
          <p:cNvSpPr/>
          <p:nvPr/>
        </p:nvSpPr>
        <p:spPr>
          <a:xfrm>
            <a:off x="4196376" y="5789837"/>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390169" y="3087976"/>
            <a:ext cx="614877"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Rectangle 61"/>
              <p:cNvSpPr/>
              <p:nvPr/>
            </p:nvSpPr>
            <p:spPr>
              <a:xfrm>
                <a:off x="0" y="4820432"/>
                <a:ext cx="191834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2</m:t>
                          </m:r>
                        </m:sub>
                      </m:sSub>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𝑈</m:t>
                              </m:r>
                            </m:e>
                          </m:acc>
                        </m:e>
                        <m:sub>
                          <m:r>
                            <a:rPr lang="en-US" sz="2800" b="0" i="1" smtClean="0">
                              <a:latin typeface="Cambria Math" panose="02040503050406030204" pitchFamily="18" charset="0"/>
                            </a:rPr>
                            <m:t>2</m:t>
                          </m:r>
                        </m:sub>
                      </m:sSub>
                      <m:sSub>
                        <m:sSubPr>
                          <m:ctrlPr>
                            <a:rPr lang="en-US" sz="2800" i="1">
                              <a:latin typeface="Cambria Math" panose="02040503050406030204" pitchFamily="18" charset="0"/>
                            </a:rPr>
                          </m:ctrlPr>
                        </m:sSubPr>
                        <m:e>
                          <m:r>
                            <a:rPr lang="en-US" sz="2800" b="0" i="1" smtClean="0">
                              <a:latin typeface="Cambria Math" panose="02040503050406030204" pitchFamily="18" charset="0"/>
                            </a:rPr>
                            <m:t>𝐴</m:t>
                          </m:r>
                        </m:e>
                        <m:sub>
                          <m:r>
                            <a:rPr lang="en-US" sz="2800" i="1">
                              <a:latin typeface="Cambria Math" panose="02040503050406030204" pitchFamily="18" charset="0"/>
                            </a:rPr>
                            <m:t>2</m:t>
                          </m:r>
                        </m:sub>
                      </m:sSub>
                    </m:oMath>
                  </m:oMathPara>
                </a14:m>
                <a:endParaRPr lang="en-US" sz="2800" dirty="0"/>
              </a:p>
            </p:txBody>
          </p:sp>
        </mc:Choice>
        <mc:Fallback xmlns="">
          <p:sp>
            <p:nvSpPr>
              <p:cNvPr id="62" name="Rectangle 61"/>
              <p:cNvSpPr>
                <a:spLocks noRot="1" noChangeAspect="1" noMove="1" noResize="1" noEditPoints="1" noAdjustHandles="1" noChangeArrowheads="1" noChangeShapeType="1" noTextEdit="1"/>
              </p:cNvSpPr>
              <p:nvPr/>
            </p:nvSpPr>
            <p:spPr>
              <a:xfrm>
                <a:off x="0" y="4820432"/>
                <a:ext cx="1918346" cy="523220"/>
              </a:xfrm>
              <a:prstGeom prst="rect">
                <a:avLst/>
              </a:prstGeom>
              <a:blipFill rotWithShape="0">
                <a:blip r:embed="rId4"/>
                <a:stretch>
                  <a:fillRect/>
                </a:stretch>
              </a:blipFill>
            </p:spPr>
            <p:txBody>
              <a:bodyPr/>
              <a:lstStyle/>
              <a:p>
                <a:r>
                  <a:rPr lang="en-US">
                    <a:noFill/>
                  </a:rPr>
                  <a:t> </a:t>
                </a:r>
              </a:p>
            </p:txBody>
          </p:sp>
        </mc:Fallback>
      </mc:AlternateContent>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4773244" y="4552729"/>
                <a:ext cx="3326936" cy="922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3</m:t>
                          </m:r>
                        </m:sub>
                      </m:sSub>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smtClean="0">
                                  <a:latin typeface="Cambria Math" panose="02040503050406030204" pitchFamily="18" charset="0"/>
                                </a:rPr>
                                <m:t>𝑈</m:t>
                              </m:r>
                            </m:e>
                          </m:acc>
                        </m:e>
                        <m:sub>
                          <m:r>
                            <a:rPr lang="en-US" sz="2800" b="0" i="1" smtClean="0">
                              <a:latin typeface="Cambria Math" panose="02040503050406030204" pitchFamily="18" charset="0"/>
                            </a:rPr>
                            <m:t>3</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3</m:t>
                          </m:r>
                        </m:sub>
                      </m:sSub>
                      <m:f>
                        <m:fPr>
                          <m:ctrlPr>
                            <a:rPr lang="en-US" sz="280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4</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2</m:t>
                                  </m:r>
                                </m:sub>
                              </m:sSub>
                            </m:e>
                          </m:d>
                        </m:num>
                        <m:den>
                          <m:r>
                            <a:rPr lang="en-US" sz="2800" b="0" i="1" smtClean="0">
                              <a:latin typeface="Cambria Math" panose="02040503050406030204" pitchFamily="18" charset="0"/>
                            </a:rPr>
                            <m:t>2</m:t>
                          </m:r>
                        </m:den>
                      </m:f>
                    </m:oMath>
                  </m:oMathPara>
                </a14:m>
                <a:endParaRPr lang="en-US" sz="2800" dirty="0"/>
              </a:p>
            </p:txBody>
          </p:sp>
        </mc:Choice>
        <mc:Fallback xmlns="">
          <p:sp>
            <p:nvSpPr>
              <p:cNvPr id="71" name="Rectangle 70"/>
              <p:cNvSpPr>
                <a:spLocks noRot="1" noChangeAspect="1" noMove="1" noResize="1" noEditPoints="1" noAdjustHandles="1" noChangeArrowheads="1" noChangeShapeType="1" noTextEdit="1"/>
              </p:cNvSpPr>
              <p:nvPr/>
            </p:nvSpPr>
            <p:spPr>
              <a:xfrm>
                <a:off x="4773244" y="4552729"/>
                <a:ext cx="3326936" cy="922560"/>
              </a:xfrm>
              <a:prstGeom prst="rect">
                <a:avLst/>
              </a:prstGeom>
              <a:blipFill rotWithShape="0">
                <a:blip r:embed="rId5"/>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5" name="Rectangle 74"/>
              <p:cNvSpPr/>
              <p:nvPr/>
            </p:nvSpPr>
            <p:spPr>
              <a:xfrm>
                <a:off x="8266904" y="4487674"/>
                <a:ext cx="3326936" cy="922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4</m:t>
                          </m:r>
                        </m:sub>
                      </m:sSub>
                      <m:r>
                        <a:rPr lang="en-US" sz="2800" i="1">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smtClean="0">
                                  <a:latin typeface="Cambria Math" panose="02040503050406030204" pitchFamily="18" charset="0"/>
                                </a:rPr>
                                <m:t>𝑈</m:t>
                              </m:r>
                            </m:e>
                          </m:acc>
                        </m:e>
                        <m:sub>
                          <m:r>
                            <a:rPr lang="en-US" sz="2800" b="0" i="1" smtClean="0">
                              <a:latin typeface="Cambria Math" panose="02040503050406030204" pitchFamily="18" charset="0"/>
                            </a:rPr>
                            <m:t>4</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4</m:t>
                          </m:r>
                        </m:sub>
                      </m:sSub>
                      <m:f>
                        <m:fPr>
                          <m:ctrlPr>
                            <a:rPr lang="en-US" sz="2800" i="1" smtClean="0">
                              <a:latin typeface="Cambria Math" panose="02040503050406030204" pitchFamily="18" charset="0"/>
                            </a:rPr>
                          </m:ctrlPr>
                        </m:fPr>
                        <m:num>
                          <m:d>
                            <m:dPr>
                              <m:begChr m:val="|"/>
                              <m:endChr m:val="|"/>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5</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3</m:t>
                                  </m:r>
                                </m:sub>
                              </m:sSub>
                            </m:e>
                          </m:d>
                        </m:num>
                        <m:den>
                          <m:r>
                            <a:rPr lang="en-US" sz="2800" b="0" i="1" smtClean="0">
                              <a:latin typeface="Cambria Math" panose="02040503050406030204" pitchFamily="18" charset="0"/>
                            </a:rPr>
                            <m:t>2</m:t>
                          </m:r>
                        </m:den>
                      </m:f>
                    </m:oMath>
                  </m:oMathPara>
                </a14:m>
                <a:endParaRPr lang="en-US" sz="2800" dirty="0"/>
              </a:p>
            </p:txBody>
          </p:sp>
        </mc:Choice>
        <mc:Fallback xmlns="">
          <p:sp>
            <p:nvSpPr>
              <p:cNvPr id="75" name="Rectangle 74"/>
              <p:cNvSpPr>
                <a:spLocks noRot="1" noChangeAspect="1" noMove="1" noResize="1" noEditPoints="1" noAdjustHandles="1" noChangeArrowheads="1" noChangeShapeType="1" noTextEdit="1"/>
              </p:cNvSpPr>
              <p:nvPr/>
            </p:nvSpPr>
            <p:spPr>
              <a:xfrm>
                <a:off x="8266904" y="4487674"/>
                <a:ext cx="3326936" cy="922560"/>
              </a:xfrm>
              <a:prstGeom prst="rect">
                <a:avLst/>
              </a:prstGeom>
              <a:blipFill rotWithShape="0">
                <a:blip r:embed="rId6"/>
                <a:stretch>
                  <a:fillRect/>
                </a:stretch>
              </a:blipFill>
            </p:spPr>
            <p:txBody>
              <a:bodyPr/>
              <a:lstStyle/>
              <a:p>
                <a:r>
                  <a:rPr lang="en-US">
                    <a:noFill/>
                  </a:rPr>
                  <a:t> </a:t>
                </a:r>
              </a:p>
            </p:txBody>
          </p:sp>
        </mc:Fallback>
      </mc:AlternateContent>
      <p:sp>
        <p:nvSpPr>
          <p:cNvPr id="4" name="Isosceles Triangle 3"/>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53" name="Rectangle 52"/>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54" name="Rectangle 53"/>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mc:AlternateContent xmlns:mc="http://schemas.openxmlformats.org/markup-compatibility/2006" xmlns:a14="http://schemas.microsoft.com/office/drawing/2010/main">
        <mc:Choice Requires="a14">
          <p:sp>
            <p:nvSpPr>
              <p:cNvPr id="55" name="Rectangle 54"/>
              <p:cNvSpPr/>
              <p:nvPr/>
            </p:nvSpPr>
            <p:spPr>
              <a:xfrm>
                <a:off x="1692703" y="4559087"/>
                <a:ext cx="2821092" cy="922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smtClean="0">
                                  <a:latin typeface="Cambria Math" panose="02040503050406030204" pitchFamily="18" charset="0"/>
                                </a:rPr>
                                <m:t>𝑈</m:t>
                              </m:r>
                            </m:e>
                          </m:acc>
                        </m:e>
                        <m:sub>
                          <m:r>
                            <a:rPr lang="en-US" sz="2800" b="0" i="1" smtClean="0">
                              <a:latin typeface="Cambria Math" panose="02040503050406030204" pitchFamily="18" charset="0"/>
                            </a:rPr>
                            <m:t>2</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2</m:t>
                          </m:r>
                        </m:sub>
                      </m:sSub>
                      <m:f>
                        <m:fPr>
                          <m:ctrlPr>
                            <a:rPr lang="en-US" sz="2800" i="1" smtClean="0">
                              <a:latin typeface="Cambria Math" panose="02040503050406030204" pitchFamily="18" charset="0"/>
                            </a:rPr>
                          </m:ctrlPr>
                        </m:fPr>
                        <m:num>
                          <m:d>
                            <m:dPr>
                              <m:begChr m:val="|"/>
                              <m:endChr m:val="|"/>
                              <m:ctrlPr>
                                <a:rPr lang="en-US" sz="280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3</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1</m:t>
                                  </m:r>
                                </m:sub>
                              </m:sSub>
                            </m:e>
                          </m:d>
                        </m:num>
                        <m:den>
                          <m:r>
                            <a:rPr lang="en-US" sz="2800" b="0" i="1" smtClean="0">
                              <a:latin typeface="Cambria Math" panose="02040503050406030204" pitchFamily="18" charset="0"/>
                            </a:rPr>
                            <m:t>2</m:t>
                          </m:r>
                        </m:den>
                      </m:f>
                    </m:oMath>
                  </m:oMathPara>
                </a14:m>
                <a:endParaRPr lang="en-US" sz="2800" dirty="0"/>
              </a:p>
            </p:txBody>
          </p:sp>
        </mc:Choice>
        <mc:Fallback xmlns="">
          <p:sp>
            <p:nvSpPr>
              <p:cNvPr id="55" name="Rectangle 54"/>
              <p:cNvSpPr>
                <a:spLocks noRot="1" noChangeAspect="1" noMove="1" noResize="1" noEditPoints="1" noAdjustHandles="1" noChangeArrowheads="1" noChangeShapeType="1" noTextEdit="1"/>
              </p:cNvSpPr>
              <p:nvPr/>
            </p:nvSpPr>
            <p:spPr>
              <a:xfrm>
                <a:off x="1692703" y="4559087"/>
                <a:ext cx="2821092" cy="922560"/>
              </a:xfrm>
              <a:prstGeom prst="rect">
                <a:avLst/>
              </a:prstGeom>
              <a:blipFill rotWithShape="0">
                <a:blip r:embed="rId7"/>
                <a:stretch>
                  <a:fillRect/>
                </a:stretch>
              </a:blipFill>
            </p:spPr>
            <p:txBody>
              <a:bodyPr/>
              <a:lstStyle/>
              <a:p>
                <a:r>
                  <a:rPr lang="en-US">
                    <a:noFill/>
                  </a:rPr>
                  <a:t> </a:t>
                </a:r>
              </a:p>
            </p:txBody>
          </p:sp>
        </mc:Fallback>
      </mc:AlternateContent>
      <p:grpSp>
        <p:nvGrpSpPr>
          <p:cNvPr id="5" name="Group 4"/>
          <p:cNvGrpSpPr/>
          <p:nvPr/>
        </p:nvGrpSpPr>
        <p:grpSpPr>
          <a:xfrm>
            <a:off x="7083893" y="1770900"/>
            <a:ext cx="1934781" cy="2033614"/>
            <a:chOff x="7083893" y="1770900"/>
            <a:chExt cx="1934781" cy="2033614"/>
          </a:xfrm>
        </p:grpSpPr>
        <p:grpSp>
          <p:nvGrpSpPr>
            <p:cNvPr id="56" name="Group 55"/>
            <p:cNvGrpSpPr/>
            <p:nvPr/>
          </p:nvGrpSpPr>
          <p:grpSpPr>
            <a:xfrm>
              <a:off x="8523025" y="1770900"/>
              <a:ext cx="495649" cy="1221237"/>
              <a:chOff x="1838848" y="1821766"/>
              <a:chExt cx="495649" cy="1221237"/>
            </a:xfrm>
          </p:grpSpPr>
          <p:cxnSp>
            <p:nvCxnSpPr>
              <p:cNvPr id="64" name="Straight Connector 63"/>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76" name="Group 75"/>
            <p:cNvGrpSpPr/>
            <p:nvPr/>
          </p:nvGrpSpPr>
          <p:grpSpPr>
            <a:xfrm>
              <a:off x="7083893" y="1770900"/>
              <a:ext cx="1340781" cy="1682911"/>
              <a:chOff x="2320892" y="2262388"/>
              <a:chExt cx="1340781" cy="1682911"/>
            </a:xfrm>
          </p:grpSpPr>
          <p:cxnSp>
            <p:nvCxnSpPr>
              <p:cNvPr id="77" name="Straight Connector 76"/>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79" name="Rectangle 78"/>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0" name="Rectangle 79"/>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mc:AlternateContent xmlns:mc="http://schemas.openxmlformats.org/markup-compatibility/2006" xmlns:a14="http://schemas.microsoft.com/office/drawing/2010/main">
        <mc:Choice Requires="a14">
          <p:sp>
            <p:nvSpPr>
              <p:cNvPr id="81" name="Rectangle 80"/>
              <p:cNvSpPr/>
              <p:nvPr/>
            </p:nvSpPr>
            <p:spPr>
              <a:xfrm>
                <a:off x="6890686" y="5698003"/>
                <a:ext cx="5206105" cy="820930"/>
              </a:xfrm>
              <a:prstGeom prst="rect">
                <a:avLst/>
              </a:prstGeom>
            </p:spPr>
            <p:txBody>
              <a:bodyPr wrap="none">
                <a:spAutoFit/>
              </a:bodyPr>
              <a:lstStyle/>
              <a:p>
                <a:r>
                  <a:rPr lang="en-US" sz="3200" dirty="0"/>
                  <a:t>... </a:t>
                </a:r>
                <a14:m>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𝑄</m:t>
                        </m:r>
                      </m:e>
                      <m:sub>
                        <m:r>
                          <a:rPr lang="en-US" sz="3200" b="0" i="1" smtClean="0">
                            <a:latin typeface="Cambria Math" panose="02040503050406030204" pitchFamily="18" charset="0"/>
                          </a:rPr>
                          <m:t>𝑛</m:t>
                        </m:r>
                        <m:r>
                          <a:rPr lang="en-US" sz="3200" b="0" i="1" smtClean="0">
                            <a:latin typeface="Cambria Math" panose="02040503050406030204" pitchFamily="18" charset="0"/>
                          </a:rPr>
                          <m:t>−1</m:t>
                        </m:r>
                      </m:sub>
                    </m:sSub>
                    <m:r>
                      <a:rPr lang="en-US" sz="3200" i="1">
                        <a:latin typeface="Cambria Math" panose="02040503050406030204" pitchFamily="18" charset="0"/>
                      </a:rPr>
                      <m:t>=</m:t>
                    </m:r>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𝑛</m:t>
                        </m:r>
                        <m:r>
                          <a:rPr lang="en-US" sz="3200" b="0" i="1" smtClean="0">
                            <a:latin typeface="Cambria Math" panose="02040503050406030204" pitchFamily="18" charset="0"/>
                          </a:rPr>
                          <m:t>−1</m:t>
                        </m:r>
                      </m:sub>
                    </m:sSub>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𝑌</m:t>
                        </m:r>
                      </m:e>
                      <m:sub>
                        <m:r>
                          <a:rPr lang="en-US" sz="3200" b="0" i="1" smtClean="0">
                            <a:latin typeface="Cambria Math" panose="02040503050406030204" pitchFamily="18" charset="0"/>
                          </a:rPr>
                          <m:t>𝑛</m:t>
                        </m:r>
                        <m:r>
                          <a:rPr lang="en-US" sz="3200" b="0" i="1" smtClean="0">
                            <a:latin typeface="Cambria Math" panose="02040503050406030204" pitchFamily="18" charset="0"/>
                          </a:rPr>
                          <m:t>−1</m:t>
                        </m:r>
                      </m:sub>
                    </m:sSub>
                    <m:f>
                      <m:fPr>
                        <m:ctrlPr>
                          <a:rPr lang="en-US" sz="3200" i="1" smtClean="0">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𝑛</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𝑛</m:t>
                                </m:r>
                                <m:r>
                                  <a:rPr lang="en-US" sz="3200" i="1">
                                    <a:latin typeface="Cambria Math" panose="02040503050406030204" pitchFamily="18" charset="0"/>
                                  </a:rPr>
                                  <m:t>−2</m:t>
                                </m:r>
                              </m:sub>
                            </m:sSub>
                          </m:e>
                        </m:d>
                      </m:num>
                      <m:den>
                        <m:r>
                          <a:rPr lang="en-US" sz="3200" b="0" i="1" smtClean="0">
                            <a:latin typeface="Cambria Math" panose="02040503050406030204" pitchFamily="18" charset="0"/>
                          </a:rPr>
                          <m:t>2</m:t>
                        </m:r>
                      </m:den>
                    </m:f>
                  </m:oMath>
                </a14:m>
                <a:endParaRPr lang="en-US" sz="3200" dirty="0"/>
              </a:p>
            </p:txBody>
          </p:sp>
        </mc:Choice>
        <mc:Fallback xmlns="">
          <p:sp>
            <p:nvSpPr>
              <p:cNvPr id="81" name="Rectangle 80"/>
              <p:cNvSpPr>
                <a:spLocks noRot="1" noChangeAspect="1" noMove="1" noResize="1" noEditPoints="1" noAdjustHandles="1" noChangeArrowheads="1" noChangeShapeType="1" noTextEdit="1"/>
              </p:cNvSpPr>
              <p:nvPr/>
            </p:nvSpPr>
            <p:spPr>
              <a:xfrm>
                <a:off x="6890686" y="5698003"/>
                <a:ext cx="5206105" cy="820930"/>
              </a:xfrm>
              <a:prstGeom prst="rect">
                <a:avLst/>
              </a:prstGeom>
              <a:blipFill rotWithShape="0">
                <a:blip r:embed="rId8"/>
                <a:stretch>
                  <a:fillRect l="-2927" b="-12687"/>
                </a:stretch>
              </a:blipFill>
            </p:spPr>
            <p:txBody>
              <a:bodyPr/>
              <a:lstStyle/>
              <a:p>
                <a:r>
                  <a:rPr lang="en-US">
                    <a:noFill/>
                  </a:rPr>
                  <a:t> </a:t>
                </a:r>
              </a:p>
            </p:txBody>
          </p:sp>
        </mc:Fallback>
      </mc:AlternateContent>
      <p:sp>
        <p:nvSpPr>
          <p:cNvPr id="82" name="Rectangle 81"/>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7149007" y="3204213"/>
            <a:ext cx="864339" cy="865557"/>
            <a:chOff x="1778538" y="3339592"/>
            <a:chExt cx="864339" cy="865557"/>
          </a:xfrm>
        </p:grpSpPr>
        <p:sp>
          <p:nvSpPr>
            <p:cNvPr id="84" name="Rectangle 83"/>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85" name="Straight Arrow Connector 84"/>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7" name="Rectangle 86">
            <a:extLst>
              <a:ext uri="{FF2B5EF4-FFF2-40B4-BE49-F238E27FC236}">
                <a16:creationId xmlns:a16="http://schemas.microsoft.com/office/drawing/2014/main" id="{80736438-13E1-4188-931A-51EDD3B7DDE8}"/>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88" name="Rectangle 87">
            <a:extLst>
              <a:ext uri="{FF2B5EF4-FFF2-40B4-BE49-F238E27FC236}">
                <a16:creationId xmlns:a16="http://schemas.microsoft.com/office/drawing/2014/main" id="{F2A04795-EE7B-4967-979D-057B92F0E7B6}"/>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Tree>
    <p:extLst>
      <p:ext uri="{BB962C8B-B14F-4D97-AF65-F5344CB8AC3E}">
        <p14:creationId xmlns:p14="http://schemas.microsoft.com/office/powerpoint/2010/main" val="121949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500"/>
                                        <p:tgtEl>
                                          <p:spTgt spid="5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50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fade">
                                      <p:cBhvr>
                                        <p:cTn id="81" dur="500"/>
                                        <p:tgtEl>
                                          <p:spTgt spid="5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500"/>
                                        <p:tgtEl>
                                          <p:spTgt spid="61"/>
                                        </p:tgtEl>
                                      </p:cBhvr>
                                    </p:animEffect>
                                  </p:childTnLst>
                                </p:cTn>
                              </p:par>
                              <p:par>
                                <p:cTn id="87" presetID="10" presetClass="entr" presetSubtype="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par>
                                <p:cTn id="104" presetID="10" presetClass="entr" presetSubtype="0" fill="hold"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7" grpId="0" animBg="1"/>
      <p:bldP spid="48" grpId="0" animBg="1"/>
      <p:bldP spid="61" grpId="0" animBg="1"/>
      <p:bldP spid="62" grpId="0"/>
      <p:bldP spid="71" grpId="0"/>
      <p:bldP spid="75" grpId="0"/>
      <p:bldP spid="46" grpId="1"/>
      <p:bldP spid="53" grpId="0"/>
      <p:bldP spid="54" grpId="0"/>
      <p:bldP spid="55" grpId="0"/>
      <p:bldP spid="81" grpId="0"/>
      <p:bldP spid="82" grpId="0" animBg="1"/>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 name="Rectangle 79"/>
              <p:cNvSpPr/>
              <p:nvPr/>
            </p:nvSpPr>
            <p:spPr>
              <a:xfrm>
                <a:off x="5215745" y="5147680"/>
                <a:ext cx="4417363"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5215745" y="5147680"/>
                <a:ext cx="4417363" cy="1475725"/>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51396" y="5574993"/>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76870" y="5129519"/>
                <a:ext cx="254281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76870" y="5129519"/>
                <a:ext cx="2542811" cy="1475725"/>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49007" y="5341257"/>
            <a:ext cx="2448782" cy="1088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7911786" y="4383699"/>
            <a:ext cx="379671" cy="932293"/>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p:grpSp>
        <p:nvGrpSpPr>
          <p:cNvPr id="81" name="Group 80"/>
          <p:cNvGrpSpPr/>
          <p:nvPr/>
        </p:nvGrpSpPr>
        <p:grpSpPr>
          <a:xfrm>
            <a:off x="7083893" y="1770900"/>
            <a:ext cx="1934781" cy="2033614"/>
            <a:chOff x="7083893" y="1770900"/>
            <a:chExt cx="1934781" cy="2033614"/>
          </a:xfrm>
        </p:grpSpPr>
        <p:grpSp>
          <p:nvGrpSpPr>
            <p:cNvPr id="82" name="Group 81"/>
            <p:cNvGrpSpPr/>
            <p:nvPr/>
          </p:nvGrpSpPr>
          <p:grpSpPr>
            <a:xfrm>
              <a:off x="8523025" y="1770900"/>
              <a:ext cx="495649" cy="1221237"/>
              <a:chOff x="1838848" y="1821766"/>
              <a:chExt cx="495649" cy="1221237"/>
            </a:xfrm>
          </p:grpSpPr>
          <p:cxnSp>
            <p:nvCxnSpPr>
              <p:cNvPr id="88" name="Straight Connector 87"/>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3" name="Group 82"/>
            <p:cNvGrpSpPr/>
            <p:nvPr/>
          </p:nvGrpSpPr>
          <p:grpSpPr>
            <a:xfrm>
              <a:off x="7083893" y="1770900"/>
              <a:ext cx="1340781" cy="1682911"/>
              <a:chOff x="2320892" y="2262388"/>
              <a:chExt cx="1340781" cy="1682911"/>
            </a:xfrm>
          </p:grpSpPr>
          <p:cxnSp>
            <p:nvCxnSpPr>
              <p:cNvPr id="85" name="Straight Connector 84"/>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7" name="Rectangle 86"/>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4" name="Rectangle 83"/>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90" name="Rectangle 89"/>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7149007" y="3204213"/>
            <a:ext cx="864339" cy="865557"/>
            <a:chOff x="1778538" y="3339592"/>
            <a:chExt cx="864339" cy="865557"/>
          </a:xfrm>
        </p:grpSpPr>
        <p:sp>
          <p:nvSpPr>
            <p:cNvPr id="92" name="Rectangle 91"/>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3" name="Straight Arrow Connector 92"/>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5" name="Rectangle 94">
            <a:extLst>
              <a:ext uri="{FF2B5EF4-FFF2-40B4-BE49-F238E27FC236}">
                <a16:creationId xmlns:a16="http://schemas.microsoft.com/office/drawing/2014/main" id="{221E6610-2074-4153-A853-56AF8B77380C}"/>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96" name="Rectangle 95">
            <a:extLst>
              <a:ext uri="{FF2B5EF4-FFF2-40B4-BE49-F238E27FC236}">
                <a16:creationId xmlns:a16="http://schemas.microsoft.com/office/drawing/2014/main" id="{164A18CC-2B52-4F51-A30F-D8F9528D9454}"/>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
        <p:nvSpPr>
          <p:cNvPr id="97" name="Rectangle 96">
            <a:extLst>
              <a:ext uri="{FF2B5EF4-FFF2-40B4-BE49-F238E27FC236}">
                <a16:creationId xmlns:a16="http://schemas.microsoft.com/office/drawing/2014/main" id="{526573E4-0EC3-44A0-B865-90DA506F77C4}"/>
              </a:ext>
            </a:extLst>
          </p:cNvPr>
          <p:cNvSpPr/>
          <p:nvPr/>
        </p:nvSpPr>
        <p:spPr>
          <a:xfrm>
            <a:off x="8276553" y="4572458"/>
            <a:ext cx="3235181" cy="584775"/>
          </a:xfrm>
          <a:prstGeom prst="rect">
            <a:avLst/>
          </a:prstGeom>
        </p:spPr>
        <p:txBody>
          <a:bodyPr wrap="none">
            <a:spAutoFit/>
          </a:bodyPr>
          <a:lstStyle/>
          <a:p>
            <a:r>
              <a:rPr lang="en-US" sz="3200" dirty="0">
                <a:solidFill>
                  <a:srgbClr val="FF0000"/>
                </a:solidFill>
              </a:rPr>
              <a:t>Width of a section</a:t>
            </a:r>
          </a:p>
        </p:txBody>
      </p:sp>
    </p:spTree>
    <p:extLst>
      <p:ext uri="{BB962C8B-B14F-4D97-AF65-F5344CB8AC3E}">
        <p14:creationId xmlns:p14="http://schemas.microsoft.com/office/powerpoint/2010/main" val="338254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 grpId="0" animBg="1"/>
      <p:bldP spid="75" grpId="0" animBg="1"/>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 name="Rectangle 79"/>
              <p:cNvSpPr/>
              <p:nvPr/>
            </p:nvSpPr>
            <p:spPr>
              <a:xfrm>
                <a:off x="5215745" y="5147680"/>
                <a:ext cx="4417363"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nary>
                        <m:naryPr>
                          <m:chr m:val="∑"/>
                          <m:ctrlPr>
                            <a:rPr lang="en-US"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=2</m:t>
                          </m:r>
                        </m:sub>
                        <m:sup>
                          <m:r>
                            <a:rPr lang="en-US" sz="3200" b="0" i="1" smtClean="0">
                              <a:latin typeface="Cambria Math" panose="02040503050406030204" pitchFamily="18" charset="0"/>
                            </a:rPr>
                            <m:t>𝑛</m:t>
                          </m:r>
                          <m:r>
                            <a:rPr lang="en-US" sz="3200" b="0" i="1" smtClean="0">
                              <a:latin typeface="Cambria Math" panose="02040503050406030204" pitchFamily="18" charset="0"/>
                            </a:rPr>
                            <m:t>−1</m:t>
                          </m:r>
                        </m:sup>
                        <m:e>
                          <m:sSub>
                            <m:sSubPr>
                              <m:ctrlPr>
                                <a:rPr lang="en-US" sz="3200" b="0" i="1" smtClean="0">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smtClean="0">
                                      <a:latin typeface="Cambria Math" panose="02040503050406030204" pitchFamily="18" charset="0"/>
                                    </a:rPr>
                                    <m:t>𝑈</m:t>
                                  </m:r>
                                </m:e>
                              </m:acc>
                            </m:e>
                            <m:sub>
                              <m:r>
                                <a:rPr lang="en-US" sz="3200" b="0" i="1" smtClean="0">
                                  <a:latin typeface="Cambria Math" panose="02040503050406030204" pitchFamily="18" charset="0"/>
                                </a:rPr>
                                <m:t>𝑖</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𝑌</m:t>
                              </m:r>
                            </m:e>
                            <m:sub>
                              <m:r>
                                <a:rPr lang="en-US" sz="3200" b="0" i="1" smtClean="0">
                                  <a:latin typeface="Cambria Math" panose="02040503050406030204" pitchFamily="18" charset="0"/>
                                </a:rPr>
                                <m:t>𝑖</m:t>
                              </m:r>
                            </m:sub>
                          </m:sSub>
                          <m:f>
                            <m:fPr>
                              <m:ctrlPr>
                                <a:rPr lang="en-US" sz="3200" i="1">
                                  <a:latin typeface="Cambria Math" panose="02040503050406030204" pitchFamily="18" charset="0"/>
                                </a:rPr>
                              </m:ctrlPr>
                            </m:fPr>
                            <m:num>
                              <m:d>
                                <m:dPr>
                                  <m:begChr m:val="|"/>
                                  <m:endChr m:val="|"/>
                                  <m:ctrlPr>
                                    <a:rPr lang="en-US" sz="3200" b="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r>
                                        <a:rPr lang="en-US" sz="3200" i="1">
                                          <a:latin typeface="Cambria Math" panose="02040503050406030204" pitchFamily="18" charset="0"/>
                                        </a:rPr>
                                        <m:t>−1</m:t>
                                      </m:r>
                                    </m:sub>
                                  </m:sSub>
                                </m:e>
                              </m:d>
                            </m:num>
                            <m:den>
                              <m:r>
                                <a:rPr lang="en-US" sz="3200" i="1">
                                  <a:latin typeface="Cambria Math" panose="02040503050406030204" pitchFamily="18" charset="0"/>
                                </a:rPr>
                                <m:t>2</m:t>
                              </m:r>
                            </m:den>
                          </m:f>
                        </m:e>
                      </m:nary>
                    </m:oMath>
                  </m:oMathPara>
                </a14:m>
                <a:endParaRPr lang="en-US" sz="3200" dirty="0"/>
              </a:p>
            </p:txBody>
          </p:sp>
        </mc:Choice>
        <mc:Fallback xmlns="">
          <p:sp>
            <p:nvSpPr>
              <p:cNvPr id="80" name="Rectangle 79"/>
              <p:cNvSpPr>
                <a:spLocks noRot="1" noChangeAspect="1" noMove="1" noResize="1" noEditPoints="1" noAdjustHandles="1" noChangeArrowheads="1" noChangeShapeType="1" noTextEdit="1"/>
              </p:cNvSpPr>
              <p:nvPr/>
            </p:nvSpPr>
            <p:spPr>
              <a:xfrm>
                <a:off x="5215745" y="5147680"/>
                <a:ext cx="4417363" cy="1475725"/>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a:xfrm>
            <a:off x="838200" y="427839"/>
            <a:ext cx="9742714" cy="1262849"/>
          </a:xfrm>
        </p:spPr>
        <p:txBody>
          <a:bodyPr>
            <a:normAutofit/>
          </a:bodyPr>
          <a:lstStyle/>
          <a:p>
            <a:r>
              <a:rPr lang="en-US" sz="3600" dirty="0"/>
              <a:t>Stream flow measurement: Velocity-area method</a:t>
            </a:r>
          </a:p>
        </p:txBody>
      </p:sp>
      <p:sp>
        <p:nvSpPr>
          <p:cNvPr id="31" name="Rectangle 30"/>
          <p:cNvSpPr/>
          <p:nvPr/>
        </p:nvSpPr>
        <p:spPr>
          <a:xfrm>
            <a:off x="493564" y="5593735"/>
            <a:ext cx="2199064" cy="584775"/>
          </a:xfrm>
          <a:prstGeom prst="rect">
            <a:avLst/>
          </a:prstGeom>
        </p:spPr>
        <p:txBody>
          <a:bodyPr wrap="none">
            <a:spAutoFit/>
          </a:bodyPr>
          <a:lstStyle/>
          <a:p>
            <a:r>
              <a:rPr lang="en-US" sz="3200" dirty="0"/>
              <a:t>Stream flow</a:t>
            </a:r>
          </a:p>
        </p:txBody>
      </p:sp>
      <p:sp>
        <p:nvSpPr>
          <p:cNvPr id="33" name="Rectangle 32"/>
          <p:cNvSpPr/>
          <p:nvPr/>
        </p:nvSpPr>
        <p:spPr>
          <a:xfrm>
            <a:off x="9751396" y="5574993"/>
            <a:ext cx="1266693" cy="584775"/>
          </a:xfrm>
          <a:prstGeom prst="rect">
            <a:avLst/>
          </a:prstGeom>
        </p:spPr>
        <p:txBody>
          <a:bodyPr wrap="none">
            <a:spAutoFit/>
          </a:bodyPr>
          <a:lstStyle/>
          <a:p>
            <a:r>
              <a:rPr lang="en-US" sz="3200" dirty="0"/>
              <a:t>[L</a:t>
            </a:r>
            <a:r>
              <a:rPr lang="en-US" sz="3200" baseline="30000" dirty="0"/>
              <a:t>3</a:t>
            </a:r>
            <a:r>
              <a:rPr lang="en-US" sz="3200" dirty="0"/>
              <a:t> T</a:t>
            </a:r>
            <a:r>
              <a:rPr lang="en-US" sz="3200" baseline="30000" dirty="0"/>
              <a:t>-1</a:t>
            </a:r>
            <a:r>
              <a:rPr lang="en-US" sz="3200" dirty="0"/>
              <a:t>]</a:t>
            </a:r>
          </a:p>
        </p:txBody>
      </p:sp>
      <p:cxnSp>
        <p:nvCxnSpPr>
          <p:cNvPr id="6" name="Straight Connector 5"/>
          <p:cNvCxnSpPr/>
          <p:nvPr/>
        </p:nvCxnSpPr>
        <p:spPr>
          <a:xfrm flipV="1">
            <a:off x="2128604" y="3013023"/>
            <a:ext cx="6640643" cy="74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824459" y="2823886"/>
            <a:ext cx="10628026" cy="1200149"/>
          </a:xfrm>
          <a:custGeom>
            <a:avLst/>
            <a:gdLst>
              <a:gd name="connsiteX0" fmla="*/ 0 w 10628026"/>
              <a:gd name="connsiteY0" fmla="*/ 84206 h 1200149"/>
              <a:gd name="connsiteX1" fmla="*/ 389744 w 10628026"/>
              <a:gd name="connsiteY1" fmla="*/ 99196 h 1200149"/>
              <a:gd name="connsiteX2" fmla="*/ 944380 w 10628026"/>
              <a:gd name="connsiteY2" fmla="*/ 114186 h 1200149"/>
              <a:gd name="connsiteX3" fmla="*/ 1663908 w 10628026"/>
              <a:gd name="connsiteY3" fmla="*/ 488940 h 1200149"/>
              <a:gd name="connsiteX4" fmla="*/ 2278505 w 10628026"/>
              <a:gd name="connsiteY4" fmla="*/ 923655 h 1200149"/>
              <a:gd name="connsiteX5" fmla="*/ 3462728 w 10628026"/>
              <a:gd name="connsiteY5" fmla="*/ 1148507 h 1200149"/>
              <a:gd name="connsiteX6" fmla="*/ 4616971 w 10628026"/>
              <a:gd name="connsiteY6" fmla="*/ 1178488 h 1200149"/>
              <a:gd name="connsiteX7" fmla="*/ 5936105 w 10628026"/>
              <a:gd name="connsiteY7" fmla="*/ 878684 h 1200149"/>
              <a:gd name="connsiteX8" fmla="*/ 7030387 w 10628026"/>
              <a:gd name="connsiteY8" fmla="*/ 533911 h 1200149"/>
              <a:gd name="connsiteX9" fmla="*/ 8019738 w 10628026"/>
              <a:gd name="connsiteY9" fmla="*/ 189137 h 1200149"/>
              <a:gd name="connsiteX10" fmla="*/ 9084039 w 10628026"/>
              <a:gd name="connsiteY10" fmla="*/ 9255 h 1200149"/>
              <a:gd name="connsiteX11" fmla="*/ 9878518 w 10628026"/>
              <a:gd name="connsiteY11" fmla="*/ 24245 h 1200149"/>
              <a:gd name="connsiteX12" fmla="*/ 10628026 w 10628026"/>
              <a:gd name="connsiteY12" fmla="*/ 9255 h 120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28026" h="1200149">
                <a:moveTo>
                  <a:pt x="0" y="84206"/>
                </a:moveTo>
                <a:lnTo>
                  <a:pt x="389744" y="99196"/>
                </a:lnTo>
                <a:cubicBezTo>
                  <a:pt x="547141" y="104193"/>
                  <a:pt x="732019" y="49229"/>
                  <a:pt x="944380" y="114186"/>
                </a:cubicBezTo>
                <a:cubicBezTo>
                  <a:pt x="1156741" y="179143"/>
                  <a:pt x="1441554" y="354029"/>
                  <a:pt x="1663908" y="488940"/>
                </a:cubicBezTo>
                <a:cubicBezTo>
                  <a:pt x="1886262" y="623851"/>
                  <a:pt x="1978702" y="813727"/>
                  <a:pt x="2278505" y="923655"/>
                </a:cubicBezTo>
                <a:cubicBezTo>
                  <a:pt x="2578308" y="1033583"/>
                  <a:pt x="3072984" y="1106035"/>
                  <a:pt x="3462728" y="1148507"/>
                </a:cubicBezTo>
                <a:cubicBezTo>
                  <a:pt x="3852472" y="1190979"/>
                  <a:pt x="4204742" y="1223458"/>
                  <a:pt x="4616971" y="1178488"/>
                </a:cubicBezTo>
                <a:cubicBezTo>
                  <a:pt x="5029200" y="1133518"/>
                  <a:pt x="5533869" y="986113"/>
                  <a:pt x="5936105" y="878684"/>
                </a:cubicBezTo>
                <a:cubicBezTo>
                  <a:pt x="6338341" y="771255"/>
                  <a:pt x="6683115" y="648835"/>
                  <a:pt x="7030387" y="533911"/>
                </a:cubicBezTo>
                <a:cubicBezTo>
                  <a:pt x="7377659" y="418987"/>
                  <a:pt x="7677463" y="276580"/>
                  <a:pt x="8019738" y="189137"/>
                </a:cubicBezTo>
                <a:cubicBezTo>
                  <a:pt x="8362013" y="101694"/>
                  <a:pt x="8774242" y="36737"/>
                  <a:pt x="9084039" y="9255"/>
                </a:cubicBezTo>
                <a:cubicBezTo>
                  <a:pt x="9393836" y="-18227"/>
                  <a:pt x="9621187" y="24245"/>
                  <a:pt x="9878518" y="24245"/>
                </a:cubicBezTo>
                <a:cubicBezTo>
                  <a:pt x="10135849" y="24245"/>
                  <a:pt x="10381937" y="16750"/>
                  <a:pt x="10628026" y="925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319134" y="2194299"/>
            <a:ext cx="8816715" cy="758764"/>
            <a:chOff x="1319134" y="2194299"/>
            <a:chExt cx="8816715" cy="758764"/>
          </a:xfrm>
        </p:grpSpPr>
        <p:cxnSp>
          <p:nvCxnSpPr>
            <p:cNvPr id="11" name="Straight Connector 10"/>
            <p:cNvCxnSpPr/>
            <p:nvPr/>
          </p:nvCxnSpPr>
          <p:spPr>
            <a:xfrm>
              <a:off x="1319134" y="2323476"/>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135849" y="2194299"/>
              <a:ext cx="0" cy="629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19134" y="2428407"/>
              <a:ext cx="8816715" cy="8994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838848" y="1821766"/>
            <a:ext cx="492443" cy="1221237"/>
            <a:chOff x="1838848" y="1821766"/>
            <a:chExt cx="492443" cy="1221237"/>
          </a:xfrm>
        </p:grpSpPr>
        <p:cxnSp>
          <p:nvCxnSpPr>
            <p:cNvPr id="27" name="Straight Connector 26"/>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838848" y="182176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1</a:t>
              </a:r>
            </a:p>
          </p:txBody>
        </p:sp>
      </p:grpSp>
      <p:grpSp>
        <p:nvGrpSpPr>
          <p:cNvPr id="44" name="Group 43"/>
          <p:cNvGrpSpPr/>
          <p:nvPr/>
        </p:nvGrpSpPr>
        <p:grpSpPr>
          <a:xfrm>
            <a:off x="2452007" y="1836756"/>
            <a:ext cx="648670" cy="1664423"/>
            <a:chOff x="2452007" y="1836756"/>
            <a:chExt cx="648670" cy="1664423"/>
          </a:xfrm>
        </p:grpSpPr>
        <p:cxnSp>
          <p:nvCxnSpPr>
            <p:cNvPr id="34" name="Straight Connector 33"/>
            <p:cNvCxnSpPr/>
            <p:nvPr/>
          </p:nvCxnSpPr>
          <p:spPr>
            <a:xfrm flipH="1" flipV="1">
              <a:off x="2668249" y="2353456"/>
              <a:ext cx="2499" cy="10942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452007" y="1836756"/>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2</a:t>
              </a:r>
            </a:p>
          </p:txBody>
        </p:sp>
        <p:sp>
          <p:nvSpPr>
            <p:cNvPr id="38" name="Rectangle 37"/>
            <p:cNvSpPr/>
            <p:nvPr/>
          </p:nvSpPr>
          <p:spPr>
            <a:xfrm>
              <a:off x="2619455" y="2977959"/>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2</a:t>
              </a:r>
            </a:p>
          </p:txBody>
        </p:sp>
      </p:grpSp>
      <p:grpSp>
        <p:nvGrpSpPr>
          <p:cNvPr id="45" name="Group 44"/>
          <p:cNvGrpSpPr/>
          <p:nvPr/>
        </p:nvGrpSpPr>
        <p:grpSpPr>
          <a:xfrm>
            <a:off x="3005046" y="1838741"/>
            <a:ext cx="695235" cy="1953770"/>
            <a:chOff x="3005046" y="1838741"/>
            <a:chExt cx="695235" cy="1953770"/>
          </a:xfrm>
        </p:grpSpPr>
        <p:cxnSp>
          <p:nvCxnSpPr>
            <p:cNvPr id="39" name="Straight Connector 38"/>
            <p:cNvCxnSpPr/>
            <p:nvPr/>
          </p:nvCxnSpPr>
          <p:spPr>
            <a:xfrm flipH="1" flipV="1">
              <a:off x="3251268" y="2344986"/>
              <a:ext cx="5688" cy="1447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005046" y="1838741"/>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3</a:t>
              </a:r>
            </a:p>
          </p:txBody>
        </p:sp>
        <p:sp>
          <p:nvSpPr>
            <p:cNvPr id="42" name="Rectangle 4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3</a:t>
              </a:r>
            </a:p>
          </p:txBody>
        </p:sp>
      </p:grpSp>
      <p:sp>
        <p:nvSpPr>
          <p:cNvPr id="47" name="Rectangle 46"/>
          <p:cNvSpPr/>
          <p:nvPr/>
        </p:nvSpPr>
        <p:spPr>
          <a:xfrm>
            <a:off x="2452007" y="3087976"/>
            <a:ext cx="553039" cy="35976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991623" y="3076187"/>
            <a:ext cx="621909" cy="71632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649274" y="1815419"/>
            <a:ext cx="697390" cy="2141586"/>
            <a:chOff x="3002891" y="1677982"/>
            <a:chExt cx="697390" cy="2141586"/>
          </a:xfrm>
        </p:grpSpPr>
        <p:cxnSp>
          <p:nvCxnSpPr>
            <p:cNvPr id="50" name="Straight Connector 49"/>
            <p:cNvCxnSpPr>
              <a:endCxn id="51" idx="2"/>
            </p:cNvCxnSpPr>
            <p:nvPr/>
          </p:nvCxnSpPr>
          <p:spPr>
            <a:xfrm flipH="1" flipV="1">
              <a:off x="3249113" y="2201202"/>
              <a:ext cx="16935"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4</a:t>
              </a:r>
            </a:p>
          </p:txBody>
        </p:sp>
        <p:sp>
          <p:nvSpPr>
            <p:cNvPr id="52" name="Rectangle 51"/>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4</a:t>
              </a:r>
            </a:p>
          </p:txBody>
        </p:sp>
      </p:grpSp>
      <p:grpSp>
        <p:nvGrpSpPr>
          <p:cNvPr id="57" name="Group 56"/>
          <p:cNvGrpSpPr/>
          <p:nvPr/>
        </p:nvGrpSpPr>
        <p:grpSpPr>
          <a:xfrm>
            <a:off x="4280801" y="1851747"/>
            <a:ext cx="697390" cy="2141586"/>
            <a:chOff x="3002891" y="1677982"/>
            <a:chExt cx="697390" cy="2141586"/>
          </a:xfrm>
        </p:grpSpPr>
        <p:cxnSp>
          <p:nvCxnSpPr>
            <p:cNvPr id="58" name="Straight Connector 57"/>
            <p:cNvCxnSpPr>
              <a:endCxn id="59" idx="2"/>
            </p:cNvCxnSpPr>
            <p:nvPr/>
          </p:nvCxnSpPr>
          <p:spPr>
            <a:xfrm flipH="1" flipV="1">
              <a:off x="3249113" y="2201202"/>
              <a:ext cx="16937" cy="16183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02891" y="1677982"/>
              <a:ext cx="492443"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5</a:t>
              </a:r>
            </a:p>
          </p:txBody>
        </p:sp>
        <p:sp>
          <p:nvSpPr>
            <p:cNvPr id="60" name="Rectangle 59"/>
            <p:cNvSpPr/>
            <p:nvPr/>
          </p:nvSpPr>
          <p:spPr>
            <a:xfrm>
              <a:off x="3219059" y="3123443"/>
              <a:ext cx="481222"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5</a:t>
              </a:r>
            </a:p>
          </p:txBody>
        </p:sp>
      </p:grpSp>
      <p:sp>
        <p:nvSpPr>
          <p:cNvPr id="61" name="Rectangle 60"/>
          <p:cNvSpPr/>
          <p:nvPr/>
        </p:nvSpPr>
        <p:spPr>
          <a:xfrm>
            <a:off x="3623452" y="3062400"/>
            <a:ext cx="621909" cy="86904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778538" y="3223355"/>
            <a:ext cx="777171" cy="981794"/>
            <a:chOff x="1778538" y="3223355"/>
            <a:chExt cx="777171" cy="981794"/>
          </a:xfrm>
        </p:grpSpPr>
        <p:sp>
          <p:nvSpPr>
            <p:cNvPr id="63" name="Rectangle 6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2</a:t>
              </a:r>
            </a:p>
          </p:txBody>
        </p:sp>
        <p:cxnSp>
          <p:nvCxnSpPr>
            <p:cNvPr id="65" name="Straight Arrow Connector 64"/>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2367516" y="3491644"/>
            <a:ext cx="777171" cy="981794"/>
            <a:chOff x="1778538" y="3223355"/>
            <a:chExt cx="777171" cy="981794"/>
          </a:xfrm>
        </p:grpSpPr>
        <p:sp>
          <p:nvSpPr>
            <p:cNvPr id="69" name="Rectangle 68"/>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3</a:t>
              </a:r>
            </a:p>
          </p:txBody>
        </p:sp>
        <p:cxnSp>
          <p:nvCxnSpPr>
            <p:cNvPr id="70" name="Straight Arrow Connector 69"/>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Rectangle 70"/>
              <p:cNvSpPr/>
              <p:nvPr/>
            </p:nvSpPr>
            <p:spPr>
              <a:xfrm>
                <a:off x="2876870" y="5129519"/>
                <a:ext cx="2542811" cy="14757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𝑄</m:t>
                      </m:r>
                      <m:r>
                        <a:rPr lang="en-US" sz="3200" i="1">
                          <a:latin typeface="Cambria Math" panose="02040503050406030204" pitchFamily="18" charset="0"/>
                        </a:rPr>
                        <m:t>=</m:t>
                      </m:r>
                      <m:nary>
                        <m:naryPr>
                          <m:chr m:val="∑"/>
                          <m:ctrlPr>
                            <a:rPr lang="en-US"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=2</m:t>
                          </m:r>
                        </m:sub>
                        <m:sup>
                          <m:r>
                            <a:rPr lang="en-US" sz="3200" i="1">
                              <a:latin typeface="Cambria Math" panose="02040503050406030204" pitchFamily="18" charset="0"/>
                            </a:rPr>
                            <m:t>𝑛</m:t>
                          </m:r>
                          <m:r>
                            <a:rPr lang="en-US" sz="3200" i="1">
                              <a:latin typeface="Cambria Math" panose="02040503050406030204" pitchFamily="18" charset="0"/>
                            </a:rPr>
                            <m:t>−1</m:t>
                          </m:r>
                        </m:sup>
                        <m:e>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𝑈</m:t>
                                  </m:r>
                                </m:e>
                              </m:acc>
                            </m:e>
                            <m:sub>
                              <m:r>
                                <a:rPr lang="en-US" sz="3200" i="1">
                                  <a:latin typeface="Cambria Math" panose="02040503050406030204" pitchFamily="18" charset="0"/>
                                </a:rPr>
                                <m:t>𝑖</m:t>
                              </m:r>
                            </m:sub>
                          </m:sSub>
                          <m:sSub>
                            <m:sSubPr>
                              <m:ctrlPr>
                                <a:rPr lang="en-US" sz="3200" i="1">
                                  <a:latin typeface="Cambria Math" panose="02040503050406030204" pitchFamily="18" charset="0"/>
                                </a:rPr>
                              </m:ctrlPr>
                            </m:sSubPr>
                            <m:e>
                              <m:r>
                                <a:rPr lang="en-US" sz="3200" b="0" i="1" smtClean="0">
                                  <a:latin typeface="Cambria Math" panose="02040503050406030204" pitchFamily="18" charset="0"/>
                                </a:rPr>
                                <m:t>𝐴</m:t>
                              </m:r>
                            </m:e>
                            <m:sub>
                              <m:r>
                                <a:rPr lang="en-US" sz="3200" i="1">
                                  <a:latin typeface="Cambria Math" panose="02040503050406030204" pitchFamily="18" charset="0"/>
                                </a:rPr>
                                <m:t>𝑖</m:t>
                              </m:r>
                            </m:sub>
                          </m:sSub>
                        </m:e>
                      </m:nary>
                    </m:oMath>
                  </m:oMathPara>
                </a14:m>
                <a:endParaRPr lang="en-US" sz="3200" dirty="0"/>
              </a:p>
            </p:txBody>
          </p:sp>
        </mc:Choice>
        <mc:Fallback xmlns="">
          <p:sp>
            <p:nvSpPr>
              <p:cNvPr id="71" name="Rectangle 70"/>
              <p:cNvSpPr>
                <a:spLocks noRot="1" noChangeAspect="1" noMove="1" noResize="1" noEditPoints="1" noAdjustHandles="1" noChangeArrowheads="1" noChangeShapeType="1" noTextEdit="1"/>
              </p:cNvSpPr>
              <p:nvPr/>
            </p:nvSpPr>
            <p:spPr>
              <a:xfrm>
                <a:off x="2876870" y="5129519"/>
                <a:ext cx="2542811" cy="1475725"/>
              </a:xfrm>
              <a:prstGeom prst="rect">
                <a:avLst/>
              </a:prstGeom>
              <a:blipFill rotWithShape="0">
                <a:blip r:embed="rId4"/>
                <a:stretch>
                  <a:fillRect/>
                </a:stretch>
              </a:blipFill>
            </p:spPr>
            <p:txBody>
              <a:bodyPr/>
              <a:lstStyle/>
              <a:p>
                <a:r>
                  <a:rPr lang="en-US">
                    <a:noFill/>
                  </a:rPr>
                  <a:t> </a:t>
                </a:r>
              </a:p>
            </p:txBody>
          </p:sp>
        </mc:Fallback>
      </mc:AlternateContent>
      <p:grpSp>
        <p:nvGrpSpPr>
          <p:cNvPr id="72" name="Group 71"/>
          <p:cNvGrpSpPr/>
          <p:nvPr/>
        </p:nvGrpSpPr>
        <p:grpSpPr>
          <a:xfrm>
            <a:off x="3055621" y="3705109"/>
            <a:ext cx="777171" cy="981794"/>
            <a:chOff x="1778538" y="3223355"/>
            <a:chExt cx="777171" cy="981794"/>
          </a:xfrm>
        </p:grpSpPr>
        <p:sp>
          <p:nvSpPr>
            <p:cNvPr id="73" name="Rectangle 72"/>
            <p:cNvSpPr/>
            <p:nvPr/>
          </p:nvSpPr>
          <p:spPr>
            <a:xfrm>
              <a:off x="1778538" y="3558818"/>
              <a:ext cx="60785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4</a:t>
              </a:r>
            </a:p>
          </p:txBody>
        </p:sp>
        <p:cxnSp>
          <p:nvCxnSpPr>
            <p:cNvPr id="74" name="Straight Arrow Connector 73"/>
            <p:cNvCxnSpPr/>
            <p:nvPr/>
          </p:nvCxnSpPr>
          <p:spPr>
            <a:xfrm flipV="1">
              <a:off x="2188624" y="3223355"/>
              <a:ext cx="367085" cy="505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523025" y="1770900"/>
            <a:ext cx="495649" cy="1221237"/>
            <a:chOff x="1838848" y="1821766"/>
            <a:chExt cx="495649" cy="1221237"/>
          </a:xfrm>
        </p:grpSpPr>
        <p:cxnSp>
          <p:nvCxnSpPr>
            <p:cNvPr id="53" name="Straight Connector 52"/>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sp>
        <p:nvSpPr>
          <p:cNvPr id="66" name="Isosceles Triangle 65"/>
          <p:cNvSpPr/>
          <p:nvPr/>
        </p:nvSpPr>
        <p:spPr>
          <a:xfrm rot="10800000">
            <a:off x="6138472" y="2854407"/>
            <a:ext cx="204448" cy="146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8955" y="5341256"/>
            <a:ext cx="360052" cy="1088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wn Arrow 74"/>
          <p:cNvSpPr/>
          <p:nvPr/>
        </p:nvSpPr>
        <p:spPr>
          <a:xfrm>
            <a:off x="6779757" y="4398698"/>
            <a:ext cx="379671" cy="932293"/>
          </a:xfrm>
          <a:prstGeom prst="down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04021" y="3412698"/>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2</a:t>
            </a:r>
          </a:p>
        </p:txBody>
      </p:sp>
      <p:sp>
        <p:nvSpPr>
          <p:cNvPr id="77" name="Rectangle 76"/>
          <p:cNvSpPr/>
          <p:nvPr/>
        </p:nvSpPr>
        <p:spPr>
          <a:xfrm>
            <a:off x="2910503" y="3750277"/>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3</a:t>
            </a:r>
          </a:p>
        </p:txBody>
      </p:sp>
      <p:sp>
        <p:nvSpPr>
          <p:cNvPr id="78" name="Rectangle 77"/>
          <p:cNvSpPr/>
          <p:nvPr/>
        </p:nvSpPr>
        <p:spPr>
          <a:xfrm>
            <a:off x="3591392" y="3964454"/>
            <a:ext cx="537327"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4</a:t>
            </a:r>
          </a:p>
        </p:txBody>
      </p:sp>
      <p:grpSp>
        <p:nvGrpSpPr>
          <p:cNvPr id="81" name="Group 80"/>
          <p:cNvGrpSpPr/>
          <p:nvPr/>
        </p:nvGrpSpPr>
        <p:grpSpPr>
          <a:xfrm>
            <a:off x="7083893" y="1770900"/>
            <a:ext cx="1934781" cy="2033614"/>
            <a:chOff x="7083893" y="1770900"/>
            <a:chExt cx="1934781" cy="2033614"/>
          </a:xfrm>
        </p:grpSpPr>
        <p:grpSp>
          <p:nvGrpSpPr>
            <p:cNvPr id="82" name="Group 81"/>
            <p:cNvGrpSpPr/>
            <p:nvPr/>
          </p:nvGrpSpPr>
          <p:grpSpPr>
            <a:xfrm>
              <a:off x="8523025" y="1770900"/>
              <a:ext cx="495649" cy="1221237"/>
              <a:chOff x="1838848" y="1821766"/>
              <a:chExt cx="495649" cy="1221237"/>
            </a:xfrm>
          </p:grpSpPr>
          <p:cxnSp>
            <p:nvCxnSpPr>
              <p:cNvPr id="88" name="Straight Connector 87"/>
              <p:cNvCxnSpPr/>
              <p:nvPr/>
            </p:nvCxnSpPr>
            <p:spPr>
              <a:xfrm flipV="1">
                <a:off x="2083634" y="2353456"/>
                <a:ext cx="0" cy="689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838848" y="1821766"/>
                <a:ext cx="495649" cy="523220"/>
              </a:xfrm>
              <a:prstGeom prst="rect">
                <a:avLst/>
              </a:prstGeom>
            </p:spPr>
            <p:txBody>
              <a:bodyPr wrap="none">
                <a:spAutoFit/>
              </a:bodyPr>
              <a:lstStyle/>
              <a:p>
                <a:r>
                  <a:rPr lang="en-US" sz="2800" dirty="0" err="1">
                    <a:solidFill>
                      <a:srgbClr val="FF0000"/>
                    </a:solidFill>
                  </a:rPr>
                  <a:t>X</a:t>
                </a:r>
                <a:r>
                  <a:rPr lang="en-US" sz="2800" baseline="-25000" dirty="0" err="1">
                    <a:solidFill>
                      <a:srgbClr val="FF0000"/>
                    </a:solidFill>
                  </a:rPr>
                  <a:t>n</a:t>
                </a:r>
                <a:endParaRPr lang="en-US" sz="2800" baseline="-25000" dirty="0">
                  <a:solidFill>
                    <a:srgbClr val="FF0000"/>
                  </a:solidFill>
                </a:endParaRPr>
              </a:p>
            </p:txBody>
          </p:sp>
        </p:grpSp>
        <p:grpSp>
          <p:nvGrpSpPr>
            <p:cNvPr id="83" name="Group 82"/>
            <p:cNvGrpSpPr/>
            <p:nvPr/>
          </p:nvGrpSpPr>
          <p:grpSpPr>
            <a:xfrm>
              <a:off x="7083893" y="1770900"/>
              <a:ext cx="1340781" cy="1682911"/>
              <a:chOff x="2320892" y="2262388"/>
              <a:chExt cx="1340781" cy="1682911"/>
            </a:xfrm>
          </p:grpSpPr>
          <p:cxnSp>
            <p:nvCxnSpPr>
              <p:cNvPr id="85" name="Straight Connector 84"/>
              <p:cNvCxnSpPr/>
              <p:nvPr/>
            </p:nvCxnSpPr>
            <p:spPr>
              <a:xfrm flipV="1">
                <a:off x="3266052" y="2830127"/>
                <a:ext cx="4300" cy="9894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970458" y="2262388"/>
                <a:ext cx="691215" cy="523220"/>
              </a:xfrm>
              <a:prstGeom prst="rect">
                <a:avLst/>
              </a:prstGeom>
            </p:spPr>
            <p:txBody>
              <a:bodyPr wrap="none">
                <a:spAutoFit/>
              </a:bodyPr>
              <a:lstStyle/>
              <a:p>
                <a:r>
                  <a:rPr lang="en-US" sz="2800" dirty="0">
                    <a:solidFill>
                      <a:srgbClr val="FF0000"/>
                    </a:solidFill>
                  </a:rPr>
                  <a:t>X</a:t>
                </a:r>
                <a:r>
                  <a:rPr lang="en-US" sz="2800" baseline="-25000" dirty="0">
                    <a:solidFill>
                      <a:srgbClr val="FF0000"/>
                    </a:solidFill>
                  </a:rPr>
                  <a:t>n-1</a:t>
                </a:r>
              </a:p>
            </p:txBody>
          </p:sp>
          <p:sp>
            <p:nvSpPr>
              <p:cNvPr id="87" name="Rectangle 86"/>
              <p:cNvSpPr/>
              <p:nvPr/>
            </p:nvSpPr>
            <p:spPr>
              <a:xfrm>
                <a:off x="2320892" y="3422079"/>
                <a:ext cx="663515" cy="523220"/>
              </a:xfrm>
              <a:prstGeom prst="rect">
                <a:avLst/>
              </a:prstGeom>
            </p:spPr>
            <p:txBody>
              <a:bodyPr wrap="none">
                <a:spAutoFit/>
              </a:bodyPr>
              <a:lstStyle/>
              <a:p>
                <a:r>
                  <a:rPr lang="en-US" sz="2800" dirty="0">
                    <a:solidFill>
                      <a:srgbClr val="FF0000"/>
                    </a:solidFill>
                  </a:rPr>
                  <a:t>Y</a:t>
                </a:r>
                <a:r>
                  <a:rPr lang="en-US" sz="2800" baseline="-25000" dirty="0">
                    <a:solidFill>
                      <a:srgbClr val="FF0000"/>
                    </a:solidFill>
                  </a:rPr>
                  <a:t>n-1</a:t>
                </a:r>
              </a:p>
            </p:txBody>
          </p:sp>
        </p:grpSp>
        <p:sp>
          <p:nvSpPr>
            <p:cNvPr id="84" name="Rectangle 83"/>
            <p:cNvSpPr/>
            <p:nvPr/>
          </p:nvSpPr>
          <p:spPr>
            <a:xfrm>
              <a:off x="7887347" y="3281294"/>
              <a:ext cx="736099" cy="523220"/>
            </a:xfrm>
            <a:prstGeom prst="rect">
              <a:avLst/>
            </a:prstGeom>
          </p:spPr>
          <p:txBody>
            <a:bodyPr wrap="none">
              <a:spAutoFit/>
            </a:bodyPr>
            <a:lstStyle/>
            <a:p>
              <a:r>
                <a:rPr lang="en-US" sz="2800" dirty="0">
                  <a:solidFill>
                    <a:srgbClr val="FF0000"/>
                  </a:solidFill>
                </a:rPr>
                <a:t>U</a:t>
              </a:r>
              <a:r>
                <a:rPr lang="en-US" sz="2800" baseline="-25000" dirty="0">
                  <a:solidFill>
                    <a:srgbClr val="FF0000"/>
                  </a:solidFill>
                </a:rPr>
                <a:t>n-1</a:t>
              </a:r>
            </a:p>
          </p:txBody>
        </p:sp>
      </p:grpSp>
      <p:sp>
        <p:nvSpPr>
          <p:cNvPr id="90" name="Rectangle 89"/>
          <p:cNvSpPr/>
          <p:nvPr/>
        </p:nvSpPr>
        <p:spPr>
          <a:xfrm>
            <a:off x="7716838" y="3000475"/>
            <a:ext cx="621909" cy="31383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7149007" y="3204213"/>
            <a:ext cx="864339" cy="865557"/>
            <a:chOff x="1778538" y="3339592"/>
            <a:chExt cx="864339" cy="865557"/>
          </a:xfrm>
        </p:grpSpPr>
        <p:sp>
          <p:nvSpPr>
            <p:cNvPr id="92" name="Rectangle 91"/>
            <p:cNvSpPr/>
            <p:nvPr/>
          </p:nvSpPr>
          <p:spPr>
            <a:xfrm>
              <a:off x="1778538" y="3558818"/>
              <a:ext cx="864339" cy="646331"/>
            </a:xfrm>
            <a:prstGeom prst="rect">
              <a:avLst/>
            </a:prstGeom>
          </p:spPr>
          <p:txBody>
            <a:bodyPr wrap="none">
              <a:spAutoFit/>
            </a:bodyPr>
            <a:lstStyle/>
            <a:p>
              <a:r>
                <a:rPr lang="en-US" sz="3600" dirty="0">
                  <a:solidFill>
                    <a:srgbClr val="FF0000"/>
                  </a:solidFill>
                </a:rPr>
                <a:t>A</a:t>
              </a:r>
              <a:r>
                <a:rPr lang="en-US" sz="3600" baseline="-25000" dirty="0">
                  <a:solidFill>
                    <a:srgbClr val="FF0000"/>
                  </a:solidFill>
                </a:rPr>
                <a:t>n-1</a:t>
              </a:r>
            </a:p>
          </p:txBody>
        </p:sp>
        <p:cxnSp>
          <p:nvCxnSpPr>
            <p:cNvPr id="93" name="Straight Arrow Connector 92"/>
            <p:cNvCxnSpPr/>
            <p:nvPr/>
          </p:nvCxnSpPr>
          <p:spPr>
            <a:xfrm flipV="1">
              <a:off x="2188624" y="3339592"/>
              <a:ext cx="337712" cy="389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angle 7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5" name="Rectangle 94">
            <a:extLst>
              <a:ext uri="{FF2B5EF4-FFF2-40B4-BE49-F238E27FC236}">
                <a16:creationId xmlns:a16="http://schemas.microsoft.com/office/drawing/2014/main" id="{221E6610-2074-4153-A853-56AF8B77380C}"/>
              </a:ext>
            </a:extLst>
          </p:cNvPr>
          <p:cNvSpPr/>
          <p:nvPr/>
        </p:nvSpPr>
        <p:spPr>
          <a:xfrm>
            <a:off x="5396545" y="2022829"/>
            <a:ext cx="2146165" cy="461665"/>
          </a:xfrm>
          <a:prstGeom prst="rect">
            <a:avLst/>
          </a:prstGeom>
        </p:spPr>
        <p:txBody>
          <a:bodyPr wrap="none">
            <a:spAutoFit/>
          </a:bodyPr>
          <a:lstStyle/>
          <a:p>
            <a:r>
              <a:rPr lang="en-US" sz="2400" dirty="0"/>
              <a:t>Measuring tape</a:t>
            </a:r>
          </a:p>
        </p:txBody>
      </p:sp>
      <p:sp>
        <p:nvSpPr>
          <p:cNvPr id="96" name="Rectangle 95">
            <a:extLst>
              <a:ext uri="{FF2B5EF4-FFF2-40B4-BE49-F238E27FC236}">
                <a16:creationId xmlns:a16="http://schemas.microsoft.com/office/drawing/2014/main" id="{164A18CC-2B52-4F51-A30F-D8F9528D9454}"/>
              </a:ext>
            </a:extLst>
          </p:cNvPr>
          <p:cNvSpPr/>
          <p:nvPr/>
        </p:nvSpPr>
        <p:spPr>
          <a:xfrm>
            <a:off x="5128496" y="3136562"/>
            <a:ext cx="1078309" cy="461665"/>
          </a:xfrm>
          <a:prstGeom prst="rect">
            <a:avLst/>
          </a:prstGeom>
        </p:spPr>
        <p:txBody>
          <a:bodyPr wrap="none">
            <a:spAutoFit/>
          </a:bodyPr>
          <a:lstStyle/>
          <a:p>
            <a:r>
              <a:rPr lang="en-US" sz="2400" dirty="0">
                <a:solidFill>
                  <a:schemeClr val="accent1">
                    <a:lumMod val="75000"/>
                  </a:schemeClr>
                </a:solidFill>
              </a:rPr>
              <a:t>Stream</a:t>
            </a:r>
          </a:p>
        </p:txBody>
      </p:sp>
      <p:sp>
        <p:nvSpPr>
          <p:cNvPr id="97" name="Rectangle 96">
            <a:extLst>
              <a:ext uri="{FF2B5EF4-FFF2-40B4-BE49-F238E27FC236}">
                <a16:creationId xmlns:a16="http://schemas.microsoft.com/office/drawing/2014/main" id="{526573E4-0EC3-44A0-B865-90DA506F77C4}"/>
              </a:ext>
            </a:extLst>
          </p:cNvPr>
          <p:cNvSpPr/>
          <p:nvPr/>
        </p:nvSpPr>
        <p:spPr>
          <a:xfrm>
            <a:off x="7083893" y="4494570"/>
            <a:ext cx="3303533" cy="584775"/>
          </a:xfrm>
          <a:prstGeom prst="rect">
            <a:avLst/>
          </a:prstGeom>
        </p:spPr>
        <p:txBody>
          <a:bodyPr wrap="none">
            <a:spAutoFit/>
          </a:bodyPr>
          <a:lstStyle/>
          <a:p>
            <a:r>
              <a:rPr lang="en-US" sz="3200" dirty="0">
                <a:solidFill>
                  <a:srgbClr val="FF0000"/>
                </a:solidFill>
              </a:rPr>
              <a:t>Height of a section</a:t>
            </a:r>
          </a:p>
        </p:txBody>
      </p:sp>
    </p:spTree>
    <p:extLst>
      <p:ext uri="{BB962C8B-B14F-4D97-AF65-F5344CB8AC3E}">
        <p14:creationId xmlns:p14="http://schemas.microsoft.com/office/powerpoint/2010/main" val="197187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5" grpId="0" animBg="1"/>
      <p:bldP spid="9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57150">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2907</TotalTime>
  <Words>1777</Words>
  <Application>Microsoft Office PowerPoint</Application>
  <PresentationFormat>Widescreen</PresentationFormat>
  <Paragraphs>444</Paragraphs>
  <Slides>28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Symbol</vt:lpstr>
      <vt:lpstr>Office Theme</vt:lpstr>
      <vt:lpstr>Measuring stream flow</vt:lpstr>
      <vt:lpstr>PowerPoint Presentation</vt:lpstr>
      <vt:lpstr>Stream flow measurement</vt:lpstr>
      <vt:lpstr>Stream flow measurement</vt:lpstr>
      <vt:lpstr>Stream flow measurement</vt:lpstr>
      <vt:lpstr>Stream flow measurement</vt:lpstr>
      <vt:lpstr>Stream flow measurement: Velocity-area method</vt:lpstr>
      <vt:lpstr>Stream flow measurement: Velocity-area method</vt:lpstr>
      <vt:lpstr>Stream flow measurement: Velocity-area method</vt:lpstr>
      <vt:lpstr>Stream flow measurement: Velocity-area method</vt:lpstr>
      <vt:lpstr>Stream flow measurement: Velocity-area method</vt:lpstr>
      <vt:lpstr>Stream flow measurement: Velocity-area method</vt:lpstr>
      <vt:lpstr>Stream flow measurement: Velocity-area method</vt:lpstr>
      <vt:lpstr>Stream flow measurement: Velocity-area method</vt:lpstr>
      <vt:lpstr>Stream flow measurement: average velocity</vt:lpstr>
      <vt:lpstr>Stream flow measurement: average velocity</vt:lpstr>
      <vt:lpstr>Stream flow measurement: average velocity</vt:lpstr>
      <vt:lpstr>Stream flow measurement: average velocity</vt:lpstr>
      <vt:lpstr>Stream flow measurement: average velocity</vt:lpstr>
      <vt:lpstr>Stream flow measurement: Rivers</vt:lpstr>
      <vt:lpstr>Stream flow measurement: Velocity-area method</vt:lpstr>
      <vt:lpstr>Example of velocity-area gauging (spreadsheet)</vt:lpstr>
      <vt:lpstr>Stream flow  measurement:  dilution gauging</vt:lpstr>
      <vt:lpstr>Stream flow  measurement:  dilution gauging</vt:lpstr>
      <vt:lpstr>Stream flow  measurement:  dilution gauging</vt:lpstr>
      <vt:lpstr>Stream flow  measurement:  dilution gauging</vt:lpstr>
      <vt:lpstr>Stream flow  measurement:  dilution gauging</vt:lpstr>
      <vt:lpstr>Example of dilution gauging (spreadsheet)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flow and hydrographs</dc:title>
  <dc:creator>Payn, Robert</dc:creator>
  <cp:lastModifiedBy>Robert Payn</cp:lastModifiedBy>
  <cp:revision>202</cp:revision>
  <dcterms:created xsi:type="dcterms:W3CDTF">2014-08-22T16:25:32Z</dcterms:created>
  <dcterms:modified xsi:type="dcterms:W3CDTF">2020-08-16T21:54:28Z</dcterms:modified>
</cp:coreProperties>
</file>