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0" r:id="rId6"/>
    <p:sldMasterId id="2147483658" r:id="rId7"/>
    <p:sldMasterId id="2147483660" r:id="rId8"/>
    <p:sldMasterId id="2147483662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hp3eytOLqTZHt2ujZ4z4LtLhn3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E75EB8F-78C7-44F7-8CB1-4008AC35393E}">
  <a:tblStyle styleId="{1E75EB8F-78C7-44F7-8CB1-4008AC35393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9" Type="http://customschemas.google.com/relationships/presentationmetadata" Target="metadata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8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adrarphysic.fr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130" name="Google Shape;1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31" name="Google Shape;131;p2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148" name="Google Shape;14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49" name="Google Shape;149;p3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198" name="Google Shape;19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99" name="Google Shape;199;p4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206" name="Google Shape;2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07" name="Google Shape;207;p5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215" name="Google Shape;21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16" name="Google Shape;216;p6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225" name="Google Shape;2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26" name="Google Shape;226;p7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232" name="Google Shape;23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u="sng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Www.AdrarPhysic.Fr</a:t>
            </a:r>
            <a:r>
              <a:rPr b="1"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3" name="Google Shape;233;p8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ctrTitle"/>
          </p:nvPr>
        </p:nvSpPr>
        <p:spPr>
          <a:xfrm>
            <a:off x="914400" y="1371601"/>
            <a:ext cx="10464800" cy="1927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subTitle"/>
          </p:nvPr>
        </p:nvSpPr>
        <p:spPr>
          <a:xfrm>
            <a:off x="914400" y="3505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2040"/>
              <a:buNone/>
              <a:defRPr>
                <a:solidFill>
                  <a:srgbClr val="55556F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SzPts val="1700"/>
              <a:buNone/>
              <a:defRPr>
                <a:solidFill>
                  <a:srgbClr val="8B8B8D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SzPts val="1620"/>
              <a:buNone/>
              <a:defRPr>
                <a:solidFill>
                  <a:srgbClr val="8B8B8D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B8B8D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B8B8D"/>
                </a:solidFill>
              </a:defRPr>
            </a:lvl5pPr>
            <a:lvl6pPr lvl="5" algn="ctr"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B8B8D"/>
                </a:solidFill>
              </a:defRPr>
            </a:lvl6pPr>
            <a:lvl7pPr lvl="6" algn="ctr"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B8B8D"/>
                </a:solidFill>
              </a:defRPr>
            </a:lvl7pPr>
            <a:lvl8pPr lvl="7" algn="ctr"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B8B8D"/>
                </a:solidFill>
              </a:defRPr>
            </a:lvl8pPr>
            <a:lvl9pPr lvl="8" algn="ctr"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B8B8D"/>
                </a:solidFill>
              </a:defRPr>
            </a:lvl9pPr>
          </a:lstStyle>
          <a:p/>
        </p:txBody>
      </p:sp>
      <p:sp>
        <p:nvSpPr>
          <p:cNvPr id="21" name="Google Shape;21;p10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" type="body"/>
          </p:nvPr>
        </p:nvSpPr>
        <p:spPr>
          <a:xfrm>
            <a:off x="609600" y="1676400"/>
            <a:ext cx="5242560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1700"/>
              <a:buNone/>
              <a:defRPr b="0" sz="20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62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00" name="Google Shape;100;p22"/>
          <p:cNvSpPr txBox="1"/>
          <p:nvPr>
            <p:ph idx="2" type="body"/>
          </p:nvPr>
        </p:nvSpPr>
        <p:spPr>
          <a:xfrm>
            <a:off x="609600" y="2438400"/>
            <a:ext cx="5242560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•"/>
              <a:defRPr sz="2000"/>
            </a:lvl2pPr>
            <a:lvl3pPr indent="-331470" lvl="2" marL="13716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01" name="Google Shape;101;p22"/>
          <p:cNvSpPr txBox="1"/>
          <p:nvPr>
            <p:ph idx="3" type="body"/>
          </p:nvPr>
        </p:nvSpPr>
        <p:spPr>
          <a:xfrm>
            <a:off x="6339840" y="1676400"/>
            <a:ext cx="5242560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1700"/>
              <a:buNone/>
              <a:defRPr b="0" sz="2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62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02" name="Google Shape;102;p22"/>
          <p:cNvSpPr txBox="1"/>
          <p:nvPr>
            <p:ph idx="4" type="body"/>
          </p:nvPr>
        </p:nvSpPr>
        <p:spPr>
          <a:xfrm>
            <a:off x="6339840" y="2438400"/>
            <a:ext cx="5242560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•"/>
              <a:defRPr sz="2000"/>
            </a:lvl2pPr>
            <a:lvl3pPr indent="-331470" lvl="2" marL="13716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03" name="Google Shape;103;p22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2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>
            <p:ph type="title"/>
          </p:nvPr>
        </p:nvSpPr>
        <p:spPr>
          <a:xfrm>
            <a:off x="609600" y="792080"/>
            <a:ext cx="2852928" cy="12618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3962400" y="792080"/>
            <a:ext cx="7620000" cy="5577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1320" lvl="0" marL="457200" algn="l">
              <a:spcBef>
                <a:spcPts val="640"/>
              </a:spcBef>
              <a:spcAft>
                <a:spcPts val="0"/>
              </a:spcAft>
              <a:buSzPts val="2720"/>
              <a:buChar char="•"/>
              <a:defRPr sz="3200"/>
            </a:lvl1pPr>
            <a:lvl2pPr indent="-379730" lvl="1" marL="914400" algn="l">
              <a:spcBef>
                <a:spcPts val="560"/>
              </a:spcBef>
              <a:spcAft>
                <a:spcPts val="0"/>
              </a:spcAft>
              <a:buSzPts val="2380"/>
              <a:buChar char="•"/>
              <a:defRPr sz="2800"/>
            </a:lvl2pPr>
            <a:lvl3pPr indent="-365760" lvl="2" marL="1371600" algn="l">
              <a:spcBef>
                <a:spcPts val="480"/>
              </a:spcBef>
              <a:spcAft>
                <a:spcPts val="0"/>
              </a:spcAft>
              <a:buSzPts val="216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  <p:sp>
        <p:nvSpPr>
          <p:cNvPr id="118" name="Google Shape;118;p24"/>
          <p:cNvSpPr txBox="1"/>
          <p:nvPr>
            <p:ph idx="2" type="body"/>
          </p:nvPr>
        </p:nvSpPr>
        <p:spPr>
          <a:xfrm>
            <a:off x="609601" y="2130553"/>
            <a:ext cx="2852928" cy="4243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19" name="Google Shape;119;p24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4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indent="-331470" lvl="2" marL="13716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/>
          <p:nvPr>
            <p:ph type="title"/>
          </p:nvPr>
        </p:nvSpPr>
        <p:spPr>
          <a:xfrm rot="5400000">
            <a:off x="7277100" y="2171700"/>
            <a:ext cx="5867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" type="body"/>
          </p:nvPr>
        </p:nvSpPr>
        <p:spPr>
          <a:xfrm rot="5400000">
            <a:off x="1689100" y="-469900"/>
            <a:ext cx="5867400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indent="-331470" lvl="2" marL="13716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" type="body"/>
          </p:nvPr>
        </p:nvSpPr>
        <p:spPr>
          <a:xfrm rot="5400000">
            <a:off x="3657600" y="-1447800"/>
            <a:ext cx="487680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indent="-331470" lvl="2" marL="13716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609600" y="792480"/>
            <a:ext cx="2856907" cy="1264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/>
          <p:nvPr>
            <p:ph idx="2" type="pic"/>
          </p:nvPr>
        </p:nvSpPr>
        <p:spPr>
          <a:xfrm>
            <a:off x="3811480" y="838201"/>
            <a:ext cx="7872520" cy="5500456"/>
          </a:xfrm>
          <a:prstGeom prst="rect">
            <a:avLst/>
          </a:prstGeom>
          <a:solidFill>
            <a:schemeClr val="lt2"/>
          </a:solidFill>
          <a:ln cap="flat" cmpd="sng" w="762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" dir="5400000" dist="12700">
              <a:srgbClr val="000000">
                <a:alpha val="58824"/>
              </a:srgbClr>
            </a:outerShdw>
          </a:effectLst>
        </p:spPr>
      </p:sp>
      <p:sp>
        <p:nvSpPr>
          <p:cNvPr id="57" name="Google Shape;57;p16"/>
          <p:cNvSpPr txBox="1"/>
          <p:nvPr>
            <p:ph idx="1" type="body"/>
          </p:nvPr>
        </p:nvSpPr>
        <p:spPr>
          <a:xfrm>
            <a:off x="609600" y="2133600"/>
            <a:ext cx="2852928" cy="4242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609600" y="1673352"/>
            <a:ext cx="5384800" cy="4718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9730" lvl="0" marL="457200" algn="l">
              <a:spcBef>
                <a:spcPts val="560"/>
              </a:spcBef>
              <a:spcAft>
                <a:spcPts val="0"/>
              </a:spcAft>
              <a:buSzPts val="2380"/>
              <a:buChar char="•"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6197600" y="1673352"/>
            <a:ext cx="5384800" cy="4718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9730" lvl="0" marL="457200" algn="l">
              <a:spcBef>
                <a:spcPts val="560"/>
              </a:spcBef>
              <a:spcAft>
                <a:spcPts val="0"/>
              </a:spcAft>
              <a:buSzPts val="2380"/>
              <a:buChar char="•"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70" name="Google Shape;70;p18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type="title"/>
          </p:nvPr>
        </p:nvSpPr>
        <p:spPr>
          <a:xfrm>
            <a:off x="963084" y="2362201"/>
            <a:ext cx="10363200" cy="22002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1" type="body"/>
          </p:nvPr>
        </p:nvSpPr>
        <p:spPr>
          <a:xfrm>
            <a:off x="963084" y="4626865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040"/>
              <a:buNone/>
              <a:defRPr sz="24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20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5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/>
        </p:nvSpPr>
        <p:spPr>
          <a:xfrm>
            <a:off x="0" y="220662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9"/>
          <p:cNvSpPr txBox="1"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9"/>
          <p:cNvCxnSpPr/>
          <p:nvPr/>
        </p:nvCxnSpPr>
        <p:spPr>
          <a:xfrm>
            <a:off x="914400" y="3398837"/>
            <a:ext cx="10464800" cy="15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13" name="Google Shape;13;p9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147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9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9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 spd="slow">
    <p:comb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/>
          <p:nvPr/>
        </p:nvSpPr>
        <p:spPr>
          <a:xfrm>
            <a:off x="0" y="220662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1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147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11"/>
          <p:cNvSpPr txBox="1"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1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11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</p:sldLayoutIdLst>
  <p:transition spd="slow">
    <p:comb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/>
        </p:nvSpPr>
        <p:spPr>
          <a:xfrm>
            <a:off x="0" y="220662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9"/>
          <p:cNvSpPr txBox="1"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" name="Google Shape;76;p19"/>
          <p:cNvCxnSpPr/>
          <p:nvPr/>
        </p:nvCxnSpPr>
        <p:spPr>
          <a:xfrm>
            <a:off x="976312" y="4598987"/>
            <a:ext cx="10464800" cy="1587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77" name="Google Shape;77;p19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147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9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9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transition spd="slow">
    <p:comb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/>
          <p:nvPr/>
        </p:nvSpPr>
        <p:spPr>
          <a:xfrm>
            <a:off x="0" y="220662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" name="Google Shape;91;p21"/>
          <p:cNvCxnSpPr/>
          <p:nvPr/>
        </p:nvCxnSpPr>
        <p:spPr>
          <a:xfrm rot="5400000">
            <a:off x="3742531" y="4045743"/>
            <a:ext cx="4708525" cy="15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92" name="Google Shape;92;p21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1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147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1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21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transition spd="slow">
    <p:comb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/>
        </p:nvSpPr>
        <p:spPr>
          <a:xfrm>
            <a:off x="0" y="220662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3"/>
          <p:cNvSpPr txBox="1"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23"/>
          <p:cNvCxnSpPr/>
          <p:nvPr/>
        </p:nvCxnSpPr>
        <p:spPr>
          <a:xfrm rot="5400000">
            <a:off x="912018" y="3580606"/>
            <a:ext cx="5578475" cy="15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110" name="Google Shape;110;p23"/>
          <p:cNvSpPr txBox="1"/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814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147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spcBef>
                <a:spcPts val="26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23"/>
          <p:cNvSpPr txBox="1"/>
          <p:nvPr>
            <p:ph idx="10" type="dt"/>
          </p:nvPr>
        </p:nvSpPr>
        <p:spPr>
          <a:xfrm>
            <a:off x="609600" y="19050"/>
            <a:ext cx="38608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23"/>
          <p:cNvSpPr txBox="1"/>
          <p:nvPr>
            <p:ph idx="11" type="ftr"/>
          </p:nvPr>
        </p:nvSpPr>
        <p:spPr>
          <a:xfrm>
            <a:off x="4572000" y="19050"/>
            <a:ext cx="5486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3"/>
          <p:cNvSpPr txBox="1"/>
          <p:nvPr>
            <p:ph idx="12" type="sldNum"/>
          </p:nvPr>
        </p:nvSpPr>
        <p:spPr>
          <a:xfrm>
            <a:off x="10160000" y="19050"/>
            <a:ext cx="1422400" cy="328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</p:sldLayoutIdLst>
  <p:transition spd="slow">
    <p:comb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"/>
          <p:cNvSpPr txBox="1"/>
          <p:nvPr>
            <p:ph type="ctrTitle"/>
          </p:nvPr>
        </p:nvSpPr>
        <p:spPr>
          <a:xfrm>
            <a:off x="914400" y="1371600"/>
            <a:ext cx="10464800" cy="1927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b="0" i="0" lang="en-US" sz="5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CORRECTION DE L'ÉVALUATION DIAGNOSTIQUE</a:t>
            </a:r>
            <a:endParaRPr/>
          </a:p>
        </p:txBody>
      </p:sp>
      <p:sp>
        <p:nvSpPr>
          <p:cNvPr id="127" name="Google Shape;127;p1"/>
          <p:cNvSpPr txBox="1"/>
          <p:nvPr>
            <p:ph idx="1" type="subTitle"/>
          </p:nvPr>
        </p:nvSpPr>
        <p:spPr>
          <a:xfrm>
            <a:off x="5710237" y="3933825"/>
            <a:ext cx="5668962" cy="172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b="1" i="0" lang="en-US" sz="2800" u="sng">
                <a:solidFill>
                  <a:srgbClr val="57576E"/>
                </a:solidFill>
                <a:latin typeface="Arial Rounded"/>
                <a:ea typeface="Arial Rounded"/>
                <a:cs typeface="Arial Rounded"/>
                <a:sym typeface="Arial Rounded"/>
              </a:rPr>
              <a:t>Collège : IBN EL khatibe</a:t>
            </a:r>
            <a:endParaRPr b="1" i="0" sz="2000" u="sng">
              <a:solidFill>
                <a:srgbClr val="57576E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b="1" i="0" lang="en-US" sz="2800" u="sng">
                <a:solidFill>
                  <a:srgbClr val="57576E"/>
                </a:solidFill>
                <a:latin typeface="Arial Rounded"/>
                <a:ea typeface="Arial Rounded"/>
                <a:cs typeface="Arial Rounded"/>
                <a:sym typeface="Arial Rounded"/>
              </a:rPr>
              <a:t>Année scolaire : </a:t>
            </a:r>
            <a:r>
              <a:rPr b="1" i="0" lang="en-US" sz="2400" u="sng">
                <a:solidFill>
                  <a:srgbClr val="57576E"/>
                </a:solidFill>
                <a:latin typeface="Arial Rounded"/>
                <a:ea typeface="Arial Rounded"/>
                <a:cs typeface="Arial Rounded"/>
                <a:sym typeface="Arial Rounded"/>
              </a:rPr>
              <a:t>2020/2021</a:t>
            </a:r>
            <a:endParaRPr b="1" i="0" sz="2000" u="sng">
              <a:solidFill>
                <a:srgbClr val="57576E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b="1" i="0" lang="en-US" sz="2800" u="sng">
                <a:solidFill>
                  <a:srgbClr val="57576E"/>
                </a:solidFill>
                <a:latin typeface="Arial Rounded"/>
                <a:ea typeface="Arial Rounded"/>
                <a:cs typeface="Arial Rounded"/>
                <a:sym typeface="Arial Rounded"/>
              </a:rPr>
              <a:t>Pr : EL KHOTRI MOHAMED</a:t>
            </a:r>
            <a:endParaRPr b="1" i="0" sz="2400" u="sng">
              <a:solidFill>
                <a:srgbClr val="57576E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t/>
            </a:r>
            <a:endParaRPr b="1" i="0" sz="2400" u="sng">
              <a:solidFill>
                <a:srgbClr val="57576E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"/>
          <p:cNvSpPr txBox="1"/>
          <p:nvPr>
            <p:ph type="title"/>
          </p:nvPr>
        </p:nvSpPr>
        <p:spPr>
          <a:xfrm>
            <a:off x="871537" y="406400"/>
            <a:ext cx="7924800" cy="996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1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Première partie : la matière</a:t>
            </a:r>
            <a:endParaRPr/>
          </a:p>
        </p:txBody>
      </p:sp>
      <p:sp>
        <p:nvSpPr>
          <p:cNvPr id="134" name="Google Shape;134;p2"/>
          <p:cNvSpPr txBox="1"/>
          <p:nvPr>
            <p:ph idx="1" type="body"/>
          </p:nvPr>
        </p:nvSpPr>
        <p:spPr>
          <a:xfrm>
            <a:off x="766762" y="1684337"/>
            <a:ext cx="11090275" cy="4090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Arial"/>
              <a:buNone/>
            </a:pPr>
            <a:r>
              <a:rPr b="1" i="0" lang="en-US" sz="3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1-</a:t>
            </a:r>
            <a:r>
              <a:rPr b="1" i="0" lang="en-US" sz="2400" u="none" cap="none" strike="noStrike">
                <a:solidFill>
                  <a:srgbClr val="4C5A6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Compléter le schéma en utilisant les expressions et les mots suivants :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liquéfaction – l’état solide – fusion– l’état gazeux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613" lvl="0" marL="182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1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212725" y="4392612"/>
            <a:ext cx="2305050" cy="1028700"/>
          </a:xfrm>
          <a:prstGeom prst="rect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l’état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solide</a:t>
            </a:r>
            <a:r>
              <a:rPr b="1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cxnSp>
        <p:nvCxnSpPr>
          <p:cNvPr id="136" name="Google Shape;136;p2"/>
          <p:cNvCxnSpPr/>
          <p:nvPr/>
        </p:nvCxnSpPr>
        <p:spPr>
          <a:xfrm rot="10800000">
            <a:off x="2782887" y="5432425"/>
            <a:ext cx="1657350" cy="0"/>
          </a:xfrm>
          <a:prstGeom prst="straightConnector1">
            <a:avLst/>
          </a:prstGeom>
          <a:noFill/>
          <a:ln cap="flat" cmpd="sng" w="44450">
            <a:solidFill>
              <a:srgbClr val="FF0000"/>
            </a:solidFill>
            <a:prstDash val="solid"/>
            <a:miter lim="8000"/>
            <a:headEnd len="med" w="med" type="none"/>
            <a:tailEnd len="med" w="med" type="stealth"/>
          </a:ln>
          <a:effectLst>
            <a:outerShdw blurRad="63500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137" name="Google Shape;137;p2"/>
          <p:cNvCxnSpPr/>
          <p:nvPr/>
        </p:nvCxnSpPr>
        <p:spPr>
          <a:xfrm>
            <a:off x="2782887" y="4392612"/>
            <a:ext cx="1751012" cy="0"/>
          </a:xfrm>
          <a:prstGeom prst="straightConnector1">
            <a:avLst/>
          </a:prstGeom>
          <a:noFill/>
          <a:ln cap="flat" cmpd="sng" w="44450">
            <a:solidFill>
              <a:srgbClr val="FF0000"/>
            </a:solidFill>
            <a:prstDash val="solid"/>
            <a:miter lim="8000"/>
            <a:headEnd len="med" w="med" type="none"/>
            <a:tailEnd len="med" w="med" type="stealth"/>
          </a:ln>
          <a:effectLst>
            <a:outerShdw blurRad="63500" dir="2700000" dist="25400">
              <a:srgbClr val="000000">
                <a:alpha val="60000"/>
              </a:srgbClr>
            </a:outerShdw>
          </a:effectLst>
        </p:spPr>
      </p:cxnSp>
      <p:sp>
        <p:nvSpPr>
          <p:cNvPr id="138" name="Google Shape;138;p2"/>
          <p:cNvSpPr/>
          <p:nvPr/>
        </p:nvSpPr>
        <p:spPr>
          <a:xfrm>
            <a:off x="2711450" y="3644900"/>
            <a:ext cx="1822450" cy="633412"/>
          </a:xfrm>
          <a:prstGeom prst="flowChartTerminator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fusion</a:t>
            </a:r>
            <a:endParaRPr/>
          </a:p>
        </p:txBody>
      </p:sp>
      <p:sp>
        <p:nvSpPr>
          <p:cNvPr id="139" name="Google Shape;139;p2"/>
          <p:cNvSpPr txBox="1"/>
          <p:nvPr/>
        </p:nvSpPr>
        <p:spPr>
          <a:xfrm>
            <a:off x="9666287" y="4343400"/>
            <a:ext cx="2525712" cy="1028700"/>
          </a:xfrm>
          <a:prstGeom prst="rect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l’état</a:t>
            </a:r>
            <a:r>
              <a:rPr b="1" i="0" lang="en-US" sz="28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gazeux</a:t>
            </a:r>
            <a:r>
              <a:rPr b="1" i="0" lang="en-US" sz="28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0" name="Google Shape;140;p2"/>
          <p:cNvSpPr txBox="1"/>
          <p:nvPr/>
        </p:nvSpPr>
        <p:spPr>
          <a:xfrm>
            <a:off x="4965700" y="4392612"/>
            <a:ext cx="2306637" cy="1028700"/>
          </a:xfrm>
          <a:prstGeom prst="rect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l’état</a:t>
            </a:r>
            <a:r>
              <a:rPr b="1" i="0" lang="en-US" sz="2800" u="none">
                <a:solidFill>
                  <a:srgbClr val="6E261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liquide</a:t>
            </a:r>
            <a:r>
              <a:rPr b="1" i="0" lang="en-US" sz="2800" u="none">
                <a:solidFill>
                  <a:srgbClr val="6E261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cxnSp>
        <p:nvCxnSpPr>
          <p:cNvPr id="141" name="Google Shape;141;p2"/>
          <p:cNvCxnSpPr/>
          <p:nvPr/>
        </p:nvCxnSpPr>
        <p:spPr>
          <a:xfrm rot="10800000">
            <a:off x="7535862" y="5421312"/>
            <a:ext cx="1873250" cy="0"/>
          </a:xfrm>
          <a:prstGeom prst="straightConnector1">
            <a:avLst/>
          </a:prstGeom>
          <a:noFill/>
          <a:ln cap="flat" cmpd="sng" w="44450">
            <a:solidFill>
              <a:srgbClr val="FF0000"/>
            </a:solidFill>
            <a:prstDash val="solid"/>
            <a:miter lim="8000"/>
            <a:headEnd len="med" w="med" type="none"/>
            <a:tailEnd len="med" w="med" type="stealth"/>
          </a:ln>
          <a:effectLst>
            <a:outerShdw blurRad="63500" dir="2700000" dist="25400">
              <a:srgbClr val="000000">
                <a:alpha val="60000"/>
              </a:srgbClr>
            </a:outerShdw>
          </a:effectLst>
        </p:spPr>
      </p:cxnSp>
      <p:cxnSp>
        <p:nvCxnSpPr>
          <p:cNvPr id="142" name="Google Shape;142;p2"/>
          <p:cNvCxnSpPr/>
          <p:nvPr/>
        </p:nvCxnSpPr>
        <p:spPr>
          <a:xfrm>
            <a:off x="7535862" y="4343400"/>
            <a:ext cx="1971675" cy="0"/>
          </a:xfrm>
          <a:prstGeom prst="straightConnector1">
            <a:avLst/>
          </a:prstGeom>
          <a:noFill/>
          <a:ln cap="flat" cmpd="sng" w="44450">
            <a:solidFill>
              <a:srgbClr val="FF0000"/>
            </a:solidFill>
            <a:prstDash val="solid"/>
            <a:miter lim="8000"/>
            <a:headEnd len="med" w="med" type="none"/>
            <a:tailEnd len="med" w="med" type="stealth"/>
          </a:ln>
          <a:effectLst>
            <a:outerShdw blurRad="63500" dir="2700000" dist="25400">
              <a:srgbClr val="000000">
                <a:alpha val="60000"/>
              </a:srgbClr>
            </a:outerShdw>
          </a:effectLst>
        </p:spPr>
      </p:cxnSp>
      <p:sp>
        <p:nvSpPr>
          <p:cNvPr id="143" name="Google Shape;143;p2"/>
          <p:cNvSpPr/>
          <p:nvPr/>
        </p:nvSpPr>
        <p:spPr>
          <a:xfrm>
            <a:off x="2635250" y="5529262"/>
            <a:ext cx="2160587" cy="604837"/>
          </a:xfrm>
          <a:prstGeom prst="flowChartTerminator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Solidification</a:t>
            </a: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7346950" y="3582987"/>
            <a:ext cx="2160587" cy="603250"/>
          </a:xfrm>
          <a:prstGeom prst="flowChartTerminator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vaporisation</a:t>
            </a:r>
            <a:endParaRPr/>
          </a:p>
        </p:txBody>
      </p:sp>
      <p:sp>
        <p:nvSpPr>
          <p:cNvPr id="145" name="Google Shape;145;p2"/>
          <p:cNvSpPr/>
          <p:nvPr/>
        </p:nvSpPr>
        <p:spPr>
          <a:xfrm>
            <a:off x="7346950" y="5529262"/>
            <a:ext cx="2395537" cy="604837"/>
          </a:xfrm>
          <a:prstGeom prst="flowChartTerminator">
            <a:avLst/>
          </a:prstGeom>
          <a:solidFill>
            <a:schemeClr val="lt1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liquéfaction</a:t>
            </a: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"/>
          <p:cNvSpPr txBox="1"/>
          <p:nvPr>
            <p:ph idx="1" type="body"/>
          </p:nvPr>
        </p:nvSpPr>
        <p:spPr>
          <a:xfrm>
            <a:off x="387350" y="476250"/>
            <a:ext cx="8229600" cy="5832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sng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r>
              <a:rPr b="1" i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Remplir le tableau suivant :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3023" lvl="0" marL="182563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3"/>
          <p:cNvGrpSpPr/>
          <p:nvPr/>
        </p:nvGrpSpPr>
        <p:grpSpPr>
          <a:xfrm>
            <a:off x="387350" y="1341437"/>
            <a:ext cx="11417300" cy="5175250"/>
            <a:chOff x="244" y="845"/>
            <a:chExt cx="7192" cy="3260"/>
          </a:xfrm>
        </p:grpSpPr>
        <p:sp>
          <p:nvSpPr>
            <p:cNvPr id="153" name="Google Shape;153;p3"/>
            <p:cNvSpPr txBox="1"/>
            <p:nvPr/>
          </p:nvSpPr>
          <p:spPr>
            <a:xfrm>
              <a:off x="5638" y="845"/>
              <a:ext cx="1798" cy="10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68575" spcFirstLastPara="1" rIns="68575" wrap="square" tIns="0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en-US" sz="2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Appareil de mesure</a:t>
              </a:r>
              <a:endParaRPr/>
            </a:p>
          </p:txBody>
        </p:sp>
        <p:sp>
          <p:nvSpPr>
            <p:cNvPr id="154" name="Google Shape;154;p3"/>
            <p:cNvSpPr txBox="1"/>
            <p:nvPr/>
          </p:nvSpPr>
          <p:spPr>
            <a:xfrm>
              <a:off x="3840" y="845"/>
              <a:ext cx="1798" cy="10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68575" spcFirstLastPara="1" rIns="68575" wrap="square" tIns="0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en-US" sz="2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Unité internationale</a:t>
              </a:r>
              <a:endParaRPr/>
            </a:p>
          </p:txBody>
        </p:sp>
        <p:sp>
          <p:nvSpPr>
            <p:cNvPr id="155" name="Google Shape;155;p3"/>
            <p:cNvSpPr txBox="1"/>
            <p:nvPr/>
          </p:nvSpPr>
          <p:spPr>
            <a:xfrm>
              <a:off x="2042" y="845"/>
              <a:ext cx="1798" cy="10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68575" spcFirstLastPara="1" rIns="68575" wrap="square" tIns="0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en-US" sz="2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 symbole</a:t>
              </a:r>
              <a:endParaRPr/>
            </a:p>
          </p:txBody>
        </p:sp>
        <p:sp>
          <p:nvSpPr>
            <p:cNvPr id="156" name="Google Shape;156;p3"/>
            <p:cNvSpPr txBox="1"/>
            <p:nvPr/>
          </p:nvSpPr>
          <p:spPr>
            <a:xfrm>
              <a:off x="244" y="845"/>
              <a:ext cx="1798" cy="10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 txBox="1"/>
            <p:nvPr/>
          </p:nvSpPr>
          <p:spPr>
            <a:xfrm>
              <a:off x="5638" y="1868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 txBox="1"/>
            <p:nvPr/>
          </p:nvSpPr>
          <p:spPr>
            <a:xfrm>
              <a:off x="3840" y="1868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 txBox="1"/>
            <p:nvPr/>
          </p:nvSpPr>
          <p:spPr>
            <a:xfrm>
              <a:off x="2042" y="1868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 txBox="1"/>
            <p:nvPr/>
          </p:nvSpPr>
          <p:spPr>
            <a:xfrm>
              <a:off x="244" y="1868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 température </a:t>
              </a:r>
              <a:endParaRPr/>
            </a:p>
          </p:txBody>
        </p:sp>
        <p:sp>
          <p:nvSpPr>
            <p:cNvPr id="161" name="Google Shape;161;p3"/>
            <p:cNvSpPr txBox="1"/>
            <p:nvPr/>
          </p:nvSpPr>
          <p:spPr>
            <a:xfrm>
              <a:off x="5638" y="2427"/>
              <a:ext cx="1798" cy="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 txBox="1"/>
            <p:nvPr/>
          </p:nvSpPr>
          <p:spPr>
            <a:xfrm>
              <a:off x="3840" y="2427"/>
              <a:ext cx="1798" cy="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 txBox="1"/>
            <p:nvPr/>
          </p:nvSpPr>
          <p:spPr>
            <a:xfrm>
              <a:off x="2042" y="2427"/>
              <a:ext cx="1798" cy="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 txBox="1"/>
            <p:nvPr/>
          </p:nvSpPr>
          <p:spPr>
            <a:xfrm>
              <a:off x="244" y="2427"/>
              <a:ext cx="1798" cy="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 masse </a:t>
              </a:r>
              <a:endParaRPr/>
            </a:p>
          </p:txBody>
        </p:sp>
        <p:sp>
          <p:nvSpPr>
            <p:cNvPr id="165" name="Google Shape;165;p3"/>
            <p:cNvSpPr txBox="1"/>
            <p:nvPr/>
          </p:nvSpPr>
          <p:spPr>
            <a:xfrm>
              <a:off x="5638" y="2987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 txBox="1"/>
            <p:nvPr/>
          </p:nvSpPr>
          <p:spPr>
            <a:xfrm>
              <a:off x="3840" y="2987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 txBox="1"/>
            <p:nvPr/>
          </p:nvSpPr>
          <p:spPr>
            <a:xfrm>
              <a:off x="2042" y="2987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 txBox="1"/>
            <p:nvPr/>
          </p:nvSpPr>
          <p:spPr>
            <a:xfrm>
              <a:off x="244" y="2987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 volume </a:t>
              </a:r>
              <a:endParaRPr/>
            </a:p>
          </p:txBody>
        </p:sp>
        <p:sp>
          <p:nvSpPr>
            <p:cNvPr id="169" name="Google Shape;169;p3"/>
            <p:cNvSpPr txBox="1"/>
            <p:nvPr/>
          </p:nvSpPr>
          <p:spPr>
            <a:xfrm>
              <a:off x="5638" y="3546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 txBox="1"/>
            <p:nvPr/>
          </p:nvSpPr>
          <p:spPr>
            <a:xfrm>
              <a:off x="3840" y="3546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 txBox="1"/>
            <p:nvPr/>
          </p:nvSpPr>
          <p:spPr>
            <a:xfrm>
              <a:off x="2042" y="3546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 txBox="1"/>
            <p:nvPr/>
          </p:nvSpPr>
          <p:spPr>
            <a:xfrm>
              <a:off x="244" y="3546"/>
              <a:ext cx="1798" cy="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 pression d’un gaz</a:t>
              </a:r>
              <a:endParaRPr/>
            </a:p>
          </p:txBody>
        </p:sp>
        <p:cxnSp>
          <p:nvCxnSpPr>
            <p:cNvPr id="173" name="Google Shape;173;p3"/>
            <p:cNvCxnSpPr/>
            <p:nvPr/>
          </p:nvCxnSpPr>
          <p:spPr>
            <a:xfrm>
              <a:off x="5638" y="845"/>
              <a:ext cx="0" cy="326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4" name="Google Shape;174;p3"/>
            <p:cNvCxnSpPr/>
            <p:nvPr/>
          </p:nvCxnSpPr>
          <p:spPr>
            <a:xfrm>
              <a:off x="3840" y="845"/>
              <a:ext cx="0" cy="326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5" name="Google Shape;175;p3"/>
            <p:cNvCxnSpPr/>
            <p:nvPr/>
          </p:nvCxnSpPr>
          <p:spPr>
            <a:xfrm>
              <a:off x="2042" y="845"/>
              <a:ext cx="0" cy="326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6" name="Google Shape;176;p3"/>
            <p:cNvCxnSpPr/>
            <p:nvPr/>
          </p:nvCxnSpPr>
          <p:spPr>
            <a:xfrm>
              <a:off x="244" y="1868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7" name="Google Shape;177;p3"/>
            <p:cNvCxnSpPr/>
            <p:nvPr/>
          </p:nvCxnSpPr>
          <p:spPr>
            <a:xfrm>
              <a:off x="244" y="2427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8" name="Google Shape;178;p3"/>
            <p:cNvCxnSpPr/>
            <p:nvPr/>
          </p:nvCxnSpPr>
          <p:spPr>
            <a:xfrm>
              <a:off x="244" y="2987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79" name="Google Shape;179;p3"/>
            <p:cNvCxnSpPr/>
            <p:nvPr/>
          </p:nvCxnSpPr>
          <p:spPr>
            <a:xfrm>
              <a:off x="244" y="3546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80" name="Google Shape;180;p3"/>
            <p:cNvCxnSpPr/>
            <p:nvPr/>
          </p:nvCxnSpPr>
          <p:spPr>
            <a:xfrm>
              <a:off x="7436" y="845"/>
              <a:ext cx="0" cy="326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81" name="Google Shape;181;p3"/>
            <p:cNvCxnSpPr/>
            <p:nvPr/>
          </p:nvCxnSpPr>
          <p:spPr>
            <a:xfrm>
              <a:off x="244" y="845"/>
              <a:ext cx="0" cy="326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82" name="Google Shape;182;p3"/>
            <p:cNvCxnSpPr/>
            <p:nvPr/>
          </p:nvCxnSpPr>
          <p:spPr>
            <a:xfrm>
              <a:off x="244" y="845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  <p:cxnSp>
          <p:nvCxnSpPr>
            <p:cNvPr id="183" name="Google Shape;183;p3"/>
            <p:cNvCxnSpPr/>
            <p:nvPr/>
          </p:nvCxnSpPr>
          <p:spPr>
            <a:xfrm>
              <a:off x="244" y="4105"/>
              <a:ext cx="7192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miter lim="8000"/>
              <a:headEnd len="med" w="med" type="none"/>
              <a:tailEnd len="med" w="med" type="none"/>
            </a:ln>
          </p:spPr>
        </p:cxnSp>
      </p:grpSp>
      <p:sp>
        <p:nvSpPr>
          <p:cNvPr id="184" name="Google Shape;184;p3"/>
          <p:cNvSpPr txBox="1"/>
          <p:nvPr/>
        </p:nvSpPr>
        <p:spPr>
          <a:xfrm>
            <a:off x="4295775" y="3044825"/>
            <a:ext cx="1152525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/>
          </a:p>
        </p:txBody>
      </p:sp>
      <p:sp>
        <p:nvSpPr>
          <p:cNvPr id="185" name="Google Shape;185;p3"/>
          <p:cNvSpPr txBox="1"/>
          <p:nvPr/>
        </p:nvSpPr>
        <p:spPr>
          <a:xfrm>
            <a:off x="4295775" y="3937000"/>
            <a:ext cx="1152525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86" name="Google Shape;186;p3"/>
          <p:cNvSpPr txBox="1"/>
          <p:nvPr/>
        </p:nvSpPr>
        <p:spPr>
          <a:xfrm>
            <a:off x="4295775" y="4800600"/>
            <a:ext cx="1152525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/>
          </a:p>
        </p:txBody>
      </p:sp>
      <p:sp>
        <p:nvSpPr>
          <p:cNvPr id="187" name="Google Shape;187;p3"/>
          <p:cNvSpPr txBox="1"/>
          <p:nvPr/>
        </p:nvSpPr>
        <p:spPr>
          <a:xfrm>
            <a:off x="4319587" y="5724525"/>
            <a:ext cx="1152525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/>
          </a:p>
        </p:txBody>
      </p:sp>
      <p:sp>
        <p:nvSpPr>
          <p:cNvPr id="188" name="Google Shape;188;p3"/>
          <p:cNvSpPr txBox="1"/>
          <p:nvPr/>
        </p:nvSpPr>
        <p:spPr>
          <a:xfrm>
            <a:off x="6888162" y="3043237"/>
            <a:ext cx="2006600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°C</a:t>
            </a:r>
            <a:endParaRPr/>
          </a:p>
        </p:txBody>
      </p:sp>
      <p:sp>
        <p:nvSpPr>
          <p:cNvPr id="189" name="Google Shape;189;p3"/>
          <p:cNvSpPr txBox="1"/>
          <p:nvPr/>
        </p:nvSpPr>
        <p:spPr>
          <a:xfrm>
            <a:off x="7027862" y="3992562"/>
            <a:ext cx="1152525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/>
          </a:p>
        </p:txBody>
      </p:sp>
      <p:sp>
        <p:nvSpPr>
          <p:cNvPr id="190" name="Google Shape;190;p3"/>
          <p:cNvSpPr txBox="1"/>
          <p:nvPr/>
        </p:nvSpPr>
        <p:spPr>
          <a:xfrm>
            <a:off x="7027602" y="4859279"/>
            <a:ext cx="1152128" cy="7847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1" name="Google Shape;191;p3"/>
          <p:cNvSpPr txBox="1"/>
          <p:nvPr/>
        </p:nvSpPr>
        <p:spPr>
          <a:xfrm>
            <a:off x="7027862" y="5741987"/>
            <a:ext cx="1152525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92" name="Google Shape;192;p3"/>
          <p:cNvSpPr txBox="1"/>
          <p:nvPr/>
        </p:nvSpPr>
        <p:spPr>
          <a:xfrm>
            <a:off x="9088437" y="4000500"/>
            <a:ext cx="2592387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</a:t>
            </a:r>
            <a:endParaRPr/>
          </a:p>
        </p:txBody>
      </p:sp>
      <p:sp>
        <p:nvSpPr>
          <p:cNvPr id="193" name="Google Shape;193;p3"/>
          <p:cNvSpPr txBox="1"/>
          <p:nvPr/>
        </p:nvSpPr>
        <p:spPr>
          <a:xfrm>
            <a:off x="9009062" y="5000625"/>
            <a:ext cx="2592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Éprouvette graduée</a:t>
            </a:r>
            <a:endParaRPr/>
          </a:p>
        </p:txBody>
      </p:sp>
      <p:sp>
        <p:nvSpPr>
          <p:cNvPr id="194" name="Google Shape;194;p3"/>
          <p:cNvSpPr txBox="1"/>
          <p:nvPr/>
        </p:nvSpPr>
        <p:spPr>
          <a:xfrm>
            <a:off x="9009062" y="5816600"/>
            <a:ext cx="2592387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Manomètre</a:t>
            </a:r>
            <a:endParaRPr/>
          </a:p>
        </p:txBody>
      </p:sp>
      <p:sp>
        <p:nvSpPr>
          <p:cNvPr id="195" name="Google Shape;195;p3"/>
          <p:cNvSpPr txBox="1"/>
          <p:nvPr/>
        </p:nvSpPr>
        <p:spPr>
          <a:xfrm>
            <a:off x="9039225" y="3135312"/>
            <a:ext cx="2909887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Thermomètre</a:t>
            </a: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700" y="469900"/>
            <a:ext cx="8432800" cy="62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/>
          <p:nvPr/>
        </p:nvSpPr>
        <p:spPr>
          <a:xfrm>
            <a:off x="1919287" y="1989137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"/>
          <p:cNvSpPr/>
          <p:nvPr/>
        </p:nvSpPr>
        <p:spPr>
          <a:xfrm>
            <a:off x="8510587" y="4941887"/>
            <a:ext cx="431800" cy="503237"/>
          </a:xfrm>
          <a:custGeom>
            <a:rect b="b" l="l" r="r" t="t"/>
            <a:pathLst>
              <a:path extrusionOk="0" h="503237" w="431800">
                <a:moveTo>
                  <a:pt x="65170" y="153932"/>
                </a:moveTo>
                <a:lnTo>
                  <a:pt x="142245" y="87798"/>
                </a:lnTo>
                <a:lnTo>
                  <a:pt x="215900" y="173638"/>
                </a:lnTo>
                <a:lnTo>
                  <a:pt x="289555" y="87798"/>
                </a:lnTo>
                <a:lnTo>
                  <a:pt x="366630" y="153932"/>
                </a:lnTo>
                <a:lnTo>
                  <a:pt x="282811" y="251619"/>
                </a:lnTo>
                <a:lnTo>
                  <a:pt x="366630" y="349305"/>
                </a:lnTo>
                <a:lnTo>
                  <a:pt x="289555" y="415439"/>
                </a:lnTo>
                <a:lnTo>
                  <a:pt x="215900" y="329599"/>
                </a:lnTo>
                <a:lnTo>
                  <a:pt x="142245" y="415439"/>
                </a:lnTo>
                <a:lnTo>
                  <a:pt x="65170" y="349305"/>
                </a:lnTo>
                <a:lnTo>
                  <a:pt x="148989" y="251619"/>
                </a:lnTo>
                <a:lnTo>
                  <a:pt x="65170" y="153932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"/>
          <p:cNvSpPr txBox="1"/>
          <p:nvPr>
            <p:ph idx="1" type="body"/>
          </p:nvPr>
        </p:nvSpPr>
        <p:spPr>
          <a:xfrm>
            <a:off x="192087" y="549275"/>
            <a:ext cx="11520487" cy="6308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 Un corps flotte sur l’eau si sa masse volumique est :</a:t>
            </a:r>
            <a:endParaRPr b="0" i="0" sz="2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Inférieure à celle de l’eau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Supérieure à celle de l’eau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Egale à celle de l’eau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6- Lorsqu’un changement d’état d’un corps de l’état solide à l’état liquide sa masse</a:t>
            </a:r>
            <a:endParaRPr b="0" i="0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Augmente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Diminue   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Ne change pas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7- Le mélange d’eau et de l’huile est un mélange homogène.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Vrai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Faux</a:t>
            </a:r>
            <a:endParaRPr/>
          </a:p>
          <a:p>
            <a:pPr indent="-53023" lvl="0" marL="182563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5"/>
          <p:cNvSpPr/>
          <p:nvPr/>
        </p:nvSpPr>
        <p:spPr>
          <a:xfrm>
            <a:off x="215900" y="1125537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5"/>
          <p:cNvSpPr/>
          <p:nvPr/>
        </p:nvSpPr>
        <p:spPr>
          <a:xfrm>
            <a:off x="192087" y="4292600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5"/>
          <p:cNvSpPr/>
          <p:nvPr/>
        </p:nvSpPr>
        <p:spPr>
          <a:xfrm>
            <a:off x="192087" y="6092825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"/>
          <p:cNvSpPr txBox="1"/>
          <p:nvPr>
            <p:ph idx="1" type="body"/>
          </p:nvPr>
        </p:nvSpPr>
        <p:spPr>
          <a:xfrm>
            <a:off x="47625" y="404812"/>
            <a:ext cx="12144375" cy="63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7- Le mélange d’eau et de l’huile est un mélange homogène.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Vrai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Faux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90"/>
              <a:buFont typeface="Arial"/>
              <a:buNone/>
            </a:pPr>
            <a:r>
              <a:t/>
            </a:r>
            <a:endParaRPr b="1" i="0" sz="1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8-  La technique utilisée pour séparer les constituants d’un mélange homogène est :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la filtration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la distillation    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la décantation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020"/>
              <a:buFont typeface="Arial"/>
              <a:buNone/>
            </a:pPr>
            <a:r>
              <a:t/>
            </a:r>
            <a:endParaRPr b="1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9- </a:t>
            </a: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le mélange d’eau et du sel quel est le solvant ? Et quel est le soluté?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None/>
            </a:pP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Le solvant :                            Le soluté: </a:t>
            </a:r>
            <a:endParaRPr/>
          </a:p>
        </p:txBody>
      </p:sp>
      <p:sp>
        <p:nvSpPr>
          <p:cNvPr id="219" name="Google Shape;219;p6"/>
          <p:cNvSpPr/>
          <p:nvPr/>
        </p:nvSpPr>
        <p:spPr>
          <a:xfrm>
            <a:off x="80962" y="1484312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74612" y="3681412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"/>
          <p:cNvSpPr txBox="1"/>
          <p:nvPr/>
        </p:nvSpPr>
        <p:spPr>
          <a:xfrm>
            <a:off x="2566987" y="5857875"/>
            <a:ext cx="1584325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L’eau</a:t>
            </a:r>
            <a:endParaRPr/>
          </a:p>
        </p:txBody>
      </p:sp>
      <p:sp>
        <p:nvSpPr>
          <p:cNvPr id="222" name="Google Shape;222;p6"/>
          <p:cNvSpPr txBox="1"/>
          <p:nvPr/>
        </p:nvSpPr>
        <p:spPr>
          <a:xfrm>
            <a:off x="7104062" y="5848350"/>
            <a:ext cx="1584325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Sel</a:t>
            </a: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"/>
          <p:cNvSpPr txBox="1"/>
          <p:nvPr/>
        </p:nvSpPr>
        <p:spPr>
          <a:xfrm>
            <a:off x="215900" y="347662"/>
            <a:ext cx="12053887" cy="2339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1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10- Eau salé c’est un 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corps  pur  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mélange  </a:t>
            </a: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hétérogène</a:t>
            </a: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mélange  </a:t>
            </a: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homogène</a:t>
            </a: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215900" y="2212975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"/>
          <p:cNvSpPr txBox="1"/>
          <p:nvPr>
            <p:ph idx="1" type="body"/>
          </p:nvPr>
        </p:nvSpPr>
        <p:spPr>
          <a:xfrm>
            <a:off x="192087" y="1473200"/>
            <a:ext cx="11390312" cy="526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1" lang="en-US" sz="2400" u="sng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1-</a:t>
            </a:r>
            <a:r>
              <a:rPr b="1" i="1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Remplir le tableau suivant 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rPr b="1" i="0" lang="en-US" sz="2400" u="sng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3- </a:t>
            </a: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Pour que le courant électrique puisse circuler dans le circuit : l'interrupteur doit être : </a:t>
            </a:r>
            <a:b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 ouvert                     </a:t>
            </a:r>
            <a:b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 fermé                        </a:t>
            </a:r>
            <a:b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⧠  allumé</a:t>
            </a:r>
            <a:endParaRPr b="0" i="0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3023" lvl="0" marL="182563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"/>
          <p:cNvSpPr txBox="1"/>
          <p:nvPr/>
        </p:nvSpPr>
        <p:spPr>
          <a:xfrm>
            <a:off x="1992312" y="476250"/>
            <a:ext cx="7924800" cy="996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Deuxième partie : l’électricité </a:t>
            </a:r>
            <a:endParaRPr/>
          </a:p>
        </p:txBody>
      </p:sp>
      <p:graphicFrame>
        <p:nvGraphicFramePr>
          <p:cNvPr id="237" name="Google Shape;237;p8"/>
          <p:cNvGraphicFramePr/>
          <p:nvPr/>
        </p:nvGraphicFramePr>
        <p:xfrm>
          <a:off x="817562" y="23479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{1E75EB8F-78C7-44F7-8CB1-4008AC35393E}</a:tableStyleId>
              </a:tblPr>
              <a:tblGrid>
                <a:gridCol w="2601900"/>
                <a:gridCol w="1955800"/>
                <a:gridCol w="2105025"/>
                <a:gridCol w="2476500"/>
              </a:tblGrid>
              <a:tr h="109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 éléments d’un circuit électrique simple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pile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lampe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Interrupteur fermé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Symbole normalisé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38" name="Google Shape;2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9187" y="3546475"/>
            <a:ext cx="1439862" cy="5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4200" y="3532187"/>
            <a:ext cx="1450975" cy="5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80325" y="3716337"/>
            <a:ext cx="1865312" cy="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/>
          <p:nvPr/>
        </p:nvSpPr>
        <p:spPr>
          <a:xfrm>
            <a:off x="192087" y="5661025"/>
            <a:ext cx="447675" cy="431800"/>
          </a:xfrm>
          <a:custGeom>
            <a:rect b="b" l="l" r="r" t="t"/>
            <a:pathLst>
              <a:path extrusionOk="0" h="431800" w="447675">
                <a:moveTo>
                  <a:pt x="72268" y="140256"/>
                </a:moveTo>
                <a:lnTo>
                  <a:pt x="142773" y="67159"/>
                </a:lnTo>
                <a:lnTo>
                  <a:pt x="223838" y="145348"/>
                </a:lnTo>
                <a:lnTo>
                  <a:pt x="304902" y="67159"/>
                </a:lnTo>
                <a:lnTo>
                  <a:pt x="375407" y="140256"/>
                </a:lnTo>
                <a:lnTo>
                  <a:pt x="296983" y="215900"/>
                </a:lnTo>
                <a:lnTo>
                  <a:pt x="375407" y="291544"/>
                </a:lnTo>
                <a:lnTo>
                  <a:pt x="304902" y="364641"/>
                </a:lnTo>
                <a:lnTo>
                  <a:pt x="223838" y="286452"/>
                </a:lnTo>
                <a:lnTo>
                  <a:pt x="142773" y="364641"/>
                </a:lnTo>
                <a:lnTo>
                  <a:pt x="72268" y="291544"/>
                </a:lnTo>
                <a:lnTo>
                  <a:pt x="150692" y="215900"/>
                </a:lnTo>
                <a:lnTo>
                  <a:pt x="72268" y="140256"/>
                </a:lnTo>
                <a:close/>
              </a:path>
            </a:pathLst>
          </a:custGeom>
          <a:solidFill>
            <a:srgbClr val="00B050"/>
          </a:solidFill>
          <a:ln cap="flat" cmpd="sng" w="26425">
            <a:solidFill>
              <a:srgbClr val="6B766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4_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2009-04-18T14:04:58Z</dcterms:created>
  <dc:creator>PC_WINDOWS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