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4.xml" ContentType="application/vnd.openxmlformats-officedocument.presentationml.tags+xml"/>
  <Override PartName="/ppt/charts/chartEx1.xml" ContentType="application/vnd.ms-office.chartex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5352" r:id="rId2"/>
  </p:sldIdLst>
  <p:sldSz cx="12192000" cy="6858000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4" pos="3864" userDrawn="1">
          <p15:clr>
            <a:srgbClr val="A4A3A4"/>
          </p15:clr>
        </p15:guide>
        <p15:guide id="5" orient="horz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F7F7F"/>
    <a:srgbClr val="EF224B"/>
    <a:srgbClr val="7E0080"/>
    <a:srgbClr val="DF6FA0"/>
    <a:srgbClr val="9B51B4"/>
    <a:srgbClr val="D7B9E1"/>
    <a:srgbClr val="F2F2F2"/>
    <a:srgbClr val="2B4871"/>
    <a:srgbClr val="05BADD"/>
    <a:srgbClr val="FFB40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969" autoAdjust="0"/>
    <p:restoredTop sz="94558"/>
  </p:normalViewPr>
  <p:slideViewPr>
    <p:cSldViewPr snapToGrid="0">
      <p:cViewPr varScale="1">
        <p:scale>
          <a:sx n="104" d="100"/>
          <a:sy n="104" d="100"/>
        </p:scale>
        <p:origin x="1158" y="114"/>
      </p:cViewPr>
      <p:guideLst>
        <p:guide pos="3864"/>
        <p:guide orient="horz" pos="2160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 varScale="1">
      <p:scale>
        <a:sx n="1" d="1"/>
        <a:sy n="1" d="1"/>
      </p:scale>
      <p:origin x="0" y="-22368"/>
    </p:cViewPr>
  </p:sorterViewPr>
  <p:notesViewPr>
    <p:cSldViewPr snapToGrid="0">
      <p:cViewPr varScale="1">
        <p:scale>
          <a:sx n="84" d="100"/>
          <a:sy n="84" d="100"/>
        </p:scale>
        <p:origin x="2976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charts/_rels/chartEx1.xml.rels><?xml version="1.0" encoding="UTF-8" standalone="yes"?>
<Relationships xmlns="http://schemas.openxmlformats.org/package/2006/relationships"><Relationship Id="rId3" Type="http://schemas.microsoft.com/office/2011/relationships/chartColorStyle" Target="colors1.xml"/><Relationship Id="rId2" Type="http://schemas.microsoft.com/office/2011/relationships/chartStyle" Target="style1.xml"/><Relationship Id="rId1" Type="http://schemas.openxmlformats.org/officeDocument/2006/relationships/package" Target="../embeddings/Microsoft_Excel_Worksheet.xlsx"/></Relationships>
</file>

<file path=ppt/charts/chartEx1.xml><?xml version="1.0" encoding="utf-8"?>
<cx:chartSpace xmlns:a="http://schemas.openxmlformats.org/drawingml/2006/main" xmlns:r="http://schemas.openxmlformats.org/officeDocument/2006/relationships" xmlns:cx="http://schemas.microsoft.com/office/drawing/2014/chartex">
  <cx:chartData>
    <cx:externalData r:id="rId1" cx:autoUpdate="0"/>
    <cx:data id="0">
      <cx:strDim type="cat">
        <cx:f>Sheet1!$A$2:$A$9</cx:f>
        <cx:lvl ptCount="8">
          <cx:pt idx="0">Category 1</cx:pt>
          <cx:pt idx="1">Category 2</cx:pt>
          <cx:pt idx="2">Category 3</cx:pt>
          <cx:pt idx="3">Category 4</cx:pt>
          <cx:pt idx="4">Category 5</cx:pt>
          <cx:pt idx="5">Category 6</cx:pt>
          <cx:pt idx="6">Category 7</cx:pt>
          <cx:pt idx="7">Category 8</cx:pt>
        </cx:lvl>
      </cx:strDim>
      <cx:numDim type="val">
        <cx:f>Sheet1!$B$2:$B$9</cx:f>
        <cx:lvl ptCount="8" formatCode="General">
          <cx:pt idx="0">100</cx:pt>
          <cx:pt idx="1">20</cx:pt>
          <cx:pt idx="2">50</cx:pt>
          <cx:pt idx="3">-40</cx:pt>
          <cx:pt idx="4">130</cx:pt>
          <cx:pt idx="5">-60</cx:pt>
          <cx:pt idx="6">70</cx:pt>
          <cx:pt idx="7">140</cx:pt>
        </cx:lvl>
      </cx:numDim>
    </cx:data>
  </cx:chartData>
  <cx:chart>
    <cx:plotArea>
      <cx:plotAreaRegion>
        <cx:series layoutId="waterfall" uniqueId="{ED37DDC8-A966-42E2-AA58-D98C2AE2572F}">
          <cx:tx>
            <cx:txData>
              <cx:f>Sheet1!$B$1</cx:f>
              <cx:v>Series1</cx:v>
            </cx:txData>
          </cx:tx>
          <cx:spPr>
            <a:ln>
              <a:noFill/>
            </a:ln>
          </cx:spPr>
          <cx:dataId val="0"/>
          <cx:layoutPr>
            <cx:subtotals>
              <cx:idx val="0"/>
              <cx:idx val="4"/>
              <cx:idx val="7"/>
            </cx:subtotals>
          </cx:layoutPr>
        </cx:series>
      </cx:plotAreaRegion>
      <cx:axis id="0">
        <cx:catScaling gapWidth="1"/>
        <cx:tickLabels/>
        <cx:spPr>
          <a:ln>
            <a:solidFill>
              <a:schemeClr val="bg1">
                <a:lumMod val="85000"/>
              </a:schemeClr>
            </a:solidFill>
          </a:ln>
        </cx:spPr>
        <cx:txPr>
          <a:bodyPr vertOverflow="overflow" horzOverflow="overflow" wrap="square" lIns="0" tIns="0" rIns="0" bIns="0"/>
          <a:lstStyle/>
          <a:p>
            <a:pPr algn="ctr" rtl="0">
              <a:defRPr sz="1400" b="0" i="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pPr>
            <a:endParaRPr lang="en-US" sz="1400">
              <a:solidFill>
                <a:schemeClr val="tx1"/>
              </a:solidFill>
            </a:endParaRPr>
          </a:p>
        </cx:txPr>
      </cx:axis>
      <cx:axis id="1">
        <cx:valScaling/>
        <cx:majorGridlines/>
        <cx:tickLabels/>
        <cx:spPr>
          <a:ln>
            <a:solidFill>
              <a:schemeClr val="bg1">
                <a:lumMod val="85000"/>
              </a:schemeClr>
            </a:solidFill>
          </a:ln>
        </cx:spPr>
        <cx:txPr>
          <a:bodyPr vertOverflow="overflow" horzOverflow="overflow" wrap="square" lIns="0" tIns="0" rIns="0" bIns="0"/>
          <a:lstStyle/>
          <a:p>
            <a:pPr algn="ctr" rtl="0">
              <a:defRPr sz="1400" b="0" i="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pPr>
            <a:endParaRPr lang="en-US" sz="1400">
              <a:solidFill>
                <a:schemeClr val="tx1"/>
              </a:solidFill>
            </a:endParaRPr>
          </a:p>
        </cx:txPr>
      </cx:axis>
    </cx:plotArea>
    <cx:legend pos="t" align="ctr" overlay="0">
      <cx:txPr>
        <a:bodyPr spcFirstLastPara="1" vertOverflow="ellipsis" horzOverflow="overflow" wrap="square" lIns="0" tIns="0" rIns="0" bIns="0" anchor="ctr" anchorCtr="1"/>
        <a:lstStyle/>
        <a:p>
          <a:pPr algn="ctr" rtl="0">
            <a:defRPr sz="1400">
              <a:solidFill>
                <a:schemeClr val="tx1"/>
              </a:solidFill>
            </a:defRPr>
          </a:pPr>
          <a:endParaRPr lang="en-US" sz="1400" b="0" i="0" u="none" strike="noStrike" baseline="0">
            <a:solidFill>
              <a:schemeClr val="tx1"/>
            </a:solidFill>
            <a:latin typeface="Arial"/>
          </a:endParaRPr>
        </a:p>
      </cx:txPr>
    </cx:legend>
  </cx:chart>
  <cx:fmtOvrs>
    <cx:fmtOvr idx="2">
      <cx:spPr>
        <a:solidFill>
          <a:schemeClr val="accent1"/>
        </a:solidFill>
      </cx:spPr>
    </cx:fmtOvr>
    <cx:fmtOvr idx="1">
      <cx:spPr>
        <a:solidFill>
          <a:schemeClr val="accent5"/>
        </a:solidFill>
      </cx:spPr>
    </cx:fmtOvr>
    <cx:fmtOvr idx="0">
      <cx:spPr>
        <a:solidFill>
          <a:schemeClr val="accent2"/>
        </a:solidFill>
      </cx:spPr>
    </cx:fmtOvr>
  </cx:fmtOvrs>
</cx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99">
  <cs:axisTitle>
    <cs:lnRef idx="0"/>
    <cs:fillRef idx="0"/>
    <cs:effectRef idx="0"/>
    <cs:fontRef idx="minor">
      <a:schemeClr val="tx2"/>
    </cs:fontRef>
    <cs:defRPr sz="1197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/>
  </cs:chartArea>
  <cs:dataLabel>
    <cs:lnRef idx="0"/>
    <cs:fillRef idx="0"/>
    <cs:effectRef idx="0"/>
    <cs:fontRef idx="minor">
      <a:schemeClr val="tx2"/>
    </cs:fontRef>
    <cs:defRPr sz="1197"/>
  </cs:dataLabel>
  <cs:dataLabelCallout>
    <cs:lnRef idx="0"/>
    <cs:fillRef idx="0"/>
    <cs:effectRef idx="0"/>
    <cs:fontRef idx="minor">
      <a:schemeClr val="dk1"/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2"/>
    </cs:fontRef>
    <cs:spPr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cs:spPr>
  </cs:dataPoint>
  <cs:dataPoint3D>
    <cs:lnRef idx="0"/>
    <cs:fillRef idx="0">
      <cs:styleClr val="auto"/>
    </cs:fillRef>
    <cs:effectRef idx="0"/>
    <cs:fontRef idx="minor">
      <a:schemeClr val="tx2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tx2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2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tx2"/>
    </cs:fontRef>
    <cs:spPr>
      <a:ln w="2857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1197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15000"/>
            <a:lumOff val="85000"/>
            <a:lumOff val="10000"/>
          </a:schemeClr>
        </a:solidFill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2"/>
    </cs:fontRef>
    <cs:defRPr sz="1197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/>
  </cs:seriesAxis>
  <cs:seriesLine>
    <cs:lnRef idx="0"/>
    <cs:fillRef idx="0"/>
    <cs:effectRef idx="0"/>
    <cs:fontRef idx="minor">
      <a:schemeClr val="tx2"/>
    </cs:fontRef>
    <cs:spPr>
      <a:ln w="9525" cap="flat">
        <a:solidFill>
          <a:srgbClr val="D9D9D9"/>
        </a:solidFill>
        <a:round/>
      </a:ln>
    </cs:spPr>
  </cs:seriesLine>
  <cs:title>
    <cs:lnRef idx="0"/>
    <cs:fillRef idx="0"/>
    <cs:effectRef idx="0"/>
    <cs:fontRef idx="minor">
      <a:schemeClr val="tx2"/>
    </cs:fontRef>
    <cs:defRPr sz="2128" b="1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1197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1197"/>
  </cs:valueAxis>
  <cs:wall>
    <cs:lnRef idx="0"/>
    <cs:fillRef idx="0"/>
    <cs:effectRef idx="0"/>
    <cs:fontRef idx="minor">
      <a:schemeClr val="tx2"/>
    </cs:fontRef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61E8393-A5AD-6950-6709-404557772EF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C1C2D59-81EC-CEE5-EDE2-16D0CBA109A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38D2EF-A13A-4320-A2BE-9A5A823B592B}" type="datetimeFigureOut">
              <a:rPr lang="en-SG" smtClean="0"/>
              <a:t>15/10/2025</a:t>
            </a:fld>
            <a:endParaRPr lang="en-S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47BA8F-7A48-4B25-7225-03BCAF276F0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50B075-D097-07A7-B579-C6289F1B664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E0A54C-7E84-4A96-95A9-A78BFDA2AAE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121180749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2485F5-2DBA-4A69-B0BC-0E1C482526BB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CA217B-6B37-4B6C-95DA-B2933D371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5668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2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557D2F44-BC3F-D8BD-359D-6F796B628E65}"/>
              </a:ext>
            </a:extLst>
          </p:cNvPr>
          <p:cNvSpPr/>
          <p:nvPr userDrawn="1"/>
        </p:nvSpPr>
        <p:spPr>
          <a:xfrm flipH="1">
            <a:off x="0" y="6757416"/>
            <a:ext cx="12161520" cy="100584"/>
          </a:xfrm>
          <a:prstGeom prst="rect">
            <a:avLst/>
          </a:prstGeom>
          <a:gradFill flip="none" rotWithShape="1">
            <a:gsLst>
              <a:gs pos="0">
                <a:schemeClr val="accent2">
                  <a:lumMod val="20000"/>
                  <a:lumOff val="80000"/>
                </a:schemeClr>
              </a:gs>
              <a:gs pos="100000">
                <a:schemeClr val="accent2">
                  <a:lumMod val="20000"/>
                  <a:lumOff val="80000"/>
                  <a:alpha val="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: Top Corners Rounded 13">
            <a:extLst>
              <a:ext uri="{FF2B5EF4-FFF2-40B4-BE49-F238E27FC236}">
                <a16:creationId xmlns:a16="http://schemas.microsoft.com/office/drawing/2014/main" id="{D570F228-84E4-D963-B626-1713032BAE30}"/>
              </a:ext>
            </a:extLst>
          </p:cNvPr>
          <p:cNvSpPr/>
          <p:nvPr userDrawn="1"/>
        </p:nvSpPr>
        <p:spPr>
          <a:xfrm>
            <a:off x="11325812" y="6505575"/>
            <a:ext cx="528138" cy="352425"/>
          </a:xfrm>
          <a:prstGeom prst="round2Same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801453-F71C-4C51-9C43-7AD61258D9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19099" y="1262063"/>
            <a:ext cx="11343363" cy="3808412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FD90400-E7FB-45E1-BB98-088160338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17300" y="6578248"/>
            <a:ext cx="345162" cy="207076"/>
          </a:xfrm>
          <a:prstGeom prst="rect">
            <a:avLst/>
          </a:prstGeom>
        </p:spPr>
        <p:txBody>
          <a:bodyPr lIns="0" tIns="0" rIns="0" bIns="0" anchor="ctr"/>
          <a:lstStyle>
            <a:lvl1pPr algn="ctr">
              <a:defRPr sz="1050">
                <a:solidFill>
                  <a:schemeClr val="bg1"/>
                </a:solidFill>
                <a:latin typeface="+mj-lt"/>
              </a:defRPr>
            </a:lvl1pPr>
          </a:lstStyle>
          <a:p>
            <a:fld id="{4145DBE5-F440-4DC1-86E2-EA4CF186D26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Rectangle: Top Corners Rounded 5">
            <a:extLst>
              <a:ext uri="{FF2B5EF4-FFF2-40B4-BE49-F238E27FC236}">
                <a16:creationId xmlns:a16="http://schemas.microsoft.com/office/drawing/2014/main" id="{F770768B-E889-E357-3F75-B2F864830D7E}"/>
              </a:ext>
            </a:extLst>
          </p:cNvPr>
          <p:cNvSpPr/>
          <p:nvPr userDrawn="1"/>
        </p:nvSpPr>
        <p:spPr>
          <a:xfrm rot="5400000">
            <a:off x="-252936" y="360262"/>
            <a:ext cx="734470" cy="228600"/>
          </a:xfrm>
          <a:prstGeom prst="round2SameRect">
            <a:avLst>
              <a:gd name="adj1" fmla="val 22222"/>
              <a:gd name="adj2" fmla="val 0"/>
            </a:avLst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E6AB0C77-779C-4A54-B4CE-0B85EED3D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099" y="107327"/>
            <a:ext cx="11344112" cy="73447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defRPr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5013603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30" userDrawn="1">
          <p15:clr>
            <a:srgbClr val="FBAE40"/>
          </p15:clr>
        </p15:guide>
        <p15:guide id="2" pos="262" userDrawn="1">
          <p15:clr>
            <a:srgbClr val="FBAE40"/>
          </p15:clr>
        </p15:guide>
        <p15:guide id="3" pos="741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ags" Target="../tags/tag2.xml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1.bin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112F218A-F783-D7AA-07FA-8006BACE6B39}"/>
              </a:ext>
            </a:extLst>
          </p:cNvPr>
          <p:cNvGraphicFramePr>
            <a:graphicFrameLocks noChangeAspect="1"/>
          </p:cNvGraphicFramePr>
          <p:nvPr>
            <p:custDataLst>
              <p:tags r:id="rId3"/>
            </p:custDataLst>
            <p:extLst>
              <p:ext uri="{D42A27DB-BD31-4B8C-83A1-F6EECF244321}">
                <p14:modId xmlns:p14="http://schemas.microsoft.com/office/powerpoint/2010/main" val="171084627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470" imgH="469" progId="TCLayout.ActiveDocument.1">
                  <p:embed/>
                </p:oleObj>
              </mc:Choice>
              <mc:Fallback>
                <p:oleObj name="think-cell Slide" r:id="rId4" imgW="470" imgH="469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17554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Crimson Pro" pitchFamily="2" charset="0"/>
        <a:buChar char="−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Courier New" panose="02070309020205020404" pitchFamily="49" charset="0"/>
        <a:buChar char="o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4.xml"/><Relationship Id="rId6" Type="http://schemas.openxmlformats.org/officeDocument/2006/relationships/image" Target="../media/image180.png"/><Relationship Id="rId5" Type="http://schemas.microsoft.com/office/2014/relationships/chartEx" Target="../charts/chartEx1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018BC13-13DF-3988-687B-D56AC207C9F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5" name="think-cell data - do not delete" hidden="1">
            <a:extLst>
              <a:ext uri="{FF2B5EF4-FFF2-40B4-BE49-F238E27FC236}">
                <a16:creationId xmlns:a16="http://schemas.microsoft.com/office/drawing/2014/main" id="{B18801C9-D7CB-4D11-946D-062F45771A89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35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B18801C9-D7CB-4D11-946D-062F45771A8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5F197E4C-FFB0-1D2A-3AB9-DB8396ABA1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en-US" dirty="0"/>
              <a:t>Waterfall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8BEFFA3-27BC-4E0D-A9A9-B396FE9CDD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5DBE5-F440-4DC1-86E2-EA4CF186D269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828826A6-10E4-5AFA-DEAA-4C7BFE87D331}"/>
              </a:ext>
            </a:extLst>
          </p:cNvPr>
          <p:cNvSpPr txBox="1"/>
          <p:nvPr/>
        </p:nvSpPr>
        <p:spPr>
          <a:xfrm>
            <a:off x="418055" y="1058545"/>
            <a:ext cx="11047792" cy="276999"/>
          </a:xfrm>
          <a:prstGeom prst="rect">
            <a:avLst/>
          </a:prstGeom>
        </p:spPr>
        <p:txBody>
          <a:bodyPr vert="horz" wrap="square" lIns="0" tIns="0" rIns="0" bIns="0" rtlCol="0" anchor="b" anchorCtr="0">
            <a:spAutoFit/>
          </a:bodyPr>
          <a:lstStyle>
            <a:lvl1pPr>
              <a:lnSpc>
                <a:spcPct val="100000"/>
              </a:lnSpc>
              <a:spcBef>
                <a:spcPct val="0"/>
              </a:spcBef>
              <a:buNone/>
              <a:defRPr sz="4000" b="1">
                <a:solidFill>
                  <a:schemeClr val="accent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sz="1800" dirty="0">
                <a:solidFill>
                  <a:schemeClr val="tx1"/>
                </a:solidFill>
              </a:rPr>
              <a:t>Chart Title </a:t>
            </a:r>
            <a:endParaRPr lang="de-DE" sz="1800" dirty="0">
              <a:solidFill>
                <a:schemeClr val="tx1"/>
              </a:solidFill>
            </a:endParaRPr>
          </a:p>
        </p:txBody>
      </p:sp>
      <mc:AlternateContent xmlns:mc="http://schemas.openxmlformats.org/markup-compatibility/2006" xmlns:cx4="http://schemas.microsoft.com/office/drawing/2016/5/10/chartex">
        <mc:Choice Requires="cx4">
          <p:graphicFrame>
            <p:nvGraphicFramePr>
              <p:cNvPr id="6" name="Content Placeholder 33">
                <a:extLst>
                  <a:ext uri="{FF2B5EF4-FFF2-40B4-BE49-F238E27FC236}">
                    <a16:creationId xmlns:a16="http://schemas.microsoft.com/office/drawing/2014/main" id="{D977F0CF-95E7-20F3-C78A-F741FBEB230C}"/>
                  </a:ext>
                </a:extLst>
              </p:cNvPr>
              <p:cNvGraphicFramePr>
                <a:graphicFrameLocks/>
              </p:cNvGraphicFramePr>
              <p:nvPr/>
            </p:nvGraphicFramePr>
            <p:xfrm>
              <a:off x="429537" y="1724628"/>
              <a:ext cx="11332924" cy="4498372"/>
            </p:xfrm>
            <a:graphic>
              <a:graphicData uri="http://schemas.microsoft.com/office/drawing/2014/chartex">
                <cx:chart xmlns:cx="http://schemas.microsoft.com/office/drawing/2014/chartex" xmlns:r="http://schemas.openxmlformats.org/officeDocument/2006/relationships" r:id="rId5"/>
              </a:graphicData>
            </a:graphic>
          </p:graphicFrame>
        </mc:Choice>
        <mc:Fallback xmlns="">
          <p:pic>
            <p:nvPicPr>
              <p:cNvPr id="6" name="Content Placeholder 33">
                <a:extLst>
                  <a:ext uri="{FF2B5EF4-FFF2-40B4-BE49-F238E27FC236}">
                    <a16:creationId xmlns:a16="http://schemas.microsoft.com/office/drawing/2014/main" id="{D977F0CF-95E7-20F3-C78A-F741FBEB230C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429537" y="1724628"/>
                <a:ext cx="11332924" cy="4498372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106647784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Theme">
  <a:themeElements>
    <a:clrScheme name="Custom 12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7E0080"/>
      </a:accent1>
      <a:accent2>
        <a:srgbClr val="9B51B4"/>
      </a:accent2>
      <a:accent3>
        <a:srgbClr val="DF6FA0"/>
      </a:accent3>
      <a:accent4>
        <a:srgbClr val="EF224B"/>
      </a:accent4>
      <a:accent5>
        <a:srgbClr val="C20232"/>
      </a:accent5>
      <a:accent6>
        <a:srgbClr val="7F7F7F"/>
      </a:accent6>
      <a:hlink>
        <a:srgbClr val="0563C1"/>
      </a:hlink>
      <a:folHlink>
        <a:srgbClr val="954F72"/>
      </a:folHlink>
    </a:clrScheme>
    <a:fontScheme name="Custom 7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438" row="5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D9F848E6-99A2-4036-BB67-591926DFA720}">
  <we:reference id="wa104381063" version="1.0.0.1" store="en-US" storeType="OMEX"/>
  <we:alternateReferences>
    <we:reference id="WA104381063" version="1.0.0.1" store="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8606</TotalTime>
  <Words>4</Words>
  <Application>Microsoft Office PowerPoint</Application>
  <PresentationFormat>Widescreen</PresentationFormat>
  <Paragraphs>3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Calibri</vt:lpstr>
      <vt:lpstr>Courier New</vt:lpstr>
      <vt:lpstr>Crimson Pro</vt:lpstr>
      <vt:lpstr>Wingdings</vt:lpstr>
      <vt:lpstr>Office Theme</vt:lpstr>
      <vt:lpstr>think-cell Slide</vt:lpstr>
      <vt:lpstr>Waterfall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Analyst Academy LLC</dc:creator>
  <cp:keywords/>
  <dc:description/>
  <cp:lastModifiedBy>Diam Cabatay</cp:lastModifiedBy>
  <cp:revision>598</cp:revision>
  <dcterms:created xsi:type="dcterms:W3CDTF">2021-03-31T02:49:57Z</dcterms:created>
  <dcterms:modified xsi:type="dcterms:W3CDTF">2025-10-15T08:52:10Z</dcterms:modified>
  <cp:category/>
</cp:coreProperties>
</file>