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90EF305-4DF1-4665-B31E-32DAEA70283B}">
  <a:tblStyle styleId="{890EF305-4DF1-4665-B31E-32DAEA7028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qZY7Wyylc_5de3QvNUN4oh6_XLRXS3-bM9LO2zjV3Aw/edit?usp=sharing" TargetMode="External"/><Relationship Id="rId3" Type="http://schemas.openxmlformats.org/officeDocument/2006/relationships/hyperlink" Target="https://twitter.com/MarilynEDU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e/2PACX-1vSSwQilF0n8IZFcYskk_g9cnCq96xu_L3NeXTY_MBJQJHhRn4xcZ_nYTWiU59HMNHbO2g4HvvpgfOHu/pub?start=false&amp;loop=false&amp;delayms=3000&amp;slide=id.g6046610587_0_324" TargetMode="External"/><Relationship Id="rId3" Type="http://schemas.openxmlformats.org/officeDocument/2006/relationships/hyperlink" Target="https://docs.google.com/presentation/d/1Efm9YToPAuLNDA-TrB73ZnmOiQFBMuhf9jz5E6WIxl0/edit#slide=id.p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faece559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faece559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BEFORE SHARING THIS SLIDE DECK WITH STUDENTS: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👉 </a:t>
            </a: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Delete the arrow boxes outside of the slides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👉 </a:t>
            </a: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Publish to the web (File &gt; Publish to Web)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32fe59886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32fe59886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💡Click </a:t>
            </a:r>
            <a:r>
              <a:rPr b="1" lang="en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2"/>
              </a:rPr>
              <a:t>HERE</a:t>
            </a: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 to get some concrete ideas of the activities and structure of station rotations from </a:t>
            </a:r>
            <a:r>
              <a:rPr b="1" lang="en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Marilyn McAlister</a:t>
            </a: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 and Jordy Tollefson. 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32fe59886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32fe59886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💡 </a:t>
            </a:r>
            <a:r>
              <a:rPr b="1" lang="en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Consider recording at least ONE video call to post later for missing students.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32fe59886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32fe59886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C010"/>
                </a:solidFill>
                <a:latin typeface="Happy Monkey"/>
                <a:ea typeface="Happy Monkey"/>
                <a:cs typeface="Happy Monkey"/>
                <a:sym typeface="Happy Monkey"/>
              </a:rPr>
              <a:t>💡</a:t>
            </a: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 Again, provide an online place for students to post questions. But also encourage classmates to help answer those questions. This frees you up to focus on your small-group instruction, it fosters community, AND it encourages student agency!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32fe59886_2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32fe59886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🤯</a:t>
            </a: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 Looking for some AMAZEBALLS offline ideas? Check out </a:t>
            </a:r>
            <a:r>
              <a:rPr b="1" lang="en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2"/>
              </a:rPr>
              <a:t>THESE IDEAS</a:t>
            </a: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 from Karyn Fillhart and </a:t>
            </a:r>
            <a:r>
              <a:rPr b="1" lang="en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THESE ONES</a:t>
            </a:r>
            <a:r>
              <a:rPr b="1" lang="en">
                <a:latin typeface="Happy Monkey"/>
                <a:ea typeface="Happy Monkey"/>
                <a:cs typeface="Happy Monkey"/>
                <a:sym typeface="Happy Monkey"/>
              </a:rPr>
              <a:t> from Dan Ryder!</a:t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32fe59886_2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32fe59886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32fe59886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32fe59886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4075" y="1551025"/>
            <a:ext cx="3858000" cy="16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4075" y="3165259"/>
            <a:ext cx="38580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hasCustomPrompt="1" type="title"/>
          </p:nvPr>
        </p:nvSpPr>
        <p:spPr>
          <a:xfrm>
            <a:off x="1643400" y="1791075"/>
            <a:ext cx="5857200" cy="11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1643400" y="2958825"/>
            <a:ext cx="5857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175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714075" y="1795550"/>
            <a:ext cx="3526800" cy="98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1764882" y="2585950"/>
            <a:ext cx="2475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hasCustomPrompt="1" idx="2" type="title"/>
          </p:nvPr>
        </p:nvSpPr>
        <p:spPr>
          <a:xfrm>
            <a:off x="4903200" y="2031150"/>
            <a:ext cx="2559300" cy="10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714225" y="2978650"/>
            <a:ext cx="2310000" cy="888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2" type="subTitle"/>
          </p:nvPr>
        </p:nvSpPr>
        <p:spPr>
          <a:xfrm>
            <a:off x="714075" y="2557900"/>
            <a:ext cx="2310000" cy="366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3" type="subTitle"/>
          </p:nvPr>
        </p:nvSpPr>
        <p:spPr>
          <a:xfrm>
            <a:off x="3417000" y="2978650"/>
            <a:ext cx="2310000" cy="8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4" type="subTitle"/>
          </p:nvPr>
        </p:nvSpPr>
        <p:spPr>
          <a:xfrm>
            <a:off x="3416850" y="2557900"/>
            <a:ext cx="23100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5" type="subTitle"/>
          </p:nvPr>
        </p:nvSpPr>
        <p:spPr>
          <a:xfrm>
            <a:off x="6119775" y="2978650"/>
            <a:ext cx="2310000" cy="8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6" type="subTitle"/>
          </p:nvPr>
        </p:nvSpPr>
        <p:spPr>
          <a:xfrm>
            <a:off x="6119625" y="2557900"/>
            <a:ext cx="23100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714175" y="2799200"/>
            <a:ext cx="16809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714075" y="2378450"/>
            <a:ext cx="16809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2725750" y="2799200"/>
            <a:ext cx="16809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4" type="subTitle"/>
          </p:nvPr>
        </p:nvSpPr>
        <p:spPr>
          <a:xfrm>
            <a:off x="2725642" y="2378450"/>
            <a:ext cx="16809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5" type="subTitle"/>
          </p:nvPr>
        </p:nvSpPr>
        <p:spPr>
          <a:xfrm>
            <a:off x="4737320" y="2799200"/>
            <a:ext cx="16809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6" type="subTitle"/>
          </p:nvPr>
        </p:nvSpPr>
        <p:spPr>
          <a:xfrm>
            <a:off x="4737208" y="2378450"/>
            <a:ext cx="16809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7" type="subTitle"/>
          </p:nvPr>
        </p:nvSpPr>
        <p:spPr>
          <a:xfrm>
            <a:off x="6748877" y="2799200"/>
            <a:ext cx="16809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8" type="subTitle"/>
          </p:nvPr>
        </p:nvSpPr>
        <p:spPr>
          <a:xfrm>
            <a:off x="6748775" y="2378450"/>
            <a:ext cx="16809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1258025" y="2081213"/>
            <a:ext cx="17703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2" type="subTitle"/>
          </p:nvPr>
        </p:nvSpPr>
        <p:spPr>
          <a:xfrm>
            <a:off x="1257925" y="1660463"/>
            <a:ext cx="17703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3" type="subTitle"/>
          </p:nvPr>
        </p:nvSpPr>
        <p:spPr>
          <a:xfrm>
            <a:off x="3686908" y="2081213"/>
            <a:ext cx="17703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4" type="subTitle"/>
          </p:nvPr>
        </p:nvSpPr>
        <p:spPr>
          <a:xfrm>
            <a:off x="3686793" y="1660463"/>
            <a:ext cx="17703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5" type="subTitle"/>
          </p:nvPr>
        </p:nvSpPr>
        <p:spPr>
          <a:xfrm>
            <a:off x="6115900" y="2081213"/>
            <a:ext cx="17703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6" type="subTitle"/>
          </p:nvPr>
        </p:nvSpPr>
        <p:spPr>
          <a:xfrm>
            <a:off x="6115775" y="1660463"/>
            <a:ext cx="17703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7" type="subTitle"/>
          </p:nvPr>
        </p:nvSpPr>
        <p:spPr>
          <a:xfrm>
            <a:off x="1258025" y="3763813"/>
            <a:ext cx="17703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8" type="subTitle"/>
          </p:nvPr>
        </p:nvSpPr>
        <p:spPr>
          <a:xfrm>
            <a:off x="1257925" y="3343063"/>
            <a:ext cx="17703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9" type="subTitle"/>
          </p:nvPr>
        </p:nvSpPr>
        <p:spPr>
          <a:xfrm>
            <a:off x="3686908" y="3763813"/>
            <a:ext cx="17703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3" type="subTitle"/>
          </p:nvPr>
        </p:nvSpPr>
        <p:spPr>
          <a:xfrm>
            <a:off x="3686793" y="3343063"/>
            <a:ext cx="17703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4" type="subTitle"/>
          </p:nvPr>
        </p:nvSpPr>
        <p:spPr>
          <a:xfrm>
            <a:off x="6115900" y="3763813"/>
            <a:ext cx="17703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15" type="subTitle"/>
          </p:nvPr>
        </p:nvSpPr>
        <p:spPr>
          <a:xfrm>
            <a:off x="6115775" y="3343063"/>
            <a:ext cx="17703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714075" y="1780525"/>
            <a:ext cx="23100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subTitle"/>
          </p:nvPr>
        </p:nvSpPr>
        <p:spPr>
          <a:xfrm>
            <a:off x="714075" y="1359775"/>
            <a:ext cx="23100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hasCustomPrompt="1" type="title"/>
          </p:nvPr>
        </p:nvSpPr>
        <p:spPr>
          <a:xfrm>
            <a:off x="714075" y="829525"/>
            <a:ext cx="17211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8"/>
          <p:cNvSpPr txBox="1"/>
          <p:nvPr>
            <p:ph idx="3" type="subTitle"/>
          </p:nvPr>
        </p:nvSpPr>
        <p:spPr>
          <a:xfrm>
            <a:off x="3416925" y="1780525"/>
            <a:ext cx="23100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4" type="subTitle"/>
          </p:nvPr>
        </p:nvSpPr>
        <p:spPr>
          <a:xfrm>
            <a:off x="3416925" y="1359775"/>
            <a:ext cx="23100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hasCustomPrompt="1" idx="5" type="title"/>
          </p:nvPr>
        </p:nvSpPr>
        <p:spPr>
          <a:xfrm>
            <a:off x="3416925" y="829525"/>
            <a:ext cx="17211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/>
          <p:nvPr>
            <p:ph idx="6" type="subTitle"/>
          </p:nvPr>
        </p:nvSpPr>
        <p:spPr>
          <a:xfrm>
            <a:off x="6119775" y="1780525"/>
            <a:ext cx="23100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7" type="subTitle"/>
          </p:nvPr>
        </p:nvSpPr>
        <p:spPr>
          <a:xfrm>
            <a:off x="6119775" y="1359775"/>
            <a:ext cx="23100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hasCustomPrompt="1" idx="8" type="title"/>
          </p:nvPr>
        </p:nvSpPr>
        <p:spPr>
          <a:xfrm>
            <a:off x="6119775" y="829525"/>
            <a:ext cx="17211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8"/>
          <p:cNvSpPr txBox="1"/>
          <p:nvPr>
            <p:ph idx="9" type="subTitle"/>
          </p:nvPr>
        </p:nvSpPr>
        <p:spPr>
          <a:xfrm>
            <a:off x="714075" y="3719975"/>
            <a:ext cx="23100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13" type="subTitle"/>
          </p:nvPr>
        </p:nvSpPr>
        <p:spPr>
          <a:xfrm>
            <a:off x="714075" y="3299225"/>
            <a:ext cx="23100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hasCustomPrompt="1" idx="14" type="title"/>
          </p:nvPr>
        </p:nvSpPr>
        <p:spPr>
          <a:xfrm>
            <a:off x="714075" y="2768975"/>
            <a:ext cx="17211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8"/>
          <p:cNvSpPr txBox="1"/>
          <p:nvPr>
            <p:ph idx="15" type="subTitle"/>
          </p:nvPr>
        </p:nvSpPr>
        <p:spPr>
          <a:xfrm>
            <a:off x="3416925" y="3719975"/>
            <a:ext cx="23100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6" type="subTitle"/>
          </p:nvPr>
        </p:nvSpPr>
        <p:spPr>
          <a:xfrm>
            <a:off x="3416925" y="3299225"/>
            <a:ext cx="23100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hasCustomPrompt="1" idx="17" type="title"/>
          </p:nvPr>
        </p:nvSpPr>
        <p:spPr>
          <a:xfrm>
            <a:off x="3416925" y="2768975"/>
            <a:ext cx="17211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/>
          <p:nvPr>
            <p:ph idx="18" type="subTitle"/>
          </p:nvPr>
        </p:nvSpPr>
        <p:spPr>
          <a:xfrm>
            <a:off x="6119775" y="3719975"/>
            <a:ext cx="23100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9" type="subTitle"/>
          </p:nvPr>
        </p:nvSpPr>
        <p:spPr>
          <a:xfrm>
            <a:off x="6119775" y="3299225"/>
            <a:ext cx="2310000" cy="3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hasCustomPrompt="1" idx="20" type="title"/>
          </p:nvPr>
        </p:nvSpPr>
        <p:spPr>
          <a:xfrm>
            <a:off x="6119775" y="2768975"/>
            <a:ext cx="17211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 2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hasCustomPrompt="1" idx="2" type="title"/>
          </p:nvPr>
        </p:nvSpPr>
        <p:spPr>
          <a:xfrm>
            <a:off x="714075" y="1984050"/>
            <a:ext cx="2363400" cy="7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/>
          <p:nvPr>
            <p:ph idx="1" type="subTitle"/>
          </p:nvPr>
        </p:nvSpPr>
        <p:spPr>
          <a:xfrm>
            <a:off x="714075" y="2879825"/>
            <a:ext cx="23634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hasCustomPrompt="1" idx="3" type="title"/>
          </p:nvPr>
        </p:nvSpPr>
        <p:spPr>
          <a:xfrm>
            <a:off x="6066375" y="1984050"/>
            <a:ext cx="2363400" cy="7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9"/>
          <p:cNvSpPr txBox="1"/>
          <p:nvPr>
            <p:ph idx="4" type="subTitle"/>
          </p:nvPr>
        </p:nvSpPr>
        <p:spPr>
          <a:xfrm>
            <a:off x="6066375" y="2879825"/>
            <a:ext cx="23634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hasCustomPrompt="1" idx="5" type="title"/>
          </p:nvPr>
        </p:nvSpPr>
        <p:spPr>
          <a:xfrm>
            <a:off x="3390225" y="1984050"/>
            <a:ext cx="2363400" cy="7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None/>
              <a:defRPr sz="75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9"/>
          <p:cNvSpPr txBox="1"/>
          <p:nvPr>
            <p:ph idx="6" type="subTitle"/>
          </p:nvPr>
        </p:nvSpPr>
        <p:spPr>
          <a:xfrm>
            <a:off x="3390225" y="2879825"/>
            <a:ext cx="23634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903200" y="1795550"/>
            <a:ext cx="3526800" cy="981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903188" y="2585950"/>
            <a:ext cx="2708400" cy="762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1681600" y="2031150"/>
            <a:ext cx="2559300" cy="108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eko"/>
              <a:buNone/>
              <a:defRPr sz="3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ctrTitle"/>
          </p:nvPr>
        </p:nvSpPr>
        <p:spPr>
          <a:xfrm>
            <a:off x="4572000" y="873200"/>
            <a:ext cx="3858000" cy="92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None/>
              <a:defRPr sz="5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" type="subTitle"/>
          </p:nvPr>
        </p:nvSpPr>
        <p:spPr>
          <a:xfrm>
            <a:off x="4572000" y="1734963"/>
            <a:ext cx="3858000" cy="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6" name="Google Shape;136;p22"/>
          <p:cNvSpPr txBox="1"/>
          <p:nvPr/>
        </p:nvSpPr>
        <p:spPr>
          <a:xfrm>
            <a:off x="5116650" y="3441638"/>
            <a:ext cx="27687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CREDITS: This presentation template was created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infographics &amp; images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14075" y="1328150"/>
            <a:ext cx="7715700" cy="32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◔"/>
              <a:defRPr sz="1400"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◕"/>
              <a:defRPr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◌"/>
              <a:defRPr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◍"/>
              <a:defRPr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1546375" y="2978650"/>
            <a:ext cx="2555400" cy="888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175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5042400" y="2978650"/>
            <a:ext cx="2555100" cy="888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175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>
            <a:off x="1546363" y="2557900"/>
            <a:ext cx="2555100" cy="366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4" type="subTitle"/>
          </p:nvPr>
        </p:nvSpPr>
        <p:spPr>
          <a:xfrm>
            <a:off x="5042063" y="2557900"/>
            <a:ext cx="2555400" cy="366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4583425" y="1989300"/>
            <a:ext cx="3858000" cy="11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572000" y="542150"/>
            <a:ext cx="3858000" cy="40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714075" y="1233175"/>
            <a:ext cx="3858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714075" y="2803075"/>
            <a:ext cx="3858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572000" y="724075"/>
            <a:ext cx="3858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10"/>
          <p:cNvGrpSpPr/>
          <p:nvPr/>
        </p:nvGrpSpPr>
        <p:grpSpPr>
          <a:xfrm>
            <a:off x="1878040" y="626836"/>
            <a:ext cx="5509872" cy="3890072"/>
            <a:chOff x="1510100" y="891275"/>
            <a:chExt cx="4979550" cy="3751275"/>
          </a:xfrm>
        </p:grpSpPr>
        <p:sp>
          <p:nvSpPr>
            <p:cNvPr id="37" name="Google Shape;37;p10"/>
            <p:cNvSpPr/>
            <p:nvPr/>
          </p:nvSpPr>
          <p:spPr>
            <a:xfrm>
              <a:off x="1688050" y="1064700"/>
              <a:ext cx="4801600" cy="3577850"/>
            </a:xfrm>
            <a:custGeom>
              <a:rect b="b" l="l" r="r" t="t"/>
              <a:pathLst>
                <a:path extrusionOk="0" h="143114" w="192064">
                  <a:moveTo>
                    <a:pt x="7995" y="1"/>
                  </a:moveTo>
                  <a:cubicBezTo>
                    <a:pt x="3585" y="1"/>
                    <a:pt x="0" y="3225"/>
                    <a:pt x="0" y="7171"/>
                  </a:cubicBezTo>
                  <a:lnTo>
                    <a:pt x="0" y="135944"/>
                  </a:lnTo>
                  <a:cubicBezTo>
                    <a:pt x="0" y="139890"/>
                    <a:pt x="3585" y="143114"/>
                    <a:pt x="7995" y="143114"/>
                  </a:cubicBezTo>
                  <a:lnTo>
                    <a:pt x="184043" y="143114"/>
                  </a:lnTo>
                  <a:cubicBezTo>
                    <a:pt x="188453" y="143114"/>
                    <a:pt x="192064" y="139890"/>
                    <a:pt x="192064" y="135944"/>
                  </a:cubicBezTo>
                  <a:lnTo>
                    <a:pt x="192064" y="7171"/>
                  </a:lnTo>
                  <a:cubicBezTo>
                    <a:pt x="192064" y="3225"/>
                    <a:pt x="188453" y="1"/>
                    <a:pt x="184043" y="1"/>
                  </a:cubicBezTo>
                  <a:close/>
                </a:path>
              </a:pathLst>
            </a:custGeom>
            <a:solidFill>
              <a:srgbClr val="1E1E2F">
                <a:alpha val="36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1510100" y="3954575"/>
              <a:ext cx="411375" cy="506800"/>
            </a:xfrm>
            <a:custGeom>
              <a:rect b="b" l="l" r="r" t="t"/>
              <a:pathLst>
                <a:path extrusionOk="0" h="20272" w="16455">
                  <a:moveTo>
                    <a:pt x="0" y="0"/>
                  </a:moveTo>
                  <a:lnTo>
                    <a:pt x="0" y="12999"/>
                  </a:lnTo>
                  <a:cubicBezTo>
                    <a:pt x="0" y="16867"/>
                    <a:pt x="3688" y="20272"/>
                    <a:pt x="8098" y="20272"/>
                  </a:cubicBezTo>
                  <a:lnTo>
                    <a:pt x="16455" y="2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1510100" y="3452275"/>
              <a:ext cx="820800" cy="1009100"/>
            </a:xfrm>
            <a:custGeom>
              <a:rect b="b" l="l" r="r" t="t"/>
              <a:pathLst>
                <a:path extrusionOk="0" h="40364" w="32832">
                  <a:moveTo>
                    <a:pt x="0" y="1"/>
                  </a:moveTo>
                  <a:lnTo>
                    <a:pt x="0" y="20092"/>
                  </a:lnTo>
                  <a:lnTo>
                    <a:pt x="16455" y="40364"/>
                  </a:lnTo>
                  <a:lnTo>
                    <a:pt x="32832" y="403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1510100" y="2950650"/>
              <a:ext cx="1230225" cy="1510725"/>
            </a:xfrm>
            <a:custGeom>
              <a:rect b="b" l="l" r="r" t="t"/>
              <a:pathLst>
                <a:path extrusionOk="0" h="60429" w="49209">
                  <a:moveTo>
                    <a:pt x="0" y="1"/>
                  </a:moveTo>
                  <a:lnTo>
                    <a:pt x="0" y="20066"/>
                  </a:lnTo>
                  <a:lnTo>
                    <a:pt x="32832" y="60429"/>
                  </a:lnTo>
                  <a:lnTo>
                    <a:pt x="49209" y="604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1510100" y="2449025"/>
              <a:ext cx="1639650" cy="2012350"/>
            </a:xfrm>
            <a:custGeom>
              <a:rect b="b" l="l" r="r" t="t"/>
              <a:pathLst>
                <a:path extrusionOk="0" h="80494" w="65586">
                  <a:moveTo>
                    <a:pt x="0" y="1"/>
                  </a:moveTo>
                  <a:lnTo>
                    <a:pt x="0" y="20066"/>
                  </a:lnTo>
                  <a:lnTo>
                    <a:pt x="49209" y="80494"/>
                  </a:lnTo>
                  <a:lnTo>
                    <a:pt x="65586" y="804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0"/>
            <p:cNvSpPr/>
            <p:nvPr/>
          </p:nvSpPr>
          <p:spPr>
            <a:xfrm>
              <a:off x="1510100" y="1946750"/>
              <a:ext cx="2049725" cy="2514625"/>
            </a:xfrm>
            <a:custGeom>
              <a:rect b="b" l="l" r="r" t="t"/>
              <a:pathLst>
                <a:path extrusionOk="0" h="100585" w="81989">
                  <a:moveTo>
                    <a:pt x="0" y="1"/>
                  </a:moveTo>
                  <a:lnTo>
                    <a:pt x="0" y="20092"/>
                  </a:lnTo>
                  <a:lnTo>
                    <a:pt x="65586" y="100585"/>
                  </a:lnTo>
                  <a:lnTo>
                    <a:pt x="81989" y="1005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1510100" y="1445125"/>
              <a:ext cx="2459150" cy="3016250"/>
            </a:xfrm>
            <a:custGeom>
              <a:rect b="b" l="l" r="r" t="t"/>
              <a:pathLst>
                <a:path extrusionOk="0" h="120650" w="98366">
                  <a:moveTo>
                    <a:pt x="0" y="0"/>
                  </a:moveTo>
                  <a:lnTo>
                    <a:pt x="0" y="20066"/>
                  </a:lnTo>
                  <a:lnTo>
                    <a:pt x="81989" y="120650"/>
                  </a:lnTo>
                  <a:lnTo>
                    <a:pt x="98366" y="120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1510100" y="977025"/>
              <a:ext cx="2868575" cy="3484350"/>
            </a:xfrm>
            <a:custGeom>
              <a:rect b="b" l="l" r="r" t="t"/>
              <a:pathLst>
                <a:path extrusionOk="0" h="139374" w="114743">
                  <a:moveTo>
                    <a:pt x="1058" y="0"/>
                  </a:moveTo>
                  <a:cubicBezTo>
                    <a:pt x="413" y="1032"/>
                    <a:pt x="0" y="2089"/>
                    <a:pt x="0" y="3327"/>
                  </a:cubicBezTo>
                  <a:lnTo>
                    <a:pt x="0" y="18724"/>
                  </a:lnTo>
                  <a:lnTo>
                    <a:pt x="98366" y="139374"/>
                  </a:lnTo>
                  <a:lnTo>
                    <a:pt x="114743" y="139374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1537825" y="891275"/>
              <a:ext cx="3250275" cy="3570100"/>
            </a:xfrm>
            <a:custGeom>
              <a:rect b="b" l="l" r="r" t="t"/>
              <a:pathLst>
                <a:path extrusionOk="0" h="142804" w="130011">
                  <a:moveTo>
                    <a:pt x="6989" y="0"/>
                  </a:moveTo>
                  <a:cubicBezTo>
                    <a:pt x="3998" y="0"/>
                    <a:pt x="1367" y="1419"/>
                    <a:pt x="0" y="3585"/>
                  </a:cubicBezTo>
                  <a:lnTo>
                    <a:pt x="113634" y="142804"/>
                  </a:lnTo>
                  <a:lnTo>
                    <a:pt x="130011" y="142804"/>
                  </a:lnTo>
                  <a:lnTo>
                    <a:pt x="1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1873100" y="891275"/>
              <a:ext cx="3324450" cy="3570100"/>
            </a:xfrm>
            <a:custGeom>
              <a:rect b="b" l="l" r="r" t="t"/>
              <a:pathLst>
                <a:path extrusionOk="0" h="142804" w="132978">
                  <a:moveTo>
                    <a:pt x="0" y="0"/>
                  </a:moveTo>
                  <a:lnTo>
                    <a:pt x="116600" y="142804"/>
                  </a:lnTo>
                  <a:lnTo>
                    <a:pt x="132977" y="142804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2282525" y="891275"/>
              <a:ext cx="3324450" cy="3570100"/>
            </a:xfrm>
            <a:custGeom>
              <a:rect b="b" l="l" r="r" t="t"/>
              <a:pathLst>
                <a:path extrusionOk="0" h="142804" w="132978">
                  <a:moveTo>
                    <a:pt x="0" y="0"/>
                  </a:moveTo>
                  <a:lnTo>
                    <a:pt x="116600" y="142804"/>
                  </a:lnTo>
                  <a:lnTo>
                    <a:pt x="132977" y="142804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2691950" y="891275"/>
              <a:ext cx="3325100" cy="3570100"/>
            </a:xfrm>
            <a:custGeom>
              <a:rect b="b" l="l" r="r" t="t"/>
              <a:pathLst>
                <a:path extrusionOk="0" h="142804" w="133004">
                  <a:moveTo>
                    <a:pt x="0" y="0"/>
                  </a:moveTo>
                  <a:lnTo>
                    <a:pt x="116600" y="142804"/>
                  </a:lnTo>
                  <a:lnTo>
                    <a:pt x="133003" y="142804"/>
                  </a:lnTo>
                  <a:lnTo>
                    <a:pt x="164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3102025" y="891275"/>
              <a:ext cx="3212250" cy="3570100"/>
            </a:xfrm>
            <a:custGeom>
              <a:rect b="b" l="l" r="r" t="t"/>
              <a:pathLst>
                <a:path extrusionOk="0" h="142804" w="128490">
                  <a:moveTo>
                    <a:pt x="0" y="0"/>
                  </a:moveTo>
                  <a:lnTo>
                    <a:pt x="116600" y="142804"/>
                  </a:lnTo>
                  <a:lnTo>
                    <a:pt x="120675" y="142804"/>
                  </a:lnTo>
                  <a:cubicBezTo>
                    <a:pt x="124466" y="142804"/>
                    <a:pt x="127664" y="140482"/>
                    <a:pt x="128490" y="137336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3511450" y="891275"/>
              <a:ext cx="2802825" cy="3430825"/>
            </a:xfrm>
            <a:custGeom>
              <a:rect b="b" l="l" r="r" t="t"/>
              <a:pathLst>
                <a:path extrusionOk="0" h="137233" w="112113">
                  <a:moveTo>
                    <a:pt x="0" y="0"/>
                  </a:moveTo>
                  <a:lnTo>
                    <a:pt x="111984" y="137233"/>
                  </a:lnTo>
                  <a:cubicBezTo>
                    <a:pt x="112113" y="136743"/>
                    <a:pt x="112087" y="136072"/>
                    <a:pt x="112087" y="135531"/>
                  </a:cubicBezTo>
                  <a:lnTo>
                    <a:pt x="112087" y="117271"/>
                  </a:lnTo>
                  <a:lnTo>
                    <a:pt x="16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3920875" y="891275"/>
              <a:ext cx="2392750" cy="2931775"/>
            </a:xfrm>
            <a:custGeom>
              <a:rect b="b" l="l" r="r" t="t"/>
              <a:pathLst>
                <a:path extrusionOk="0" h="117271" w="95710">
                  <a:moveTo>
                    <a:pt x="1" y="0"/>
                  </a:moveTo>
                  <a:lnTo>
                    <a:pt x="95710" y="117271"/>
                  </a:lnTo>
                  <a:lnTo>
                    <a:pt x="95710" y="97205"/>
                  </a:lnTo>
                  <a:lnTo>
                    <a:pt x="163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4330300" y="891275"/>
              <a:ext cx="1983325" cy="2430150"/>
            </a:xfrm>
            <a:custGeom>
              <a:rect b="b" l="l" r="r" t="t"/>
              <a:pathLst>
                <a:path extrusionOk="0" h="97206" w="79333">
                  <a:moveTo>
                    <a:pt x="1" y="0"/>
                  </a:moveTo>
                  <a:lnTo>
                    <a:pt x="79333" y="97205"/>
                  </a:lnTo>
                  <a:lnTo>
                    <a:pt x="79333" y="77114"/>
                  </a:lnTo>
                  <a:lnTo>
                    <a:pt x="16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4739725" y="891275"/>
              <a:ext cx="1573900" cy="1927875"/>
            </a:xfrm>
            <a:custGeom>
              <a:rect b="b" l="l" r="r" t="t"/>
              <a:pathLst>
                <a:path extrusionOk="0" h="77115" w="62956">
                  <a:moveTo>
                    <a:pt x="1" y="0"/>
                  </a:moveTo>
                  <a:lnTo>
                    <a:pt x="62956" y="77114"/>
                  </a:lnTo>
                  <a:lnTo>
                    <a:pt x="62956" y="57049"/>
                  </a:lnTo>
                  <a:lnTo>
                    <a:pt x="163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5149150" y="891275"/>
              <a:ext cx="1164475" cy="1426250"/>
            </a:xfrm>
            <a:custGeom>
              <a:rect b="b" l="l" r="r" t="t"/>
              <a:pathLst>
                <a:path extrusionOk="0" h="57050" w="46579">
                  <a:moveTo>
                    <a:pt x="1" y="0"/>
                  </a:moveTo>
                  <a:lnTo>
                    <a:pt x="46579" y="57049"/>
                  </a:lnTo>
                  <a:lnTo>
                    <a:pt x="46579" y="36984"/>
                  </a:lnTo>
                  <a:lnTo>
                    <a:pt x="16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5559225" y="891275"/>
              <a:ext cx="754400" cy="924625"/>
            </a:xfrm>
            <a:custGeom>
              <a:rect b="b" l="l" r="r" t="t"/>
              <a:pathLst>
                <a:path extrusionOk="0" h="36985" w="30176">
                  <a:moveTo>
                    <a:pt x="1" y="0"/>
                  </a:moveTo>
                  <a:lnTo>
                    <a:pt x="30176" y="36984"/>
                  </a:lnTo>
                  <a:lnTo>
                    <a:pt x="30176" y="16893"/>
                  </a:lnTo>
                  <a:lnTo>
                    <a:pt x="163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5968650" y="891275"/>
              <a:ext cx="344975" cy="422350"/>
            </a:xfrm>
            <a:custGeom>
              <a:rect b="b" l="l" r="r" t="t"/>
              <a:pathLst>
                <a:path extrusionOk="0" h="16894" w="13799">
                  <a:moveTo>
                    <a:pt x="1" y="0"/>
                  </a:moveTo>
                  <a:lnTo>
                    <a:pt x="13799" y="16893"/>
                  </a:lnTo>
                  <a:lnTo>
                    <a:pt x="13799" y="6757"/>
                  </a:lnTo>
                  <a:cubicBezTo>
                    <a:pt x="13799" y="2889"/>
                    <a:pt x="10420" y="0"/>
                    <a:pt x="60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1669781" y="1019579"/>
              <a:ext cx="4500153" cy="3300480"/>
            </a:xfrm>
            <a:custGeom>
              <a:rect b="b" l="l" r="r" t="t"/>
              <a:pathLst>
                <a:path extrusionOk="0" h="128000" w="174526">
                  <a:moveTo>
                    <a:pt x="6964" y="0"/>
                  </a:moveTo>
                  <a:cubicBezTo>
                    <a:pt x="3121" y="0"/>
                    <a:pt x="0" y="2734"/>
                    <a:pt x="0" y="6087"/>
                  </a:cubicBezTo>
                  <a:lnTo>
                    <a:pt x="0" y="121913"/>
                  </a:lnTo>
                  <a:cubicBezTo>
                    <a:pt x="0" y="125266"/>
                    <a:pt x="3121" y="128000"/>
                    <a:pt x="6964" y="128000"/>
                  </a:cubicBezTo>
                  <a:lnTo>
                    <a:pt x="167562" y="128000"/>
                  </a:lnTo>
                  <a:cubicBezTo>
                    <a:pt x="171405" y="128000"/>
                    <a:pt x="174526" y="125266"/>
                    <a:pt x="174526" y="121913"/>
                  </a:cubicBezTo>
                  <a:lnTo>
                    <a:pt x="174526" y="6087"/>
                  </a:lnTo>
                  <a:cubicBezTo>
                    <a:pt x="174526" y="2734"/>
                    <a:pt x="171405" y="0"/>
                    <a:pt x="167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1729950" y="1060850"/>
              <a:ext cx="4379925" cy="3218050"/>
            </a:xfrm>
            <a:custGeom>
              <a:rect b="b" l="l" r="r" t="t"/>
              <a:pathLst>
                <a:path extrusionOk="0" h="128722" w="175197">
                  <a:moveTo>
                    <a:pt x="167898" y="722"/>
                  </a:moveTo>
                  <a:cubicBezTo>
                    <a:pt x="171535" y="722"/>
                    <a:pt x="174501" y="3301"/>
                    <a:pt x="174501" y="6448"/>
                  </a:cubicBezTo>
                  <a:lnTo>
                    <a:pt x="174501" y="122274"/>
                  </a:lnTo>
                  <a:cubicBezTo>
                    <a:pt x="174501" y="125421"/>
                    <a:pt x="171535" y="128000"/>
                    <a:pt x="167898" y="128000"/>
                  </a:cubicBezTo>
                  <a:lnTo>
                    <a:pt x="7300" y="128000"/>
                  </a:lnTo>
                  <a:cubicBezTo>
                    <a:pt x="3663" y="128000"/>
                    <a:pt x="697" y="125421"/>
                    <a:pt x="697" y="122274"/>
                  </a:cubicBezTo>
                  <a:lnTo>
                    <a:pt x="697" y="6448"/>
                  </a:lnTo>
                  <a:cubicBezTo>
                    <a:pt x="697" y="3301"/>
                    <a:pt x="3663" y="722"/>
                    <a:pt x="7300" y="722"/>
                  </a:cubicBezTo>
                  <a:close/>
                  <a:moveTo>
                    <a:pt x="7300" y="0"/>
                  </a:moveTo>
                  <a:cubicBezTo>
                    <a:pt x="3276" y="0"/>
                    <a:pt x="1" y="2914"/>
                    <a:pt x="1" y="6448"/>
                  </a:cubicBezTo>
                  <a:lnTo>
                    <a:pt x="1" y="122274"/>
                  </a:lnTo>
                  <a:cubicBezTo>
                    <a:pt x="1" y="125807"/>
                    <a:pt x="3276" y="128722"/>
                    <a:pt x="7300" y="128722"/>
                  </a:cubicBezTo>
                  <a:lnTo>
                    <a:pt x="167898" y="128722"/>
                  </a:lnTo>
                  <a:cubicBezTo>
                    <a:pt x="171921" y="128722"/>
                    <a:pt x="175197" y="125807"/>
                    <a:pt x="175197" y="122274"/>
                  </a:cubicBezTo>
                  <a:lnTo>
                    <a:pt x="175197" y="6448"/>
                  </a:lnTo>
                  <a:cubicBezTo>
                    <a:pt x="175197" y="2914"/>
                    <a:pt x="171921" y="0"/>
                    <a:pt x="167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2730675" y="1663788"/>
            <a:ext cx="3693600" cy="12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</a:lstStyle>
          <a:p/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2719725" y="3004425"/>
            <a:ext cx="3693600" cy="4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Teko"/>
              <a:buNone/>
              <a:defRPr sz="250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eko"/>
              <a:buNone/>
              <a:defRPr sz="280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eko"/>
              <a:buNone/>
              <a:defRPr sz="280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eko"/>
              <a:buNone/>
              <a:defRPr sz="280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eko"/>
              <a:buNone/>
              <a:defRPr sz="280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eko"/>
              <a:buNone/>
              <a:defRPr sz="280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eko"/>
              <a:buNone/>
              <a:defRPr sz="280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eko"/>
              <a:buNone/>
              <a:defRPr sz="280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eko"/>
              <a:buNone/>
              <a:defRPr sz="2800">
                <a:solidFill>
                  <a:schemeClr val="accent2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4075" y="542150"/>
            <a:ext cx="7715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eko"/>
              <a:buNone/>
              <a:defRPr sz="30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eko"/>
              <a:buNone/>
              <a:defRPr sz="30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eko"/>
              <a:buNone/>
              <a:defRPr sz="30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eko"/>
              <a:buNone/>
              <a:defRPr sz="30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eko"/>
              <a:buNone/>
              <a:defRPr sz="30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eko"/>
              <a:buNone/>
              <a:defRPr sz="30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eko"/>
              <a:buNone/>
              <a:defRPr sz="30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eko"/>
              <a:buNone/>
              <a:defRPr sz="30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eko"/>
              <a:buNone/>
              <a:defRPr sz="30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4075" y="1328150"/>
            <a:ext cx="7715700" cy="3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●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●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.xml"/><Relationship Id="rId22" Type="http://schemas.openxmlformats.org/officeDocument/2006/relationships/slide" Target="/ppt/slides/slide5.xml"/><Relationship Id="rId21" Type="http://schemas.openxmlformats.org/officeDocument/2006/relationships/slide" Target="/ppt/slides/slide5.xml"/><Relationship Id="rId24" Type="http://schemas.openxmlformats.org/officeDocument/2006/relationships/slide" Target="/ppt/slides/slide6.xml"/><Relationship Id="rId23" Type="http://schemas.openxmlformats.org/officeDocument/2006/relationships/slide" Target="/ppt/slides/slide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slide" Target="/ppt/slides/slide2.xml"/><Relationship Id="rId9" Type="http://schemas.openxmlformats.org/officeDocument/2006/relationships/image" Target="../media/image32.png"/><Relationship Id="rId25" Type="http://schemas.openxmlformats.org/officeDocument/2006/relationships/image" Target="../media/image24.png"/><Relationship Id="rId5" Type="http://schemas.openxmlformats.org/officeDocument/2006/relationships/hyperlink" Target="https://docs.google.com/presentation/d/1qZY7Wyylc_5de3QvNUN4oh6_XLRXS3-bM9LO2zjV3Aw/edit?usp=sharing" TargetMode="External"/><Relationship Id="rId6" Type="http://schemas.openxmlformats.org/officeDocument/2006/relationships/image" Target="../media/image22.jpg"/><Relationship Id="rId7" Type="http://schemas.openxmlformats.org/officeDocument/2006/relationships/image" Target="../media/image12.gif"/><Relationship Id="rId8" Type="http://schemas.openxmlformats.org/officeDocument/2006/relationships/image" Target="../media/image13.png"/><Relationship Id="rId11" Type="http://schemas.openxmlformats.org/officeDocument/2006/relationships/image" Target="../media/image21.png"/><Relationship Id="rId10" Type="http://schemas.openxmlformats.org/officeDocument/2006/relationships/image" Target="../media/image17.png"/><Relationship Id="rId13" Type="http://schemas.openxmlformats.org/officeDocument/2006/relationships/hyperlink" Target="https://online-voice-recorder.com/" TargetMode="External"/><Relationship Id="rId12" Type="http://schemas.openxmlformats.org/officeDocument/2006/relationships/image" Target="../media/image16.png"/><Relationship Id="rId15" Type="http://schemas.openxmlformats.org/officeDocument/2006/relationships/image" Target="../media/image28.png"/><Relationship Id="rId14" Type="http://schemas.openxmlformats.org/officeDocument/2006/relationships/hyperlink" Target="https://translate.google.com/?hl=en&amp;tab=TT#view=home&amp;op=translate&amp;sl=en&amp;tl=es&amp;text=Type%20your%20message%20here.%20Students%20can%20see%20the%20translation%20over%20there%20%F0%9F%91%89" TargetMode="External"/><Relationship Id="rId17" Type="http://schemas.openxmlformats.org/officeDocument/2006/relationships/slide" Target="/ppt/slides/slide3.xml"/><Relationship Id="rId16" Type="http://schemas.openxmlformats.org/officeDocument/2006/relationships/slide" Target="/ppt/slides/slide3.xml"/><Relationship Id="rId19" Type="http://schemas.openxmlformats.org/officeDocument/2006/relationships/slide" Target="/ppt/slides/slide4.xml"/><Relationship Id="rId18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12.gif"/><Relationship Id="rId5" Type="http://schemas.openxmlformats.org/officeDocument/2006/relationships/image" Target="../media/image20.png"/><Relationship Id="rId6" Type="http://schemas.openxmlformats.org/officeDocument/2006/relationships/image" Target="../media/image13.png"/><Relationship Id="rId7" Type="http://schemas.openxmlformats.org/officeDocument/2006/relationships/hyperlink" Target="https://drive.google.com/file/d/1TTmXpHZzKwRcAsJZRGQVbAn4lo2J7mg-/view" TargetMode="External"/><Relationship Id="rId8" Type="http://schemas.openxmlformats.org/officeDocument/2006/relationships/image" Target="../media/image3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12.gif"/><Relationship Id="rId6" Type="http://schemas.openxmlformats.org/officeDocument/2006/relationships/hyperlink" Target="http://www.stephaniedemichele.org/blog/i-can-i-can" TargetMode="External"/><Relationship Id="rId7" Type="http://schemas.openxmlformats.org/officeDocument/2006/relationships/image" Target="../media/image37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17.png"/><Relationship Id="rId5" Type="http://schemas.openxmlformats.org/officeDocument/2006/relationships/image" Target="../media/image12.gif"/><Relationship Id="rId6" Type="http://schemas.openxmlformats.org/officeDocument/2006/relationships/image" Target="../media/image37.gif"/><Relationship Id="rId7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12.gif"/><Relationship Id="rId5" Type="http://schemas.openxmlformats.org/officeDocument/2006/relationships/image" Target="../media/image21.png"/><Relationship Id="rId6" Type="http://schemas.openxmlformats.org/officeDocument/2006/relationships/image" Target="../media/image3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16.png"/><Relationship Id="rId5" Type="http://schemas.openxmlformats.org/officeDocument/2006/relationships/image" Target="../media/image12.gif"/><Relationship Id="rId6" Type="http://schemas.openxmlformats.org/officeDocument/2006/relationships/image" Target="../media/image3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witter.com/historysandoval" TargetMode="External"/><Relationship Id="rId4" Type="http://schemas.openxmlformats.org/officeDocument/2006/relationships/hyperlink" Target="https://twitter.com/historysandoval/status/1297151585437401089?s=20" TargetMode="External"/><Relationship Id="rId9" Type="http://schemas.openxmlformats.org/officeDocument/2006/relationships/hyperlink" Target="https://twitter.com/Filibuster3" TargetMode="External"/><Relationship Id="rId5" Type="http://schemas.openxmlformats.org/officeDocument/2006/relationships/hyperlink" Target="https://twitter.com/Catlin_Tucker" TargetMode="External"/><Relationship Id="rId6" Type="http://schemas.openxmlformats.org/officeDocument/2006/relationships/hyperlink" Target="https://catlintucker.com/2020/06/station-rotation-in-an-era-of-social-distancing/" TargetMode="External"/><Relationship Id="rId7" Type="http://schemas.openxmlformats.org/officeDocument/2006/relationships/hyperlink" Target="https://twitter.com/rlfreedm" TargetMode="External"/><Relationship Id="rId8" Type="http://schemas.openxmlformats.org/officeDocument/2006/relationships/hyperlink" Target="https://twitter.com/jmattmiller" TargetMode="External"/><Relationship Id="rId11" Type="http://schemas.openxmlformats.org/officeDocument/2006/relationships/image" Target="../media/image22.jpg"/><Relationship Id="rId10" Type="http://schemas.openxmlformats.org/officeDocument/2006/relationships/hyperlink" Target="https://twitter.com/WickedDecent" TargetMode="External"/><Relationship Id="rId13" Type="http://schemas.openxmlformats.org/officeDocument/2006/relationships/hyperlink" Target="http://www.stephaniedemichele.org/" TargetMode="External"/><Relationship Id="rId12" Type="http://schemas.openxmlformats.org/officeDocument/2006/relationships/hyperlink" Target="https://twitter.com/sdemichele?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p23"/>
          <p:cNvGraphicFramePr/>
          <p:nvPr/>
        </p:nvGraphicFramePr>
        <p:xfrm>
          <a:off x="368800" y="2437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{890EF305-4DF1-4665-B31E-32DAEA70283B}</a:tableStyleId>
              </a:tblPr>
              <a:tblGrid>
                <a:gridCol w="1708950"/>
                <a:gridCol w="1708950"/>
                <a:gridCol w="1708950"/>
                <a:gridCol w="1708950"/>
                <a:gridCol w="1708950"/>
              </a:tblGrid>
              <a:tr h="531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MEETING TIMES &amp; BREAKOUT ROOMS</a:t>
                      </a:r>
                      <a:endParaRPr b="1">
                        <a:solidFill>
                          <a:srgbClr val="434343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TEACHER-LED STATION</a:t>
                      </a:r>
                      <a:endParaRPr b="1">
                        <a:solidFill>
                          <a:srgbClr val="434343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ONLINE STATION</a:t>
                      </a:r>
                      <a:endParaRPr b="1">
                        <a:solidFill>
                          <a:srgbClr val="434343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OFFLINE STATION</a:t>
                      </a:r>
                      <a:endParaRPr b="1">
                        <a:solidFill>
                          <a:srgbClr val="434343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EXTENSION ACTIVITY</a:t>
                      </a:r>
                      <a:endParaRPr b="1">
                        <a:solidFill>
                          <a:srgbClr val="434343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F3F4"/>
                    </a:solidFill>
                  </a:tcPr>
                </a:tc>
              </a:tr>
              <a:tr h="146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CLICK </a:t>
                      </a:r>
                      <a:r>
                        <a:rPr lang="en" sz="2400" u="sng">
                          <a:solidFill>
                            <a:srgbClr val="666666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  <a:hlinkClick action="ppaction://hlinksldjump"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HERE</a:t>
                      </a:r>
                      <a:r>
                        <a:rPr lang="en" sz="24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 </a:t>
                      </a:r>
                      <a:endParaRPr sz="24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to join our meeting room.</a:t>
                      </a:r>
                      <a:endParaRPr sz="21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Small-group instruction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Skill-building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Troubleshooting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Feedback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Bring your questions!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Personalized practice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Research &amp; exploration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Online collaboration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Multimedia lessons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Edpuzzle videos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sng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Start SOLE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Labs / </a:t>
                      </a: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experiments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Active reading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Writing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Creating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Old School / Non-Tech options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Work for early </a:t>
                      </a: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finishers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Passion projects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Further exploration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Yanone Kaffeesatz"/>
                          <a:ea typeface="Yanone Kaffeesatz"/>
                          <a:cs typeface="Yanone Kaffeesatz"/>
                          <a:sym typeface="Yanone Kaffeesatz"/>
                        </a:rPr>
                        <a:t>Games</a:t>
                      </a:r>
                      <a:endParaRPr sz="1300">
                        <a:solidFill>
                          <a:srgbClr val="434343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p23"/>
          <p:cNvSpPr txBox="1"/>
          <p:nvPr/>
        </p:nvSpPr>
        <p:spPr>
          <a:xfrm>
            <a:off x="139400" y="-27525"/>
            <a:ext cx="62823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C0F3F4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rPr>
              <a:t>VIRTUAL STATION ROTATION</a:t>
            </a:r>
            <a:endParaRPr sz="4900">
              <a:solidFill>
                <a:srgbClr val="C0F3F4"/>
              </a:solidFill>
              <a:latin typeface="Yanone Kaffeesatz Medium"/>
              <a:ea typeface="Yanone Kaffeesatz Medium"/>
              <a:cs typeface="Yanone Kaffeesatz Medium"/>
              <a:sym typeface="Yanone Kaffeesatz Medium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6">
            <a:alphaModFix/>
          </a:blip>
          <a:srcRect b="27385" l="0" r="0" t="6013"/>
          <a:stretch/>
        </p:blipFill>
        <p:spPr>
          <a:xfrm>
            <a:off x="5417600" y="154075"/>
            <a:ext cx="940800" cy="940800"/>
          </a:xfrm>
          <a:prstGeom prst="ellipse">
            <a:avLst/>
          </a:prstGeom>
          <a:noFill/>
          <a:ln cap="flat" cmpd="sng" w="381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144" name="Google Shape;144;p23"/>
          <p:cNvSpPr/>
          <p:nvPr/>
        </p:nvSpPr>
        <p:spPr>
          <a:xfrm>
            <a:off x="6421575" y="216025"/>
            <a:ext cx="2316300" cy="816900"/>
          </a:xfrm>
          <a:prstGeom prst="wedgeRoundRectCallout">
            <a:avLst>
              <a:gd fmla="val -62258" name="adj1"/>
              <a:gd fmla="val -4878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6521200" y="154075"/>
            <a:ext cx="2216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Type a quick  message</a:t>
            </a:r>
            <a:endParaRPr b="1" sz="1100">
              <a:solidFill>
                <a:schemeClr val="accent5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here</a:t>
            </a:r>
            <a:r>
              <a:rPr b="1" lang="en" sz="1500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. </a:t>
            </a:r>
            <a:endParaRPr b="1" sz="1500">
              <a:solidFill>
                <a:schemeClr val="accent5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5"/>
                </a:solidFill>
                <a:latin typeface="Happy Monkey"/>
                <a:ea typeface="Happy Monkey"/>
                <a:cs typeface="Happy Monkey"/>
                <a:sym typeface="Happy Monkey"/>
              </a:rPr>
              <a:t>Also, record an audio clip for non-readers and ELLs.</a:t>
            </a:r>
            <a:endParaRPr sz="11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3475" y="0"/>
            <a:ext cx="816900" cy="8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1825475" y="717375"/>
            <a:ext cx="3429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[date and subject/topic]</a:t>
            </a:r>
            <a:endParaRPr b="1" sz="1900">
              <a:solidFill>
                <a:srgbClr val="FFFFFF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5875" y="1322700"/>
            <a:ext cx="1169600" cy="116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9" name="Google Shape;14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90294" y="1350676"/>
            <a:ext cx="1392351" cy="11136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0" name="Google Shape;15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38187" y="1384334"/>
            <a:ext cx="1649400" cy="10463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11">
            <a:alphaModFix/>
          </a:blip>
          <a:srcRect b="0" l="0" r="0" t="13948"/>
          <a:stretch/>
        </p:blipFill>
        <p:spPr>
          <a:xfrm>
            <a:off x="5616100" y="1255004"/>
            <a:ext cx="1392351" cy="11981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12">
            <a:alphaModFix/>
          </a:blip>
          <a:srcRect b="0" l="-1096" r="-2327" t="0"/>
          <a:stretch/>
        </p:blipFill>
        <p:spPr>
          <a:xfrm rot="10800000">
            <a:off x="7413924" y="1294211"/>
            <a:ext cx="1240876" cy="1226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3" name="Google Shape;153;p23"/>
          <p:cNvSpPr/>
          <p:nvPr/>
        </p:nvSpPr>
        <p:spPr>
          <a:xfrm>
            <a:off x="4417700" y="-1083275"/>
            <a:ext cx="2940600" cy="1299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Replace this image with your own &amp; u</a:t>
            </a: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se </a:t>
            </a:r>
            <a:r>
              <a:rPr lang="en" sz="10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13"/>
              </a:rPr>
              <a:t>onlinevoicerecorder.com</a:t>
            </a: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 to record an audio message that provides a brief overview of the lesson.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54" name="Google Shape;154;p2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22150" y="919488"/>
            <a:ext cx="798000" cy="3006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5" name="Google Shape;155;p23">
            <a:hlinkClick action="ppaction://hlinksldjump" r:id="rId16"/>
          </p:cNvPr>
          <p:cNvSpPr/>
          <p:nvPr/>
        </p:nvSpPr>
        <p:spPr>
          <a:xfrm>
            <a:off x="2679094" y="4540286"/>
            <a:ext cx="437700" cy="4428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3">
            <a:hlinkClick action="ppaction://hlinksldjump"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54261" y="4612588"/>
            <a:ext cx="264408" cy="2718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7" name="Google Shape;157;p23">
            <a:hlinkClick action="ppaction://hlinksldjump" r:id="rId19"/>
          </p:cNvPr>
          <p:cNvSpPr/>
          <p:nvPr/>
        </p:nvSpPr>
        <p:spPr>
          <a:xfrm>
            <a:off x="4391994" y="4540286"/>
            <a:ext cx="437700" cy="4428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3">
            <a:hlinkClick action="ppaction://hlinksldjump" r:id="rId20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467161" y="4612588"/>
            <a:ext cx="264408" cy="2718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9" name="Google Shape;159;p23">
            <a:hlinkClick action="ppaction://hlinksldjump" r:id="rId21"/>
          </p:cNvPr>
          <p:cNvSpPr/>
          <p:nvPr/>
        </p:nvSpPr>
        <p:spPr>
          <a:xfrm>
            <a:off x="6104894" y="4540286"/>
            <a:ext cx="437700" cy="4428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3">
            <a:hlinkClick action="ppaction://hlinksldjump" r:id="rId22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180061" y="4612588"/>
            <a:ext cx="264408" cy="2718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1" name="Google Shape;161;p23">
            <a:hlinkClick action="ppaction://hlinksldjump" r:id="rId23"/>
          </p:cNvPr>
          <p:cNvSpPr/>
          <p:nvPr/>
        </p:nvSpPr>
        <p:spPr>
          <a:xfrm>
            <a:off x="7817794" y="4514061"/>
            <a:ext cx="437700" cy="4428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3">
            <a:hlinkClick action="ppaction://hlinksldjump" r:id="rId24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892961" y="4586363"/>
            <a:ext cx="264408" cy="2718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3" name="Google Shape;163;p23"/>
          <p:cNvSpPr/>
          <p:nvPr/>
        </p:nvSpPr>
        <p:spPr>
          <a:xfrm>
            <a:off x="-1101250" y="331950"/>
            <a:ext cx="1392300" cy="1475700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💡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Include  a translated version of your overview!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792825" y="919505"/>
            <a:ext cx="300600" cy="300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8966675" y="-172225"/>
            <a:ext cx="1240800" cy="21126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💡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Use Flipgrid to record a video short too, if you want, but be sure to caption it!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4"/>
          <p:cNvGraphicFramePr/>
          <p:nvPr/>
        </p:nvGraphicFramePr>
        <p:xfrm>
          <a:off x="422150" y="212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{890EF305-4DF1-4665-B31E-32DAEA70283B}</a:tableStyleId>
              </a:tblPr>
              <a:tblGrid>
                <a:gridCol w="2121650"/>
                <a:gridCol w="2121650"/>
                <a:gridCol w="2121650"/>
                <a:gridCol w="2018525"/>
              </a:tblGrid>
              <a:tr h="72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GROUP 1</a:t>
                      </a:r>
                      <a:endParaRPr b="1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10:00 - 10:15</a:t>
                      </a:r>
                      <a:endParaRPr b="1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GROUP 2</a:t>
                      </a:r>
                      <a:endParaRPr b="1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10:20 - 10:35</a:t>
                      </a:r>
                      <a:endParaRPr b="1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GROUP 3</a:t>
                      </a:r>
                      <a:endParaRPr b="1">
                        <a:solidFill>
                          <a:schemeClr val="accent5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10:40 - 10:55</a:t>
                      </a:r>
                      <a:endParaRPr b="1">
                        <a:solidFill>
                          <a:schemeClr val="accent5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F3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GROUP 4</a:t>
                      </a:r>
                      <a:endParaRPr b="1">
                        <a:solidFill>
                          <a:schemeClr val="accent5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11:00 - 11:15</a:t>
                      </a:r>
                      <a:endParaRPr b="1">
                        <a:solidFill>
                          <a:schemeClr val="accent5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F3F4"/>
                    </a:solidFill>
                  </a:tcPr>
                </a:tc>
              </a:tr>
              <a:tr h="1587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Abigail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Britney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Charles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David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Ellen</a:t>
                      </a:r>
                      <a:endParaRPr>
                        <a:highlight>
                          <a:srgbClr val="FFFF00"/>
                        </a:highlight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Fiona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Gregory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Hannah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Isabelle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Jack</a:t>
                      </a:r>
                      <a:endParaRPr sz="1500"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Katie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Liam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Matthew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Nora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Oliver</a:t>
                      </a:r>
                      <a:endParaRPr sz="2000">
                        <a:solidFill>
                          <a:schemeClr val="accent5"/>
                        </a:solidFill>
                        <a:highlight>
                          <a:srgbClr val="C0F3F4"/>
                        </a:highlight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Peter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Robbie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Stephanie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Tyler</a:t>
                      </a:r>
                      <a:endParaRPr>
                        <a:solidFill>
                          <a:schemeClr val="accent5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Veronica</a:t>
                      </a:r>
                      <a:endParaRPr sz="1300">
                        <a:solidFill>
                          <a:schemeClr val="accent5"/>
                        </a:solidFill>
                        <a:latin typeface="Yanone Kaffeesatz"/>
                        <a:ea typeface="Yanone Kaffeesatz"/>
                        <a:cs typeface="Yanone Kaffeesatz"/>
                        <a:sym typeface="Yanone Kaffeesatz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24"/>
          <p:cNvSpPr txBox="1"/>
          <p:nvPr/>
        </p:nvSpPr>
        <p:spPr>
          <a:xfrm>
            <a:off x="139400" y="-27525"/>
            <a:ext cx="52782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C0F3F4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rPr>
              <a:t>BREAKOUT ROOMS</a:t>
            </a:r>
            <a:endParaRPr sz="4900">
              <a:solidFill>
                <a:srgbClr val="C0F3F4"/>
              </a:solidFill>
              <a:latin typeface="Yanone Kaffeesatz Medium"/>
              <a:ea typeface="Yanone Kaffeesatz Medium"/>
              <a:cs typeface="Yanone Kaffeesatz Medium"/>
              <a:sym typeface="Yanone Kaffeesatz Medium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475" y="0"/>
            <a:ext cx="816900" cy="816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4"/>
          <p:cNvGrpSpPr/>
          <p:nvPr/>
        </p:nvGrpSpPr>
        <p:grpSpPr>
          <a:xfrm>
            <a:off x="1181355" y="4276642"/>
            <a:ext cx="533579" cy="504918"/>
            <a:chOff x="4638675" y="552450"/>
            <a:chExt cx="590700" cy="581100"/>
          </a:xfrm>
        </p:grpSpPr>
        <p:sp>
          <p:nvSpPr>
            <p:cNvPr id="174" name="Google Shape;174;p24"/>
            <p:cNvSpPr/>
            <p:nvPr/>
          </p:nvSpPr>
          <p:spPr>
            <a:xfrm>
              <a:off x="4638675" y="552450"/>
              <a:ext cx="590700" cy="5811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C0F3F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5" name="Google Shape;175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55600" y="664587"/>
              <a:ext cx="356826" cy="3568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76" name="Google Shape;17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050" y="816925"/>
            <a:ext cx="1421875" cy="1421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7" name="Google Shape;177;p24"/>
          <p:cNvSpPr/>
          <p:nvPr/>
        </p:nvSpPr>
        <p:spPr>
          <a:xfrm>
            <a:off x="3754300" y="188250"/>
            <a:ext cx="5154300" cy="684300"/>
          </a:xfrm>
          <a:prstGeom prst="roundRect">
            <a:avLst>
              <a:gd fmla="val 16667" name="adj"/>
            </a:avLst>
          </a:prstGeom>
          <a:solidFill>
            <a:srgbClr val="C0F3F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Don’t forget to review our </a:t>
            </a:r>
            <a:r>
              <a:rPr b="1" lang="en" sz="2000" u="sng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TIPS</a:t>
            </a:r>
            <a:r>
              <a:rPr b="1"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</a:t>
            </a: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for successful video calls!</a:t>
            </a:r>
            <a:endParaRPr sz="16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78" name="Google Shape;178;p24"/>
          <p:cNvGrpSpPr/>
          <p:nvPr/>
        </p:nvGrpSpPr>
        <p:grpSpPr>
          <a:xfrm>
            <a:off x="3345130" y="4276642"/>
            <a:ext cx="533579" cy="504918"/>
            <a:chOff x="4638675" y="552450"/>
            <a:chExt cx="590700" cy="581100"/>
          </a:xfrm>
        </p:grpSpPr>
        <p:sp>
          <p:nvSpPr>
            <p:cNvPr id="179" name="Google Shape;179;p24"/>
            <p:cNvSpPr/>
            <p:nvPr/>
          </p:nvSpPr>
          <p:spPr>
            <a:xfrm>
              <a:off x="4638675" y="552450"/>
              <a:ext cx="590700" cy="5811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C0F3F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55600" y="664587"/>
              <a:ext cx="356826" cy="3568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81" name="Google Shape;181;p24"/>
          <p:cNvGrpSpPr/>
          <p:nvPr/>
        </p:nvGrpSpPr>
        <p:grpSpPr>
          <a:xfrm>
            <a:off x="5473880" y="4276642"/>
            <a:ext cx="533579" cy="504918"/>
            <a:chOff x="4638675" y="552450"/>
            <a:chExt cx="590700" cy="581100"/>
          </a:xfrm>
        </p:grpSpPr>
        <p:sp>
          <p:nvSpPr>
            <p:cNvPr id="182" name="Google Shape;182;p24"/>
            <p:cNvSpPr/>
            <p:nvPr/>
          </p:nvSpPr>
          <p:spPr>
            <a:xfrm>
              <a:off x="4638675" y="552450"/>
              <a:ext cx="590700" cy="5811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C0F3F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3" name="Google Shape;183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55600" y="664587"/>
              <a:ext cx="356826" cy="3568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84" name="Google Shape;184;p24"/>
          <p:cNvGrpSpPr/>
          <p:nvPr/>
        </p:nvGrpSpPr>
        <p:grpSpPr>
          <a:xfrm>
            <a:off x="7602630" y="4276642"/>
            <a:ext cx="533579" cy="504918"/>
            <a:chOff x="4638675" y="552450"/>
            <a:chExt cx="590700" cy="581100"/>
          </a:xfrm>
        </p:grpSpPr>
        <p:sp>
          <p:nvSpPr>
            <p:cNvPr id="185" name="Google Shape;185;p24"/>
            <p:cNvSpPr/>
            <p:nvPr/>
          </p:nvSpPr>
          <p:spPr>
            <a:xfrm>
              <a:off x="4638675" y="552450"/>
              <a:ext cx="590700" cy="5811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C0F3F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6" name="Google Shape;186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55600" y="664587"/>
              <a:ext cx="356826" cy="3568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87" name="Google Shape;187;p24"/>
          <p:cNvPicPr preferRelativeResize="0"/>
          <p:nvPr/>
        </p:nvPicPr>
        <p:blipFill>
          <a:blip r:embed="rId8">
            <a:alphaModFix amt="89000"/>
          </a:blip>
          <a:stretch>
            <a:fillRect/>
          </a:stretch>
        </p:blipFill>
        <p:spPr>
          <a:xfrm>
            <a:off x="7539911" y="121949"/>
            <a:ext cx="1494600" cy="816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8" name="Google Shape;188;p24"/>
          <p:cNvSpPr/>
          <p:nvPr/>
        </p:nvSpPr>
        <p:spPr>
          <a:xfrm>
            <a:off x="8136200" y="3524675"/>
            <a:ext cx="1392300" cy="18651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Your choice: create separate links for each room OR simply create one room for kiddos to rotate into.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050" y="816925"/>
            <a:ext cx="1702749" cy="13619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4" name="Google Shape;194;p25"/>
          <p:cNvSpPr txBox="1"/>
          <p:nvPr/>
        </p:nvSpPr>
        <p:spPr>
          <a:xfrm>
            <a:off x="139400" y="-27525"/>
            <a:ext cx="52782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C0F3F4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rPr>
              <a:t>TEACHER-LED STATION</a:t>
            </a:r>
            <a:endParaRPr sz="4900">
              <a:solidFill>
                <a:srgbClr val="C0F3F4"/>
              </a:solidFill>
              <a:latin typeface="Yanone Kaffeesatz Medium"/>
              <a:ea typeface="Yanone Kaffeesatz Medium"/>
              <a:cs typeface="Yanone Kaffeesatz Medium"/>
              <a:sym typeface="Yanone Kaffeesatz Medium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3475" y="0"/>
            <a:ext cx="816900" cy="8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447775" y="2698050"/>
            <a:ext cx="7473900" cy="2043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Please come prepared with the following: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ITEM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ITEM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ITEM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2181400" y="816925"/>
            <a:ext cx="6727200" cy="1203600"/>
          </a:xfrm>
          <a:prstGeom prst="roundRect">
            <a:avLst>
              <a:gd fmla="val 16667" name="adj"/>
            </a:avLst>
          </a:prstGeom>
          <a:solidFill>
            <a:srgbClr val="C0F3F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Yanone Kaffeesatz"/>
              <a:buChar char="●"/>
            </a:pP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Objectives or</a:t>
            </a:r>
            <a:endParaRPr sz="16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Yanone Kaffeesatz"/>
              <a:buChar char="●"/>
            </a:pP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Standa</a:t>
            </a: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rds or</a:t>
            </a:r>
            <a:endParaRPr sz="16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Yanone Kaffeesatz"/>
              <a:buChar char="●"/>
            </a:pPr>
            <a:r>
              <a:rPr lang="en" sz="1600" u="sng">
                <a:solidFill>
                  <a:schemeClr val="hlink"/>
                </a:solidFill>
                <a:latin typeface="Yanone Kaffeesatz"/>
                <a:ea typeface="Yanone Kaffeesatz"/>
                <a:cs typeface="Yanone Kaffeesatz"/>
                <a:sym typeface="Yanone Kaffeesatz"/>
                <a:hlinkClick r:id="rId6"/>
              </a:rPr>
              <a:t>I Can Statements</a:t>
            </a: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go HERE</a:t>
            </a:r>
            <a:endParaRPr sz="16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4100" y="2868450"/>
            <a:ext cx="1702800" cy="1702800"/>
          </a:xfrm>
          <a:prstGeom prst="ellipse">
            <a:avLst/>
          </a:prstGeom>
          <a:noFill/>
          <a:ln cap="flat" cmpd="sng" w="381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9" name="Google Shape;199;p25"/>
          <p:cNvSpPr/>
          <p:nvPr/>
        </p:nvSpPr>
        <p:spPr>
          <a:xfrm>
            <a:off x="-826625" y="2606200"/>
            <a:ext cx="1274400" cy="1965000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Share with students ahead of time what they need to bring to the video call.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8392625" y="2854350"/>
            <a:ext cx="1894500" cy="19650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To make your video call go smoothly, link to a Google Doc or Padlet where students can ask questions they may still have or think of after this station.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400" y="816900"/>
            <a:ext cx="1953701" cy="12393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6" name="Google Shape;206;p26"/>
          <p:cNvSpPr txBox="1"/>
          <p:nvPr/>
        </p:nvSpPr>
        <p:spPr>
          <a:xfrm>
            <a:off x="139400" y="-27525"/>
            <a:ext cx="52782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C0F3F4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rPr>
              <a:t>ONLINE STATION</a:t>
            </a:r>
            <a:endParaRPr sz="4900">
              <a:solidFill>
                <a:srgbClr val="C0F3F4"/>
              </a:solidFill>
              <a:latin typeface="Yanone Kaffeesatz Medium"/>
              <a:ea typeface="Yanone Kaffeesatz Medium"/>
              <a:cs typeface="Yanone Kaffeesatz Medium"/>
              <a:sym typeface="Yanone Kaffeesatz Medium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3475" y="0"/>
            <a:ext cx="816900" cy="8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451175" y="2273250"/>
            <a:ext cx="7470600" cy="24684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DIRECTIONS &amp; LINKS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0F3F4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[Students: </a:t>
            </a:r>
            <a:r>
              <a:rPr b="1" lang="en" sz="1800">
                <a:solidFill>
                  <a:srgbClr val="C0F3F4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Use the question link to post any questions you have while working at this station.]</a:t>
            </a:r>
            <a:endParaRPr b="1" sz="1800">
              <a:solidFill>
                <a:srgbClr val="C0F3F4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MATERIALS NEEDED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ACTIVITY DESCRIPTION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TEXT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TEXT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2181400" y="816925"/>
            <a:ext cx="6727200" cy="1203600"/>
          </a:xfrm>
          <a:prstGeom prst="roundRect">
            <a:avLst>
              <a:gd fmla="val 16667" name="adj"/>
            </a:avLst>
          </a:prstGeom>
          <a:solidFill>
            <a:srgbClr val="C0F3F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OBJECTIVE goes here</a:t>
            </a:r>
            <a:endParaRPr sz="16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4100" y="2868450"/>
            <a:ext cx="1702800" cy="1702800"/>
          </a:xfrm>
          <a:prstGeom prst="ellipse">
            <a:avLst/>
          </a:prstGeom>
          <a:noFill/>
          <a:ln cap="flat" cmpd="sng" w="381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1" name="Google Shape;211;p26"/>
          <p:cNvSpPr/>
          <p:nvPr/>
        </p:nvSpPr>
        <p:spPr>
          <a:xfrm>
            <a:off x="8607275" y="3214700"/>
            <a:ext cx="1702800" cy="14439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Provide a link to the same resource you used in the teacher-led station.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-999275" y="2868450"/>
            <a:ext cx="1702800" cy="1993800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💡</a:t>
            </a:r>
            <a:endParaRPr b="1" sz="11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In addition to typed directions, why not record yourself in Screencastify and insert the video?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3908875" y="3093100"/>
            <a:ext cx="1828800" cy="1443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4825" y="3406600"/>
            <a:ext cx="816900" cy="81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139400" y="-27525"/>
            <a:ext cx="52782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C0F3F4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rPr>
              <a:t>OFFLINE</a:t>
            </a:r>
            <a:r>
              <a:rPr lang="en" sz="4900">
                <a:solidFill>
                  <a:srgbClr val="C0F3F4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rPr>
              <a:t> STATION</a:t>
            </a:r>
            <a:endParaRPr sz="4900">
              <a:solidFill>
                <a:srgbClr val="C0F3F4"/>
              </a:solidFill>
              <a:latin typeface="Yanone Kaffeesatz Medium"/>
              <a:ea typeface="Yanone Kaffeesatz Medium"/>
              <a:cs typeface="Yanone Kaffeesatz Medium"/>
              <a:sym typeface="Yanone Kaffeesatz Medium"/>
            </a:endParaRPr>
          </a:p>
        </p:txBody>
      </p:sp>
      <p:pic>
        <p:nvPicPr>
          <p:cNvPr id="220" name="Google Shape;2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475" y="0"/>
            <a:ext cx="816900" cy="8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451175" y="2273250"/>
            <a:ext cx="7573800" cy="24684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DIRECTIONS &amp; LINKS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0F3F4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[Students: Use the question link to post any questions you have while working at this station.]</a:t>
            </a:r>
            <a:endParaRPr b="1" sz="1800">
              <a:solidFill>
                <a:srgbClr val="C0F3F4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MATERIALS NEEDED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ACTIVITY DESCRIPTION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TEXT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TEXT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2181400" y="816925"/>
            <a:ext cx="6727200" cy="1203600"/>
          </a:xfrm>
          <a:prstGeom prst="roundRect">
            <a:avLst>
              <a:gd fmla="val 16667" name="adj"/>
            </a:avLst>
          </a:prstGeom>
          <a:solidFill>
            <a:srgbClr val="C0F3F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OBJECTIVE goes here</a:t>
            </a:r>
            <a:endParaRPr sz="16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5">
            <a:alphaModFix/>
          </a:blip>
          <a:srcRect b="0" l="0" r="0" t="13948"/>
          <a:stretch/>
        </p:blipFill>
        <p:spPr>
          <a:xfrm>
            <a:off x="242975" y="717379"/>
            <a:ext cx="1392351" cy="11981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4" name="Google Shape;22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4100" y="2868450"/>
            <a:ext cx="1702800" cy="1702800"/>
          </a:xfrm>
          <a:prstGeom prst="ellipse">
            <a:avLst/>
          </a:prstGeom>
          <a:noFill/>
          <a:ln cap="flat" cmpd="sng" w="381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5" name="Google Shape;225;p27"/>
          <p:cNvSpPr/>
          <p:nvPr/>
        </p:nvSpPr>
        <p:spPr>
          <a:xfrm>
            <a:off x="8607275" y="3214700"/>
            <a:ext cx="1702800" cy="14439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Provide a link to the same resource you used in the teacher-led station.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8"/>
          <p:cNvPicPr preferRelativeResize="0"/>
          <p:nvPr/>
        </p:nvPicPr>
        <p:blipFill rotWithShape="1">
          <a:blip r:embed="rId4">
            <a:alphaModFix/>
          </a:blip>
          <a:srcRect b="0" l="-1096" r="-2327" t="0"/>
          <a:stretch/>
        </p:blipFill>
        <p:spPr>
          <a:xfrm rot="10800000">
            <a:off x="318712" y="717386"/>
            <a:ext cx="1240876" cy="1226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1" name="Google Shape;231;p28"/>
          <p:cNvSpPr txBox="1"/>
          <p:nvPr/>
        </p:nvSpPr>
        <p:spPr>
          <a:xfrm>
            <a:off x="139400" y="-27525"/>
            <a:ext cx="52782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C0F3F4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rPr>
              <a:t>EXTENSION ACTIVITY</a:t>
            </a:r>
            <a:endParaRPr sz="4900">
              <a:solidFill>
                <a:srgbClr val="C0F3F4"/>
              </a:solidFill>
              <a:latin typeface="Yanone Kaffeesatz Medium"/>
              <a:ea typeface="Yanone Kaffeesatz Medium"/>
              <a:cs typeface="Yanone Kaffeesatz Medium"/>
              <a:sym typeface="Yanone Kaffeesatz Medium"/>
            </a:endParaRPr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3475" y="0"/>
            <a:ext cx="816900" cy="8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451175" y="2273250"/>
            <a:ext cx="7470600" cy="24684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DIRECTIONS &amp; LINKS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0F3F4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[Students: Use the question link to post any questions you have while working at this station.]</a:t>
            </a:r>
            <a:endParaRPr b="1" sz="1800">
              <a:solidFill>
                <a:srgbClr val="C0F3F4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MATERIALS NEEDED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ACTIVITY DESCRIPTION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TEXT</a:t>
            </a:r>
            <a:endParaRPr sz="18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Yanone Kaffeesatz"/>
              <a:buChar char="●"/>
            </a:pPr>
            <a:r>
              <a:rPr lang="en" sz="18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TEXT</a:t>
            </a:r>
            <a:endParaRPr sz="16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234" name="Google Shape;234;p28"/>
          <p:cNvSpPr/>
          <p:nvPr/>
        </p:nvSpPr>
        <p:spPr>
          <a:xfrm>
            <a:off x="2181400" y="816925"/>
            <a:ext cx="6727200" cy="1203600"/>
          </a:xfrm>
          <a:prstGeom prst="roundRect">
            <a:avLst>
              <a:gd fmla="val 16667" name="adj"/>
            </a:avLst>
          </a:prstGeom>
          <a:solidFill>
            <a:srgbClr val="C0F3F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OBJECTIVE goes here</a:t>
            </a:r>
            <a:endParaRPr sz="16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4100" y="2868450"/>
            <a:ext cx="1702800" cy="1702800"/>
          </a:xfrm>
          <a:prstGeom prst="ellipse">
            <a:avLst/>
          </a:prstGeom>
          <a:noFill/>
          <a:ln cap="flat" cmpd="sng" w="38100">
            <a:solidFill>
              <a:srgbClr val="C0F3F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6" name="Google Shape;236;p28"/>
          <p:cNvSpPr/>
          <p:nvPr/>
        </p:nvSpPr>
        <p:spPr>
          <a:xfrm>
            <a:off x="8607275" y="3214700"/>
            <a:ext cx="1702800" cy="14439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43434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Provide a link to the same resource you used in the teacher-led station.</a:t>
            </a:r>
            <a:endParaRPr sz="10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F3F4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/>
          <p:nvPr/>
        </p:nvSpPr>
        <p:spPr>
          <a:xfrm>
            <a:off x="295200" y="241050"/>
            <a:ext cx="8553600" cy="4661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 txBox="1"/>
          <p:nvPr/>
        </p:nvSpPr>
        <p:spPr>
          <a:xfrm>
            <a:off x="1265400" y="135375"/>
            <a:ext cx="66132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CREDITS</a:t>
            </a:r>
            <a:endParaRPr sz="4900">
              <a:solidFill>
                <a:srgbClr val="FFFFFF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339600" y="769200"/>
            <a:ext cx="8464800" cy="2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We are the sum of all the people we meet, and I’ve been lucky to meet some inspirational  people who read my every email, answer my never-ending DMs, and reply to my incessant tweets so that I can always get better. </a:t>
            </a:r>
            <a:endParaRPr sz="1100">
              <a:solidFill>
                <a:srgbClr val="434343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3737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THANK YOU TO:</a:t>
            </a:r>
            <a:endParaRPr sz="3500">
              <a:solidFill>
                <a:srgbClr val="73737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Amanda Sandoval</a:t>
            </a:r>
            <a:r>
              <a:rPr b="1"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for helping me up my design game, especially because she always </a:t>
            </a:r>
            <a:r>
              <a:rPr lang="en" sz="1200" u="sng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shares her stuff.</a:t>
            </a:r>
            <a:endParaRPr sz="1200">
              <a:solidFill>
                <a:srgbClr val="434343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Catlin Tucker</a:t>
            </a:r>
            <a:r>
              <a:rPr b="1"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for her ingenious ideas about blended learning, especially </a:t>
            </a:r>
            <a:r>
              <a:rPr lang="en" sz="1200" u="sng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one</a:t>
            </a:r>
            <a:r>
              <a:rPr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 that inspired this slide deck.</a:t>
            </a:r>
            <a:endParaRPr sz="1200">
              <a:solidFill>
                <a:srgbClr val="434343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Rayna Freedman</a:t>
            </a:r>
            <a:r>
              <a:rPr b="1"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for her tireless efforts in advocating for accessibility.</a:t>
            </a:r>
            <a:endParaRPr sz="1200">
              <a:solidFill>
                <a:srgbClr val="434343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b="1" lang="en" sz="1200" u="sng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Matt Miller</a:t>
            </a:r>
            <a:r>
              <a:rPr b="1"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for his constant support and his selfless belief that we should create free materials for teachers.</a:t>
            </a:r>
            <a:endParaRPr sz="1200">
              <a:solidFill>
                <a:srgbClr val="434343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Karyn Fillhart</a:t>
            </a:r>
            <a:r>
              <a:rPr b="1"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and </a:t>
            </a:r>
            <a:r>
              <a:rPr b="1" lang="en" sz="1200" u="sng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 Ryder</a:t>
            </a:r>
            <a:r>
              <a:rPr lang="en" sz="12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 for reminding us all to strike a balance with online learning.</a:t>
            </a:r>
            <a:endParaRPr b="1" sz="1100">
              <a:solidFill>
                <a:srgbClr val="434343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373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85F4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11">
            <a:alphaModFix/>
          </a:blip>
          <a:srcRect b="27385" l="0" r="0" t="6013"/>
          <a:stretch/>
        </p:blipFill>
        <p:spPr>
          <a:xfrm>
            <a:off x="706525" y="3547625"/>
            <a:ext cx="681600" cy="6816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245" name="Google Shape;245;p29"/>
          <p:cNvSpPr txBox="1"/>
          <p:nvPr/>
        </p:nvSpPr>
        <p:spPr>
          <a:xfrm>
            <a:off x="1504025" y="3325925"/>
            <a:ext cx="73005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Stephanie DeMichele | </a:t>
            </a:r>
            <a:r>
              <a:rPr lang="en" sz="2700" u="sng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@sdemichele</a:t>
            </a:r>
            <a:r>
              <a:rPr lang="en" sz="270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|</a:t>
            </a:r>
            <a:r>
              <a:rPr lang="en" sz="2700" u="sng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stephaniedemichele.org</a:t>
            </a:r>
            <a:endParaRPr sz="2700">
              <a:solidFill>
                <a:srgbClr val="FFFFFF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434343"/>
                </a:solidFill>
                <a:latin typeface="Happy Monkey"/>
                <a:ea typeface="Happy Monkey"/>
                <a:cs typeface="Happy Monkey"/>
                <a:sym typeface="Happy Monkey"/>
              </a:rPr>
              <a:t>Please feel free to reach out with any questions or any ideas to make this slide deck better. Thanks!</a:t>
            </a:r>
            <a:endParaRPr sz="11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1595875" y="4156150"/>
            <a:ext cx="6348900" cy="41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#DistanceLearning</a:t>
            </a: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is about </a:t>
            </a:r>
            <a:r>
              <a:rPr b="1"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#Flexibility</a:t>
            </a: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| #StudentAgency | </a:t>
            </a:r>
            <a:r>
              <a:rPr b="1"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#Collaboration </a:t>
            </a:r>
            <a:r>
              <a:rPr lang="en" sz="1600">
                <a:solidFill>
                  <a:srgbClr val="434343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| #Creativity</a:t>
            </a:r>
            <a:endParaRPr sz="1600">
              <a:solidFill>
                <a:srgbClr val="43434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cape Room Social Media by Slidesgo">
  <a:themeElements>
    <a:clrScheme name="Simple Light">
      <a:dk1>
        <a:srgbClr val="FBC010"/>
      </a:dk1>
      <a:lt1>
        <a:srgbClr val="FFFFFF"/>
      </a:lt1>
      <a:dk2>
        <a:srgbClr val="1E1E2F"/>
      </a:dk2>
      <a:lt2>
        <a:srgbClr val="415362"/>
      </a:lt2>
      <a:accent1>
        <a:srgbClr val="FBC010"/>
      </a:accent1>
      <a:accent2>
        <a:srgbClr val="FFFFFF"/>
      </a:accent2>
      <a:accent3>
        <a:srgbClr val="1E1E2F"/>
      </a:accent3>
      <a:accent4>
        <a:srgbClr val="415362"/>
      </a:accent4>
      <a:accent5>
        <a:srgbClr val="000000"/>
      </a:accent5>
      <a:accent6>
        <a:srgbClr val="2A3E5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