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05ABEA9-774E-4183-84B7-E2F3D3452AC9}">
  <a:tblStyle styleId="{605ABEA9-774E-4183-84B7-E2F3D3452A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79944bef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479944be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79944bef_1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479944bef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479944bef_1_1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479944bef_1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48b7acb0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48b7acb0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48b7acb05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48b7acb0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8b7acb05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48b7acb0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8b7acb05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48b7acb0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8b7acb05_0_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48b7acb0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48c5cd2ea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48c5cd2e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48c5cd2e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48c5cd2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8c5cd2ea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48c5cd2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f16b2d5a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5f16b2d5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48c5cd2ea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48c5cd2e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479944bef_1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479944bef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479944bef_1_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479944bef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48c5cd2ea_0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48c5cd2e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48c5cd2ea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48c5cd2e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48c5cd2ea_0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48c5cd2e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0.062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0.125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0.187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0.250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48c5cd2ea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48c5cd2e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0.062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0.125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0.187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0.250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48c5cd2ea_0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48c5cd2ea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48c5cd2ea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48c5cd2e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48c5cd2ea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48c5cd2e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48c5cd2ea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48c5cd2ea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48c5cd2ea_0_1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48c5cd2ea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48c5cd2ea_0_1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48c5cd2ea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48c5cd2ea_0_1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48c5cd2ea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479944bef_1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479944bef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479944bef_1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479944bef_1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48c5cd2ea_0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48c5cd2ea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48c5cd2ea_0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48c5cd2ea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479944bef_1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479944bef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2479944bef_1_1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2479944bef_1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79944bef_1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479944bef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48c5cd2ea_0_2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48c5cd2ea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48c5cd2ea_0_2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248c5cd2ea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48c5cd2ea_0_2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248c5cd2ea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48c5cd2ea_0_2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48c5cd2ea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48c5cd2ea_0_2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48c5cd2ea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48c5cd2ea_0_2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48c5cd2ea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48c5cd2ea_0_2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48c5cd2ea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48c5cd2ea_0_3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48c5cd2ea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48c5cd2ea_0_3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248c5cd2ea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248c5cd2ea_0_3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248c5cd2ea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79944bef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479944bef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48c5cd2ea_0_3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48c5cd2ea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248c5cd2ea_0_3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248c5cd2ea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248c5cd2ea_0_4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248c5cd2ea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48c5cd2ea_0_4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248c5cd2ea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48c5cd2ea_0_3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248c5cd2ea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2479944bef_1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2479944bef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f16b2d5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f16b2d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79944bef_1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479944bef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79944bef_1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479944bef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即能探察多种结构特性（例如同时探查凝聚性和中心性）的单项技术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8b7acb0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48b7acb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即能探察多种结构特性（例如同时探查凝聚性和中心性）的单项技术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hyperlink" Target="http://blog.pulipuli.info/" TargetMode="External"/><Relationship Id="rId5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46350" y="3853325"/>
            <a:ext cx="7851300" cy="190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1pPr>
            <a:lvl2pPr indent="0" lvl="1" marL="0" marR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2pPr>
            <a:lvl3pPr indent="0" lvl="2" marL="0" marR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3pPr>
            <a:lvl4pPr indent="0" lvl="3" marL="0" marR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4pPr>
            <a:lvl5pPr indent="0" lvl="4" marL="0" marR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5pPr>
            <a:lvl6pPr indent="0" lvl="5" marL="457200" marR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6pPr>
            <a:lvl7pPr indent="0" lvl="6" marL="914400" marR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7pPr>
            <a:lvl8pPr indent="0" lvl="7" marL="1371600" marR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8pPr>
            <a:lvl9pPr indent="0" lvl="8" marL="1828800" marR="0" rtl="0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917400" y="5754422"/>
            <a:ext cx="73092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1447575" y="795307"/>
            <a:ext cx="5414803" cy="1378818"/>
            <a:chOff x="3400250" y="322332"/>
            <a:chExt cx="5414803" cy="1378818"/>
          </a:xfrm>
        </p:grpSpPr>
        <p:grpSp>
          <p:nvGrpSpPr>
            <p:cNvPr id="13" name="Google Shape;13;p2"/>
            <p:cNvGrpSpPr/>
            <p:nvPr/>
          </p:nvGrpSpPr>
          <p:grpSpPr>
            <a:xfrm flipH="1">
              <a:off x="3400250" y="322332"/>
              <a:ext cx="5414803" cy="1378818"/>
              <a:chOff x="452658" y="106873"/>
              <a:chExt cx="6225342" cy="1585212"/>
            </a:xfrm>
          </p:grpSpPr>
          <p:cxnSp>
            <p:nvCxnSpPr>
              <p:cNvPr id="14" name="Google Shape;14;p2"/>
              <p:cNvCxnSpPr/>
              <p:nvPr/>
            </p:nvCxnSpPr>
            <p:spPr>
              <a:xfrm rot="10800000">
                <a:off x="1129161" y="329721"/>
                <a:ext cx="214800" cy="624000"/>
              </a:xfrm>
              <a:prstGeom prst="straightConnector1">
                <a:avLst/>
              </a:prstGeom>
              <a:noFill/>
              <a:ln cap="rnd" cmpd="sng" w="7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2"/>
              <p:cNvCxnSpPr>
                <a:stCxn id="16" idx="28"/>
              </p:cNvCxnSpPr>
              <p:nvPr/>
            </p:nvCxnSpPr>
            <p:spPr>
              <a:xfrm flipH="1">
                <a:off x="1343976" y="832531"/>
                <a:ext cx="1243500" cy="121200"/>
              </a:xfrm>
              <a:prstGeom prst="straightConnector1">
                <a:avLst/>
              </a:prstGeom>
              <a:noFill/>
              <a:ln cap="rnd" cmpd="sng" w="7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" name="Google Shape;17;p2"/>
              <p:cNvCxnSpPr>
                <a:stCxn id="18" idx="11"/>
              </p:cNvCxnSpPr>
              <p:nvPr/>
            </p:nvCxnSpPr>
            <p:spPr>
              <a:xfrm flipH="1" rot="10800000">
                <a:off x="4935421" y="329829"/>
                <a:ext cx="1527600" cy="752100"/>
              </a:xfrm>
              <a:prstGeom prst="straightConnector1">
                <a:avLst/>
              </a:prstGeom>
              <a:noFill/>
              <a:ln cap="rnd" cmpd="sng" w="7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" name="Google Shape;19;p2"/>
              <p:cNvCxnSpPr>
                <a:endCxn id="18" idx="27"/>
              </p:cNvCxnSpPr>
              <p:nvPr/>
            </p:nvCxnSpPr>
            <p:spPr>
              <a:xfrm>
                <a:off x="2820219" y="755954"/>
                <a:ext cx="1967400" cy="343500"/>
              </a:xfrm>
              <a:prstGeom prst="straightConnector1">
                <a:avLst/>
              </a:prstGeom>
              <a:noFill/>
              <a:ln cap="rnd" cmpd="sng" w="7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" name="Google Shape;20;p2"/>
              <p:cNvCxnSpPr>
                <a:stCxn id="21" idx="52"/>
              </p:cNvCxnSpPr>
              <p:nvPr/>
            </p:nvCxnSpPr>
            <p:spPr>
              <a:xfrm flipH="1" rot="10800000">
                <a:off x="848557" y="953613"/>
                <a:ext cx="495300" cy="464700"/>
              </a:xfrm>
              <a:prstGeom prst="straightConnector1">
                <a:avLst/>
              </a:prstGeom>
              <a:noFill/>
              <a:ln cap="rnd" cmpd="sng" w="7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2" name="Google Shape;22;p2"/>
              <p:cNvGrpSpPr/>
              <p:nvPr/>
            </p:nvGrpSpPr>
            <p:grpSpPr>
              <a:xfrm>
                <a:off x="2100728" y="227657"/>
                <a:ext cx="1111977" cy="1112106"/>
                <a:chOff x="4512733" y="3294082"/>
                <a:chExt cx="1933200" cy="1933425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4512733" y="3294082"/>
                  <a:ext cx="1933200" cy="1933200"/>
                </a:xfrm>
                <a:prstGeom prst="ellipse">
                  <a:avLst/>
                </a:prstGeom>
                <a:gradFill>
                  <a:gsLst>
                    <a:gs pos="0">
                      <a:srgbClr val="3D3DBC"/>
                    </a:gs>
                    <a:gs pos="100000">
                      <a:srgbClr val="212155"/>
                    </a:gs>
                  </a:gsLst>
                  <a:lin ang="5400012" scaled="0"/>
                </a:gradFill>
                <a:ln cap="flat" cmpd="sng" w="11430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4815117" y="3672907"/>
                  <a:ext cx="1328400" cy="1554600"/>
                </a:xfrm>
                <a:custGeom>
                  <a:rect b="b" l="l" r="r" t="t"/>
                  <a:pathLst>
                    <a:path extrusionOk="0" h="120000" w="120000">
                      <a:moveTo>
                        <a:pt x="119036" y="94020"/>
                      </a:moveTo>
                      <a:cubicBezTo>
                        <a:pt x="118072" y="87835"/>
                        <a:pt x="117108" y="81649"/>
                        <a:pt x="114698" y="75876"/>
                      </a:cubicBezTo>
                      <a:cubicBezTo>
                        <a:pt x="114216" y="73814"/>
                        <a:pt x="113253" y="71752"/>
                        <a:pt x="111325" y="70103"/>
                      </a:cubicBezTo>
                      <a:cubicBezTo>
                        <a:pt x="109879" y="68041"/>
                        <a:pt x="105542" y="66804"/>
                        <a:pt x="103614" y="65154"/>
                      </a:cubicBezTo>
                      <a:cubicBezTo>
                        <a:pt x="101204" y="63917"/>
                        <a:pt x="96867" y="64742"/>
                        <a:pt x="93975" y="64329"/>
                      </a:cubicBezTo>
                      <a:cubicBezTo>
                        <a:pt x="91084" y="63917"/>
                        <a:pt x="87710" y="63092"/>
                        <a:pt x="84819" y="61855"/>
                      </a:cubicBezTo>
                      <a:cubicBezTo>
                        <a:pt x="81445" y="60206"/>
                        <a:pt x="76144" y="57319"/>
                        <a:pt x="74216" y="54020"/>
                      </a:cubicBezTo>
                      <a:cubicBezTo>
                        <a:pt x="72771" y="51546"/>
                        <a:pt x="74216" y="47422"/>
                        <a:pt x="74698" y="44536"/>
                      </a:cubicBezTo>
                      <a:cubicBezTo>
                        <a:pt x="75662" y="40824"/>
                        <a:pt x="79518" y="39587"/>
                        <a:pt x="80963" y="35876"/>
                      </a:cubicBezTo>
                      <a:cubicBezTo>
                        <a:pt x="81927" y="33402"/>
                        <a:pt x="81445" y="31752"/>
                        <a:pt x="80481" y="29690"/>
                      </a:cubicBezTo>
                      <a:cubicBezTo>
                        <a:pt x="80000" y="28453"/>
                        <a:pt x="81445" y="26804"/>
                        <a:pt x="81927" y="25567"/>
                      </a:cubicBezTo>
                      <a:cubicBezTo>
                        <a:pt x="82409" y="22680"/>
                        <a:pt x="83373" y="21030"/>
                        <a:pt x="83373" y="18144"/>
                      </a:cubicBezTo>
                      <a:cubicBezTo>
                        <a:pt x="83373" y="16494"/>
                        <a:pt x="82409" y="11546"/>
                        <a:pt x="83855" y="10721"/>
                      </a:cubicBezTo>
                      <a:cubicBezTo>
                        <a:pt x="85783" y="9484"/>
                        <a:pt x="90120" y="9484"/>
                        <a:pt x="92048" y="8659"/>
                      </a:cubicBezTo>
                      <a:cubicBezTo>
                        <a:pt x="94939" y="8247"/>
                        <a:pt x="97349" y="8247"/>
                        <a:pt x="99277" y="7010"/>
                      </a:cubicBezTo>
                      <a:cubicBezTo>
                        <a:pt x="95421" y="6185"/>
                        <a:pt x="91566" y="5360"/>
                        <a:pt x="87710" y="4948"/>
                      </a:cubicBezTo>
                      <a:cubicBezTo>
                        <a:pt x="84819" y="4536"/>
                        <a:pt x="82409" y="2474"/>
                        <a:pt x="80000" y="2474"/>
                      </a:cubicBezTo>
                      <a:cubicBezTo>
                        <a:pt x="75662" y="2474"/>
                        <a:pt x="72771" y="2886"/>
                        <a:pt x="68915" y="2061"/>
                      </a:cubicBezTo>
                      <a:cubicBezTo>
                        <a:pt x="65542" y="1237"/>
                        <a:pt x="61204" y="0"/>
                        <a:pt x="57831" y="0"/>
                      </a:cubicBezTo>
                      <a:cubicBezTo>
                        <a:pt x="53012" y="412"/>
                        <a:pt x="47710" y="2474"/>
                        <a:pt x="42891" y="3298"/>
                      </a:cubicBezTo>
                      <a:cubicBezTo>
                        <a:pt x="38554" y="4536"/>
                        <a:pt x="32289" y="4948"/>
                        <a:pt x="28433" y="7422"/>
                      </a:cubicBezTo>
                      <a:cubicBezTo>
                        <a:pt x="30361" y="8659"/>
                        <a:pt x="34698" y="8247"/>
                        <a:pt x="37108" y="8659"/>
                      </a:cubicBezTo>
                      <a:cubicBezTo>
                        <a:pt x="40963" y="9484"/>
                        <a:pt x="44819" y="10309"/>
                        <a:pt x="48674" y="11134"/>
                      </a:cubicBezTo>
                      <a:cubicBezTo>
                        <a:pt x="48674" y="14845"/>
                        <a:pt x="42891" y="18556"/>
                        <a:pt x="44337" y="22268"/>
                      </a:cubicBezTo>
                      <a:cubicBezTo>
                        <a:pt x="44819" y="23917"/>
                        <a:pt x="44819" y="25154"/>
                        <a:pt x="44819" y="27216"/>
                      </a:cubicBezTo>
                      <a:cubicBezTo>
                        <a:pt x="44819" y="29278"/>
                        <a:pt x="43373" y="28453"/>
                        <a:pt x="43373" y="30515"/>
                      </a:cubicBezTo>
                      <a:cubicBezTo>
                        <a:pt x="43373" y="32577"/>
                        <a:pt x="43855" y="34639"/>
                        <a:pt x="44819" y="36701"/>
                      </a:cubicBezTo>
                      <a:cubicBezTo>
                        <a:pt x="45301" y="38350"/>
                        <a:pt x="47228" y="39175"/>
                        <a:pt x="47710" y="40412"/>
                      </a:cubicBezTo>
                      <a:cubicBezTo>
                        <a:pt x="48674" y="44123"/>
                        <a:pt x="49156" y="48247"/>
                        <a:pt x="49156" y="51958"/>
                      </a:cubicBezTo>
                      <a:cubicBezTo>
                        <a:pt x="49156" y="56082"/>
                        <a:pt x="48192" y="58144"/>
                        <a:pt x="44337" y="60206"/>
                      </a:cubicBezTo>
                      <a:cubicBezTo>
                        <a:pt x="40963" y="62268"/>
                        <a:pt x="36626" y="63092"/>
                        <a:pt x="33253" y="63505"/>
                      </a:cubicBezTo>
                      <a:cubicBezTo>
                        <a:pt x="30843" y="63917"/>
                        <a:pt x="28915" y="62680"/>
                        <a:pt x="26987" y="63092"/>
                      </a:cubicBezTo>
                      <a:cubicBezTo>
                        <a:pt x="25060" y="63505"/>
                        <a:pt x="23614" y="64329"/>
                        <a:pt x="21686" y="65154"/>
                      </a:cubicBezTo>
                      <a:cubicBezTo>
                        <a:pt x="16867" y="66804"/>
                        <a:pt x="12530" y="68041"/>
                        <a:pt x="10602" y="72164"/>
                      </a:cubicBezTo>
                      <a:cubicBezTo>
                        <a:pt x="6265" y="80412"/>
                        <a:pt x="2891" y="89072"/>
                        <a:pt x="0" y="97319"/>
                      </a:cubicBezTo>
                      <a:cubicBezTo>
                        <a:pt x="15421" y="111340"/>
                        <a:pt x="37108" y="120000"/>
                        <a:pt x="61686" y="120000"/>
                      </a:cubicBezTo>
                      <a:cubicBezTo>
                        <a:pt x="84337" y="120000"/>
                        <a:pt x="104578" y="112577"/>
                        <a:pt x="120000" y="99793"/>
                      </a:cubicBezTo>
                      <a:cubicBezTo>
                        <a:pt x="119518" y="98144"/>
                        <a:pt x="119036" y="96082"/>
                        <a:pt x="119036" y="94020"/>
                      </a:cubicBezTo>
                      <a:close/>
                      <a:moveTo>
                        <a:pt x="79518" y="17319"/>
                      </a:moveTo>
                      <a:cubicBezTo>
                        <a:pt x="78554" y="16082"/>
                        <a:pt x="77590" y="14020"/>
                        <a:pt x="77108" y="12371"/>
                      </a:cubicBezTo>
                      <a:cubicBezTo>
                        <a:pt x="82409" y="10309"/>
                        <a:pt x="78554" y="16082"/>
                        <a:pt x="79518" y="173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>
                      <a:alpha val="0"/>
                    </a:srgb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" name="Google Shape;24;p2"/>
              <p:cNvGrpSpPr/>
              <p:nvPr/>
            </p:nvGrpSpPr>
            <p:grpSpPr>
              <a:xfrm>
                <a:off x="4449507" y="756013"/>
                <a:ext cx="775986" cy="776077"/>
                <a:chOff x="1767839" y="3302793"/>
                <a:chExt cx="1933200" cy="1933425"/>
              </a:xfrm>
            </p:grpSpPr>
            <p:sp>
              <p:nvSpPr>
                <p:cNvPr id="25" name="Google Shape;25;p2"/>
                <p:cNvSpPr/>
                <p:nvPr/>
              </p:nvSpPr>
              <p:spPr>
                <a:xfrm>
                  <a:off x="1767839" y="3302793"/>
                  <a:ext cx="1933200" cy="1933200"/>
                </a:xfrm>
                <a:prstGeom prst="ellipse">
                  <a:avLst/>
                </a:prstGeom>
                <a:solidFill>
                  <a:schemeClr val="accent2"/>
                </a:solidFill>
                <a:ln cap="flat" cmpd="sng" w="82550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2110863" y="3681618"/>
                  <a:ext cx="1247400" cy="1554600"/>
                </a:xfrm>
                <a:custGeom>
                  <a:rect b="b" l="l" r="r" t="t"/>
                  <a:pathLst>
                    <a:path extrusionOk="0" h="120000" w="120000">
                      <a:moveTo>
                        <a:pt x="118434" y="96167"/>
                      </a:moveTo>
                      <a:cubicBezTo>
                        <a:pt x="116869" y="92822"/>
                        <a:pt x="118434" y="89895"/>
                        <a:pt x="117391" y="86550"/>
                      </a:cubicBezTo>
                      <a:cubicBezTo>
                        <a:pt x="116347" y="83205"/>
                        <a:pt x="115304" y="80278"/>
                        <a:pt x="113739" y="77770"/>
                      </a:cubicBezTo>
                      <a:cubicBezTo>
                        <a:pt x="112695" y="76515"/>
                        <a:pt x="111652" y="75679"/>
                        <a:pt x="111130" y="74425"/>
                      </a:cubicBezTo>
                      <a:cubicBezTo>
                        <a:pt x="110608" y="73170"/>
                        <a:pt x="111130" y="71498"/>
                        <a:pt x="111130" y="70243"/>
                      </a:cubicBezTo>
                      <a:cubicBezTo>
                        <a:pt x="110086" y="67317"/>
                        <a:pt x="108000" y="66480"/>
                        <a:pt x="104869" y="64808"/>
                      </a:cubicBezTo>
                      <a:cubicBezTo>
                        <a:pt x="101739" y="63554"/>
                        <a:pt x="98608" y="62299"/>
                        <a:pt x="95478" y="61045"/>
                      </a:cubicBezTo>
                      <a:cubicBezTo>
                        <a:pt x="92347" y="59790"/>
                        <a:pt x="89739" y="57700"/>
                        <a:pt x="86608" y="56027"/>
                      </a:cubicBezTo>
                      <a:cubicBezTo>
                        <a:pt x="82956" y="54355"/>
                        <a:pt x="80347" y="51846"/>
                        <a:pt x="77217" y="50174"/>
                      </a:cubicBezTo>
                      <a:cubicBezTo>
                        <a:pt x="74608" y="48919"/>
                        <a:pt x="75130" y="47665"/>
                        <a:pt x="75652" y="45574"/>
                      </a:cubicBezTo>
                      <a:cubicBezTo>
                        <a:pt x="76173" y="42648"/>
                        <a:pt x="77217" y="40557"/>
                        <a:pt x="78782" y="38466"/>
                      </a:cubicBezTo>
                      <a:cubicBezTo>
                        <a:pt x="80869" y="36376"/>
                        <a:pt x="82956" y="36376"/>
                        <a:pt x="83478" y="33449"/>
                      </a:cubicBezTo>
                      <a:cubicBezTo>
                        <a:pt x="83478" y="32195"/>
                        <a:pt x="83478" y="29686"/>
                        <a:pt x="84521" y="28850"/>
                      </a:cubicBezTo>
                      <a:cubicBezTo>
                        <a:pt x="85565" y="28432"/>
                        <a:pt x="85565" y="25505"/>
                        <a:pt x="85565" y="24668"/>
                      </a:cubicBezTo>
                      <a:cubicBezTo>
                        <a:pt x="84000" y="17979"/>
                        <a:pt x="90260" y="12125"/>
                        <a:pt x="83478" y="5853"/>
                      </a:cubicBezTo>
                      <a:cubicBezTo>
                        <a:pt x="80347" y="2926"/>
                        <a:pt x="75130" y="0"/>
                        <a:pt x="69913" y="418"/>
                      </a:cubicBezTo>
                      <a:cubicBezTo>
                        <a:pt x="65217" y="836"/>
                        <a:pt x="66782" y="3763"/>
                        <a:pt x="63130" y="4599"/>
                      </a:cubicBezTo>
                      <a:cubicBezTo>
                        <a:pt x="59478" y="5017"/>
                        <a:pt x="55826" y="418"/>
                        <a:pt x="51652" y="2508"/>
                      </a:cubicBezTo>
                      <a:cubicBezTo>
                        <a:pt x="49043" y="3763"/>
                        <a:pt x="51130" y="4599"/>
                        <a:pt x="50086" y="5853"/>
                      </a:cubicBezTo>
                      <a:cubicBezTo>
                        <a:pt x="49565" y="6689"/>
                        <a:pt x="47478" y="5435"/>
                        <a:pt x="46434" y="6271"/>
                      </a:cubicBezTo>
                      <a:cubicBezTo>
                        <a:pt x="46434" y="7108"/>
                        <a:pt x="48000" y="8362"/>
                        <a:pt x="47478" y="8780"/>
                      </a:cubicBezTo>
                      <a:cubicBezTo>
                        <a:pt x="46956" y="9198"/>
                        <a:pt x="45913" y="9616"/>
                        <a:pt x="45391" y="10034"/>
                      </a:cubicBezTo>
                      <a:cubicBezTo>
                        <a:pt x="44347" y="11289"/>
                        <a:pt x="43826" y="12961"/>
                        <a:pt x="44347" y="14634"/>
                      </a:cubicBezTo>
                      <a:cubicBezTo>
                        <a:pt x="44869" y="16724"/>
                        <a:pt x="45391" y="17560"/>
                        <a:pt x="45391" y="19651"/>
                      </a:cubicBezTo>
                      <a:cubicBezTo>
                        <a:pt x="45391" y="21742"/>
                        <a:pt x="45391" y="23414"/>
                        <a:pt x="45913" y="25505"/>
                      </a:cubicBezTo>
                      <a:cubicBezTo>
                        <a:pt x="45913" y="28013"/>
                        <a:pt x="43826" y="28013"/>
                        <a:pt x="44347" y="30940"/>
                      </a:cubicBezTo>
                      <a:cubicBezTo>
                        <a:pt x="44869" y="32195"/>
                        <a:pt x="43826" y="33449"/>
                        <a:pt x="44869" y="35121"/>
                      </a:cubicBezTo>
                      <a:cubicBezTo>
                        <a:pt x="45391" y="37212"/>
                        <a:pt x="46956" y="35540"/>
                        <a:pt x="48000" y="36794"/>
                      </a:cubicBezTo>
                      <a:cubicBezTo>
                        <a:pt x="50086" y="39303"/>
                        <a:pt x="50086" y="44738"/>
                        <a:pt x="50608" y="47247"/>
                      </a:cubicBezTo>
                      <a:cubicBezTo>
                        <a:pt x="50608" y="50174"/>
                        <a:pt x="48521" y="50174"/>
                        <a:pt x="45913" y="51846"/>
                      </a:cubicBezTo>
                      <a:cubicBezTo>
                        <a:pt x="44347" y="52682"/>
                        <a:pt x="43304" y="53937"/>
                        <a:pt x="41739" y="54355"/>
                      </a:cubicBezTo>
                      <a:cubicBezTo>
                        <a:pt x="39130" y="55191"/>
                        <a:pt x="36521" y="56864"/>
                        <a:pt x="34434" y="58536"/>
                      </a:cubicBezTo>
                      <a:cubicBezTo>
                        <a:pt x="32869" y="59372"/>
                        <a:pt x="31304" y="59372"/>
                        <a:pt x="29217" y="59790"/>
                      </a:cubicBezTo>
                      <a:cubicBezTo>
                        <a:pt x="21391" y="61881"/>
                        <a:pt x="13565" y="64390"/>
                        <a:pt x="11478" y="71080"/>
                      </a:cubicBezTo>
                      <a:cubicBezTo>
                        <a:pt x="10956" y="72752"/>
                        <a:pt x="13043" y="74006"/>
                        <a:pt x="12000" y="75261"/>
                      </a:cubicBezTo>
                      <a:cubicBezTo>
                        <a:pt x="11478" y="76515"/>
                        <a:pt x="9391" y="76515"/>
                        <a:pt x="8347" y="77770"/>
                      </a:cubicBezTo>
                      <a:cubicBezTo>
                        <a:pt x="6782" y="79442"/>
                        <a:pt x="6782" y="81951"/>
                        <a:pt x="5217" y="83623"/>
                      </a:cubicBezTo>
                      <a:cubicBezTo>
                        <a:pt x="3652" y="85296"/>
                        <a:pt x="4173" y="86550"/>
                        <a:pt x="4695" y="88222"/>
                      </a:cubicBezTo>
                      <a:cubicBezTo>
                        <a:pt x="5217" y="89895"/>
                        <a:pt x="6260" y="91986"/>
                        <a:pt x="5739" y="93658"/>
                      </a:cubicBezTo>
                      <a:cubicBezTo>
                        <a:pt x="5217" y="95331"/>
                        <a:pt x="1565" y="95749"/>
                        <a:pt x="1043" y="97839"/>
                      </a:cubicBezTo>
                      <a:cubicBezTo>
                        <a:pt x="521" y="98675"/>
                        <a:pt x="521" y="99512"/>
                        <a:pt x="0" y="100348"/>
                      </a:cubicBezTo>
                      <a:cubicBezTo>
                        <a:pt x="16173" y="112473"/>
                        <a:pt x="38086" y="120000"/>
                        <a:pt x="62608" y="120000"/>
                      </a:cubicBezTo>
                      <a:cubicBezTo>
                        <a:pt x="84000" y="120000"/>
                        <a:pt x="103826" y="113728"/>
                        <a:pt x="120000" y="103693"/>
                      </a:cubicBezTo>
                      <a:cubicBezTo>
                        <a:pt x="119478" y="101184"/>
                        <a:pt x="119478" y="98675"/>
                        <a:pt x="118434" y="961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flat" cmpd="sng" w="9525">
                  <a:solidFill>
                    <a:srgbClr val="FFFFFF">
                      <a:alpha val="0"/>
                    </a:srgbClr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" name="Google Shape;26;p2"/>
              <p:cNvGrpSpPr/>
              <p:nvPr/>
            </p:nvGrpSpPr>
            <p:grpSpPr>
              <a:xfrm>
                <a:off x="452658" y="1102459"/>
                <a:ext cx="589626" cy="589626"/>
                <a:chOff x="1524000" y="2819400"/>
                <a:chExt cx="1933200" cy="1933200"/>
              </a:xfrm>
            </p:grpSpPr>
            <p:sp>
              <p:nvSpPr>
                <p:cNvPr id="27" name="Google Shape;27;p2"/>
                <p:cNvSpPr/>
                <p:nvPr/>
              </p:nvSpPr>
              <p:spPr>
                <a:xfrm>
                  <a:off x="1524000" y="2819400"/>
                  <a:ext cx="1933200" cy="1933200"/>
                </a:xfrm>
                <a:prstGeom prst="ellipse">
                  <a:avLst/>
                </a:prstGeom>
                <a:gradFill>
                  <a:gsLst>
                    <a:gs pos="0">
                      <a:srgbClr val="3D3DBC"/>
                    </a:gs>
                    <a:gs pos="100000">
                      <a:srgbClr val="212155"/>
                    </a:gs>
                  </a:gsLst>
                  <a:lin ang="5400012" scaled="0"/>
                </a:gradFill>
                <a:ln cap="flat" cmpd="sng" w="6667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" name="Google Shape;28;p2"/>
                <p:cNvGrpSpPr/>
                <p:nvPr/>
              </p:nvGrpSpPr>
              <p:grpSpPr>
                <a:xfrm>
                  <a:off x="1988431" y="3198214"/>
                  <a:ext cx="1004479" cy="1554274"/>
                  <a:chOff x="8239560" y="2206625"/>
                  <a:chExt cx="750900" cy="1161900"/>
                </a:xfrm>
              </p:grpSpPr>
              <p:sp>
                <p:nvSpPr>
                  <p:cNvPr id="29" name="Google Shape;29;p2"/>
                  <p:cNvSpPr/>
                  <p:nvPr/>
                </p:nvSpPr>
                <p:spPr>
                  <a:xfrm>
                    <a:off x="8877735" y="2674938"/>
                    <a:ext cx="3300" cy="11100"/>
                  </a:xfrm>
                  <a:custGeom>
                    <a:rect b="b" l="l" r="r" t="t"/>
                    <a:pathLst>
                      <a:path extrusionOk="0" h="120000" w="120000">
                        <a:moveTo>
                          <a:pt x="120000" y="120000"/>
                        </a:moveTo>
                        <a:cubicBezTo>
                          <a:pt x="120000" y="80000"/>
                          <a:pt x="0" y="4000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0000"/>
                          <a:pt x="120000" y="80000"/>
                          <a:pt x="120000" y="120000"/>
                        </a:cubicBezTo>
                        <a:close/>
                      </a:path>
                    </a:pathLst>
                  </a:custGeom>
                  <a:solidFill>
                    <a:srgbClr val="595959"/>
                  </a:solidFill>
                  <a:ln cap="flat" cmpd="sng" w="9525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8487210" y="2738438"/>
                    <a:ext cx="27000" cy="27000"/>
                  </a:xfrm>
                  <a:custGeom>
                    <a:rect b="b" l="l" r="r" t="t"/>
                    <a:pathLst>
                      <a:path extrusionOk="0" h="120000" w="120000">
                        <a:moveTo>
                          <a:pt x="119999" y="0"/>
                        </a:moveTo>
                        <a:cubicBezTo>
                          <a:pt x="68571" y="51428"/>
                          <a:pt x="0" y="102857"/>
                          <a:pt x="0" y="119999"/>
                        </a:cubicBezTo>
                        <a:cubicBezTo>
                          <a:pt x="0" y="119999"/>
                          <a:pt x="0" y="119999"/>
                          <a:pt x="0" y="119999"/>
                        </a:cubicBezTo>
                        <a:cubicBezTo>
                          <a:pt x="51428" y="102857"/>
                          <a:pt x="85714" y="51428"/>
                          <a:pt x="119999" y="0"/>
                        </a:cubicBezTo>
                        <a:close/>
                      </a:path>
                    </a:pathLst>
                  </a:custGeom>
                  <a:solidFill>
                    <a:srgbClr val="595959"/>
                  </a:solidFill>
                  <a:ln cap="flat" cmpd="sng" w="9525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8239560" y="2206625"/>
                    <a:ext cx="750900" cy="1161900"/>
                  </a:xfrm>
                  <a:custGeom>
                    <a:rect b="b" l="l" r="r" t="t"/>
                    <a:pathLst>
                      <a:path extrusionOk="0" h="120000" w="120000">
                        <a:moveTo>
                          <a:pt x="108600" y="52645"/>
                        </a:moveTo>
                        <a:cubicBezTo>
                          <a:pt x="106800" y="51870"/>
                          <a:pt x="104400" y="50709"/>
                          <a:pt x="102600" y="49548"/>
                        </a:cubicBezTo>
                        <a:cubicBezTo>
                          <a:pt x="103200" y="50322"/>
                          <a:pt x="103800" y="51096"/>
                          <a:pt x="103200" y="51483"/>
                        </a:cubicBezTo>
                        <a:cubicBezTo>
                          <a:pt x="102600" y="51870"/>
                          <a:pt x="98400" y="48000"/>
                          <a:pt x="98400" y="47225"/>
                        </a:cubicBezTo>
                        <a:cubicBezTo>
                          <a:pt x="97800" y="45290"/>
                          <a:pt x="100200" y="46838"/>
                          <a:pt x="102000" y="48387"/>
                        </a:cubicBezTo>
                        <a:cubicBezTo>
                          <a:pt x="99600" y="45677"/>
                          <a:pt x="103800" y="42580"/>
                          <a:pt x="102600" y="39483"/>
                        </a:cubicBezTo>
                        <a:cubicBezTo>
                          <a:pt x="102000" y="36387"/>
                          <a:pt x="103200" y="33290"/>
                          <a:pt x="102600" y="30193"/>
                        </a:cubicBezTo>
                        <a:cubicBezTo>
                          <a:pt x="102000" y="27870"/>
                          <a:pt x="100800" y="25935"/>
                          <a:pt x="100200" y="24000"/>
                        </a:cubicBezTo>
                        <a:cubicBezTo>
                          <a:pt x="97800" y="18580"/>
                          <a:pt x="94800" y="13935"/>
                          <a:pt x="90600" y="9290"/>
                        </a:cubicBezTo>
                        <a:cubicBezTo>
                          <a:pt x="85200" y="3870"/>
                          <a:pt x="79800" y="1161"/>
                          <a:pt x="69600" y="387"/>
                        </a:cubicBezTo>
                        <a:cubicBezTo>
                          <a:pt x="66600" y="387"/>
                          <a:pt x="63600" y="0"/>
                          <a:pt x="61200" y="387"/>
                        </a:cubicBezTo>
                        <a:cubicBezTo>
                          <a:pt x="61200" y="387"/>
                          <a:pt x="61800" y="387"/>
                          <a:pt x="61800" y="387"/>
                        </a:cubicBezTo>
                        <a:cubicBezTo>
                          <a:pt x="61200" y="387"/>
                          <a:pt x="60600" y="1161"/>
                          <a:pt x="60000" y="774"/>
                        </a:cubicBezTo>
                        <a:cubicBezTo>
                          <a:pt x="60000" y="774"/>
                          <a:pt x="60600" y="774"/>
                          <a:pt x="60600" y="387"/>
                        </a:cubicBezTo>
                        <a:cubicBezTo>
                          <a:pt x="60000" y="774"/>
                          <a:pt x="59400" y="774"/>
                          <a:pt x="58800" y="1161"/>
                        </a:cubicBezTo>
                        <a:cubicBezTo>
                          <a:pt x="56400" y="3096"/>
                          <a:pt x="52800" y="1548"/>
                          <a:pt x="51000" y="4258"/>
                        </a:cubicBezTo>
                        <a:cubicBezTo>
                          <a:pt x="49800" y="6967"/>
                          <a:pt x="45600" y="7354"/>
                          <a:pt x="43200" y="9290"/>
                        </a:cubicBezTo>
                        <a:cubicBezTo>
                          <a:pt x="40800" y="10838"/>
                          <a:pt x="40800" y="13548"/>
                          <a:pt x="40800" y="15483"/>
                        </a:cubicBezTo>
                        <a:cubicBezTo>
                          <a:pt x="40200" y="17806"/>
                          <a:pt x="39600" y="19741"/>
                          <a:pt x="39000" y="22064"/>
                        </a:cubicBezTo>
                        <a:cubicBezTo>
                          <a:pt x="38400" y="24774"/>
                          <a:pt x="37200" y="27096"/>
                          <a:pt x="36600" y="29419"/>
                        </a:cubicBezTo>
                        <a:cubicBezTo>
                          <a:pt x="36000" y="32129"/>
                          <a:pt x="38400" y="34064"/>
                          <a:pt x="38400" y="36387"/>
                        </a:cubicBezTo>
                        <a:cubicBezTo>
                          <a:pt x="38400" y="39096"/>
                          <a:pt x="35400" y="39483"/>
                          <a:pt x="37800" y="42193"/>
                        </a:cubicBezTo>
                        <a:cubicBezTo>
                          <a:pt x="38400" y="41806"/>
                          <a:pt x="36000" y="38322"/>
                          <a:pt x="39000" y="39483"/>
                        </a:cubicBezTo>
                        <a:cubicBezTo>
                          <a:pt x="42000" y="40258"/>
                          <a:pt x="42000" y="41806"/>
                          <a:pt x="41400" y="43354"/>
                        </a:cubicBezTo>
                        <a:cubicBezTo>
                          <a:pt x="40200" y="44903"/>
                          <a:pt x="38400" y="46838"/>
                          <a:pt x="40200" y="48387"/>
                        </a:cubicBezTo>
                        <a:cubicBezTo>
                          <a:pt x="40800" y="49548"/>
                          <a:pt x="43800" y="49161"/>
                          <a:pt x="44400" y="50322"/>
                        </a:cubicBezTo>
                        <a:cubicBezTo>
                          <a:pt x="45600" y="52645"/>
                          <a:pt x="37200" y="55354"/>
                          <a:pt x="36600" y="57290"/>
                        </a:cubicBezTo>
                        <a:cubicBezTo>
                          <a:pt x="35400" y="60387"/>
                          <a:pt x="32400" y="58064"/>
                          <a:pt x="28800" y="59612"/>
                        </a:cubicBezTo>
                        <a:cubicBezTo>
                          <a:pt x="27600" y="60000"/>
                          <a:pt x="27000" y="61548"/>
                          <a:pt x="25800" y="61935"/>
                        </a:cubicBezTo>
                        <a:cubicBezTo>
                          <a:pt x="25200" y="62322"/>
                          <a:pt x="24000" y="61935"/>
                          <a:pt x="23400" y="62709"/>
                        </a:cubicBezTo>
                        <a:cubicBezTo>
                          <a:pt x="21000" y="64258"/>
                          <a:pt x="21600" y="66580"/>
                          <a:pt x="19800" y="68129"/>
                        </a:cubicBezTo>
                        <a:cubicBezTo>
                          <a:pt x="15600" y="71225"/>
                          <a:pt x="13800" y="74709"/>
                          <a:pt x="11400" y="78193"/>
                        </a:cubicBezTo>
                        <a:cubicBezTo>
                          <a:pt x="9600" y="80903"/>
                          <a:pt x="9600" y="83612"/>
                          <a:pt x="5400" y="85548"/>
                        </a:cubicBezTo>
                        <a:cubicBezTo>
                          <a:pt x="6600" y="87096"/>
                          <a:pt x="3600" y="87096"/>
                          <a:pt x="2400" y="88645"/>
                        </a:cubicBezTo>
                        <a:cubicBezTo>
                          <a:pt x="1800" y="89419"/>
                          <a:pt x="3000" y="90580"/>
                          <a:pt x="1800" y="91354"/>
                        </a:cubicBezTo>
                        <a:cubicBezTo>
                          <a:pt x="600" y="92129"/>
                          <a:pt x="600" y="92516"/>
                          <a:pt x="1200" y="93290"/>
                        </a:cubicBezTo>
                        <a:cubicBezTo>
                          <a:pt x="1800" y="94451"/>
                          <a:pt x="0" y="94451"/>
                          <a:pt x="600" y="95612"/>
                        </a:cubicBezTo>
                        <a:cubicBezTo>
                          <a:pt x="600" y="96000"/>
                          <a:pt x="2400" y="96387"/>
                          <a:pt x="1200" y="97161"/>
                        </a:cubicBezTo>
                        <a:cubicBezTo>
                          <a:pt x="600" y="98322"/>
                          <a:pt x="1200" y="99096"/>
                          <a:pt x="3000" y="99483"/>
                        </a:cubicBezTo>
                        <a:cubicBezTo>
                          <a:pt x="4800" y="99870"/>
                          <a:pt x="3600" y="101419"/>
                          <a:pt x="3600" y="102580"/>
                        </a:cubicBezTo>
                        <a:cubicBezTo>
                          <a:pt x="3600" y="104516"/>
                          <a:pt x="4200" y="106838"/>
                          <a:pt x="5400" y="108774"/>
                        </a:cubicBezTo>
                        <a:cubicBezTo>
                          <a:pt x="7800" y="111870"/>
                          <a:pt x="15600" y="110322"/>
                          <a:pt x="19200" y="110322"/>
                        </a:cubicBezTo>
                        <a:cubicBezTo>
                          <a:pt x="22800" y="110322"/>
                          <a:pt x="22200" y="113419"/>
                          <a:pt x="22800" y="114967"/>
                        </a:cubicBezTo>
                        <a:cubicBezTo>
                          <a:pt x="22800" y="115354"/>
                          <a:pt x="22800" y="115741"/>
                          <a:pt x="22800" y="115741"/>
                        </a:cubicBezTo>
                        <a:cubicBezTo>
                          <a:pt x="33600" y="118451"/>
                          <a:pt x="46200" y="120000"/>
                          <a:pt x="58800" y="120000"/>
                        </a:cubicBezTo>
                        <a:cubicBezTo>
                          <a:pt x="74400" y="120000"/>
                          <a:pt x="89400" y="117677"/>
                          <a:pt x="103200" y="113419"/>
                        </a:cubicBezTo>
                        <a:cubicBezTo>
                          <a:pt x="102600" y="111483"/>
                          <a:pt x="100800" y="109161"/>
                          <a:pt x="100800" y="107225"/>
                        </a:cubicBezTo>
                        <a:cubicBezTo>
                          <a:pt x="101400" y="101032"/>
                          <a:pt x="112800" y="96774"/>
                          <a:pt x="109800" y="90193"/>
                        </a:cubicBezTo>
                        <a:cubicBezTo>
                          <a:pt x="108600" y="87483"/>
                          <a:pt x="108000" y="87483"/>
                          <a:pt x="111600" y="86322"/>
                        </a:cubicBezTo>
                        <a:cubicBezTo>
                          <a:pt x="114600" y="85161"/>
                          <a:pt x="115200" y="82064"/>
                          <a:pt x="116400" y="80516"/>
                        </a:cubicBezTo>
                        <a:cubicBezTo>
                          <a:pt x="118800" y="74322"/>
                          <a:pt x="118200" y="68903"/>
                          <a:pt x="119400" y="63096"/>
                        </a:cubicBezTo>
                        <a:cubicBezTo>
                          <a:pt x="120000" y="60000"/>
                          <a:pt x="119400" y="60000"/>
                          <a:pt x="117000" y="57677"/>
                        </a:cubicBezTo>
                        <a:cubicBezTo>
                          <a:pt x="114600" y="55741"/>
                          <a:pt x="111600" y="54193"/>
                          <a:pt x="108600" y="52645"/>
                        </a:cubicBezTo>
                        <a:close/>
                        <a:moveTo>
                          <a:pt x="100800" y="44903"/>
                        </a:moveTo>
                        <a:cubicBezTo>
                          <a:pt x="100200" y="44903"/>
                          <a:pt x="99600" y="44129"/>
                          <a:pt x="100200" y="44129"/>
                        </a:cubicBezTo>
                        <a:cubicBezTo>
                          <a:pt x="100800" y="44129"/>
                          <a:pt x="102000" y="44516"/>
                          <a:pt x="100800" y="44903"/>
                        </a:cubicBezTo>
                        <a:close/>
                        <a:moveTo>
                          <a:pt x="102000" y="43354"/>
                        </a:moveTo>
                        <a:cubicBezTo>
                          <a:pt x="99000" y="42193"/>
                          <a:pt x="100800" y="41806"/>
                          <a:pt x="102000" y="40258"/>
                        </a:cubicBezTo>
                        <a:cubicBezTo>
                          <a:pt x="102000" y="41032"/>
                          <a:pt x="102000" y="42967"/>
                          <a:pt x="102000" y="43354"/>
                        </a:cubicBezTo>
                        <a:close/>
                        <a:moveTo>
                          <a:pt x="100200" y="27096"/>
                        </a:moveTo>
                        <a:cubicBezTo>
                          <a:pt x="99600" y="25935"/>
                          <a:pt x="99600" y="25161"/>
                          <a:pt x="99600" y="25161"/>
                        </a:cubicBezTo>
                        <a:cubicBezTo>
                          <a:pt x="100800" y="26322"/>
                          <a:pt x="102000" y="28645"/>
                          <a:pt x="100200" y="27096"/>
                        </a:cubicBezTo>
                        <a:close/>
                        <a:moveTo>
                          <a:pt x="100800" y="32516"/>
                        </a:moveTo>
                        <a:cubicBezTo>
                          <a:pt x="99000" y="32129"/>
                          <a:pt x="98400" y="28258"/>
                          <a:pt x="98400" y="27096"/>
                        </a:cubicBezTo>
                        <a:cubicBezTo>
                          <a:pt x="99000" y="27483"/>
                          <a:pt x="102600" y="32903"/>
                          <a:pt x="100800" y="32516"/>
                        </a:cubicBezTo>
                        <a:close/>
                        <a:moveTo>
                          <a:pt x="38400" y="26709"/>
                        </a:moveTo>
                        <a:cubicBezTo>
                          <a:pt x="39000" y="26322"/>
                          <a:pt x="39000" y="26709"/>
                          <a:pt x="39000" y="27096"/>
                        </a:cubicBezTo>
                        <a:cubicBezTo>
                          <a:pt x="38400" y="27870"/>
                          <a:pt x="37800" y="27483"/>
                          <a:pt x="38400" y="26709"/>
                        </a:cubicBezTo>
                        <a:close/>
                        <a:moveTo>
                          <a:pt x="39000" y="32903"/>
                        </a:moveTo>
                        <a:cubicBezTo>
                          <a:pt x="37200" y="32516"/>
                          <a:pt x="40200" y="26709"/>
                          <a:pt x="40800" y="26709"/>
                        </a:cubicBezTo>
                        <a:cubicBezTo>
                          <a:pt x="40800" y="27096"/>
                          <a:pt x="40800" y="27483"/>
                          <a:pt x="40800" y="27483"/>
                        </a:cubicBezTo>
                        <a:cubicBezTo>
                          <a:pt x="40800" y="28258"/>
                          <a:pt x="41400" y="33290"/>
                          <a:pt x="39000" y="32903"/>
                        </a:cubicBezTo>
                        <a:close/>
                        <a:moveTo>
                          <a:pt x="41400" y="44903"/>
                        </a:moveTo>
                        <a:cubicBezTo>
                          <a:pt x="40200" y="44903"/>
                          <a:pt x="41400" y="44129"/>
                          <a:pt x="42000" y="43354"/>
                        </a:cubicBezTo>
                        <a:cubicBezTo>
                          <a:pt x="42600" y="44516"/>
                          <a:pt x="42000" y="44516"/>
                          <a:pt x="41400" y="44903"/>
                        </a:cubicBezTo>
                        <a:close/>
                        <a:moveTo>
                          <a:pt x="43200" y="12000"/>
                        </a:moveTo>
                        <a:cubicBezTo>
                          <a:pt x="40800" y="11225"/>
                          <a:pt x="46800" y="8516"/>
                          <a:pt x="47400" y="8516"/>
                        </a:cubicBezTo>
                        <a:cubicBezTo>
                          <a:pt x="47400" y="8903"/>
                          <a:pt x="44400" y="12000"/>
                          <a:pt x="43200" y="12000"/>
                        </a:cubicBezTo>
                        <a:close/>
                        <a:moveTo>
                          <a:pt x="46200" y="56903"/>
                        </a:moveTo>
                        <a:cubicBezTo>
                          <a:pt x="45600" y="57290"/>
                          <a:pt x="39600" y="58064"/>
                          <a:pt x="39600" y="57677"/>
                        </a:cubicBezTo>
                        <a:cubicBezTo>
                          <a:pt x="38400" y="58451"/>
                          <a:pt x="37200" y="58838"/>
                          <a:pt x="36600" y="58451"/>
                        </a:cubicBezTo>
                        <a:cubicBezTo>
                          <a:pt x="36600" y="56903"/>
                          <a:pt x="45000" y="54967"/>
                          <a:pt x="45600" y="52645"/>
                        </a:cubicBezTo>
                        <a:cubicBezTo>
                          <a:pt x="45600" y="53419"/>
                          <a:pt x="45000" y="54193"/>
                          <a:pt x="43800" y="54967"/>
                        </a:cubicBezTo>
                        <a:cubicBezTo>
                          <a:pt x="45600" y="54193"/>
                          <a:pt x="46800" y="53806"/>
                          <a:pt x="47400" y="53032"/>
                        </a:cubicBezTo>
                        <a:cubicBezTo>
                          <a:pt x="49200" y="53806"/>
                          <a:pt x="48000" y="56516"/>
                          <a:pt x="46200" y="56903"/>
                        </a:cubicBezTo>
                        <a:close/>
                        <a:moveTo>
                          <a:pt x="49200" y="53419"/>
                        </a:moveTo>
                        <a:cubicBezTo>
                          <a:pt x="49200" y="53032"/>
                          <a:pt x="49200" y="52645"/>
                          <a:pt x="49200" y="52258"/>
                        </a:cubicBezTo>
                        <a:cubicBezTo>
                          <a:pt x="49800" y="52645"/>
                          <a:pt x="49800" y="53032"/>
                          <a:pt x="49200" y="53419"/>
                        </a:cubicBezTo>
                        <a:close/>
                        <a:moveTo>
                          <a:pt x="51000" y="54193"/>
                        </a:moveTo>
                        <a:cubicBezTo>
                          <a:pt x="51000" y="54580"/>
                          <a:pt x="50400" y="54193"/>
                          <a:pt x="51000" y="53806"/>
                        </a:cubicBezTo>
                        <a:cubicBezTo>
                          <a:pt x="51600" y="53419"/>
                          <a:pt x="51600" y="54193"/>
                          <a:pt x="51000" y="54193"/>
                        </a:cubicBezTo>
                        <a:close/>
                        <a:moveTo>
                          <a:pt x="51000" y="50322"/>
                        </a:moveTo>
                        <a:cubicBezTo>
                          <a:pt x="51000" y="49935"/>
                          <a:pt x="51600" y="49935"/>
                          <a:pt x="51600" y="50322"/>
                        </a:cubicBezTo>
                        <a:cubicBezTo>
                          <a:pt x="51600" y="50709"/>
                          <a:pt x="51000" y="50709"/>
                          <a:pt x="51000" y="50322"/>
                        </a:cubicBezTo>
                        <a:close/>
                        <a:moveTo>
                          <a:pt x="54000" y="51096"/>
                        </a:moveTo>
                        <a:cubicBezTo>
                          <a:pt x="54000" y="50709"/>
                          <a:pt x="54000" y="50322"/>
                          <a:pt x="54600" y="50709"/>
                        </a:cubicBezTo>
                        <a:cubicBezTo>
                          <a:pt x="55200" y="51483"/>
                          <a:pt x="54600" y="51483"/>
                          <a:pt x="54000" y="51096"/>
                        </a:cubicBezTo>
                        <a:close/>
                        <a:moveTo>
                          <a:pt x="54600" y="47225"/>
                        </a:moveTo>
                        <a:cubicBezTo>
                          <a:pt x="58200" y="46838"/>
                          <a:pt x="55200" y="51870"/>
                          <a:pt x="54600" y="47225"/>
                        </a:cubicBezTo>
                        <a:close/>
                        <a:moveTo>
                          <a:pt x="59400" y="1935"/>
                        </a:moveTo>
                        <a:cubicBezTo>
                          <a:pt x="59400" y="1161"/>
                          <a:pt x="61200" y="1161"/>
                          <a:pt x="63000" y="1161"/>
                        </a:cubicBezTo>
                        <a:cubicBezTo>
                          <a:pt x="61800" y="1161"/>
                          <a:pt x="59400" y="2709"/>
                          <a:pt x="59400" y="1935"/>
                        </a:cubicBezTo>
                        <a:close/>
                        <a:moveTo>
                          <a:pt x="84600" y="5032"/>
                        </a:moveTo>
                        <a:cubicBezTo>
                          <a:pt x="83400" y="4645"/>
                          <a:pt x="83400" y="4645"/>
                          <a:pt x="83400" y="3870"/>
                        </a:cubicBezTo>
                        <a:cubicBezTo>
                          <a:pt x="84000" y="4258"/>
                          <a:pt x="85200" y="5032"/>
                          <a:pt x="84600" y="5032"/>
                        </a:cubicBezTo>
                        <a:close/>
                        <a:moveTo>
                          <a:pt x="99600" y="50709"/>
                        </a:moveTo>
                        <a:cubicBezTo>
                          <a:pt x="98400" y="50709"/>
                          <a:pt x="97800" y="49548"/>
                          <a:pt x="97200" y="49161"/>
                        </a:cubicBezTo>
                        <a:cubicBezTo>
                          <a:pt x="99000" y="49935"/>
                          <a:pt x="101400" y="51096"/>
                          <a:pt x="99600" y="5070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cap="flat" cmpd="sng" w="9525">
                    <a:solidFill>
                      <a:srgbClr val="FFFFFF">
                        <a:alpha val="0"/>
                      </a:srgbClr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1" name="Google Shape;31;p2"/>
              <p:cNvSpPr/>
              <p:nvPr/>
            </p:nvSpPr>
            <p:spPr>
              <a:xfrm>
                <a:off x="6248400" y="106873"/>
                <a:ext cx="429600" cy="429600"/>
              </a:xfrm>
              <a:prstGeom prst="ellipse">
                <a:avLst/>
              </a:prstGeom>
              <a:gradFill>
                <a:gsLst>
                  <a:gs pos="0">
                    <a:srgbClr val="3D3DBC"/>
                  </a:gs>
                  <a:gs pos="100000">
                    <a:srgbClr val="212155"/>
                  </a:gs>
                </a:gsLst>
                <a:lin ang="5400012" scaled="0"/>
              </a:gradFill>
              <a:ln cap="flat" cmpd="sng" w="539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rgbClr val="595959"/>
                  </a:solidFill>
                  <a:latin typeface="Syncopate"/>
                  <a:ea typeface="Syncopate"/>
                  <a:cs typeface="Syncopate"/>
                  <a:sym typeface="Syncopate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914400" y="115000"/>
                <a:ext cx="429600" cy="429600"/>
              </a:xfrm>
              <a:prstGeom prst="ellipse">
                <a:avLst/>
              </a:prstGeom>
              <a:gradFill>
                <a:gsLst>
                  <a:gs pos="0">
                    <a:srgbClr val="3D3DBC"/>
                  </a:gs>
                  <a:gs pos="100000">
                    <a:srgbClr val="212155"/>
                  </a:gs>
                </a:gsLst>
                <a:lin ang="5400012" scaled="0"/>
              </a:gradFill>
              <a:ln cap="flat" cmpd="sng" w="5397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80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33" name="Google Shape;33;p2"/>
            <p:cNvSpPr txBox="1"/>
            <p:nvPr/>
          </p:nvSpPr>
          <p:spPr>
            <a:xfrm>
              <a:off x="3438800" y="342450"/>
              <a:ext cx="3942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Syncopate"/>
                  <a:ea typeface="Syncopate"/>
                  <a:cs typeface="Syncopate"/>
                  <a:sym typeface="Syncopate"/>
                </a:rPr>
                <a:t>?</a:t>
              </a:r>
              <a:endParaRPr b="1" sz="2000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endParaRPr>
            </a:p>
          </p:txBody>
        </p:sp>
        <p:sp>
          <p:nvSpPr>
            <p:cNvPr id="34" name="Google Shape;34;p2"/>
            <p:cNvSpPr txBox="1"/>
            <p:nvPr/>
          </p:nvSpPr>
          <p:spPr>
            <a:xfrm>
              <a:off x="8063350" y="359950"/>
              <a:ext cx="3942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Syncopate"/>
                  <a:ea typeface="Syncopate"/>
                  <a:cs typeface="Syncopate"/>
                  <a:sym typeface="Syncopate"/>
                </a:rPr>
                <a:t>?</a:t>
              </a:r>
              <a:endParaRPr b="1" sz="2000">
                <a:solidFill>
                  <a:srgbClr val="FFFFFF"/>
                </a:solidFill>
                <a:latin typeface="Syncopate"/>
                <a:ea typeface="Syncopate"/>
                <a:cs typeface="Syncopate"/>
                <a:sym typeface="Syncopate"/>
              </a:endParaRPr>
            </a:p>
          </p:txBody>
        </p:sp>
      </p:grpSp>
      <p:sp>
        <p:nvSpPr>
          <p:cNvPr id="35" name="Google Shape;35;p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1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 txBox="1"/>
          <p:nvPr>
            <p:ph idx="1" type="subTitle"/>
          </p:nvPr>
        </p:nvSpPr>
        <p:spPr>
          <a:xfrm>
            <a:off x="630225" y="1684900"/>
            <a:ext cx="38688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None/>
              <a:defRPr b="1" sz="2400"/>
            </a:lvl1pPr>
            <a:lvl2pPr lvl="1">
              <a:spcBef>
                <a:spcPts val="64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64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64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64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64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64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64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64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2" type="subTitle"/>
          </p:nvPr>
        </p:nvSpPr>
        <p:spPr>
          <a:xfrm>
            <a:off x="4619600" y="1684900"/>
            <a:ext cx="38877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64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64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64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64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64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64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64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64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3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12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12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2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13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3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 1">
  <p:cSld name="SECTION_HEADER_1">
    <p:bg>
      <p:bgPr>
        <a:solidFill>
          <a:srgbClr val="0000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/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b="0" i="0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14"/>
          <p:cNvSpPr txBox="1"/>
          <p:nvPr>
            <p:ph idx="1" type="body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14"/>
          <p:cNvSpPr txBox="1"/>
          <p:nvPr>
            <p:ph idx="10" type="dt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14"/>
          <p:cNvSpPr txBox="1"/>
          <p:nvPr>
            <p:ph idx="11" type="ftr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14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15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15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區段標題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/>
          <p:nvPr>
            <p:ph type="ctrTitle"/>
          </p:nvPr>
        </p:nvSpPr>
        <p:spPr>
          <a:xfrm>
            <a:off x="2706775" y="3115600"/>
            <a:ext cx="6364500" cy="19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b="1" i="0" sz="4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" type="subTitle"/>
          </p:nvPr>
        </p:nvSpPr>
        <p:spPr>
          <a:xfrm>
            <a:off x="2706775" y="2679400"/>
            <a:ext cx="63645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9" name="Google Shape;39;p3"/>
          <p:cNvGrpSpPr/>
          <p:nvPr/>
        </p:nvGrpSpPr>
        <p:grpSpPr>
          <a:xfrm>
            <a:off x="3436675" y="5103807"/>
            <a:ext cx="5414803" cy="1378818"/>
            <a:chOff x="3400250" y="322332"/>
            <a:chExt cx="5414803" cy="1378818"/>
          </a:xfrm>
        </p:grpSpPr>
        <p:grpSp>
          <p:nvGrpSpPr>
            <p:cNvPr id="40" name="Google Shape;40;p3"/>
            <p:cNvGrpSpPr/>
            <p:nvPr/>
          </p:nvGrpSpPr>
          <p:grpSpPr>
            <a:xfrm flipH="1">
              <a:off x="3400250" y="322332"/>
              <a:ext cx="5414803" cy="1378818"/>
              <a:chOff x="452658" y="106873"/>
              <a:chExt cx="6225342" cy="1585212"/>
            </a:xfrm>
          </p:grpSpPr>
          <p:cxnSp>
            <p:nvCxnSpPr>
              <p:cNvPr id="41" name="Google Shape;41;p3"/>
              <p:cNvCxnSpPr/>
              <p:nvPr/>
            </p:nvCxnSpPr>
            <p:spPr>
              <a:xfrm rot="10800000">
                <a:off x="1129161" y="329721"/>
                <a:ext cx="214800" cy="624000"/>
              </a:xfrm>
              <a:prstGeom prst="straightConnector1">
                <a:avLst/>
              </a:prstGeom>
              <a:noFill/>
              <a:ln cap="rnd" cmpd="sng" w="76200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" name="Google Shape;42;p3"/>
              <p:cNvCxnSpPr>
                <a:stCxn id="43" idx="28"/>
              </p:cNvCxnSpPr>
              <p:nvPr/>
            </p:nvCxnSpPr>
            <p:spPr>
              <a:xfrm flipH="1">
                <a:off x="1343976" y="832531"/>
                <a:ext cx="1243500" cy="121200"/>
              </a:xfrm>
              <a:prstGeom prst="straightConnector1">
                <a:avLst/>
              </a:prstGeom>
              <a:noFill/>
              <a:ln cap="rnd" cmpd="sng" w="76200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" name="Google Shape;44;p3"/>
              <p:cNvCxnSpPr>
                <a:stCxn id="45" idx="11"/>
              </p:cNvCxnSpPr>
              <p:nvPr/>
            </p:nvCxnSpPr>
            <p:spPr>
              <a:xfrm flipH="1" rot="10800000">
                <a:off x="4935421" y="329829"/>
                <a:ext cx="1527600" cy="752100"/>
              </a:xfrm>
              <a:prstGeom prst="straightConnector1">
                <a:avLst/>
              </a:prstGeom>
              <a:noFill/>
              <a:ln cap="rnd" cmpd="sng" w="76200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" name="Google Shape;46;p3"/>
              <p:cNvCxnSpPr>
                <a:endCxn id="45" idx="27"/>
              </p:cNvCxnSpPr>
              <p:nvPr/>
            </p:nvCxnSpPr>
            <p:spPr>
              <a:xfrm>
                <a:off x="2820219" y="755954"/>
                <a:ext cx="1967400" cy="343500"/>
              </a:xfrm>
              <a:prstGeom prst="straightConnector1">
                <a:avLst/>
              </a:prstGeom>
              <a:noFill/>
              <a:ln cap="rnd" cmpd="sng" w="76200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" name="Google Shape;47;p3"/>
              <p:cNvCxnSpPr>
                <a:stCxn id="48" idx="52"/>
              </p:cNvCxnSpPr>
              <p:nvPr/>
            </p:nvCxnSpPr>
            <p:spPr>
              <a:xfrm flipH="1" rot="10800000">
                <a:off x="848557" y="953613"/>
                <a:ext cx="495300" cy="464700"/>
              </a:xfrm>
              <a:prstGeom prst="straightConnector1">
                <a:avLst/>
              </a:prstGeom>
              <a:noFill/>
              <a:ln cap="rnd" cmpd="sng" w="76200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9" name="Google Shape;49;p3"/>
              <p:cNvGrpSpPr/>
              <p:nvPr/>
            </p:nvGrpSpPr>
            <p:grpSpPr>
              <a:xfrm>
                <a:off x="2100728" y="227657"/>
                <a:ext cx="1111977" cy="1112106"/>
                <a:chOff x="4512733" y="3294082"/>
                <a:chExt cx="1933200" cy="1933425"/>
              </a:xfrm>
            </p:grpSpPr>
            <p:sp>
              <p:nvSpPr>
                <p:cNvPr id="50" name="Google Shape;50;p3"/>
                <p:cNvSpPr/>
                <p:nvPr/>
              </p:nvSpPr>
              <p:spPr>
                <a:xfrm>
                  <a:off x="4512733" y="3294082"/>
                  <a:ext cx="1933200" cy="1933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D8D8D8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 cap="flat" cmpd="sng" w="114300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3"/>
                <p:cNvSpPr/>
                <p:nvPr/>
              </p:nvSpPr>
              <p:spPr>
                <a:xfrm>
                  <a:off x="4815117" y="3672907"/>
                  <a:ext cx="1328400" cy="1554600"/>
                </a:xfrm>
                <a:custGeom>
                  <a:rect b="b" l="l" r="r" t="t"/>
                  <a:pathLst>
                    <a:path extrusionOk="0" h="120000" w="120000">
                      <a:moveTo>
                        <a:pt x="119036" y="94020"/>
                      </a:moveTo>
                      <a:cubicBezTo>
                        <a:pt x="118072" y="87835"/>
                        <a:pt x="117108" y="81649"/>
                        <a:pt x="114698" y="75876"/>
                      </a:cubicBezTo>
                      <a:cubicBezTo>
                        <a:pt x="114216" y="73814"/>
                        <a:pt x="113253" y="71752"/>
                        <a:pt x="111325" y="70103"/>
                      </a:cubicBezTo>
                      <a:cubicBezTo>
                        <a:pt x="109879" y="68041"/>
                        <a:pt x="105542" y="66804"/>
                        <a:pt x="103614" y="65154"/>
                      </a:cubicBezTo>
                      <a:cubicBezTo>
                        <a:pt x="101204" y="63917"/>
                        <a:pt x="96867" y="64742"/>
                        <a:pt x="93975" y="64329"/>
                      </a:cubicBezTo>
                      <a:cubicBezTo>
                        <a:pt x="91084" y="63917"/>
                        <a:pt x="87710" y="63092"/>
                        <a:pt x="84819" y="61855"/>
                      </a:cubicBezTo>
                      <a:cubicBezTo>
                        <a:pt x="81445" y="60206"/>
                        <a:pt x="76144" y="57319"/>
                        <a:pt x="74216" y="54020"/>
                      </a:cubicBezTo>
                      <a:cubicBezTo>
                        <a:pt x="72771" y="51546"/>
                        <a:pt x="74216" y="47422"/>
                        <a:pt x="74698" y="44536"/>
                      </a:cubicBezTo>
                      <a:cubicBezTo>
                        <a:pt x="75662" y="40824"/>
                        <a:pt x="79518" y="39587"/>
                        <a:pt x="80963" y="35876"/>
                      </a:cubicBezTo>
                      <a:cubicBezTo>
                        <a:pt x="81927" y="33402"/>
                        <a:pt x="81445" y="31752"/>
                        <a:pt x="80481" y="29690"/>
                      </a:cubicBezTo>
                      <a:cubicBezTo>
                        <a:pt x="80000" y="28453"/>
                        <a:pt x="81445" y="26804"/>
                        <a:pt x="81927" y="25567"/>
                      </a:cubicBezTo>
                      <a:cubicBezTo>
                        <a:pt x="82409" y="22680"/>
                        <a:pt x="83373" y="21030"/>
                        <a:pt x="83373" y="18144"/>
                      </a:cubicBezTo>
                      <a:cubicBezTo>
                        <a:pt x="83373" y="16494"/>
                        <a:pt x="82409" y="11546"/>
                        <a:pt x="83855" y="10721"/>
                      </a:cubicBezTo>
                      <a:cubicBezTo>
                        <a:pt x="85783" y="9484"/>
                        <a:pt x="90120" y="9484"/>
                        <a:pt x="92048" y="8659"/>
                      </a:cubicBezTo>
                      <a:cubicBezTo>
                        <a:pt x="94939" y="8247"/>
                        <a:pt x="97349" y="8247"/>
                        <a:pt x="99277" y="7010"/>
                      </a:cubicBezTo>
                      <a:cubicBezTo>
                        <a:pt x="95421" y="6185"/>
                        <a:pt x="91566" y="5360"/>
                        <a:pt x="87710" y="4948"/>
                      </a:cubicBezTo>
                      <a:cubicBezTo>
                        <a:pt x="84819" y="4536"/>
                        <a:pt x="82409" y="2474"/>
                        <a:pt x="80000" y="2474"/>
                      </a:cubicBezTo>
                      <a:cubicBezTo>
                        <a:pt x="75662" y="2474"/>
                        <a:pt x="72771" y="2886"/>
                        <a:pt x="68915" y="2061"/>
                      </a:cubicBezTo>
                      <a:cubicBezTo>
                        <a:pt x="65542" y="1237"/>
                        <a:pt x="61204" y="0"/>
                        <a:pt x="57831" y="0"/>
                      </a:cubicBezTo>
                      <a:cubicBezTo>
                        <a:pt x="53012" y="412"/>
                        <a:pt x="47710" y="2474"/>
                        <a:pt x="42891" y="3298"/>
                      </a:cubicBezTo>
                      <a:cubicBezTo>
                        <a:pt x="38554" y="4536"/>
                        <a:pt x="32289" y="4948"/>
                        <a:pt x="28433" y="7422"/>
                      </a:cubicBezTo>
                      <a:cubicBezTo>
                        <a:pt x="30361" y="8659"/>
                        <a:pt x="34698" y="8247"/>
                        <a:pt x="37108" y="8659"/>
                      </a:cubicBezTo>
                      <a:cubicBezTo>
                        <a:pt x="40963" y="9484"/>
                        <a:pt x="44819" y="10309"/>
                        <a:pt x="48674" y="11134"/>
                      </a:cubicBezTo>
                      <a:cubicBezTo>
                        <a:pt x="48674" y="14845"/>
                        <a:pt x="42891" y="18556"/>
                        <a:pt x="44337" y="22268"/>
                      </a:cubicBezTo>
                      <a:cubicBezTo>
                        <a:pt x="44819" y="23917"/>
                        <a:pt x="44819" y="25154"/>
                        <a:pt x="44819" y="27216"/>
                      </a:cubicBezTo>
                      <a:cubicBezTo>
                        <a:pt x="44819" y="29278"/>
                        <a:pt x="43373" y="28453"/>
                        <a:pt x="43373" y="30515"/>
                      </a:cubicBezTo>
                      <a:cubicBezTo>
                        <a:pt x="43373" y="32577"/>
                        <a:pt x="43855" y="34639"/>
                        <a:pt x="44819" y="36701"/>
                      </a:cubicBezTo>
                      <a:cubicBezTo>
                        <a:pt x="45301" y="38350"/>
                        <a:pt x="47228" y="39175"/>
                        <a:pt x="47710" y="40412"/>
                      </a:cubicBezTo>
                      <a:cubicBezTo>
                        <a:pt x="48674" y="44123"/>
                        <a:pt x="49156" y="48247"/>
                        <a:pt x="49156" y="51958"/>
                      </a:cubicBezTo>
                      <a:cubicBezTo>
                        <a:pt x="49156" y="56082"/>
                        <a:pt x="48192" y="58144"/>
                        <a:pt x="44337" y="60206"/>
                      </a:cubicBezTo>
                      <a:cubicBezTo>
                        <a:pt x="40963" y="62268"/>
                        <a:pt x="36626" y="63092"/>
                        <a:pt x="33253" y="63505"/>
                      </a:cubicBezTo>
                      <a:cubicBezTo>
                        <a:pt x="30843" y="63917"/>
                        <a:pt x="28915" y="62680"/>
                        <a:pt x="26987" y="63092"/>
                      </a:cubicBezTo>
                      <a:cubicBezTo>
                        <a:pt x="25060" y="63505"/>
                        <a:pt x="23614" y="64329"/>
                        <a:pt x="21686" y="65154"/>
                      </a:cubicBezTo>
                      <a:cubicBezTo>
                        <a:pt x="16867" y="66804"/>
                        <a:pt x="12530" y="68041"/>
                        <a:pt x="10602" y="72164"/>
                      </a:cubicBezTo>
                      <a:cubicBezTo>
                        <a:pt x="6265" y="80412"/>
                        <a:pt x="2891" y="89072"/>
                        <a:pt x="0" y="97319"/>
                      </a:cubicBezTo>
                      <a:cubicBezTo>
                        <a:pt x="15421" y="111340"/>
                        <a:pt x="37108" y="120000"/>
                        <a:pt x="61686" y="120000"/>
                      </a:cubicBezTo>
                      <a:cubicBezTo>
                        <a:pt x="84337" y="120000"/>
                        <a:pt x="104578" y="112577"/>
                        <a:pt x="120000" y="99793"/>
                      </a:cubicBezTo>
                      <a:cubicBezTo>
                        <a:pt x="119518" y="98144"/>
                        <a:pt x="119036" y="96082"/>
                        <a:pt x="119036" y="94020"/>
                      </a:cubicBezTo>
                      <a:close/>
                      <a:moveTo>
                        <a:pt x="79518" y="17319"/>
                      </a:moveTo>
                      <a:cubicBezTo>
                        <a:pt x="78554" y="16082"/>
                        <a:pt x="77590" y="14020"/>
                        <a:pt x="77108" y="12371"/>
                      </a:cubicBezTo>
                      <a:cubicBezTo>
                        <a:pt x="82409" y="10309"/>
                        <a:pt x="78554" y="16082"/>
                        <a:pt x="79518" y="1731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1" name="Google Shape;51;p3"/>
              <p:cNvGrpSpPr/>
              <p:nvPr/>
            </p:nvGrpSpPr>
            <p:grpSpPr>
              <a:xfrm>
                <a:off x="4449507" y="756013"/>
                <a:ext cx="775986" cy="776077"/>
                <a:chOff x="1767839" y="3302793"/>
                <a:chExt cx="1933200" cy="1933425"/>
              </a:xfrm>
            </p:grpSpPr>
            <p:sp>
              <p:nvSpPr>
                <p:cNvPr id="52" name="Google Shape;52;p3"/>
                <p:cNvSpPr/>
                <p:nvPr/>
              </p:nvSpPr>
              <p:spPr>
                <a:xfrm>
                  <a:off x="1767839" y="3302793"/>
                  <a:ext cx="1933200" cy="1933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D8D8D8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 cap="flat" cmpd="sng" w="82550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3"/>
                <p:cNvSpPr/>
                <p:nvPr/>
              </p:nvSpPr>
              <p:spPr>
                <a:xfrm>
                  <a:off x="2110863" y="3681618"/>
                  <a:ext cx="1247400" cy="1554600"/>
                </a:xfrm>
                <a:custGeom>
                  <a:rect b="b" l="l" r="r" t="t"/>
                  <a:pathLst>
                    <a:path extrusionOk="0" h="120000" w="120000">
                      <a:moveTo>
                        <a:pt x="118434" y="96167"/>
                      </a:moveTo>
                      <a:cubicBezTo>
                        <a:pt x="116869" y="92822"/>
                        <a:pt x="118434" y="89895"/>
                        <a:pt x="117391" y="86550"/>
                      </a:cubicBezTo>
                      <a:cubicBezTo>
                        <a:pt x="116347" y="83205"/>
                        <a:pt x="115304" y="80278"/>
                        <a:pt x="113739" y="77770"/>
                      </a:cubicBezTo>
                      <a:cubicBezTo>
                        <a:pt x="112695" y="76515"/>
                        <a:pt x="111652" y="75679"/>
                        <a:pt x="111130" y="74425"/>
                      </a:cubicBezTo>
                      <a:cubicBezTo>
                        <a:pt x="110608" y="73170"/>
                        <a:pt x="111130" y="71498"/>
                        <a:pt x="111130" y="70243"/>
                      </a:cubicBezTo>
                      <a:cubicBezTo>
                        <a:pt x="110086" y="67317"/>
                        <a:pt x="108000" y="66480"/>
                        <a:pt x="104869" y="64808"/>
                      </a:cubicBezTo>
                      <a:cubicBezTo>
                        <a:pt x="101739" y="63554"/>
                        <a:pt x="98608" y="62299"/>
                        <a:pt x="95478" y="61045"/>
                      </a:cubicBezTo>
                      <a:cubicBezTo>
                        <a:pt x="92347" y="59790"/>
                        <a:pt x="89739" y="57700"/>
                        <a:pt x="86608" y="56027"/>
                      </a:cubicBezTo>
                      <a:cubicBezTo>
                        <a:pt x="82956" y="54355"/>
                        <a:pt x="80347" y="51846"/>
                        <a:pt x="77217" y="50174"/>
                      </a:cubicBezTo>
                      <a:cubicBezTo>
                        <a:pt x="74608" y="48919"/>
                        <a:pt x="75130" y="47665"/>
                        <a:pt x="75652" y="45574"/>
                      </a:cubicBezTo>
                      <a:cubicBezTo>
                        <a:pt x="76173" y="42648"/>
                        <a:pt x="77217" y="40557"/>
                        <a:pt x="78782" y="38466"/>
                      </a:cubicBezTo>
                      <a:cubicBezTo>
                        <a:pt x="80869" y="36376"/>
                        <a:pt x="82956" y="36376"/>
                        <a:pt x="83478" y="33449"/>
                      </a:cubicBezTo>
                      <a:cubicBezTo>
                        <a:pt x="83478" y="32195"/>
                        <a:pt x="83478" y="29686"/>
                        <a:pt x="84521" y="28850"/>
                      </a:cubicBezTo>
                      <a:cubicBezTo>
                        <a:pt x="85565" y="28432"/>
                        <a:pt x="85565" y="25505"/>
                        <a:pt x="85565" y="24668"/>
                      </a:cubicBezTo>
                      <a:cubicBezTo>
                        <a:pt x="84000" y="17979"/>
                        <a:pt x="90260" y="12125"/>
                        <a:pt x="83478" y="5853"/>
                      </a:cubicBezTo>
                      <a:cubicBezTo>
                        <a:pt x="80347" y="2926"/>
                        <a:pt x="75130" y="0"/>
                        <a:pt x="69913" y="418"/>
                      </a:cubicBezTo>
                      <a:cubicBezTo>
                        <a:pt x="65217" y="836"/>
                        <a:pt x="66782" y="3763"/>
                        <a:pt x="63130" y="4599"/>
                      </a:cubicBezTo>
                      <a:cubicBezTo>
                        <a:pt x="59478" y="5017"/>
                        <a:pt x="55826" y="418"/>
                        <a:pt x="51652" y="2508"/>
                      </a:cubicBezTo>
                      <a:cubicBezTo>
                        <a:pt x="49043" y="3763"/>
                        <a:pt x="51130" y="4599"/>
                        <a:pt x="50086" y="5853"/>
                      </a:cubicBezTo>
                      <a:cubicBezTo>
                        <a:pt x="49565" y="6689"/>
                        <a:pt x="47478" y="5435"/>
                        <a:pt x="46434" y="6271"/>
                      </a:cubicBezTo>
                      <a:cubicBezTo>
                        <a:pt x="46434" y="7108"/>
                        <a:pt x="48000" y="8362"/>
                        <a:pt x="47478" y="8780"/>
                      </a:cubicBezTo>
                      <a:cubicBezTo>
                        <a:pt x="46956" y="9198"/>
                        <a:pt x="45913" y="9616"/>
                        <a:pt x="45391" y="10034"/>
                      </a:cubicBezTo>
                      <a:cubicBezTo>
                        <a:pt x="44347" y="11289"/>
                        <a:pt x="43826" y="12961"/>
                        <a:pt x="44347" y="14634"/>
                      </a:cubicBezTo>
                      <a:cubicBezTo>
                        <a:pt x="44869" y="16724"/>
                        <a:pt x="45391" y="17560"/>
                        <a:pt x="45391" y="19651"/>
                      </a:cubicBezTo>
                      <a:cubicBezTo>
                        <a:pt x="45391" y="21742"/>
                        <a:pt x="45391" y="23414"/>
                        <a:pt x="45913" y="25505"/>
                      </a:cubicBezTo>
                      <a:cubicBezTo>
                        <a:pt x="45913" y="28013"/>
                        <a:pt x="43826" y="28013"/>
                        <a:pt x="44347" y="30940"/>
                      </a:cubicBezTo>
                      <a:cubicBezTo>
                        <a:pt x="44869" y="32195"/>
                        <a:pt x="43826" y="33449"/>
                        <a:pt x="44869" y="35121"/>
                      </a:cubicBezTo>
                      <a:cubicBezTo>
                        <a:pt x="45391" y="37212"/>
                        <a:pt x="46956" y="35540"/>
                        <a:pt x="48000" y="36794"/>
                      </a:cubicBezTo>
                      <a:cubicBezTo>
                        <a:pt x="50086" y="39303"/>
                        <a:pt x="50086" y="44738"/>
                        <a:pt x="50608" y="47247"/>
                      </a:cubicBezTo>
                      <a:cubicBezTo>
                        <a:pt x="50608" y="50174"/>
                        <a:pt x="48521" y="50174"/>
                        <a:pt x="45913" y="51846"/>
                      </a:cubicBezTo>
                      <a:cubicBezTo>
                        <a:pt x="44347" y="52682"/>
                        <a:pt x="43304" y="53937"/>
                        <a:pt x="41739" y="54355"/>
                      </a:cubicBezTo>
                      <a:cubicBezTo>
                        <a:pt x="39130" y="55191"/>
                        <a:pt x="36521" y="56864"/>
                        <a:pt x="34434" y="58536"/>
                      </a:cubicBezTo>
                      <a:cubicBezTo>
                        <a:pt x="32869" y="59372"/>
                        <a:pt x="31304" y="59372"/>
                        <a:pt x="29217" y="59790"/>
                      </a:cubicBezTo>
                      <a:cubicBezTo>
                        <a:pt x="21391" y="61881"/>
                        <a:pt x="13565" y="64390"/>
                        <a:pt x="11478" y="71080"/>
                      </a:cubicBezTo>
                      <a:cubicBezTo>
                        <a:pt x="10956" y="72752"/>
                        <a:pt x="13043" y="74006"/>
                        <a:pt x="12000" y="75261"/>
                      </a:cubicBezTo>
                      <a:cubicBezTo>
                        <a:pt x="11478" y="76515"/>
                        <a:pt x="9391" y="76515"/>
                        <a:pt x="8347" y="77770"/>
                      </a:cubicBezTo>
                      <a:cubicBezTo>
                        <a:pt x="6782" y="79442"/>
                        <a:pt x="6782" y="81951"/>
                        <a:pt x="5217" y="83623"/>
                      </a:cubicBezTo>
                      <a:cubicBezTo>
                        <a:pt x="3652" y="85296"/>
                        <a:pt x="4173" y="86550"/>
                        <a:pt x="4695" y="88222"/>
                      </a:cubicBezTo>
                      <a:cubicBezTo>
                        <a:pt x="5217" y="89895"/>
                        <a:pt x="6260" y="91986"/>
                        <a:pt x="5739" y="93658"/>
                      </a:cubicBezTo>
                      <a:cubicBezTo>
                        <a:pt x="5217" y="95331"/>
                        <a:pt x="1565" y="95749"/>
                        <a:pt x="1043" y="97839"/>
                      </a:cubicBezTo>
                      <a:cubicBezTo>
                        <a:pt x="521" y="98675"/>
                        <a:pt x="521" y="99512"/>
                        <a:pt x="0" y="100348"/>
                      </a:cubicBezTo>
                      <a:cubicBezTo>
                        <a:pt x="16173" y="112473"/>
                        <a:pt x="38086" y="120000"/>
                        <a:pt x="62608" y="120000"/>
                      </a:cubicBezTo>
                      <a:cubicBezTo>
                        <a:pt x="84000" y="120000"/>
                        <a:pt x="103826" y="113728"/>
                        <a:pt x="120000" y="103693"/>
                      </a:cubicBezTo>
                      <a:cubicBezTo>
                        <a:pt x="119478" y="101184"/>
                        <a:pt x="119478" y="98675"/>
                        <a:pt x="118434" y="9616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3" name="Google Shape;53;p3"/>
              <p:cNvGrpSpPr/>
              <p:nvPr/>
            </p:nvGrpSpPr>
            <p:grpSpPr>
              <a:xfrm>
                <a:off x="452658" y="1102459"/>
                <a:ext cx="589626" cy="589626"/>
                <a:chOff x="1524000" y="2819400"/>
                <a:chExt cx="1933200" cy="1933200"/>
              </a:xfrm>
            </p:grpSpPr>
            <p:sp>
              <p:nvSpPr>
                <p:cNvPr id="54" name="Google Shape;54;p3"/>
                <p:cNvSpPr/>
                <p:nvPr/>
              </p:nvSpPr>
              <p:spPr>
                <a:xfrm>
                  <a:off x="1524000" y="2819400"/>
                  <a:ext cx="1933200" cy="1933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D8D8D8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 cap="flat" cmpd="sng" w="6667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5" name="Google Shape;55;p3"/>
                <p:cNvGrpSpPr/>
                <p:nvPr/>
              </p:nvGrpSpPr>
              <p:grpSpPr>
                <a:xfrm>
                  <a:off x="1988431" y="3198214"/>
                  <a:ext cx="1004479" cy="1554274"/>
                  <a:chOff x="8239560" y="2206625"/>
                  <a:chExt cx="750900" cy="1161900"/>
                </a:xfrm>
              </p:grpSpPr>
              <p:sp>
                <p:nvSpPr>
                  <p:cNvPr id="56" name="Google Shape;56;p3"/>
                  <p:cNvSpPr/>
                  <p:nvPr/>
                </p:nvSpPr>
                <p:spPr>
                  <a:xfrm>
                    <a:off x="8877735" y="2674938"/>
                    <a:ext cx="3300" cy="11100"/>
                  </a:xfrm>
                  <a:custGeom>
                    <a:rect b="b" l="l" r="r" t="t"/>
                    <a:pathLst>
                      <a:path extrusionOk="0" h="120000" w="120000">
                        <a:moveTo>
                          <a:pt x="120000" y="120000"/>
                        </a:moveTo>
                        <a:cubicBezTo>
                          <a:pt x="120000" y="80000"/>
                          <a:pt x="0" y="4000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0000"/>
                          <a:pt x="120000" y="80000"/>
                          <a:pt x="120000" y="120000"/>
                        </a:cubicBez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57;p3"/>
                  <p:cNvSpPr/>
                  <p:nvPr/>
                </p:nvSpPr>
                <p:spPr>
                  <a:xfrm>
                    <a:off x="8487210" y="2738438"/>
                    <a:ext cx="27000" cy="27000"/>
                  </a:xfrm>
                  <a:custGeom>
                    <a:rect b="b" l="l" r="r" t="t"/>
                    <a:pathLst>
                      <a:path extrusionOk="0" h="120000" w="120000">
                        <a:moveTo>
                          <a:pt x="119999" y="0"/>
                        </a:moveTo>
                        <a:cubicBezTo>
                          <a:pt x="68571" y="51428"/>
                          <a:pt x="0" y="102857"/>
                          <a:pt x="0" y="119999"/>
                        </a:cubicBezTo>
                        <a:cubicBezTo>
                          <a:pt x="0" y="119999"/>
                          <a:pt x="0" y="119999"/>
                          <a:pt x="0" y="119999"/>
                        </a:cubicBezTo>
                        <a:cubicBezTo>
                          <a:pt x="51428" y="102857"/>
                          <a:pt x="85714" y="51428"/>
                          <a:pt x="119999" y="0"/>
                        </a:cubicBez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48;p3"/>
                  <p:cNvSpPr/>
                  <p:nvPr/>
                </p:nvSpPr>
                <p:spPr>
                  <a:xfrm>
                    <a:off x="8239560" y="2206625"/>
                    <a:ext cx="750900" cy="1161900"/>
                  </a:xfrm>
                  <a:custGeom>
                    <a:rect b="b" l="l" r="r" t="t"/>
                    <a:pathLst>
                      <a:path extrusionOk="0" h="120000" w="120000">
                        <a:moveTo>
                          <a:pt x="108600" y="52645"/>
                        </a:moveTo>
                        <a:cubicBezTo>
                          <a:pt x="106800" y="51870"/>
                          <a:pt x="104400" y="50709"/>
                          <a:pt x="102600" y="49548"/>
                        </a:cubicBezTo>
                        <a:cubicBezTo>
                          <a:pt x="103200" y="50322"/>
                          <a:pt x="103800" y="51096"/>
                          <a:pt x="103200" y="51483"/>
                        </a:cubicBezTo>
                        <a:cubicBezTo>
                          <a:pt x="102600" y="51870"/>
                          <a:pt x="98400" y="48000"/>
                          <a:pt x="98400" y="47225"/>
                        </a:cubicBezTo>
                        <a:cubicBezTo>
                          <a:pt x="97800" y="45290"/>
                          <a:pt x="100200" y="46838"/>
                          <a:pt x="102000" y="48387"/>
                        </a:cubicBezTo>
                        <a:cubicBezTo>
                          <a:pt x="99600" y="45677"/>
                          <a:pt x="103800" y="42580"/>
                          <a:pt x="102600" y="39483"/>
                        </a:cubicBezTo>
                        <a:cubicBezTo>
                          <a:pt x="102000" y="36387"/>
                          <a:pt x="103200" y="33290"/>
                          <a:pt x="102600" y="30193"/>
                        </a:cubicBezTo>
                        <a:cubicBezTo>
                          <a:pt x="102000" y="27870"/>
                          <a:pt x="100800" y="25935"/>
                          <a:pt x="100200" y="24000"/>
                        </a:cubicBezTo>
                        <a:cubicBezTo>
                          <a:pt x="97800" y="18580"/>
                          <a:pt x="94800" y="13935"/>
                          <a:pt x="90600" y="9290"/>
                        </a:cubicBezTo>
                        <a:cubicBezTo>
                          <a:pt x="85200" y="3870"/>
                          <a:pt x="79800" y="1161"/>
                          <a:pt x="69600" y="387"/>
                        </a:cubicBezTo>
                        <a:cubicBezTo>
                          <a:pt x="66600" y="387"/>
                          <a:pt x="63600" y="0"/>
                          <a:pt x="61200" y="387"/>
                        </a:cubicBezTo>
                        <a:cubicBezTo>
                          <a:pt x="61200" y="387"/>
                          <a:pt x="61800" y="387"/>
                          <a:pt x="61800" y="387"/>
                        </a:cubicBezTo>
                        <a:cubicBezTo>
                          <a:pt x="61200" y="387"/>
                          <a:pt x="60600" y="1161"/>
                          <a:pt x="60000" y="774"/>
                        </a:cubicBezTo>
                        <a:cubicBezTo>
                          <a:pt x="60000" y="774"/>
                          <a:pt x="60600" y="774"/>
                          <a:pt x="60600" y="387"/>
                        </a:cubicBezTo>
                        <a:cubicBezTo>
                          <a:pt x="60000" y="774"/>
                          <a:pt x="59400" y="774"/>
                          <a:pt x="58800" y="1161"/>
                        </a:cubicBezTo>
                        <a:cubicBezTo>
                          <a:pt x="56400" y="3096"/>
                          <a:pt x="52800" y="1548"/>
                          <a:pt x="51000" y="4258"/>
                        </a:cubicBezTo>
                        <a:cubicBezTo>
                          <a:pt x="49800" y="6967"/>
                          <a:pt x="45600" y="7354"/>
                          <a:pt x="43200" y="9290"/>
                        </a:cubicBezTo>
                        <a:cubicBezTo>
                          <a:pt x="40800" y="10838"/>
                          <a:pt x="40800" y="13548"/>
                          <a:pt x="40800" y="15483"/>
                        </a:cubicBezTo>
                        <a:cubicBezTo>
                          <a:pt x="40200" y="17806"/>
                          <a:pt x="39600" y="19741"/>
                          <a:pt x="39000" y="22064"/>
                        </a:cubicBezTo>
                        <a:cubicBezTo>
                          <a:pt x="38400" y="24774"/>
                          <a:pt x="37200" y="27096"/>
                          <a:pt x="36600" y="29419"/>
                        </a:cubicBezTo>
                        <a:cubicBezTo>
                          <a:pt x="36000" y="32129"/>
                          <a:pt x="38400" y="34064"/>
                          <a:pt x="38400" y="36387"/>
                        </a:cubicBezTo>
                        <a:cubicBezTo>
                          <a:pt x="38400" y="39096"/>
                          <a:pt x="35400" y="39483"/>
                          <a:pt x="37800" y="42193"/>
                        </a:cubicBezTo>
                        <a:cubicBezTo>
                          <a:pt x="38400" y="41806"/>
                          <a:pt x="36000" y="38322"/>
                          <a:pt x="39000" y="39483"/>
                        </a:cubicBezTo>
                        <a:cubicBezTo>
                          <a:pt x="42000" y="40258"/>
                          <a:pt x="42000" y="41806"/>
                          <a:pt x="41400" y="43354"/>
                        </a:cubicBezTo>
                        <a:cubicBezTo>
                          <a:pt x="40200" y="44903"/>
                          <a:pt x="38400" y="46838"/>
                          <a:pt x="40200" y="48387"/>
                        </a:cubicBezTo>
                        <a:cubicBezTo>
                          <a:pt x="40800" y="49548"/>
                          <a:pt x="43800" y="49161"/>
                          <a:pt x="44400" y="50322"/>
                        </a:cubicBezTo>
                        <a:cubicBezTo>
                          <a:pt x="45600" y="52645"/>
                          <a:pt x="37200" y="55354"/>
                          <a:pt x="36600" y="57290"/>
                        </a:cubicBezTo>
                        <a:cubicBezTo>
                          <a:pt x="35400" y="60387"/>
                          <a:pt x="32400" y="58064"/>
                          <a:pt x="28800" y="59612"/>
                        </a:cubicBezTo>
                        <a:cubicBezTo>
                          <a:pt x="27600" y="60000"/>
                          <a:pt x="27000" y="61548"/>
                          <a:pt x="25800" y="61935"/>
                        </a:cubicBezTo>
                        <a:cubicBezTo>
                          <a:pt x="25200" y="62322"/>
                          <a:pt x="24000" y="61935"/>
                          <a:pt x="23400" y="62709"/>
                        </a:cubicBezTo>
                        <a:cubicBezTo>
                          <a:pt x="21000" y="64258"/>
                          <a:pt x="21600" y="66580"/>
                          <a:pt x="19800" y="68129"/>
                        </a:cubicBezTo>
                        <a:cubicBezTo>
                          <a:pt x="15600" y="71225"/>
                          <a:pt x="13800" y="74709"/>
                          <a:pt x="11400" y="78193"/>
                        </a:cubicBezTo>
                        <a:cubicBezTo>
                          <a:pt x="9600" y="80903"/>
                          <a:pt x="9600" y="83612"/>
                          <a:pt x="5400" y="85548"/>
                        </a:cubicBezTo>
                        <a:cubicBezTo>
                          <a:pt x="6600" y="87096"/>
                          <a:pt x="3600" y="87096"/>
                          <a:pt x="2400" y="88645"/>
                        </a:cubicBezTo>
                        <a:cubicBezTo>
                          <a:pt x="1800" y="89419"/>
                          <a:pt x="3000" y="90580"/>
                          <a:pt x="1800" y="91354"/>
                        </a:cubicBezTo>
                        <a:cubicBezTo>
                          <a:pt x="600" y="92129"/>
                          <a:pt x="600" y="92516"/>
                          <a:pt x="1200" y="93290"/>
                        </a:cubicBezTo>
                        <a:cubicBezTo>
                          <a:pt x="1800" y="94451"/>
                          <a:pt x="0" y="94451"/>
                          <a:pt x="600" y="95612"/>
                        </a:cubicBezTo>
                        <a:cubicBezTo>
                          <a:pt x="600" y="96000"/>
                          <a:pt x="2400" y="96387"/>
                          <a:pt x="1200" y="97161"/>
                        </a:cubicBezTo>
                        <a:cubicBezTo>
                          <a:pt x="600" y="98322"/>
                          <a:pt x="1200" y="99096"/>
                          <a:pt x="3000" y="99483"/>
                        </a:cubicBezTo>
                        <a:cubicBezTo>
                          <a:pt x="4800" y="99870"/>
                          <a:pt x="3600" y="101419"/>
                          <a:pt x="3600" y="102580"/>
                        </a:cubicBezTo>
                        <a:cubicBezTo>
                          <a:pt x="3600" y="104516"/>
                          <a:pt x="4200" y="106838"/>
                          <a:pt x="5400" y="108774"/>
                        </a:cubicBezTo>
                        <a:cubicBezTo>
                          <a:pt x="7800" y="111870"/>
                          <a:pt x="15600" y="110322"/>
                          <a:pt x="19200" y="110322"/>
                        </a:cubicBezTo>
                        <a:cubicBezTo>
                          <a:pt x="22800" y="110322"/>
                          <a:pt x="22200" y="113419"/>
                          <a:pt x="22800" y="114967"/>
                        </a:cubicBezTo>
                        <a:cubicBezTo>
                          <a:pt x="22800" y="115354"/>
                          <a:pt x="22800" y="115741"/>
                          <a:pt x="22800" y="115741"/>
                        </a:cubicBezTo>
                        <a:cubicBezTo>
                          <a:pt x="33600" y="118451"/>
                          <a:pt x="46200" y="120000"/>
                          <a:pt x="58800" y="120000"/>
                        </a:cubicBezTo>
                        <a:cubicBezTo>
                          <a:pt x="74400" y="120000"/>
                          <a:pt x="89400" y="117677"/>
                          <a:pt x="103200" y="113419"/>
                        </a:cubicBezTo>
                        <a:cubicBezTo>
                          <a:pt x="102600" y="111483"/>
                          <a:pt x="100800" y="109161"/>
                          <a:pt x="100800" y="107225"/>
                        </a:cubicBezTo>
                        <a:cubicBezTo>
                          <a:pt x="101400" y="101032"/>
                          <a:pt x="112800" y="96774"/>
                          <a:pt x="109800" y="90193"/>
                        </a:cubicBezTo>
                        <a:cubicBezTo>
                          <a:pt x="108600" y="87483"/>
                          <a:pt x="108000" y="87483"/>
                          <a:pt x="111600" y="86322"/>
                        </a:cubicBezTo>
                        <a:cubicBezTo>
                          <a:pt x="114600" y="85161"/>
                          <a:pt x="115200" y="82064"/>
                          <a:pt x="116400" y="80516"/>
                        </a:cubicBezTo>
                        <a:cubicBezTo>
                          <a:pt x="118800" y="74322"/>
                          <a:pt x="118200" y="68903"/>
                          <a:pt x="119400" y="63096"/>
                        </a:cubicBezTo>
                        <a:cubicBezTo>
                          <a:pt x="120000" y="60000"/>
                          <a:pt x="119400" y="60000"/>
                          <a:pt x="117000" y="57677"/>
                        </a:cubicBezTo>
                        <a:cubicBezTo>
                          <a:pt x="114600" y="55741"/>
                          <a:pt x="111600" y="54193"/>
                          <a:pt x="108600" y="52645"/>
                        </a:cubicBezTo>
                        <a:close/>
                        <a:moveTo>
                          <a:pt x="100800" y="44903"/>
                        </a:moveTo>
                        <a:cubicBezTo>
                          <a:pt x="100200" y="44903"/>
                          <a:pt x="99600" y="44129"/>
                          <a:pt x="100200" y="44129"/>
                        </a:cubicBezTo>
                        <a:cubicBezTo>
                          <a:pt x="100800" y="44129"/>
                          <a:pt x="102000" y="44516"/>
                          <a:pt x="100800" y="44903"/>
                        </a:cubicBezTo>
                        <a:close/>
                        <a:moveTo>
                          <a:pt x="102000" y="43354"/>
                        </a:moveTo>
                        <a:cubicBezTo>
                          <a:pt x="99000" y="42193"/>
                          <a:pt x="100800" y="41806"/>
                          <a:pt x="102000" y="40258"/>
                        </a:cubicBezTo>
                        <a:cubicBezTo>
                          <a:pt x="102000" y="41032"/>
                          <a:pt x="102000" y="42967"/>
                          <a:pt x="102000" y="43354"/>
                        </a:cubicBezTo>
                        <a:close/>
                        <a:moveTo>
                          <a:pt x="100200" y="27096"/>
                        </a:moveTo>
                        <a:cubicBezTo>
                          <a:pt x="99600" y="25935"/>
                          <a:pt x="99600" y="25161"/>
                          <a:pt x="99600" y="25161"/>
                        </a:cubicBezTo>
                        <a:cubicBezTo>
                          <a:pt x="100800" y="26322"/>
                          <a:pt x="102000" y="28645"/>
                          <a:pt x="100200" y="27096"/>
                        </a:cubicBezTo>
                        <a:close/>
                        <a:moveTo>
                          <a:pt x="100800" y="32516"/>
                        </a:moveTo>
                        <a:cubicBezTo>
                          <a:pt x="99000" y="32129"/>
                          <a:pt x="98400" y="28258"/>
                          <a:pt x="98400" y="27096"/>
                        </a:cubicBezTo>
                        <a:cubicBezTo>
                          <a:pt x="99000" y="27483"/>
                          <a:pt x="102600" y="32903"/>
                          <a:pt x="100800" y="32516"/>
                        </a:cubicBezTo>
                        <a:close/>
                        <a:moveTo>
                          <a:pt x="38400" y="26709"/>
                        </a:moveTo>
                        <a:cubicBezTo>
                          <a:pt x="39000" y="26322"/>
                          <a:pt x="39000" y="26709"/>
                          <a:pt x="39000" y="27096"/>
                        </a:cubicBezTo>
                        <a:cubicBezTo>
                          <a:pt x="38400" y="27870"/>
                          <a:pt x="37800" y="27483"/>
                          <a:pt x="38400" y="26709"/>
                        </a:cubicBezTo>
                        <a:close/>
                        <a:moveTo>
                          <a:pt x="39000" y="32903"/>
                        </a:moveTo>
                        <a:cubicBezTo>
                          <a:pt x="37200" y="32516"/>
                          <a:pt x="40200" y="26709"/>
                          <a:pt x="40800" y="26709"/>
                        </a:cubicBezTo>
                        <a:cubicBezTo>
                          <a:pt x="40800" y="27096"/>
                          <a:pt x="40800" y="27483"/>
                          <a:pt x="40800" y="27483"/>
                        </a:cubicBezTo>
                        <a:cubicBezTo>
                          <a:pt x="40800" y="28258"/>
                          <a:pt x="41400" y="33290"/>
                          <a:pt x="39000" y="32903"/>
                        </a:cubicBezTo>
                        <a:close/>
                        <a:moveTo>
                          <a:pt x="41400" y="44903"/>
                        </a:moveTo>
                        <a:cubicBezTo>
                          <a:pt x="40200" y="44903"/>
                          <a:pt x="41400" y="44129"/>
                          <a:pt x="42000" y="43354"/>
                        </a:cubicBezTo>
                        <a:cubicBezTo>
                          <a:pt x="42600" y="44516"/>
                          <a:pt x="42000" y="44516"/>
                          <a:pt x="41400" y="44903"/>
                        </a:cubicBezTo>
                        <a:close/>
                        <a:moveTo>
                          <a:pt x="43200" y="12000"/>
                        </a:moveTo>
                        <a:cubicBezTo>
                          <a:pt x="40800" y="11225"/>
                          <a:pt x="46800" y="8516"/>
                          <a:pt x="47400" y="8516"/>
                        </a:cubicBezTo>
                        <a:cubicBezTo>
                          <a:pt x="47400" y="8903"/>
                          <a:pt x="44400" y="12000"/>
                          <a:pt x="43200" y="12000"/>
                        </a:cubicBezTo>
                        <a:close/>
                        <a:moveTo>
                          <a:pt x="46200" y="56903"/>
                        </a:moveTo>
                        <a:cubicBezTo>
                          <a:pt x="45600" y="57290"/>
                          <a:pt x="39600" y="58064"/>
                          <a:pt x="39600" y="57677"/>
                        </a:cubicBezTo>
                        <a:cubicBezTo>
                          <a:pt x="38400" y="58451"/>
                          <a:pt x="37200" y="58838"/>
                          <a:pt x="36600" y="58451"/>
                        </a:cubicBezTo>
                        <a:cubicBezTo>
                          <a:pt x="36600" y="56903"/>
                          <a:pt x="45000" y="54967"/>
                          <a:pt x="45600" y="52645"/>
                        </a:cubicBezTo>
                        <a:cubicBezTo>
                          <a:pt x="45600" y="53419"/>
                          <a:pt x="45000" y="54193"/>
                          <a:pt x="43800" y="54967"/>
                        </a:cubicBezTo>
                        <a:cubicBezTo>
                          <a:pt x="45600" y="54193"/>
                          <a:pt x="46800" y="53806"/>
                          <a:pt x="47400" y="53032"/>
                        </a:cubicBezTo>
                        <a:cubicBezTo>
                          <a:pt x="49200" y="53806"/>
                          <a:pt x="48000" y="56516"/>
                          <a:pt x="46200" y="56903"/>
                        </a:cubicBezTo>
                        <a:close/>
                        <a:moveTo>
                          <a:pt x="49200" y="53419"/>
                        </a:moveTo>
                        <a:cubicBezTo>
                          <a:pt x="49200" y="53032"/>
                          <a:pt x="49200" y="52645"/>
                          <a:pt x="49200" y="52258"/>
                        </a:cubicBezTo>
                        <a:cubicBezTo>
                          <a:pt x="49800" y="52645"/>
                          <a:pt x="49800" y="53032"/>
                          <a:pt x="49200" y="53419"/>
                        </a:cubicBezTo>
                        <a:close/>
                        <a:moveTo>
                          <a:pt x="51000" y="54193"/>
                        </a:moveTo>
                        <a:cubicBezTo>
                          <a:pt x="51000" y="54580"/>
                          <a:pt x="50400" y="54193"/>
                          <a:pt x="51000" y="53806"/>
                        </a:cubicBezTo>
                        <a:cubicBezTo>
                          <a:pt x="51600" y="53419"/>
                          <a:pt x="51600" y="54193"/>
                          <a:pt x="51000" y="54193"/>
                        </a:cubicBezTo>
                        <a:close/>
                        <a:moveTo>
                          <a:pt x="51000" y="50322"/>
                        </a:moveTo>
                        <a:cubicBezTo>
                          <a:pt x="51000" y="49935"/>
                          <a:pt x="51600" y="49935"/>
                          <a:pt x="51600" y="50322"/>
                        </a:cubicBezTo>
                        <a:cubicBezTo>
                          <a:pt x="51600" y="50709"/>
                          <a:pt x="51000" y="50709"/>
                          <a:pt x="51000" y="50322"/>
                        </a:cubicBezTo>
                        <a:close/>
                        <a:moveTo>
                          <a:pt x="54000" y="51096"/>
                        </a:moveTo>
                        <a:cubicBezTo>
                          <a:pt x="54000" y="50709"/>
                          <a:pt x="54000" y="50322"/>
                          <a:pt x="54600" y="50709"/>
                        </a:cubicBezTo>
                        <a:cubicBezTo>
                          <a:pt x="55200" y="51483"/>
                          <a:pt x="54600" y="51483"/>
                          <a:pt x="54000" y="51096"/>
                        </a:cubicBezTo>
                        <a:close/>
                        <a:moveTo>
                          <a:pt x="54600" y="47225"/>
                        </a:moveTo>
                        <a:cubicBezTo>
                          <a:pt x="58200" y="46838"/>
                          <a:pt x="55200" y="51870"/>
                          <a:pt x="54600" y="47225"/>
                        </a:cubicBezTo>
                        <a:close/>
                        <a:moveTo>
                          <a:pt x="59400" y="1935"/>
                        </a:moveTo>
                        <a:cubicBezTo>
                          <a:pt x="59400" y="1161"/>
                          <a:pt x="61200" y="1161"/>
                          <a:pt x="63000" y="1161"/>
                        </a:cubicBezTo>
                        <a:cubicBezTo>
                          <a:pt x="61800" y="1161"/>
                          <a:pt x="59400" y="2709"/>
                          <a:pt x="59400" y="1935"/>
                        </a:cubicBezTo>
                        <a:close/>
                        <a:moveTo>
                          <a:pt x="84600" y="5032"/>
                        </a:moveTo>
                        <a:cubicBezTo>
                          <a:pt x="83400" y="4645"/>
                          <a:pt x="83400" y="4645"/>
                          <a:pt x="83400" y="3870"/>
                        </a:cubicBezTo>
                        <a:cubicBezTo>
                          <a:pt x="84000" y="4258"/>
                          <a:pt x="85200" y="5032"/>
                          <a:pt x="84600" y="5032"/>
                        </a:cubicBezTo>
                        <a:close/>
                        <a:moveTo>
                          <a:pt x="99600" y="50709"/>
                        </a:moveTo>
                        <a:cubicBezTo>
                          <a:pt x="98400" y="50709"/>
                          <a:pt x="97800" y="49548"/>
                          <a:pt x="97200" y="49161"/>
                        </a:cubicBezTo>
                        <a:cubicBezTo>
                          <a:pt x="99000" y="49935"/>
                          <a:pt x="101400" y="51096"/>
                          <a:pt x="99600" y="50709"/>
                        </a:cubicBez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58" name="Google Shape;58;p3"/>
              <p:cNvSpPr/>
              <p:nvPr/>
            </p:nvSpPr>
            <p:spPr>
              <a:xfrm>
                <a:off x="6248400" y="106873"/>
                <a:ext cx="429600" cy="4296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5397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rgbClr val="595959"/>
                  </a:solidFill>
                  <a:latin typeface="Syncopate"/>
                  <a:ea typeface="Syncopate"/>
                  <a:cs typeface="Syncopate"/>
                  <a:sym typeface="Syncopate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914400" y="115000"/>
                <a:ext cx="429600" cy="4296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5397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80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60" name="Google Shape;60;p3"/>
            <p:cNvSpPr txBox="1"/>
            <p:nvPr/>
          </p:nvSpPr>
          <p:spPr>
            <a:xfrm>
              <a:off x="3438800" y="342450"/>
              <a:ext cx="3942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5959"/>
                  </a:solidFill>
                  <a:latin typeface="Syncopate"/>
                  <a:ea typeface="Syncopate"/>
                  <a:cs typeface="Syncopate"/>
                  <a:sym typeface="Syncopate"/>
                </a:rPr>
                <a:t>?</a:t>
              </a:r>
              <a:endParaRPr b="1" sz="2000">
                <a:solidFill>
                  <a:srgbClr val="595959"/>
                </a:solidFill>
                <a:latin typeface="Syncopate"/>
                <a:ea typeface="Syncopate"/>
                <a:cs typeface="Syncopate"/>
                <a:sym typeface="Syncopate"/>
              </a:endParaRPr>
            </a:p>
          </p:txBody>
        </p:sp>
        <p:sp>
          <p:nvSpPr>
            <p:cNvPr id="61" name="Google Shape;61;p3"/>
            <p:cNvSpPr txBox="1"/>
            <p:nvPr/>
          </p:nvSpPr>
          <p:spPr>
            <a:xfrm>
              <a:off x="8063350" y="359950"/>
              <a:ext cx="3942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5959"/>
                  </a:solidFill>
                  <a:latin typeface="Syncopate"/>
                  <a:ea typeface="Syncopate"/>
                  <a:cs typeface="Syncopate"/>
                  <a:sym typeface="Syncopate"/>
                </a:rPr>
                <a:t>?</a:t>
              </a:r>
              <a:endParaRPr b="1" sz="2000">
                <a:solidFill>
                  <a:srgbClr val="595959"/>
                </a:solidFill>
                <a:latin typeface="Syncopate"/>
                <a:ea typeface="Syncopate"/>
                <a:cs typeface="Syncopate"/>
                <a:sym typeface="Syncopate"/>
              </a:endParaRPr>
            </a:p>
          </p:txBody>
        </p:sp>
      </p:grpSp>
      <p:sp>
        <p:nvSpPr>
          <p:cNvPr id="62" name="Google Shape;62;p3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結尾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4"/>
          <p:cNvGrpSpPr/>
          <p:nvPr/>
        </p:nvGrpSpPr>
        <p:grpSpPr>
          <a:xfrm>
            <a:off x="3436675" y="1308757"/>
            <a:ext cx="5414803" cy="1378818"/>
            <a:chOff x="3400250" y="322332"/>
            <a:chExt cx="5414803" cy="1378818"/>
          </a:xfrm>
        </p:grpSpPr>
        <p:grpSp>
          <p:nvGrpSpPr>
            <p:cNvPr id="65" name="Google Shape;65;p4"/>
            <p:cNvGrpSpPr/>
            <p:nvPr/>
          </p:nvGrpSpPr>
          <p:grpSpPr>
            <a:xfrm flipH="1">
              <a:off x="3400250" y="322332"/>
              <a:ext cx="5414803" cy="1378818"/>
              <a:chOff x="452658" y="106873"/>
              <a:chExt cx="6225342" cy="1585212"/>
            </a:xfrm>
          </p:grpSpPr>
          <p:cxnSp>
            <p:nvCxnSpPr>
              <p:cNvPr id="66" name="Google Shape;66;p4"/>
              <p:cNvCxnSpPr/>
              <p:nvPr/>
            </p:nvCxnSpPr>
            <p:spPr>
              <a:xfrm rot="10800000">
                <a:off x="1129161" y="329721"/>
                <a:ext cx="214800" cy="624000"/>
              </a:xfrm>
              <a:prstGeom prst="straightConnector1">
                <a:avLst/>
              </a:prstGeom>
              <a:noFill/>
              <a:ln cap="rnd" cmpd="sng" w="76200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" name="Google Shape;67;p4"/>
              <p:cNvCxnSpPr>
                <a:stCxn id="68" idx="28"/>
              </p:cNvCxnSpPr>
              <p:nvPr/>
            </p:nvCxnSpPr>
            <p:spPr>
              <a:xfrm flipH="1">
                <a:off x="1343976" y="832531"/>
                <a:ext cx="1243500" cy="121200"/>
              </a:xfrm>
              <a:prstGeom prst="straightConnector1">
                <a:avLst/>
              </a:prstGeom>
              <a:noFill/>
              <a:ln cap="rnd" cmpd="sng" w="76200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" name="Google Shape;69;p4"/>
              <p:cNvCxnSpPr>
                <a:stCxn id="70" idx="11"/>
              </p:cNvCxnSpPr>
              <p:nvPr/>
            </p:nvCxnSpPr>
            <p:spPr>
              <a:xfrm flipH="1" rot="10800000">
                <a:off x="4935421" y="329829"/>
                <a:ext cx="1527600" cy="752100"/>
              </a:xfrm>
              <a:prstGeom prst="straightConnector1">
                <a:avLst/>
              </a:prstGeom>
              <a:noFill/>
              <a:ln cap="rnd" cmpd="sng" w="76200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" name="Google Shape;71;p4"/>
              <p:cNvCxnSpPr>
                <a:endCxn id="70" idx="27"/>
              </p:cNvCxnSpPr>
              <p:nvPr/>
            </p:nvCxnSpPr>
            <p:spPr>
              <a:xfrm>
                <a:off x="2820219" y="755954"/>
                <a:ext cx="1967400" cy="343500"/>
              </a:xfrm>
              <a:prstGeom prst="straightConnector1">
                <a:avLst/>
              </a:prstGeom>
              <a:noFill/>
              <a:ln cap="rnd" cmpd="sng" w="76200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" name="Google Shape;72;p4"/>
              <p:cNvCxnSpPr>
                <a:stCxn id="73" idx="52"/>
              </p:cNvCxnSpPr>
              <p:nvPr/>
            </p:nvCxnSpPr>
            <p:spPr>
              <a:xfrm flipH="1" rot="10800000">
                <a:off x="848557" y="953613"/>
                <a:ext cx="495300" cy="464700"/>
              </a:xfrm>
              <a:prstGeom prst="straightConnector1">
                <a:avLst/>
              </a:prstGeom>
              <a:noFill/>
              <a:ln cap="rnd" cmpd="sng" w="76200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74" name="Google Shape;74;p4"/>
              <p:cNvGrpSpPr/>
              <p:nvPr/>
            </p:nvGrpSpPr>
            <p:grpSpPr>
              <a:xfrm>
                <a:off x="2100728" y="227657"/>
                <a:ext cx="1111977" cy="1112106"/>
                <a:chOff x="4512733" y="3294082"/>
                <a:chExt cx="1933200" cy="1933425"/>
              </a:xfrm>
            </p:grpSpPr>
            <p:sp>
              <p:nvSpPr>
                <p:cNvPr id="75" name="Google Shape;75;p4"/>
                <p:cNvSpPr/>
                <p:nvPr/>
              </p:nvSpPr>
              <p:spPr>
                <a:xfrm>
                  <a:off x="4512733" y="3294082"/>
                  <a:ext cx="1933200" cy="1933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D8D8D8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 cap="flat" cmpd="sng" w="114300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68;p4"/>
                <p:cNvSpPr/>
                <p:nvPr/>
              </p:nvSpPr>
              <p:spPr>
                <a:xfrm>
                  <a:off x="4815117" y="3672907"/>
                  <a:ext cx="1328400" cy="1554600"/>
                </a:xfrm>
                <a:custGeom>
                  <a:rect b="b" l="l" r="r" t="t"/>
                  <a:pathLst>
                    <a:path extrusionOk="0" h="120000" w="120000">
                      <a:moveTo>
                        <a:pt x="119036" y="94020"/>
                      </a:moveTo>
                      <a:cubicBezTo>
                        <a:pt x="118072" y="87835"/>
                        <a:pt x="117108" y="81649"/>
                        <a:pt x="114698" y="75876"/>
                      </a:cubicBezTo>
                      <a:cubicBezTo>
                        <a:pt x="114216" y="73814"/>
                        <a:pt x="113253" y="71752"/>
                        <a:pt x="111325" y="70103"/>
                      </a:cubicBezTo>
                      <a:cubicBezTo>
                        <a:pt x="109879" y="68041"/>
                        <a:pt x="105542" y="66804"/>
                        <a:pt x="103614" y="65154"/>
                      </a:cubicBezTo>
                      <a:cubicBezTo>
                        <a:pt x="101204" y="63917"/>
                        <a:pt x="96867" y="64742"/>
                        <a:pt x="93975" y="64329"/>
                      </a:cubicBezTo>
                      <a:cubicBezTo>
                        <a:pt x="91084" y="63917"/>
                        <a:pt x="87710" y="63092"/>
                        <a:pt x="84819" y="61855"/>
                      </a:cubicBezTo>
                      <a:cubicBezTo>
                        <a:pt x="81445" y="60206"/>
                        <a:pt x="76144" y="57319"/>
                        <a:pt x="74216" y="54020"/>
                      </a:cubicBezTo>
                      <a:cubicBezTo>
                        <a:pt x="72771" y="51546"/>
                        <a:pt x="74216" y="47422"/>
                        <a:pt x="74698" y="44536"/>
                      </a:cubicBezTo>
                      <a:cubicBezTo>
                        <a:pt x="75662" y="40824"/>
                        <a:pt x="79518" y="39587"/>
                        <a:pt x="80963" y="35876"/>
                      </a:cubicBezTo>
                      <a:cubicBezTo>
                        <a:pt x="81927" y="33402"/>
                        <a:pt x="81445" y="31752"/>
                        <a:pt x="80481" y="29690"/>
                      </a:cubicBezTo>
                      <a:cubicBezTo>
                        <a:pt x="80000" y="28453"/>
                        <a:pt x="81445" y="26804"/>
                        <a:pt x="81927" y="25567"/>
                      </a:cubicBezTo>
                      <a:cubicBezTo>
                        <a:pt x="82409" y="22680"/>
                        <a:pt x="83373" y="21030"/>
                        <a:pt x="83373" y="18144"/>
                      </a:cubicBezTo>
                      <a:cubicBezTo>
                        <a:pt x="83373" y="16494"/>
                        <a:pt x="82409" y="11546"/>
                        <a:pt x="83855" y="10721"/>
                      </a:cubicBezTo>
                      <a:cubicBezTo>
                        <a:pt x="85783" y="9484"/>
                        <a:pt x="90120" y="9484"/>
                        <a:pt x="92048" y="8659"/>
                      </a:cubicBezTo>
                      <a:cubicBezTo>
                        <a:pt x="94939" y="8247"/>
                        <a:pt x="97349" y="8247"/>
                        <a:pt x="99277" y="7010"/>
                      </a:cubicBezTo>
                      <a:cubicBezTo>
                        <a:pt x="95421" y="6185"/>
                        <a:pt x="91566" y="5360"/>
                        <a:pt x="87710" y="4948"/>
                      </a:cubicBezTo>
                      <a:cubicBezTo>
                        <a:pt x="84819" y="4536"/>
                        <a:pt x="82409" y="2474"/>
                        <a:pt x="80000" y="2474"/>
                      </a:cubicBezTo>
                      <a:cubicBezTo>
                        <a:pt x="75662" y="2474"/>
                        <a:pt x="72771" y="2886"/>
                        <a:pt x="68915" y="2061"/>
                      </a:cubicBezTo>
                      <a:cubicBezTo>
                        <a:pt x="65542" y="1237"/>
                        <a:pt x="61204" y="0"/>
                        <a:pt x="57831" y="0"/>
                      </a:cubicBezTo>
                      <a:cubicBezTo>
                        <a:pt x="53012" y="412"/>
                        <a:pt x="47710" y="2474"/>
                        <a:pt x="42891" y="3298"/>
                      </a:cubicBezTo>
                      <a:cubicBezTo>
                        <a:pt x="38554" y="4536"/>
                        <a:pt x="32289" y="4948"/>
                        <a:pt x="28433" y="7422"/>
                      </a:cubicBezTo>
                      <a:cubicBezTo>
                        <a:pt x="30361" y="8659"/>
                        <a:pt x="34698" y="8247"/>
                        <a:pt x="37108" y="8659"/>
                      </a:cubicBezTo>
                      <a:cubicBezTo>
                        <a:pt x="40963" y="9484"/>
                        <a:pt x="44819" y="10309"/>
                        <a:pt x="48674" y="11134"/>
                      </a:cubicBezTo>
                      <a:cubicBezTo>
                        <a:pt x="48674" y="14845"/>
                        <a:pt x="42891" y="18556"/>
                        <a:pt x="44337" y="22268"/>
                      </a:cubicBezTo>
                      <a:cubicBezTo>
                        <a:pt x="44819" y="23917"/>
                        <a:pt x="44819" y="25154"/>
                        <a:pt x="44819" y="27216"/>
                      </a:cubicBezTo>
                      <a:cubicBezTo>
                        <a:pt x="44819" y="29278"/>
                        <a:pt x="43373" y="28453"/>
                        <a:pt x="43373" y="30515"/>
                      </a:cubicBezTo>
                      <a:cubicBezTo>
                        <a:pt x="43373" y="32577"/>
                        <a:pt x="43855" y="34639"/>
                        <a:pt x="44819" y="36701"/>
                      </a:cubicBezTo>
                      <a:cubicBezTo>
                        <a:pt x="45301" y="38350"/>
                        <a:pt x="47228" y="39175"/>
                        <a:pt x="47710" y="40412"/>
                      </a:cubicBezTo>
                      <a:cubicBezTo>
                        <a:pt x="48674" y="44123"/>
                        <a:pt x="49156" y="48247"/>
                        <a:pt x="49156" y="51958"/>
                      </a:cubicBezTo>
                      <a:cubicBezTo>
                        <a:pt x="49156" y="56082"/>
                        <a:pt x="48192" y="58144"/>
                        <a:pt x="44337" y="60206"/>
                      </a:cubicBezTo>
                      <a:cubicBezTo>
                        <a:pt x="40963" y="62268"/>
                        <a:pt x="36626" y="63092"/>
                        <a:pt x="33253" y="63505"/>
                      </a:cubicBezTo>
                      <a:cubicBezTo>
                        <a:pt x="30843" y="63917"/>
                        <a:pt x="28915" y="62680"/>
                        <a:pt x="26987" y="63092"/>
                      </a:cubicBezTo>
                      <a:cubicBezTo>
                        <a:pt x="25060" y="63505"/>
                        <a:pt x="23614" y="64329"/>
                        <a:pt x="21686" y="65154"/>
                      </a:cubicBezTo>
                      <a:cubicBezTo>
                        <a:pt x="16867" y="66804"/>
                        <a:pt x="12530" y="68041"/>
                        <a:pt x="10602" y="72164"/>
                      </a:cubicBezTo>
                      <a:cubicBezTo>
                        <a:pt x="6265" y="80412"/>
                        <a:pt x="2891" y="89072"/>
                        <a:pt x="0" y="97319"/>
                      </a:cubicBezTo>
                      <a:cubicBezTo>
                        <a:pt x="15421" y="111340"/>
                        <a:pt x="37108" y="120000"/>
                        <a:pt x="61686" y="120000"/>
                      </a:cubicBezTo>
                      <a:cubicBezTo>
                        <a:pt x="84337" y="120000"/>
                        <a:pt x="104578" y="112577"/>
                        <a:pt x="120000" y="99793"/>
                      </a:cubicBezTo>
                      <a:cubicBezTo>
                        <a:pt x="119518" y="98144"/>
                        <a:pt x="119036" y="96082"/>
                        <a:pt x="119036" y="94020"/>
                      </a:cubicBezTo>
                      <a:close/>
                      <a:moveTo>
                        <a:pt x="79518" y="17319"/>
                      </a:moveTo>
                      <a:cubicBezTo>
                        <a:pt x="78554" y="16082"/>
                        <a:pt x="77590" y="14020"/>
                        <a:pt x="77108" y="12371"/>
                      </a:cubicBezTo>
                      <a:cubicBezTo>
                        <a:pt x="82409" y="10309"/>
                        <a:pt x="78554" y="16082"/>
                        <a:pt x="79518" y="17319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" name="Google Shape;76;p4"/>
              <p:cNvGrpSpPr/>
              <p:nvPr/>
            </p:nvGrpSpPr>
            <p:grpSpPr>
              <a:xfrm>
                <a:off x="4449507" y="756013"/>
                <a:ext cx="775986" cy="776077"/>
                <a:chOff x="1767839" y="3302793"/>
                <a:chExt cx="1933200" cy="1933425"/>
              </a:xfrm>
            </p:grpSpPr>
            <p:sp>
              <p:nvSpPr>
                <p:cNvPr id="77" name="Google Shape;77;p4"/>
                <p:cNvSpPr/>
                <p:nvPr/>
              </p:nvSpPr>
              <p:spPr>
                <a:xfrm>
                  <a:off x="1767839" y="3302793"/>
                  <a:ext cx="1933200" cy="1933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D8D8D8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 cap="flat" cmpd="sng" w="82550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70;p4"/>
                <p:cNvSpPr/>
                <p:nvPr/>
              </p:nvSpPr>
              <p:spPr>
                <a:xfrm>
                  <a:off x="2110863" y="3681618"/>
                  <a:ext cx="1247400" cy="1554600"/>
                </a:xfrm>
                <a:custGeom>
                  <a:rect b="b" l="l" r="r" t="t"/>
                  <a:pathLst>
                    <a:path extrusionOk="0" h="120000" w="120000">
                      <a:moveTo>
                        <a:pt x="118434" y="96167"/>
                      </a:moveTo>
                      <a:cubicBezTo>
                        <a:pt x="116869" y="92822"/>
                        <a:pt x="118434" y="89895"/>
                        <a:pt x="117391" y="86550"/>
                      </a:cubicBezTo>
                      <a:cubicBezTo>
                        <a:pt x="116347" y="83205"/>
                        <a:pt x="115304" y="80278"/>
                        <a:pt x="113739" y="77770"/>
                      </a:cubicBezTo>
                      <a:cubicBezTo>
                        <a:pt x="112695" y="76515"/>
                        <a:pt x="111652" y="75679"/>
                        <a:pt x="111130" y="74425"/>
                      </a:cubicBezTo>
                      <a:cubicBezTo>
                        <a:pt x="110608" y="73170"/>
                        <a:pt x="111130" y="71498"/>
                        <a:pt x="111130" y="70243"/>
                      </a:cubicBezTo>
                      <a:cubicBezTo>
                        <a:pt x="110086" y="67317"/>
                        <a:pt x="108000" y="66480"/>
                        <a:pt x="104869" y="64808"/>
                      </a:cubicBezTo>
                      <a:cubicBezTo>
                        <a:pt x="101739" y="63554"/>
                        <a:pt x="98608" y="62299"/>
                        <a:pt x="95478" y="61045"/>
                      </a:cubicBezTo>
                      <a:cubicBezTo>
                        <a:pt x="92347" y="59790"/>
                        <a:pt x="89739" y="57700"/>
                        <a:pt x="86608" y="56027"/>
                      </a:cubicBezTo>
                      <a:cubicBezTo>
                        <a:pt x="82956" y="54355"/>
                        <a:pt x="80347" y="51846"/>
                        <a:pt x="77217" y="50174"/>
                      </a:cubicBezTo>
                      <a:cubicBezTo>
                        <a:pt x="74608" y="48919"/>
                        <a:pt x="75130" y="47665"/>
                        <a:pt x="75652" y="45574"/>
                      </a:cubicBezTo>
                      <a:cubicBezTo>
                        <a:pt x="76173" y="42648"/>
                        <a:pt x="77217" y="40557"/>
                        <a:pt x="78782" y="38466"/>
                      </a:cubicBezTo>
                      <a:cubicBezTo>
                        <a:pt x="80869" y="36376"/>
                        <a:pt x="82956" y="36376"/>
                        <a:pt x="83478" y="33449"/>
                      </a:cubicBezTo>
                      <a:cubicBezTo>
                        <a:pt x="83478" y="32195"/>
                        <a:pt x="83478" y="29686"/>
                        <a:pt x="84521" y="28850"/>
                      </a:cubicBezTo>
                      <a:cubicBezTo>
                        <a:pt x="85565" y="28432"/>
                        <a:pt x="85565" y="25505"/>
                        <a:pt x="85565" y="24668"/>
                      </a:cubicBezTo>
                      <a:cubicBezTo>
                        <a:pt x="84000" y="17979"/>
                        <a:pt x="90260" y="12125"/>
                        <a:pt x="83478" y="5853"/>
                      </a:cubicBezTo>
                      <a:cubicBezTo>
                        <a:pt x="80347" y="2926"/>
                        <a:pt x="75130" y="0"/>
                        <a:pt x="69913" y="418"/>
                      </a:cubicBezTo>
                      <a:cubicBezTo>
                        <a:pt x="65217" y="836"/>
                        <a:pt x="66782" y="3763"/>
                        <a:pt x="63130" y="4599"/>
                      </a:cubicBezTo>
                      <a:cubicBezTo>
                        <a:pt x="59478" y="5017"/>
                        <a:pt x="55826" y="418"/>
                        <a:pt x="51652" y="2508"/>
                      </a:cubicBezTo>
                      <a:cubicBezTo>
                        <a:pt x="49043" y="3763"/>
                        <a:pt x="51130" y="4599"/>
                        <a:pt x="50086" y="5853"/>
                      </a:cubicBezTo>
                      <a:cubicBezTo>
                        <a:pt x="49565" y="6689"/>
                        <a:pt x="47478" y="5435"/>
                        <a:pt x="46434" y="6271"/>
                      </a:cubicBezTo>
                      <a:cubicBezTo>
                        <a:pt x="46434" y="7108"/>
                        <a:pt x="48000" y="8362"/>
                        <a:pt x="47478" y="8780"/>
                      </a:cubicBezTo>
                      <a:cubicBezTo>
                        <a:pt x="46956" y="9198"/>
                        <a:pt x="45913" y="9616"/>
                        <a:pt x="45391" y="10034"/>
                      </a:cubicBezTo>
                      <a:cubicBezTo>
                        <a:pt x="44347" y="11289"/>
                        <a:pt x="43826" y="12961"/>
                        <a:pt x="44347" y="14634"/>
                      </a:cubicBezTo>
                      <a:cubicBezTo>
                        <a:pt x="44869" y="16724"/>
                        <a:pt x="45391" y="17560"/>
                        <a:pt x="45391" y="19651"/>
                      </a:cubicBezTo>
                      <a:cubicBezTo>
                        <a:pt x="45391" y="21742"/>
                        <a:pt x="45391" y="23414"/>
                        <a:pt x="45913" y="25505"/>
                      </a:cubicBezTo>
                      <a:cubicBezTo>
                        <a:pt x="45913" y="28013"/>
                        <a:pt x="43826" y="28013"/>
                        <a:pt x="44347" y="30940"/>
                      </a:cubicBezTo>
                      <a:cubicBezTo>
                        <a:pt x="44869" y="32195"/>
                        <a:pt x="43826" y="33449"/>
                        <a:pt x="44869" y="35121"/>
                      </a:cubicBezTo>
                      <a:cubicBezTo>
                        <a:pt x="45391" y="37212"/>
                        <a:pt x="46956" y="35540"/>
                        <a:pt x="48000" y="36794"/>
                      </a:cubicBezTo>
                      <a:cubicBezTo>
                        <a:pt x="50086" y="39303"/>
                        <a:pt x="50086" y="44738"/>
                        <a:pt x="50608" y="47247"/>
                      </a:cubicBezTo>
                      <a:cubicBezTo>
                        <a:pt x="50608" y="50174"/>
                        <a:pt x="48521" y="50174"/>
                        <a:pt x="45913" y="51846"/>
                      </a:cubicBezTo>
                      <a:cubicBezTo>
                        <a:pt x="44347" y="52682"/>
                        <a:pt x="43304" y="53937"/>
                        <a:pt x="41739" y="54355"/>
                      </a:cubicBezTo>
                      <a:cubicBezTo>
                        <a:pt x="39130" y="55191"/>
                        <a:pt x="36521" y="56864"/>
                        <a:pt x="34434" y="58536"/>
                      </a:cubicBezTo>
                      <a:cubicBezTo>
                        <a:pt x="32869" y="59372"/>
                        <a:pt x="31304" y="59372"/>
                        <a:pt x="29217" y="59790"/>
                      </a:cubicBezTo>
                      <a:cubicBezTo>
                        <a:pt x="21391" y="61881"/>
                        <a:pt x="13565" y="64390"/>
                        <a:pt x="11478" y="71080"/>
                      </a:cubicBezTo>
                      <a:cubicBezTo>
                        <a:pt x="10956" y="72752"/>
                        <a:pt x="13043" y="74006"/>
                        <a:pt x="12000" y="75261"/>
                      </a:cubicBezTo>
                      <a:cubicBezTo>
                        <a:pt x="11478" y="76515"/>
                        <a:pt x="9391" y="76515"/>
                        <a:pt x="8347" y="77770"/>
                      </a:cubicBezTo>
                      <a:cubicBezTo>
                        <a:pt x="6782" y="79442"/>
                        <a:pt x="6782" y="81951"/>
                        <a:pt x="5217" y="83623"/>
                      </a:cubicBezTo>
                      <a:cubicBezTo>
                        <a:pt x="3652" y="85296"/>
                        <a:pt x="4173" y="86550"/>
                        <a:pt x="4695" y="88222"/>
                      </a:cubicBezTo>
                      <a:cubicBezTo>
                        <a:pt x="5217" y="89895"/>
                        <a:pt x="6260" y="91986"/>
                        <a:pt x="5739" y="93658"/>
                      </a:cubicBezTo>
                      <a:cubicBezTo>
                        <a:pt x="5217" y="95331"/>
                        <a:pt x="1565" y="95749"/>
                        <a:pt x="1043" y="97839"/>
                      </a:cubicBezTo>
                      <a:cubicBezTo>
                        <a:pt x="521" y="98675"/>
                        <a:pt x="521" y="99512"/>
                        <a:pt x="0" y="100348"/>
                      </a:cubicBezTo>
                      <a:cubicBezTo>
                        <a:pt x="16173" y="112473"/>
                        <a:pt x="38086" y="120000"/>
                        <a:pt x="62608" y="120000"/>
                      </a:cubicBezTo>
                      <a:cubicBezTo>
                        <a:pt x="84000" y="120000"/>
                        <a:pt x="103826" y="113728"/>
                        <a:pt x="120000" y="103693"/>
                      </a:cubicBezTo>
                      <a:cubicBezTo>
                        <a:pt x="119478" y="101184"/>
                        <a:pt x="119478" y="98675"/>
                        <a:pt x="118434" y="96167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8" name="Google Shape;78;p4"/>
              <p:cNvGrpSpPr/>
              <p:nvPr/>
            </p:nvGrpSpPr>
            <p:grpSpPr>
              <a:xfrm>
                <a:off x="452658" y="1102459"/>
                <a:ext cx="589626" cy="589626"/>
                <a:chOff x="1524000" y="2819400"/>
                <a:chExt cx="1933200" cy="1933200"/>
              </a:xfrm>
            </p:grpSpPr>
            <p:sp>
              <p:nvSpPr>
                <p:cNvPr id="79" name="Google Shape;79;p4"/>
                <p:cNvSpPr/>
                <p:nvPr/>
              </p:nvSpPr>
              <p:spPr>
                <a:xfrm>
                  <a:off x="1524000" y="2819400"/>
                  <a:ext cx="1933200" cy="193320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D8D8D8"/>
                    </a:gs>
                  </a:gsLst>
                  <a:path path="circle">
                    <a:fillToRect b="50%" l="50%" r="50%" t="50%"/>
                  </a:path>
                  <a:tileRect/>
                </a:gradFill>
                <a:ln cap="flat" cmpd="sng" w="66675">
                  <a:solidFill>
                    <a:srgbClr val="595959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0" name="Google Shape;80;p4"/>
                <p:cNvGrpSpPr/>
                <p:nvPr/>
              </p:nvGrpSpPr>
              <p:grpSpPr>
                <a:xfrm>
                  <a:off x="1988431" y="3198214"/>
                  <a:ext cx="1004479" cy="1554274"/>
                  <a:chOff x="8239560" y="2206625"/>
                  <a:chExt cx="750900" cy="1161900"/>
                </a:xfrm>
              </p:grpSpPr>
              <p:sp>
                <p:nvSpPr>
                  <p:cNvPr id="81" name="Google Shape;81;p4"/>
                  <p:cNvSpPr/>
                  <p:nvPr/>
                </p:nvSpPr>
                <p:spPr>
                  <a:xfrm>
                    <a:off x="8877735" y="2674938"/>
                    <a:ext cx="3300" cy="11100"/>
                  </a:xfrm>
                  <a:custGeom>
                    <a:rect b="b" l="l" r="r" t="t"/>
                    <a:pathLst>
                      <a:path extrusionOk="0" h="120000" w="120000">
                        <a:moveTo>
                          <a:pt x="120000" y="120000"/>
                        </a:moveTo>
                        <a:cubicBezTo>
                          <a:pt x="120000" y="80000"/>
                          <a:pt x="0" y="4000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0000"/>
                          <a:pt x="120000" y="80000"/>
                          <a:pt x="120000" y="120000"/>
                        </a:cubicBez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oogle Shape;82;p4"/>
                  <p:cNvSpPr/>
                  <p:nvPr/>
                </p:nvSpPr>
                <p:spPr>
                  <a:xfrm>
                    <a:off x="8487210" y="2738438"/>
                    <a:ext cx="27000" cy="27000"/>
                  </a:xfrm>
                  <a:custGeom>
                    <a:rect b="b" l="l" r="r" t="t"/>
                    <a:pathLst>
                      <a:path extrusionOk="0" h="120000" w="120000">
                        <a:moveTo>
                          <a:pt x="119999" y="0"/>
                        </a:moveTo>
                        <a:cubicBezTo>
                          <a:pt x="68571" y="51428"/>
                          <a:pt x="0" y="102857"/>
                          <a:pt x="0" y="119999"/>
                        </a:cubicBezTo>
                        <a:cubicBezTo>
                          <a:pt x="0" y="119999"/>
                          <a:pt x="0" y="119999"/>
                          <a:pt x="0" y="119999"/>
                        </a:cubicBezTo>
                        <a:cubicBezTo>
                          <a:pt x="51428" y="102857"/>
                          <a:pt x="85714" y="51428"/>
                          <a:pt x="119999" y="0"/>
                        </a:cubicBez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" name="Google Shape;73;p4"/>
                  <p:cNvSpPr/>
                  <p:nvPr/>
                </p:nvSpPr>
                <p:spPr>
                  <a:xfrm>
                    <a:off x="8239560" y="2206625"/>
                    <a:ext cx="750900" cy="1161900"/>
                  </a:xfrm>
                  <a:custGeom>
                    <a:rect b="b" l="l" r="r" t="t"/>
                    <a:pathLst>
                      <a:path extrusionOk="0" h="120000" w="120000">
                        <a:moveTo>
                          <a:pt x="108600" y="52645"/>
                        </a:moveTo>
                        <a:cubicBezTo>
                          <a:pt x="106800" y="51870"/>
                          <a:pt x="104400" y="50709"/>
                          <a:pt x="102600" y="49548"/>
                        </a:cubicBezTo>
                        <a:cubicBezTo>
                          <a:pt x="103200" y="50322"/>
                          <a:pt x="103800" y="51096"/>
                          <a:pt x="103200" y="51483"/>
                        </a:cubicBezTo>
                        <a:cubicBezTo>
                          <a:pt x="102600" y="51870"/>
                          <a:pt x="98400" y="48000"/>
                          <a:pt x="98400" y="47225"/>
                        </a:cubicBezTo>
                        <a:cubicBezTo>
                          <a:pt x="97800" y="45290"/>
                          <a:pt x="100200" y="46838"/>
                          <a:pt x="102000" y="48387"/>
                        </a:cubicBezTo>
                        <a:cubicBezTo>
                          <a:pt x="99600" y="45677"/>
                          <a:pt x="103800" y="42580"/>
                          <a:pt x="102600" y="39483"/>
                        </a:cubicBezTo>
                        <a:cubicBezTo>
                          <a:pt x="102000" y="36387"/>
                          <a:pt x="103200" y="33290"/>
                          <a:pt x="102600" y="30193"/>
                        </a:cubicBezTo>
                        <a:cubicBezTo>
                          <a:pt x="102000" y="27870"/>
                          <a:pt x="100800" y="25935"/>
                          <a:pt x="100200" y="24000"/>
                        </a:cubicBezTo>
                        <a:cubicBezTo>
                          <a:pt x="97800" y="18580"/>
                          <a:pt x="94800" y="13935"/>
                          <a:pt x="90600" y="9290"/>
                        </a:cubicBezTo>
                        <a:cubicBezTo>
                          <a:pt x="85200" y="3870"/>
                          <a:pt x="79800" y="1161"/>
                          <a:pt x="69600" y="387"/>
                        </a:cubicBezTo>
                        <a:cubicBezTo>
                          <a:pt x="66600" y="387"/>
                          <a:pt x="63600" y="0"/>
                          <a:pt x="61200" y="387"/>
                        </a:cubicBezTo>
                        <a:cubicBezTo>
                          <a:pt x="61200" y="387"/>
                          <a:pt x="61800" y="387"/>
                          <a:pt x="61800" y="387"/>
                        </a:cubicBezTo>
                        <a:cubicBezTo>
                          <a:pt x="61200" y="387"/>
                          <a:pt x="60600" y="1161"/>
                          <a:pt x="60000" y="774"/>
                        </a:cubicBezTo>
                        <a:cubicBezTo>
                          <a:pt x="60000" y="774"/>
                          <a:pt x="60600" y="774"/>
                          <a:pt x="60600" y="387"/>
                        </a:cubicBezTo>
                        <a:cubicBezTo>
                          <a:pt x="60000" y="774"/>
                          <a:pt x="59400" y="774"/>
                          <a:pt x="58800" y="1161"/>
                        </a:cubicBezTo>
                        <a:cubicBezTo>
                          <a:pt x="56400" y="3096"/>
                          <a:pt x="52800" y="1548"/>
                          <a:pt x="51000" y="4258"/>
                        </a:cubicBezTo>
                        <a:cubicBezTo>
                          <a:pt x="49800" y="6967"/>
                          <a:pt x="45600" y="7354"/>
                          <a:pt x="43200" y="9290"/>
                        </a:cubicBezTo>
                        <a:cubicBezTo>
                          <a:pt x="40800" y="10838"/>
                          <a:pt x="40800" y="13548"/>
                          <a:pt x="40800" y="15483"/>
                        </a:cubicBezTo>
                        <a:cubicBezTo>
                          <a:pt x="40200" y="17806"/>
                          <a:pt x="39600" y="19741"/>
                          <a:pt x="39000" y="22064"/>
                        </a:cubicBezTo>
                        <a:cubicBezTo>
                          <a:pt x="38400" y="24774"/>
                          <a:pt x="37200" y="27096"/>
                          <a:pt x="36600" y="29419"/>
                        </a:cubicBezTo>
                        <a:cubicBezTo>
                          <a:pt x="36000" y="32129"/>
                          <a:pt x="38400" y="34064"/>
                          <a:pt x="38400" y="36387"/>
                        </a:cubicBezTo>
                        <a:cubicBezTo>
                          <a:pt x="38400" y="39096"/>
                          <a:pt x="35400" y="39483"/>
                          <a:pt x="37800" y="42193"/>
                        </a:cubicBezTo>
                        <a:cubicBezTo>
                          <a:pt x="38400" y="41806"/>
                          <a:pt x="36000" y="38322"/>
                          <a:pt x="39000" y="39483"/>
                        </a:cubicBezTo>
                        <a:cubicBezTo>
                          <a:pt x="42000" y="40258"/>
                          <a:pt x="42000" y="41806"/>
                          <a:pt x="41400" y="43354"/>
                        </a:cubicBezTo>
                        <a:cubicBezTo>
                          <a:pt x="40200" y="44903"/>
                          <a:pt x="38400" y="46838"/>
                          <a:pt x="40200" y="48387"/>
                        </a:cubicBezTo>
                        <a:cubicBezTo>
                          <a:pt x="40800" y="49548"/>
                          <a:pt x="43800" y="49161"/>
                          <a:pt x="44400" y="50322"/>
                        </a:cubicBezTo>
                        <a:cubicBezTo>
                          <a:pt x="45600" y="52645"/>
                          <a:pt x="37200" y="55354"/>
                          <a:pt x="36600" y="57290"/>
                        </a:cubicBezTo>
                        <a:cubicBezTo>
                          <a:pt x="35400" y="60387"/>
                          <a:pt x="32400" y="58064"/>
                          <a:pt x="28800" y="59612"/>
                        </a:cubicBezTo>
                        <a:cubicBezTo>
                          <a:pt x="27600" y="60000"/>
                          <a:pt x="27000" y="61548"/>
                          <a:pt x="25800" y="61935"/>
                        </a:cubicBezTo>
                        <a:cubicBezTo>
                          <a:pt x="25200" y="62322"/>
                          <a:pt x="24000" y="61935"/>
                          <a:pt x="23400" y="62709"/>
                        </a:cubicBezTo>
                        <a:cubicBezTo>
                          <a:pt x="21000" y="64258"/>
                          <a:pt x="21600" y="66580"/>
                          <a:pt x="19800" y="68129"/>
                        </a:cubicBezTo>
                        <a:cubicBezTo>
                          <a:pt x="15600" y="71225"/>
                          <a:pt x="13800" y="74709"/>
                          <a:pt x="11400" y="78193"/>
                        </a:cubicBezTo>
                        <a:cubicBezTo>
                          <a:pt x="9600" y="80903"/>
                          <a:pt x="9600" y="83612"/>
                          <a:pt x="5400" y="85548"/>
                        </a:cubicBezTo>
                        <a:cubicBezTo>
                          <a:pt x="6600" y="87096"/>
                          <a:pt x="3600" y="87096"/>
                          <a:pt x="2400" y="88645"/>
                        </a:cubicBezTo>
                        <a:cubicBezTo>
                          <a:pt x="1800" y="89419"/>
                          <a:pt x="3000" y="90580"/>
                          <a:pt x="1800" y="91354"/>
                        </a:cubicBezTo>
                        <a:cubicBezTo>
                          <a:pt x="600" y="92129"/>
                          <a:pt x="600" y="92516"/>
                          <a:pt x="1200" y="93290"/>
                        </a:cubicBezTo>
                        <a:cubicBezTo>
                          <a:pt x="1800" y="94451"/>
                          <a:pt x="0" y="94451"/>
                          <a:pt x="600" y="95612"/>
                        </a:cubicBezTo>
                        <a:cubicBezTo>
                          <a:pt x="600" y="96000"/>
                          <a:pt x="2400" y="96387"/>
                          <a:pt x="1200" y="97161"/>
                        </a:cubicBezTo>
                        <a:cubicBezTo>
                          <a:pt x="600" y="98322"/>
                          <a:pt x="1200" y="99096"/>
                          <a:pt x="3000" y="99483"/>
                        </a:cubicBezTo>
                        <a:cubicBezTo>
                          <a:pt x="4800" y="99870"/>
                          <a:pt x="3600" y="101419"/>
                          <a:pt x="3600" y="102580"/>
                        </a:cubicBezTo>
                        <a:cubicBezTo>
                          <a:pt x="3600" y="104516"/>
                          <a:pt x="4200" y="106838"/>
                          <a:pt x="5400" y="108774"/>
                        </a:cubicBezTo>
                        <a:cubicBezTo>
                          <a:pt x="7800" y="111870"/>
                          <a:pt x="15600" y="110322"/>
                          <a:pt x="19200" y="110322"/>
                        </a:cubicBezTo>
                        <a:cubicBezTo>
                          <a:pt x="22800" y="110322"/>
                          <a:pt x="22200" y="113419"/>
                          <a:pt x="22800" y="114967"/>
                        </a:cubicBezTo>
                        <a:cubicBezTo>
                          <a:pt x="22800" y="115354"/>
                          <a:pt x="22800" y="115741"/>
                          <a:pt x="22800" y="115741"/>
                        </a:cubicBezTo>
                        <a:cubicBezTo>
                          <a:pt x="33600" y="118451"/>
                          <a:pt x="46200" y="120000"/>
                          <a:pt x="58800" y="120000"/>
                        </a:cubicBezTo>
                        <a:cubicBezTo>
                          <a:pt x="74400" y="120000"/>
                          <a:pt x="89400" y="117677"/>
                          <a:pt x="103200" y="113419"/>
                        </a:cubicBezTo>
                        <a:cubicBezTo>
                          <a:pt x="102600" y="111483"/>
                          <a:pt x="100800" y="109161"/>
                          <a:pt x="100800" y="107225"/>
                        </a:cubicBezTo>
                        <a:cubicBezTo>
                          <a:pt x="101400" y="101032"/>
                          <a:pt x="112800" y="96774"/>
                          <a:pt x="109800" y="90193"/>
                        </a:cubicBezTo>
                        <a:cubicBezTo>
                          <a:pt x="108600" y="87483"/>
                          <a:pt x="108000" y="87483"/>
                          <a:pt x="111600" y="86322"/>
                        </a:cubicBezTo>
                        <a:cubicBezTo>
                          <a:pt x="114600" y="85161"/>
                          <a:pt x="115200" y="82064"/>
                          <a:pt x="116400" y="80516"/>
                        </a:cubicBezTo>
                        <a:cubicBezTo>
                          <a:pt x="118800" y="74322"/>
                          <a:pt x="118200" y="68903"/>
                          <a:pt x="119400" y="63096"/>
                        </a:cubicBezTo>
                        <a:cubicBezTo>
                          <a:pt x="120000" y="60000"/>
                          <a:pt x="119400" y="60000"/>
                          <a:pt x="117000" y="57677"/>
                        </a:cubicBezTo>
                        <a:cubicBezTo>
                          <a:pt x="114600" y="55741"/>
                          <a:pt x="111600" y="54193"/>
                          <a:pt x="108600" y="52645"/>
                        </a:cubicBezTo>
                        <a:close/>
                        <a:moveTo>
                          <a:pt x="100800" y="44903"/>
                        </a:moveTo>
                        <a:cubicBezTo>
                          <a:pt x="100200" y="44903"/>
                          <a:pt x="99600" y="44129"/>
                          <a:pt x="100200" y="44129"/>
                        </a:cubicBezTo>
                        <a:cubicBezTo>
                          <a:pt x="100800" y="44129"/>
                          <a:pt x="102000" y="44516"/>
                          <a:pt x="100800" y="44903"/>
                        </a:cubicBezTo>
                        <a:close/>
                        <a:moveTo>
                          <a:pt x="102000" y="43354"/>
                        </a:moveTo>
                        <a:cubicBezTo>
                          <a:pt x="99000" y="42193"/>
                          <a:pt x="100800" y="41806"/>
                          <a:pt x="102000" y="40258"/>
                        </a:cubicBezTo>
                        <a:cubicBezTo>
                          <a:pt x="102000" y="41032"/>
                          <a:pt x="102000" y="42967"/>
                          <a:pt x="102000" y="43354"/>
                        </a:cubicBezTo>
                        <a:close/>
                        <a:moveTo>
                          <a:pt x="100200" y="27096"/>
                        </a:moveTo>
                        <a:cubicBezTo>
                          <a:pt x="99600" y="25935"/>
                          <a:pt x="99600" y="25161"/>
                          <a:pt x="99600" y="25161"/>
                        </a:cubicBezTo>
                        <a:cubicBezTo>
                          <a:pt x="100800" y="26322"/>
                          <a:pt x="102000" y="28645"/>
                          <a:pt x="100200" y="27096"/>
                        </a:cubicBezTo>
                        <a:close/>
                        <a:moveTo>
                          <a:pt x="100800" y="32516"/>
                        </a:moveTo>
                        <a:cubicBezTo>
                          <a:pt x="99000" y="32129"/>
                          <a:pt x="98400" y="28258"/>
                          <a:pt x="98400" y="27096"/>
                        </a:cubicBezTo>
                        <a:cubicBezTo>
                          <a:pt x="99000" y="27483"/>
                          <a:pt x="102600" y="32903"/>
                          <a:pt x="100800" y="32516"/>
                        </a:cubicBezTo>
                        <a:close/>
                        <a:moveTo>
                          <a:pt x="38400" y="26709"/>
                        </a:moveTo>
                        <a:cubicBezTo>
                          <a:pt x="39000" y="26322"/>
                          <a:pt x="39000" y="26709"/>
                          <a:pt x="39000" y="27096"/>
                        </a:cubicBezTo>
                        <a:cubicBezTo>
                          <a:pt x="38400" y="27870"/>
                          <a:pt x="37800" y="27483"/>
                          <a:pt x="38400" y="26709"/>
                        </a:cubicBezTo>
                        <a:close/>
                        <a:moveTo>
                          <a:pt x="39000" y="32903"/>
                        </a:moveTo>
                        <a:cubicBezTo>
                          <a:pt x="37200" y="32516"/>
                          <a:pt x="40200" y="26709"/>
                          <a:pt x="40800" y="26709"/>
                        </a:cubicBezTo>
                        <a:cubicBezTo>
                          <a:pt x="40800" y="27096"/>
                          <a:pt x="40800" y="27483"/>
                          <a:pt x="40800" y="27483"/>
                        </a:cubicBezTo>
                        <a:cubicBezTo>
                          <a:pt x="40800" y="28258"/>
                          <a:pt x="41400" y="33290"/>
                          <a:pt x="39000" y="32903"/>
                        </a:cubicBezTo>
                        <a:close/>
                        <a:moveTo>
                          <a:pt x="41400" y="44903"/>
                        </a:moveTo>
                        <a:cubicBezTo>
                          <a:pt x="40200" y="44903"/>
                          <a:pt x="41400" y="44129"/>
                          <a:pt x="42000" y="43354"/>
                        </a:cubicBezTo>
                        <a:cubicBezTo>
                          <a:pt x="42600" y="44516"/>
                          <a:pt x="42000" y="44516"/>
                          <a:pt x="41400" y="44903"/>
                        </a:cubicBezTo>
                        <a:close/>
                        <a:moveTo>
                          <a:pt x="43200" y="12000"/>
                        </a:moveTo>
                        <a:cubicBezTo>
                          <a:pt x="40800" y="11225"/>
                          <a:pt x="46800" y="8516"/>
                          <a:pt x="47400" y="8516"/>
                        </a:cubicBezTo>
                        <a:cubicBezTo>
                          <a:pt x="47400" y="8903"/>
                          <a:pt x="44400" y="12000"/>
                          <a:pt x="43200" y="12000"/>
                        </a:cubicBezTo>
                        <a:close/>
                        <a:moveTo>
                          <a:pt x="46200" y="56903"/>
                        </a:moveTo>
                        <a:cubicBezTo>
                          <a:pt x="45600" y="57290"/>
                          <a:pt x="39600" y="58064"/>
                          <a:pt x="39600" y="57677"/>
                        </a:cubicBezTo>
                        <a:cubicBezTo>
                          <a:pt x="38400" y="58451"/>
                          <a:pt x="37200" y="58838"/>
                          <a:pt x="36600" y="58451"/>
                        </a:cubicBezTo>
                        <a:cubicBezTo>
                          <a:pt x="36600" y="56903"/>
                          <a:pt x="45000" y="54967"/>
                          <a:pt x="45600" y="52645"/>
                        </a:cubicBezTo>
                        <a:cubicBezTo>
                          <a:pt x="45600" y="53419"/>
                          <a:pt x="45000" y="54193"/>
                          <a:pt x="43800" y="54967"/>
                        </a:cubicBezTo>
                        <a:cubicBezTo>
                          <a:pt x="45600" y="54193"/>
                          <a:pt x="46800" y="53806"/>
                          <a:pt x="47400" y="53032"/>
                        </a:cubicBezTo>
                        <a:cubicBezTo>
                          <a:pt x="49200" y="53806"/>
                          <a:pt x="48000" y="56516"/>
                          <a:pt x="46200" y="56903"/>
                        </a:cubicBezTo>
                        <a:close/>
                        <a:moveTo>
                          <a:pt x="49200" y="53419"/>
                        </a:moveTo>
                        <a:cubicBezTo>
                          <a:pt x="49200" y="53032"/>
                          <a:pt x="49200" y="52645"/>
                          <a:pt x="49200" y="52258"/>
                        </a:cubicBezTo>
                        <a:cubicBezTo>
                          <a:pt x="49800" y="52645"/>
                          <a:pt x="49800" y="53032"/>
                          <a:pt x="49200" y="53419"/>
                        </a:cubicBezTo>
                        <a:close/>
                        <a:moveTo>
                          <a:pt x="51000" y="54193"/>
                        </a:moveTo>
                        <a:cubicBezTo>
                          <a:pt x="51000" y="54580"/>
                          <a:pt x="50400" y="54193"/>
                          <a:pt x="51000" y="53806"/>
                        </a:cubicBezTo>
                        <a:cubicBezTo>
                          <a:pt x="51600" y="53419"/>
                          <a:pt x="51600" y="54193"/>
                          <a:pt x="51000" y="54193"/>
                        </a:cubicBezTo>
                        <a:close/>
                        <a:moveTo>
                          <a:pt x="51000" y="50322"/>
                        </a:moveTo>
                        <a:cubicBezTo>
                          <a:pt x="51000" y="49935"/>
                          <a:pt x="51600" y="49935"/>
                          <a:pt x="51600" y="50322"/>
                        </a:cubicBezTo>
                        <a:cubicBezTo>
                          <a:pt x="51600" y="50709"/>
                          <a:pt x="51000" y="50709"/>
                          <a:pt x="51000" y="50322"/>
                        </a:cubicBezTo>
                        <a:close/>
                        <a:moveTo>
                          <a:pt x="54000" y="51096"/>
                        </a:moveTo>
                        <a:cubicBezTo>
                          <a:pt x="54000" y="50709"/>
                          <a:pt x="54000" y="50322"/>
                          <a:pt x="54600" y="50709"/>
                        </a:cubicBezTo>
                        <a:cubicBezTo>
                          <a:pt x="55200" y="51483"/>
                          <a:pt x="54600" y="51483"/>
                          <a:pt x="54000" y="51096"/>
                        </a:cubicBezTo>
                        <a:close/>
                        <a:moveTo>
                          <a:pt x="54600" y="47225"/>
                        </a:moveTo>
                        <a:cubicBezTo>
                          <a:pt x="58200" y="46838"/>
                          <a:pt x="55200" y="51870"/>
                          <a:pt x="54600" y="47225"/>
                        </a:cubicBezTo>
                        <a:close/>
                        <a:moveTo>
                          <a:pt x="59400" y="1935"/>
                        </a:moveTo>
                        <a:cubicBezTo>
                          <a:pt x="59400" y="1161"/>
                          <a:pt x="61200" y="1161"/>
                          <a:pt x="63000" y="1161"/>
                        </a:cubicBezTo>
                        <a:cubicBezTo>
                          <a:pt x="61800" y="1161"/>
                          <a:pt x="59400" y="2709"/>
                          <a:pt x="59400" y="1935"/>
                        </a:cubicBezTo>
                        <a:close/>
                        <a:moveTo>
                          <a:pt x="84600" y="5032"/>
                        </a:moveTo>
                        <a:cubicBezTo>
                          <a:pt x="83400" y="4645"/>
                          <a:pt x="83400" y="4645"/>
                          <a:pt x="83400" y="3870"/>
                        </a:cubicBezTo>
                        <a:cubicBezTo>
                          <a:pt x="84000" y="4258"/>
                          <a:pt x="85200" y="5032"/>
                          <a:pt x="84600" y="5032"/>
                        </a:cubicBezTo>
                        <a:close/>
                        <a:moveTo>
                          <a:pt x="99600" y="50709"/>
                        </a:moveTo>
                        <a:cubicBezTo>
                          <a:pt x="98400" y="50709"/>
                          <a:pt x="97800" y="49548"/>
                          <a:pt x="97200" y="49161"/>
                        </a:cubicBezTo>
                        <a:cubicBezTo>
                          <a:pt x="99000" y="49935"/>
                          <a:pt x="101400" y="51096"/>
                          <a:pt x="99600" y="50709"/>
                        </a:cubicBez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83" name="Google Shape;83;p4"/>
              <p:cNvSpPr/>
              <p:nvPr/>
            </p:nvSpPr>
            <p:spPr>
              <a:xfrm>
                <a:off x="6248400" y="106873"/>
                <a:ext cx="429600" cy="4296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5397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400">
                  <a:solidFill>
                    <a:srgbClr val="595959"/>
                  </a:solidFill>
                  <a:latin typeface="Syncopate"/>
                  <a:ea typeface="Syncopate"/>
                  <a:cs typeface="Syncopate"/>
                  <a:sym typeface="Syncopate"/>
                </a:endParaRPr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914400" y="115000"/>
                <a:ext cx="429600" cy="429600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path path="circle">
                  <a:fillToRect b="50%" l="50%" r="50%" t="50%"/>
                </a:path>
                <a:tileRect/>
              </a:gradFill>
              <a:ln cap="flat" cmpd="sng" w="53975">
                <a:solidFill>
                  <a:srgbClr val="59595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800">
                  <a:solidFill>
                    <a:srgbClr val="595959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85" name="Google Shape;85;p4"/>
            <p:cNvSpPr txBox="1"/>
            <p:nvPr/>
          </p:nvSpPr>
          <p:spPr>
            <a:xfrm>
              <a:off x="3438800" y="342450"/>
              <a:ext cx="3942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5959"/>
                  </a:solidFill>
                  <a:latin typeface="Syncopate"/>
                  <a:ea typeface="Syncopate"/>
                  <a:cs typeface="Syncopate"/>
                  <a:sym typeface="Syncopate"/>
                </a:rPr>
                <a:t>?</a:t>
              </a:r>
              <a:endParaRPr b="1" sz="2000">
                <a:solidFill>
                  <a:srgbClr val="595959"/>
                </a:solidFill>
                <a:latin typeface="Syncopate"/>
                <a:ea typeface="Syncopate"/>
                <a:cs typeface="Syncopate"/>
                <a:sym typeface="Syncopate"/>
              </a:endParaRPr>
            </a:p>
          </p:txBody>
        </p:sp>
        <p:sp>
          <p:nvSpPr>
            <p:cNvPr id="86" name="Google Shape;86;p4"/>
            <p:cNvSpPr txBox="1"/>
            <p:nvPr/>
          </p:nvSpPr>
          <p:spPr>
            <a:xfrm>
              <a:off x="8063350" y="359950"/>
              <a:ext cx="3942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5959"/>
                  </a:solidFill>
                  <a:latin typeface="Syncopate"/>
                  <a:ea typeface="Syncopate"/>
                  <a:cs typeface="Syncopate"/>
                  <a:sym typeface="Syncopate"/>
                </a:rPr>
                <a:t>?</a:t>
              </a:r>
              <a:endParaRPr b="1" sz="2000">
                <a:solidFill>
                  <a:srgbClr val="595959"/>
                </a:solidFill>
                <a:latin typeface="Syncopate"/>
                <a:ea typeface="Syncopate"/>
                <a:cs typeface="Syncopate"/>
                <a:sym typeface="Syncopate"/>
              </a:endParaRPr>
            </a:p>
          </p:txBody>
        </p:sp>
      </p:grpSp>
      <p:sp>
        <p:nvSpPr>
          <p:cNvPr id="87" name="Google Shape;87;p4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800" y="1465500"/>
            <a:ext cx="867000" cy="86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2989800" y="2845375"/>
            <a:ext cx="57780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mic Sans MS"/>
                <a:ea typeface="Comic Sans MS"/>
                <a:cs typeface="Comic Sans MS"/>
                <a:sym typeface="Comic Sans MS"/>
              </a:rPr>
              <a:t>Thank you 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omic Sans MS"/>
                <a:ea typeface="Comic Sans MS"/>
                <a:cs typeface="Comic Sans MS"/>
                <a:sym typeface="Comic Sans MS"/>
              </a:rPr>
              <a:t>for your attention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 txBox="1"/>
          <p:nvPr/>
        </p:nvSpPr>
        <p:spPr>
          <a:xfrm>
            <a:off x="4528525" y="5402850"/>
            <a:ext cx="34815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布丁布丁吃什麼？</a:t>
            </a:r>
            <a:endParaRPr b="1" sz="2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hlink"/>
                </a:solidFill>
                <a:hlinkClick r:id="rId4"/>
              </a:rPr>
              <a:t>http://blog.pulipuli.info/</a:t>
            </a:r>
            <a:r>
              <a:rPr lang="en-US" sz="1900">
                <a:solidFill>
                  <a:schemeClr val="dk1"/>
                </a:solidFill>
              </a:rPr>
              <a:t> 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91" name="Google Shape;9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2700" y="5479049"/>
            <a:ext cx="745100" cy="7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5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5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6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7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7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8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8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8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9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9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9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blog.pulipuli.info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l.pulipuli.info/16/pajek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l.pulipuli.info/16/pajek" TargetMode="External"/><Relationship Id="rId4" Type="http://schemas.openxmlformats.org/officeDocument/2006/relationships/image" Target="../media/image3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l.pulipuli.info/16/pajek" TargetMode="External"/><Relationship Id="rId4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Relationship Id="rId4" Type="http://schemas.openxmlformats.org/officeDocument/2006/relationships/image" Target="../media/image21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Relationship Id="rId4" Type="http://schemas.openxmlformats.org/officeDocument/2006/relationships/image" Target="../media/image36.png"/><Relationship Id="rId5" Type="http://schemas.openxmlformats.org/officeDocument/2006/relationships/image" Target="../media/image3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hyperlink" Target="http://l.pulipuli.info/17/pajek" TargetMode="External"/><Relationship Id="rId5" Type="http://schemas.openxmlformats.org/officeDocument/2006/relationships/image" Target="../media/image4.gif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l.pulipuli.info/16/pajek" TargetMode="External"/><Relationship Id="rId4" Type="http://schemas.openxmlformats.org/officeDocument/2006/relationships/image" Target="../media/image3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5" Type="http://schemas.openxmlformats.org/officeDocument/2006/relationships/image" Target="../media/image2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7.png"/><Relationship Id="rId4" Type="http://schemas.openxmlformats.org/officeDocument/2006/relationships/image" Target="../media/image3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://l.pulipuli.info/16/pajek" TargetMode="External"/><Relationship Id="rId4" Type="http://schemas.openxmlformats.org/officeDocument/2006/relationships/image" Target="../media/image3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type="ctrTitle"/>
          </p:nvPr>
        </p:nvSpPr>
        <p:spPr>
          <a:xfrm>
            <a:off x="646350" y="3853325"/>
            <a:ext cx="7851300" cy="190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社會網絡分析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第12章 塊模型</a:t>
            </a:r>
            <a:endParaRPr/>
          </a:p>
        </p:txBody>
      </p:sp>
      <p:sp>
        <p:nvSpPr>
          <p:cNvPr id="160" name="Google Shape;160;p16"/>
          <p:cNvSpPr txBox="1"/>
          <p:nvPr>
            <p:ph idx="1" type="subTitle"/>
          </p:nvPr>
        </p:nvSpPr>
        <p:spPr>
          <a:xfrm>
            <a:off x="917400" y="5754422"/>
            <a:ext cx="7309200" cy="4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chemeClr val="dk1"/>
                </a:solidFill>
              </a:rPr>
              <a:t>布丁布丁吃布丁 2017.8.29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hlink"/>
                </a:solidFill>
                <a:hlinkClick r:id="rId3"/>
              </a:rPr>
              <a:t>http://blog.pulipuli.info</a:t>
            </a:r>
            <a:r>
              <a:rPr b="1" lang="en-US" sz="18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61" name="Google Shape;161;p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>
            <p:ph type="ctrTitle"/>
          </p:nvPr>
        </p:nvSpPr>
        <p:spPr>
          <a:xfrm>
            <a:off x="2706775" y="3115600"/>
            <a:ext cx="6364500" cy="19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矩陣和重排</a:t>
            </a:r>
            <a:endParaRPr/>
          </a:p>
        </p:txBody>
      </p:sp>
      <p:sp>
        <p:nvSpPr>
          <p:cNvPr id="229" name="Google Shape;229;p25"/>
          <p:cNvSpPr txBox="1"/>
          <p:nvPr>
            <p:ph idx="1" type="subTitle"/>
          </p:nvPr>
        </p:nvSpPr>
        <p:spPr>
          <a:xfrm>
            <a:off x="2706775" y="2679400"/>
            <a:ext cx="6364500" cy="4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Section 2.</a:t>
            </a:r>
            <a:endParaRPr/>
          </a:p>
        </p:txBody>
      </p:sp>
      <p:sp>
        <p:nvSpPr>
          <p:cNvPr id="230" name="Google Shape;230;p25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網絡圖</a:t>
            </a:r>
            <a:endParaRPr/>
          </a:p>
        </p:txBody>
      </p:sp>
      <p:sp>
        <p:nvSpPr>
          <p:cNvPr id="236" name="Google Shape;236;p26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每個頂點(圓圈或方塊)表示一位行動者(actor)</a:t>
            </a:r>
            <a:endParaRPr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對等性</a:t>
            </a:r>
            <a:r>
              <a:rPr lang="en-US"/>
              <a:t>：定點的顏色表示行動者的族群(使用語言)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位置集</a:t>
            </a:r>
            <a:r>
              <a:rPr lang="en-US"/>
              <a:t>：頂點的形狀表示行動者的角色：</a:t>
            </a:r>
            <a:r>
              <a:rPr lang="en-US">
                <a:solidFill>
                  <a:srgbClr val="000000"/>
                </a:solidFill>
              </a:rPr>
              <a:t>圓圈</a:t>
            </a:r>
            <a:r>
              <a:rPr lang="en-US"/>
              <a:t>為工會成員，</a:t>
            </a:r>
            <a:r>
              <a:rPr b="1" lang="en-US">
                <a:solidFill>
                  <a:srgbClr val="0000FF"/>
                </a:solidFill>
              </a:rPr>
              <a:t>方塊</a:t>
            </a:r>
            <a:r>
              <a:rPr lang="en-US"/>
              <a:t>為談判代表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6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26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罷工交流網絡圖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(第七章 代理員和橋)</a:t>
            </a:r>
            <a:endParaRPr/>
          </a:p>
        </p:txBody>
      </p:sp>
      <p:pic>
        <p:nvPicPr>
          <p:cNvPr id="239" name="Google Shape;2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2737398"/>
            <a:ext cx="4038600" cy="276284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6"/>
          <p:cNvSpPr/>
          <p:nvPr/>
        </p:nvSpPr>
        <p:spPr>
          <a:xfrm>
            <a:off x="7649650" y="3330050"/>
            <a:ext cx="154800" cy="1548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6"/>
          <p:cNvSpPr/>
          <p:nvPr/>
        </p:nvSpPr>
        <p:spPr>
          <a:xfrm>
            <a:off x="7391500" y="3898488"/>
            <a:ext cx="154800" cy="1548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網絡矩陣圖</a:t>
            </a:r>
            <a:endParaRPr/>
          </a:p>
        </p:txBody>
      </p:sp>
      <p:sp>
        <p:nvSpPr>
          <p:cNvPr id="247" name="Google Shape;247;p27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將</a:t>
            </a:r>
            <a:r>
              <a:rPr lang="en-US"/>
              <a:t>網絡圖以行跟列組成二位表格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每個頂點表示行列的一個編號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Xavler是行跟列的1號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Norm是行跟列的5號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行列相交的格子表示關係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黑色(值=1)：存在紐帶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白色(值=0)：不存在紐帶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/>
              <a:t>紐帶(Bonding)：人和人之間的關係</a:t>
            </a:r>
            <a:endParaRPr sz="1800"/>
          </a:p>
        </p:txBody>
      </p:sp>
      <p:sp>
        <p:nvSpPr>
          <p:cNvPr id="248" name="Google Shape;248;p27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27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罷工交流網絡矩陣圖</a:t>
            </a:r>
            <a:endParaRPr/>
          </a:p>
        </p:txBody>
      </p:sp>
      <p:pic>
        <p:nvPicPr>
          <p:cNvPr id="250" name="Google Shape;250;p27"/>
          <p:cNvPicPr preferRelativeResize="0"/>
          <p:nvPr/>
        </p:nvPicPr>
        <p:blipFill rotWithShape="1">
          <a:blip r:embed="rId3">
            <a:alphaModFix/>
          </a:blip>
          <a:srcRect b="10984" l="0" r="0" t="0"/>
          <a:stretch/>
        </p:blipFill>
        <p:spPr>
          <a:xfrm>
            <a:off x="4691075" y="2571750"/>
            <a:ext cx="3952875" cy="33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網絡矩陣圖的</a:t>
            </a:r>
            <a:r>
              <a:rPr lang="en-US"/>
              <a:t>方向</a:t>
            </a:r>
            <a:endParaRPr/>
          </a:p>
        </p:txBody>
      </p:sp>
      <p:sp>
        <p:nvSpPr>
          <p:cNvPr id="256" name="Google Shape;256;p2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行</a:t>
            </a:r>
            <a:r>
              <a:rPr lang="en-US"/>
              <a:t>表示發出者，列表示接收者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如果是無向網路：全部都由邊(edge)組成，則</a:t>
            </a:r>
            <a:r>
              <a:rPr lang="en-US">
                <a:solidFill>
                  <a:srgbClr val="0000FF"/>
                </a:solidFill>
              </a:rPr>
              <a:t>矩陣對角線</a:t>
            </a:r>
            <a:r>
              <a:rPr lang="en-US"/>
              <a:t>會是對稱的</a:t>
            </a:r>
            <a:endParaRPr sz="1800"/>
          </a:p>
        </p:txBody>
      </p:sp>
      <p:sp>
        <p:nvSpPr>
          <p:cNvPr id="257" name="Google Shape;257;p28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2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罷工交流網絡矩陣圖</a:t>
            </a:r>
            <a:endParaRPr/>
          </a:p>
        </p:txBody>
      </p:sp>
      <p:pic>
        <p:nvPicPr>
          <p:cNvPr id="259" name="Google Shape;259;p28"/>
          <p:cNvPicPr preferRelativeResize="0"/>
          <p:nvPr/>
        </p:nvPicPr>
        <p:blipFill rotWithShape="1">
          <a:blip r:embed="rId3">
            <a:alphaModFix/>
          </a:blip>
          <a:srcRect b="10984" l="0" r="0" t="0"/>
          <a:stretch/>
        </p:blipFill>
        <p:spPr>
          <a:xfrm>
            <a:off x="4691075" y="2571750"/>
            <a:ext cx="3952875" cy="3391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28"/>
          <p:cNvCxnSpPr/>
          <p:nvPr/>
        </p:nvCxnSpPr>
        <p:spPr>
          <a:xfrm rot="10800000">
            <a:off x="7520575" y="2770900"/>
            <a:ext cx="0" cy="283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28"/>
          <p:cNvCxnSpPr/>
          <p:nvPr/>
        </p:nvCxnSpPr>
        <p:spPr>
          <a:xfrm>
            <a:off x="5421000" y="2822375"/>
            <a:ext cx="3059100" cy="30591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28"/>
          <p:cNvCxnSpPr/>
          <p:nvPr/>
        </p:nvCxnSpPr>
        <p:spPr>
          <a:xfrm>
            <a:off x="5395200" y="3114925"/>
            <a:ext cx="20565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/>
          <p:nvPr>
            <p:ph idx="1" type="body"/>
          </p:nvPr>
        </p:nvSpPr>
        <p:spPr>
          <a:xfrm>
            <a:off x="457200" y="1600200"/>
            <a:ext cx="36213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矩陣的網絡重排是指重新改變「編號」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右圖的A網絡跟B網絡雖然編號不一樣，但網絡結構相同，稱之為「同構」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但是看起來似乎對矩陣圖有很大的影響？</a:t>
            </a:r>
            <a:endParaRPr/>
          </a:p>
        </p:txBody>
      </p:sp>
      <p:sp>
        <p:nvSpPr>
          <p:cNvPr id="268" name="Google Shape;268;p29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9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29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網絡重排</a:t>
            </a:r>
            <a:endParaRPr/>
          </a:p>
        </p:txBody>
      </p:sp>
      <p:pic>
        <p:nvPicPr>
          <p:cNvPr id="271" name="Google Shape;2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2296038"/>
            <a:ext cx="3733800" cy="30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9"/>
          <p:cNvSpPr txBox="1"/>
          <p:nvPr/>
        </p:nvSpPr>
        <p:spPr>
          <a:xfrm>
            <a:off x="3441925" y="3492113"/>
            <a:ext cx="15057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網絡圖</a:t>
            </a:r>
            <a:endParaRPr sz="1800"/>
          </a:p>
        </p:txBody>
      </p:sp>
      <p:sp>
        <p:nvSpPr>
          <p:cNvPr id="273" name="Google Shape;273;p29"/>
          <p:cNvSpPr txBox="1"/>
          <p:nvPr/>
        </p:nvSpPr>
        <p:spPr>
          <a:xfrm>
            <a:off x="3441925" y="4524688"/>
            <a:ext cx="15057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矩陣</a:t>
            </a:r>
            <a:r>
              <a:rPr lang="en-US" sz="1800"/>
              <a:t>圖</a:t>
            </a:r>
            <a:endParaRPr sz="1800"/>
          </a:p>
        </p:txBody>
      </p:sp>
      <p:sp>
        <p:nvSpPr>
          <p:cNvPr id="274" name="Google Shape;274;p29"/>
          <p:cNvSpPr txBox="1"/>
          <p:nvPr/>
        </p:nvSpPr>
        <p:spPr>
          <a:xfrm>
            <a:off x="5412425" y="4432863"/>
            <a:ext cx="15057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=</a:t>
            </a:r>
            <a:endParaRPr sz="2400"/>
          </a:p>
        </p:txBody>
      </p:sp>
      <p:sp>
        <p:nvSpPr>
          <p:cNvPr id="275" name="Google Shape;275;p29"/>
          <p:cNvSpPr txBox="1"/>
          <p:nvPr/>
        </p:nvSpPr>
        <p:spPr>
          <a:xfrm>
            <a:off x="5412425" y="3492113"/>
            <a:ext cx="15057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=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隨機編號</a:t>
            </a:r>
            <a:r>
              <a:rPr lang="en-US"/>
              <a:t>的網絡</a:t>
            </a:r>
            <a:endParaRPr/>
          </a:p>
        </p:txBody>
      </p:sp>
      <p:sp>
        <p:nvSpPr>
          <p:cNvPr id="281" name="Google Shape;281;p3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按照</a:t>
            </a:r>
            <a:r>
              <a:rPr b="1" lang="en-US">
                <a:solidFill>
                  <a:srgbClr val="FF0000"/>
                </a:solidFill>
              </a:rPr>
              <a:t>族群</a:t>
            </a:r>
            <a:r>
              <a:rPr lang="en-US"/>
              <a:t>重排網絡</a:t>
            </a:r>
            <a:endParaRPr/>
          </a:p>
        </p:txBody>
      </p:sp>
      <p:sp>
        <p:nvSpPr>
          <p:cNvPr id="282" name="Google Shape;282;p30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30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網絡重排：效果</a:t>
            </a:r>
            <a:endParaRPr/>
          </a:p>
        </p:txBody>
      </p:sp>
      <p:pic>
        <p:nvPicPr>
          <p:cNvPr id="284" name="Google Shape;2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025" y="2716350"/>
            <a:ext cx="3790950" cy="34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0"/>
          <p:cNvPicPr preferRelativeResize="0"/>
          <p:nvPr/>
        </p:nvPicPr>
        <p:blipFill rotWithShape="1">
          <a:blip r:embed="rId4">
            <a:alphaModFix/>
          </a:blip>
          <a:srcRect b="10984" l="0" r="0" t="0"/>
          <a:stretch/>
        </p:blipFill>
        <p:spPr>
          <a:xfrm>
            <a:off x="500063" y="2725650"/>
            <a:ext cx="3952875" cy="339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0"/>
          <p:cNvSpPr/>
          <p:nvPr/>
        </p:nvSpPr>
        <p:spPr>
          <a:xfrm>
            <a:off x="5481225" y="3028875"/>
            <a:ext cx="1135800" cy="1143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0"/>
          <p:cNvSpPr/>
          <p:nvPr/>
        </p:nvSpPr>
        <p:spPr>
          <a:xfrm>
            <a:off x="6617025" y="4171875"/>
            <a:ext cx="499200" cy="516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7116225" y="4688175"/>
            <a:ext cx="1411200" cy="1386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網絡圖</a:t>
            </a:r>
            <a:endParaRPr/>
          </a:p>
        </p:txBody>
      </p:sp>
      <p:sp>
        <p:nvSpPr>
          <p:cNvPr id="294" name="Google Shape;294;p31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按照</a:t>
            </a:r>
            <a:r>
              <a:rPr b="1" lang="en-US">
                <a:solidFill>
                  <a:srgbClr val="FF0000"/>
                </a:solidFill>
              </a:rPr>
              <a:t>族群</a:t>
            </a:r>
            <a:r>
              <a:rPr lang="en-US"/>
              <a:t>重排網絡</a:t>
            </a:r>
            <a:endParaRPr/>
          </a:p>
        </p:txBody>
      </p:sp>
      <p:sp>
        <p:nvSpPr>
          <p:cNvPr id="295" name="Google Shape;295;p31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31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網絡圖跟網路重排的比較</a:t>
            </a:r>
            <a:endParaRPr/>
          </a:p>
        </p:txBody>
      </p:sp>
      <p:pic>
        <p:nvPicPr>
          <p:cNvPr id="297" name="Google Shape;2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025" y="2716350"/>
            <a:ext cx="3790950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1"/>
          <p:cNvSpPr/>
          <p:nvPr/>
        </p:nvSpPr>
        <p:spPr>
          <a:xfrm>
            <a:off x="5481225" y="3028875"/>
            <a:ext cx="1135800" cy="1143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1"/>
          <p:cNvSpPr/>
          <p:nvPr/>
        </p:nvSpPr>
        <p:spPr>
          <a:xfrm>
            <a:off x="6617025" y="4171875"/>
            <a:ext cx="499200" cy="516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1"/>
          <p:cNvSpPr/>
          <p:nvPr/>
        </p:nvSpPr>
        <p:spPr>
          <a:xfrm>
            <a:off x="7116225" y="4688175"/>
            <a:ext cx="1411200" cy="1386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3363448"/>
            <a:ext cx="4038600" cy="2762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2"/>
          <p:cNvSpPr txBox="1"/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操作：資料集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http://l.pulipuli.info/16/pajek</a:t>
            </a:r>
            <a:r>
              <a:rPr lang="en-US" sz="1800"/>
              <a:t> </a:t>
            </a:r>
            <a:endParaRPr sz="1800"/>
          </a:p>
        </p:txBody>
      </p:sp>
      <p:sp>
        <p:nvSpPr>
          <p:cNvPr id="307" name="Google Shape;307;p32"/>
          <p:cNvSpPr txBox="1"/>
          <p:nvPr>
            <p:ph idx="1" type="subTitle"/>
          </p:nvPr>
        </p:nvSpPr>
        <p:spPr>
          <a:xfrm>
            <a:off x="646625" y="657200"/>
            <a:ext cx="38688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strike.paj</a:t>
            </a:r>
            <a:endParaRPr/>
          </a:p>
        </p:txBody>
      </p:sp>
      <p:sp>
        <p:nvSpPr>
          <p:cNvPr id="308" name="Google Shape;308;p32"/>
          <p:cNvSpPr txBox="1"/>
          <p:nvPr>
            <p:ph idx="3" type="body"/>
          </p:nvPr>
        </p:nvSpPr>
        <p:spPr>
          <a:xfrm>
            <a:off x="630238" y="2505075"/>
            <a:ext cx="38688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2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32"/>
          <p:cNvSpPr txBox="1"/>
          <p:nvPr>
            <p:ph idx="2" type="subTitle"/>
          </p:nvPr>
        </p:nvSpPr>
        <p:spPr>
          <a:xfrm>
            <a:off x="4619600" y="1684900"/>
            <a:ext cx="38877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Strike_groups.clu</a:t>
            </a:r>
            <a:endParaRPr/>
          </a:p>
        </p:txBody>
      </p:sp>
      <p:sp>
        <p:nvSpPr>
          <p:cNvPr id="311" name="Google Shape;311;p32"/>
          <p:cNvSpPr txBox="1"/>
          <p:nvPr>
            <p:ph idx="4" type="body"/>
          </p:nvPr>
        </p:nvSpPr>
        <p:spPr>
          <a:xfrm>
            <a:off x="4629150" y="2505075"/>
            <a:ext cx="3887700" cy="3684600"/>
          </a:xfrm>
          <a:prstGeom prst="rect">
            <a:avLst/>
          </a:prstGeom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12" name="Google Shape;312;p32"/>
          <p:cNvSpPr txBox="1"/>
          <p:nvPr/>
        </p:nvSpPr>
        <p:spPr>
          <a:xfrm>
            <a:off x="4638650" y="2536300"/>
            <a:ext cx="3887700" cy="3581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*Partition Strike_groups.clu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*Vertices 24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     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     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     …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     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     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     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     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13" name="Google Shape;313;p32"/>
          <p:cNvSpPr txBox="1"/>
          <p:nvPr/>
        </p:nvSpPr>
        <p:spPr>
          <a:xfrm>
            <a:off x="637175" y="1405350"/>
            <a:ext cx="3887700" cy="5397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*Network Strike.net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*Vertices     24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     1 "Frank"    0.0410    0.6175    0.5000  ellipse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     2 "Gill"     0.1781    0.5504    0.5000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...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*Arcs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*Edges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     1      2       1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     2      3       1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...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*Partition Strike_groups.clu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*Vertices 24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     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     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...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開啟Network: strike.paj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strike.paj雙擊，選1，開啟矩陣。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這是尚未重排的矩陣 </a:t>
            </a:r>
            <a:endParaRPr/>
          </a:p>
        </p:txBody>
      </p:sp>
      <p:sp>
        <p:nvSpPr>
          <p:cNvPr id="319" name="Google Shape;319;p33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33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操作：顯示矩陣</a:t>
            </a:r>
            <a:endParaRPr/>
          </a:p>
        </p:txBody>
      </p:sp>
      <p:pic>
        <p:nvPicPr>
          <p:cNvPr id="321" name="Google Shape;3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4" y="3238975"/>
            <a:ext cx="4043275" cy="288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4588" y="3238975"/>
            <a:ext cx="3463837" cy="288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操作：按照分區重排網路</a:t>
            </a:r>
            <a:endParaRPr/>
          </a:p>
        </p:txBody>
      </p:sp>
      <p:sp>
        <p:nvSpPr>
          <p:cNvPr id="328" name="Google Shape;328;p34"/>
          <p:cNvSpPr txBox="1"/>
          <p:nvPr>
            <p:ph idx="1" type="body"/>
          </p:nvPr>
        </p:nvSpPr>
        <p:spPr>
          <a:xfrm>
            <a:off x="457200" y="125215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開啟Partitions: Strike_groups.clu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Menu &gt; Partion &gt; Make Permutations (產生排列)</a:t>
            </a:r>
            <a:br>
              <a:rPr lang="en-US"/>
            </a:br>
            <a:r>
              <a:rPr lang="en-US"/>
              <a:t>下面Permutations會多出排列結果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(Pajek舊版) Menu: Operations &gt; Reorder &gt; Network</a:t>
            </a:r>
            <a:br>
              <a:rPr lang="en-US"/>
            </a:br>
            <a:r>
              <a:rPr lang="en-US"/>
              <a:t>(Pajek 5新版) Menu: Operations &gt; Network + Permutation (網路+排列) &gt; Reorder Network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再到strike.paj雙擊，選1，開啟矩陣。</a:t>
            </a:r>
            <a:endParaRPr/>
          </a:p>
        </p:txBody>
      </p:sp>
      <p:sp>
        <p:nvSpPr>
          <p:cNvPr id="329" name="Google Shape;329;p34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0" name="Google Shape;33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600" y="4456000"/>
            <a:ext cx="3397725" cy="22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843" y="4382475"/>
            <a:ext cx="2843800" cy="237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type="title"/>
          </p:nvPr>
        </p:nvSpPr>
        <p:spPr>
          <a:xfrm>
            <a:off x="435050" y="3017675"/>
            <a:ext cx="8264400" cy="28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Anti-categorical Imeratives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反類屬律令論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傳統社會統計將個人視為獨立的單位，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以個體屬性解釋現象</a:t>
            </a:r>
            <a:endParaRPr sz="24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/>
              <a:t>社會網絡分析認為，行動者相互依賴，</a:t>
            </a:r>
            <a:br>
              <a:rPr lang="en-US" sz="2400"/>
            </a:br>
            <a:r>
              <a:rPr lang="en-US" sz="2400"/>
              <a:t>而彼此的關係(紐帶)影響大於屬性</a:t>
            </a:r>
            <a:endParaRPr sz="2400"/>
          </a:p>
        </p:txBody>
      </p:sp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623888" y="734313"/>
            <a:ext cx="7886700" cy="150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為什麼要做社會網絡分析？</a:t>
            </a:r>
            <a:endParaRPr/>
          </a:p>
        </p:txBody>
      </p:sp>
      <p:sp>
        <p:nvSpPr>
          <p:cNvPr id="168" name="Google Shape;168;p17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矩陣比較</a:t>
            </a:r>
            <a:endParaRPr/>
          </a:p>
        </p:txBody>
      </p:sp>
      <p:sp>
        <p:nvSpPr>
          <p:cNvPr id="337" name="Google Shape;337;p35"/>
          <p:cNvSpPr txBox="1"/>
          <p:nvPr>
            <p:ph idx="1" type="subTitle"/>
          </p:nvPr>
        </p:nvSpPr>
        <p:spPr>
          <a:xfrm>
            <a:off x="630225" y="1684900"/>
            <a:ext cx="38688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原始矩陣</a:t>
            </a:r>
            <a:endParaRPr/>
          </a:p>
        </p:txBody>
      </p:sp>
      <p:sp>
        <p:nvSpPr>
          <p:cNvPr id="338" name="Google Shape;338;p35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p35"/>
          <p:cNvSpPr txBox="1"/>
          <p:nvPr>
            <p:ph idx="2" type="subTitle"/>
          </p:nvPr>
        </p:nvSpPr>
        <p:spPr>
          <a:xfrm>
            <a:off x="4619600" y="1684900"/>
            <a:ext cx="38877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按照分區網絡重排矩陣</a:t>
            </a:r>
            <a:endParaRPr/>
          </a:p>
        </p:txBody>
      </p:sp>
      <p:sp>
        <p:nvSpPr>
          <p:cNvPr id="340" name="Google Shape;340;p35"/>
          <p:cNvSpPr txBox="1"/>
          <p:nvPr>
            <p:ph idx="3" type="body"/>
          </p:nvPr>
        </p:nvSpPr>
        <p:spPr>
          <a:xfrm>
            <a:off x="630238" y="2505075"/>
            <a:ext cx="38688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5"/>
          <p:cNvSpPr txBox="1"/>
          <p:nvPr>
            <p:ph idx="4" type="body"/>
          </p:nvPr>
        </p:nvSpPr>
        <p:spPr>
          <a:xfrm>
            <a:off x="4629150" y="2505075"/>
            <a:ext cx="38877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2" name="Google Shape;3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153" y="2505075"/>
            <a:ext cx="3887700" cy="3240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252" y="2505075"/>
            <a:ext cx="3887700" cy="3240653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5"/>
          <p:cNvSpPr/>
          <p:nvPr/>
        </p:nvSpPr>
        <p:spPr>
          <a:xfrm>
            <a:off x="5085400" y="3054700"/>
            <a:ext cx="413100" cy="430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5"/>
          <p:cNvSpPr/>
          <p:nvPr/>
        </p:nvSpPr>
        <p:spPr>
          <a:xfrm>
            <a:off x="5498500" y="3484900"/>
            <a:ext cx="989400" cy="869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6487900" y="4354000"/>
            <a:ext cx="1161600" cy="1049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5"/>
          <p:cNvSpPr/>
          <p:nvPr/>
        </p:nvSpPr>
        <p:spPr>
          <a:xfrm>
            <a:off x="1092775" y="3166575"/>
            <a:ext cx="920700" cy="869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5"/>
          <p:cNvSpPr/>
          <p:nvPr/>
        </p:nvSpPr>
        <p:spPr>
          <a:xfrm>
            <a:off x="2013475" y="4035675"/>
            <a:ext cx="456000" cy="430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5"/>
          <p:cNvSpPr/>
          <p:nvPr/>
        </p:nvSpPr>
        <p:spPr>
          <a:xfrm>
            <a:off x="2469475" y="4465875"/>
            <a:ext cx="1161600" cy="1049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5"/>
          <p:cNvSpPr txBox="1"/>
          <p:nvPr>
            <p:ph idx="1" type="subTitle"/>
          </p:nvPr>
        </p:nvSpPr>
        <p:spPr>
          <a:xfrm>
            <a:off x="2639200" y="5557950"/>
            <a:ext cx="38688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好像...差不多...</a:t>
            </a:r>
            <a:endParaRPr/>
          </a:p>
        </p:txBody>
      </p:sp>
      <p:sp>
        <p:nvSpPr>
          <p:cNvPr id="351" name="Google Shape;351;p35"/>
          <p:cNvSpPr/>
          <p:nvPr/>
        </p:nvSpPr>
        <p:spPr>
          <a:xfrm>
            <a:off x="2074100" y="2890305"/>
            <a:ext cx="602400" cy="594600"/>
          </a:xfrm>
          <a:prstGeom prst="wedgeEllipseCallout">
            <a:avLst>
              <a:gd fmla="val -70057" name="adj1"/>
              <a:gd fmla="val 5579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</a:rPr>
              <a:t>2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352" name="Google Shape;352;p35"/>
          <p:cNvSpPr/>
          <p:nvPr/>
        </p:nvSpPr>
        <p:spPr>
          <a:xfrm>
            <a:off x="1092775" y="4354005"/>
            <a:ext cx="602400" cy="594600"/>
          </a:xfrm>
          <a:prstGeom prst="wedgeEllipseCallout">
            <a:avLst>
              <a:gd fmla="val 108557" name="adj1"/>
              <a:gd fmla="val -4855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</a:rPr>
              <a:t>1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353" name="Google Shape;353;p35"/>
          <p:cNvSpPr/>
          <p:nvPr/>
        </p:nvSpPr>
        <p:spPr>
          <a:xfrm>
            <a:off x="1695175" y="4948605"/>
            <a:ext cx="602400" cy="594600"/>
          </a:xfrm>
          <a:prstGeom prst="wedgeEllipseCallout">
            <a:avLst>
              <a:gd fmla="val 101407" name="adj1"/>
              <a:gd fmla="val 918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</a:rPr>
              <a:t>3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354" name="Google Shape;354;p35"/>
          <p:cNvSpPr/>
          <p:nvPr/>
        </p:nvSpPr>
        <p:spPr>
          <a:xfrm>
            <a:off x="5692000" y="2571980"/>
            <a:ext cx="602400" cy="594600"/>
          </a:xfrm>
          <a:prstGeom prst="wedgeEllipseCallout">
            <a:avLst>
              <a:gd fmla="val -83557" name="adj1"/>
              <a:gd fmla="val 4420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</a:rPr>
              <a:t>1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355" name="Google Shape;355;p35"/>
          <p:cNvSpPr/>
          <p:nvPr/>
        </p:nvSpPr>
        <p:spPr>
          <a:xfrm>
            <a:off x="6647125" y="3217330"/>
            <a:ext cx="602400" cy="594600"/>
          </a:xfrm>
          <a:prstGeom prst="wedgeEllipseCallout">
            <a:avLst>
              <a:gd fmla="val -83557" name="adj1"/>
              <a:gd fmla="val 4131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</a:rPr>
              <a:t>2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356" name="Google Shape;356;p35"/>
          <p:cNvSpPr/>
          <p:nvPr/>
        </p:nvSpPr>
        <p:spPr>
          <a:xfrm>
            <a:off x="7249525" y="3622155"/>
            <a:ext cx="602400" cy="594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</a:rPr>
              <a:t>3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/>
          <p:nvPr>
            <p:ph type="ctrTitle"/>
          </p:nvPr>
        </p:nvSpPr>
        <p:spPr>
          <a:xfrm>
            <a:off x="2706775" y="3115600"/>
            <a:ext cx="6364500" cy="19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角色集、位置集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和對等性</a:t>
            </a:r>
            <a:endParaRPr/>
          </a:p>
        </p:txBody>
      </p:sp>
      <p:sp>
        <p:nvSpPr>
          <p:cNvPr id="362" name="Google Shape;362;p36"/>
          <p:cNvSpPr txBox="1"/>
          <p:nvPr>
            <p:ph idx="1" type="subTitle"/>
          </p:nvPr>
        </p:nvSpPr>
        <p:spPr>
          <a:xfrm>
            <a:off x="2706775" y="2679400"/>
            <a:ext cx="6364500" cy="4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Section 3.</a:t>
            </a:r>
            <a:endParaRPr/>
          </a:p>
        </p:txBody>
      </p:sp>
      <p:sp>
        <p:nvSpPr>
          <p:cNvPr id="363" name="Google Shape;363;p36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建立模式=找尋社會關係的模式</a:t>
            </a:r>
            <a:endParaRPr/>
          </a:p>
        </p:txBody>
      </p:sp>
      <p:sp>
        <p:nvSpPr>
          <p:cNvPr id="369" name="Google Shape;369;p3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名詞定義</a:t>
            </a:r>
            <a:endParaRPr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位置</a:t>
            </a:r>
            <a:r>
              <a:rPr lang="en-US"/>
              <a:t>：特定的關係模式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對等性</a:t>
            </a:r>
            <a:r>
              <a:rPr lang="en-US"/>
              <a:t>：不同行為者但是有相似的關係模式 (相似的位置)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內等構類別</a:t>
            </a:r>
            <a:r>
              <a:rPr lang="en-US"/>
              <a:t>：將有對等性的行為者歸類為同一個類別 (指一群相似位置的行為者)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內等構位置</a:t>
            </a:r>
            <a:r>
              <a:rPr lang="en-US"/>
              <a:t>：內等構類別的位置</a:t>
            </a:r>
            <a:endParaRPr/>
          </a:p>
        </p:txBody>
      </p:sp>
      <p:sp>
        <p:nvSpPr>
          <p:cNvPr id="370" name="Google Shape;370;p37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 txBox="1"/>
          <p:nvPr>
            <p:ph idx="4" type="body"/>
          </p:nvPr>
        </p:nvSpPr>
        <p:spPr>
          <a:xfrm>
            <a:off x="4629150" y="2505075"/>
            <a:ext cx="38877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教師: </a:t>
            </a:r>
            <a:r>
              <a:rPr lang="en-US"/>
              <a:t>i1, i2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學生: s1, s2, s3</a:t>
            </a:r>
            <a:endParaRPr/>
          </a:p>
        </p:txBody>
      </p:sp>
      <p:sp>
        <p:nvSpPr>
          <p:cNvPr id="376" name="Google Shape;376;p38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社會關係模式的例子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核心──週邊結構</a:t>
            </a:r>
            <a:endParaRPr/>
          </a:p>
        </p:txBody>
      </p:sp>
      <p:sp>
        <p:nvSpPr>
          <p:cNvPr id="377" name="Google Shape;377;p38"/>
          <p:cNvSpPr txBox="1"/>
          <p:nvPr>
            <p:ph idx="1" type="subTitle"/>
          </p:nvPr>
        </p:nvSpPr>
        <p:spPr>
          <a:xfrm>
            <a:off x="630225" y="1684900"/>
            <a:ext cx="38688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模式說明</a:t>
            </a:r>
            <a:endParaRPr/>
          </a:p>
        </p:txBody>
      </p:sp>
      <p:sp>
        <p:nvSpPr>
          <p:cNvPr id="378" name="Google Shape;378;p38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9" name="Google Shape;3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125" y="3791363"/>
            <a:ext cx="2609850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8"/>
          <p:cNvSpPr txBox="1"/>
          <p:nvPr>
            <p:ph idx="2" type="subTitle"/>
          </p:nvPr>
        </p:nvSpPr>
        <p:spPr>
          <a:xfrm>
            <a:off x="4619600" y="1684900"/>
            <a:ext cx="38877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教師和學生間的紐帶</a:t>
            </a:r>
            <a:endParaRPr/>
          </a:p>
        </p:txBody>
      </p:sp>
      <p:sp>
        <p:nvSpPr>
          <p:cNvPr id="381" name="Google Shape;381;p38"/>
          <p:cNvSpPr txBox="1"/>
          <p:nvPr>
            <p:ph idx="3" type="body"/>
          </p:nvPr>
        </p:nvSpPr>
        <p:spPr>
          <a:xfrm>
            <a:off x="646613" y="2505075"/>
            <a:ext cx="38688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教師</a:t>
            </a:r>
            <a:r>
              <a:rPr lang="en-US"/>
              <a:t>彼此之間互動，成為明顯的</a:t>
            </a:r>
            <a:r>
              <a:rPr lang="en-US" u="sng"/>
              <a:t>凝聚子群</a:t>
            </a:r>
            <a:endParaRPr u="sng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/>
              <a:t>凝聚子群=彼此緊密互動的行為者們</a:t>
            </a:r>
            <a:endParaRPr sz="1800"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b="1" lang="en-US"/>
              <a:t>學生</a:t>
            </a:r>
            <a:r>
              <a:rPr lang="en-US"/>
              <a:t>僅跟教師互動，不太跟學生之間互動，不成為</a:t>
            </a:r>
            <a:r>
              <a:rPr lang="en-US" u="sng"/>
              <a:t>凝聚子群</a:t>
            </a:r>
            <a:endParaRPr u="sng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但是學生們具備</a:t>
            </a:r>
            <a:r>
              <a:rPr lang="en-US" u="sng"/>
              <a:t>對等性</a:t>
            </a:r>
            <a:endParaRPr u="sng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9"/>
          <p:cNvSpPr txBox="1"/>
          <p:nvPr>
            <p:ph idx="4" type="body"/>
          </p:nvPr>
        </p:nvSpPr>
        <p:spPr>
          <a:xfrm>
            <a:off x="4629150" y="2505075"/>
            <a:ext cx="38877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教師: i1, i2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學生: s1, s2, s3</a:t>
            </a:r>
            <a:endParaRPr/>
          </a:p>
        </p:txBody>
      </p:sp>
      <p:sp>
        <p:nvSpPr>
          <p:cNvPr id="387" name="Google Shape;387;p39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評估對等性的程度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對等性完全相同=結構對等性</a:t>
            </a:r>
            <a:endParaRPr/>
          </a:p>
        </p:txBody>
      </p:sp>
      <p:sp>
        <p:nvSpPr>
          <p:cNvPr id="388" name="Google Shape;388;p39"/>
          <p:cNvSpPr txBox="1"/>
          <p:nvPr>
            <p:ph idx="1" type="subTitle"/>
          </p:nvPr>
        </p:nvSpPr>
        <p:spPr>
          <a:xfrm>
            <a:off x="630225" y="1684900"/>
            <a:ext cx="38688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比較兩個內等構類別</a:t>
            </a:r>
            <a:endParaRPr/>
          </a:p>
        </p:txBody>
      </p:sp>
      <p:sp>
        <p:nvSpPr>
          <p:cNvPr id="389" name="Google Shape;389;p39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0" name="Google Shape;39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125" y="3791363"/>
            <a:ext cx="2609850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9"/>
          <p:cNvSpPr txBox="1"/>
          <p:nvPr>
            <p:ph idx="2" type="subTitle"/>
          </p:nvPr>
        </p:nvSpPr>
        <p:spPr>
          <a:xfrm>
            <a:off x="4619600" y="1684900"/>
            <a:ext cx="38877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教師和學生間的紐帶</a:t>
            </a:r>
            <a:endParaRPr/>
          </a:p>
        </p:txBody>
      </p:sp>
      <p:sp>
        <p:nvSpPr>
          <p:cNvPr id="392" name="Google Shape;392;p39"/>
          <p:cNvSpPr txBox="1"/>
          <p:nvPr>
            <p:ph idx="3" type="body"/>
          </p:nvPr>
        </p:nvSpPr>
        <p:spPr>
          <a:xfrm>
            <a:off x="646613" y="2505075"/>
            <a:ext cx="38688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「教師」內等構類別</a:t>
            </a:r>
            <a:endParaRPr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教師跟自環(自己對自己)、相互間的紐帶、與其他人的紐帶相同</a:t>
            </a:r>
            <a:endParaRPr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教師可以彼此互換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「學生」內等構類別</a:t>
            </a:r>
            <a:endParaRPr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結構對等性不完整</a:t>
            </a:r>
            <a:endParaRPr u="sng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 txBox="1"/>
          <p:nvPr>
            <p:ph idx="3" type="body"/>
          </p:nvPr>
        </p:nvSpPr>
        <p:spPr>
          <a:xfrm>
            <a:off x="630238" y="2272750"/>
            <a:ext cx="38688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0~1，</a:t>
            </a:r>
            <a:r>
              <a:rPr lang="en-US"/>
              <a:t>數值越低越相似</a:t>
            </a:r>
            <a:endParaRPr/>
          </a:p>
        </p:txBody>
      </p:sp>
      <p:sp>
        <p:nvSpPr>
          <p:cNvPr id="398" name="Google Shape;398;p40"/>
          <p:cNvSpPr txBox="1"/>
          <p:nvPr>
            <p:ph idx="1" type="subTitle"/>
          </p:nvPr>
        </p:nvSpPr>
        <p:spPr>
          <a:xfrm>
            <a:off x="630225" y="1684900"/>
            <a:ext cx="38688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各頂點之間的非相似值</a:t>
            </a:r>
            <a:endParaRPr/>
          </a:p>
        </p:txBody>
      </p:sp>
      <p:sp>
        <p:nvSpPr>
          <p:cNvPr id="399" name="Google Shape;399;p40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0" name="Google Shape;400;p40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結構對等性的量化數值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非相似值 Dissimilarity</a:t>
            </a:r>
            <a:endParaRPr/>
          </a:p>
        </p:txBody>
      </p:sp>
      <p:sp>
        <p:nvSpPr>
          <p:cNvPr id="401" name="Google Shape;401;p40"/>
          <p:cNvSpPr txBox="1"/>
          <p:nvPr>
            <p:ph idx="4" type="body"/>
          </p:nvPr>
        </p:nvSpPr>
        <p:spPr>
          <a:xfrm>
            <a:off x="4629150" y="2505075"/>
            <a:ext cx="38877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教師: i1, i2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學生: s1, s2, s3</a:t>
            </a:r>
            <a:endParaRPr/>
          </a:p>
        </p:txBody>
      </p:sp>
      <p:pic>
        <p:nvPicPr>
          <p:cNvPr id="402" name="Google Shape;4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125" y="3791363"/>
            <a:ext cx="2609850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0"/>
          <p:cNvSpPr txBox="1"/>
          <p:nvPr>
            <p:ph idx="2" type="subTitle"/>
          </p:nvPr>
        </p:nvSpPr>
        <p:spPr>
          <a:xfrm>
            <a:off x="4619600" y="1684900"/>
            <a:ext cx="38877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教師和學生間的紐帶</a:t>
            </a:r>
            <a:endParaRPr/>
          </a:p>
        </p:txBody>
      </p:sp>
      <p:graphicFrame>
        <p:nvGraphicFramePr>
          <p:cNvPr id="404" name="Google Shape;404;p40"/>
          <p:cNvGraphicFramePr/>
          <p:nvPr/>
        </p:nvGraphicFramePr>
        <p:xfrm>
          <a:off x="617500" y="297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{605ABEA9-774E-4183-84B7-E2F3D3452AC9}</a:tableStyleId>
              </a:tblPr>
              <a:tblGrid>
                <a:gridCol w="642875"/>
                <a:gridCol w="642875"/>
                <a:gridCol w="642875"/>
                <a:gridCol w="642875"/>
                <a:gridCol w="642875"/>
                <a:gridCol w="642875"/>
              </a:tblGrid>
              <a:tr h="5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i1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i2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s1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s2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s3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5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i1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0.000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0.000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0.250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i2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0.000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0.000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0.250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s1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0.000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0.125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0.062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</a:tr>
              <a:tr h="5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s2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0.125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0.000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0.062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</a:tr>
              <a:tr h="5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s3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0.250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0.250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0.062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0.062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0.000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F6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1"/>
          <p:cNvSpPr txBox="1"/>
          <p:nvPr>
            <p:ph idx="3" type="body"/>
          </p:nvPr>
        </p:nvSpPr>
        <p:spPr>
          <a:xfrm>
            <a:off x="630238" y="2272750"/>
            <a:ext cx="38688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0~1，數值越低越相似</a:t>
            </a:r>
            <a:endParaRPr/>
          </a:p>
        </p:txBody>
      </p:sp>
      <p:sp>
        <p:nvSpPr>
          <p:cNvPr id="410" name="Google Shape;410;p41"/>
          <p:cNvSpPr txBox="1"/>
          <p:nvPr>
            <p:ph idx="1" type="subTitle"/>
          </p:nvPr>
        </p:nvSpPr>
        <p:spPr>
          <a:xfrm>
            <a:off x="630225" y="1684900"/>
            <a:ext cx="38688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各頂點之間的非相似值</a:t>
            </a:r>
            <a:endParaRPr/>
          </a:p>
        </p:txBody>
      </p:sp>
      <p:sp>
        <p:nvSpPr>
          <p:cNvPr id="411" name="Google Shape;411;p41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2" name="Google Shape;412;p41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層次聚類演算法</a:t>
            </a:r>
            <a:endParaRPr sz="2400"/>
          </a:p>
        </p:txBody>
      </p:sp>
      <p:sp>
        <p:nvSpPr>
          <p:cNvPr id="413" name="Google Shape;413;p41"/>
          <p:cNvSpPr txBox="1"/>
          <p:nvPr>
            <p:ph idx="4" type="body"/>
          </p:nvPr>
        </p:nvSpPr>
        <p:spPr>
          <a:xfrm>
            <a:off x="4629150" y="2505075"/>
            <a:ext cx="38877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41"/>
          <p:cNvSpPr txBox="1"/>
          <p:nvPr>
            <p:ph idx="2" type="subTitle"/>
          </p:nvPr>
        </p:nvSpPr>
        <p:spPr>
          <a:xfrm>
            <a:off x="4619600" y="1684900"/>
            <a:ext cx="38877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層次聚類演算法樹狀圖</a:t>
            </a:r>
            <a:endParaRPr/>
          </a:p>
        </p:txBody>
      </p:sp>
      <p:graphicFrame>
        <p:nvGraphicFramePr>
          <p:cNvPr id="415" name="Google Shape;415;p41"/>
          <p:cNvGraphicFramePr/>
          <p:nvPr/>
        </p:nvGraphicFramePr>
        <p:xfrm>
          <a:off x="617500" y="297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{605ABEA9-774E-4183-84B7-E2F3D3452AC9}</a:tableStyleId>
              </a:tblPr>
              <a:tblGrid>
                <a:gridCol w="642875"/>
                <a:gridCol w="642875"/>
                <a:gridCol w="642875"/>
                <a:gridCol w="642875"/>
                <a:gridCol w="642875"/>
                <a:gridCol w="642875"/>
              </a:tblGrid>
              <a:tr h="5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i1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i2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s1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s2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s3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</a:tr>
              <a:tr h="5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i1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0.000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0.000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0.250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i2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0.000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0.000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0.250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s1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0.000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0.125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0.062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</a:tr>
              <a:tr h="5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s2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0.187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0.125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0.000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F6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0.062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</a:tr>
              <a:tr h="52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s3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0.250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0.250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0.062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0.062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FFFFFF"/>
                          </a:solidFill>
                        </a:rPr>
                        <a:t>0.000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7F6000"/>
                    </a:solidFill>
                  </a:tcPr>
                </a:tc>
              </a:tr>
            </a:tbl>
          </a:graphicData>
        </a:graphic>
      </p:graphicFrame>
      <p:pic>
        <p:nvPicPr>
          <p:cNvPr id="416" name="Google Shape;4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285" y="2508710"/>
            <a:ext cx="3307571" cy="36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1"/>
          <p:cNvSpPr txBox="1"/>
          <p:nvPr/>
        </p:nvSpPr>
        <p:spPr>
          <a:xfrm>
            <a:off x="5313700" y="5789175"/>
            <a:ext cx="36597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以此找尋雲集團=分群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2"/>
          <p:cNvSpPr txBox="1"/>
          <p:nvPr>
            <p:ph idx="1" type="subTitle"/>
          </p:nvPr>
        </p:nvSpPr>
        <p:spPr>
          <a:xfrm>
            <a:off x="630225" y="1684900"/>
            <a:ext cx="33609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world_trade.paj</a:t>
            </a:r>
            <a:endParaRPr/>
          </a:p>
        </p:txBody>
      </p:sp>
      <p:sp>
        <p:nvSpPr>
          <p:cNvPr id="423" name="Google Shape;423;p42"/>
          <p:cNvSpPr txBox="1"/>
          <p:nvPr>
            <p:ph idx="2" type="subTitle"/>
          </p:nvPr>
        </p:nvSpPr>
        <p:spPr>
          <a:xfrm>
            <a:off x="4619600" y="1684900"/>
            <a:ext cx="38877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2"/>
          <p:cNvSpPr txBox="1"/>
          <p:nvPr>
            <p:ph idx="3" type="body"/>
          </p:nvPr>
        </p:nvSpPr>
        <p:spPr>
          <a:xfrm>
            <a:off x="630236" y="2505075"/>
            <a:ext cx="33609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世界金屬貿易網絡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80個國家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分為四個體系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核心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強半邊緣國家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弱半邊緣國家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邊緣國家</a:t>
            </a:r>
            <a:endParaRPr/>
          </a:p>
        </p:txBody>
      </p:sp>
      <p:sp>
        <p:nvSpPr>
          <p:cNvPr id="425" name="Google Shape;425;p42"/>
          <p:cNvSpPr txBox="1"/>
          <p:nvPr>
            <p:ph idx="4" type="body"/>
          </p:nvPr>
        </p:nvSpPr>
        <p:spPr>
          <a:xfrm>
            <a:off x="4629150" y="2505075"/>
            <a:ext cx="38877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2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7" name="Google Shape;427;p42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操作：資料集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http://l.pulipuli.info/16/pajek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8" name="Google Shape;42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1614" y="1684900"/>
            <a:ext cx="4345684" cy="45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3"/>
          <p:cNvSpPr txBox="1"/>
          <p:nvPr>
            <p:ph idx="1" type="subTitle"/>
          </p:nvPr>
        </p:nvSpPr>
        <p:spPr>
          <a:xfrm>
            <a:off x="630225" y="1684900"/>
            <a:ext cx="33609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world_trade.paj</a:t>
            </a:r>
            <a:endParaRPr/>
          </a:p>
        </p:txBody>
      </p:sp>
      <p:sp>
        <p:nvSpPr>
          <p:cNvPr id="434" name="Google Shape;434;p43"/>
          <p:cNvSpPr txBox="1"/>
          <p:nvPr>
            <p:ph idx="2" type="subTitle"/>
          </p:nvPr>
        </p:nvSpPr>
        <p:spPr>
          <a:xfrm>
            <a:off x="4619600" y="1684900"/>
            <a:ext cx="38877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43"/>
          <p:cNvSpPr txBox="1"/>
          <p:nvPr>
            <p:ph idx="3" type="body"/>
          </p:nvPr>
        </p:nvSpPr>
        <p:spPr>
          <a:xfrm>
            <a:off x="630236" y="2505075"/>
            <a:ext cx="33609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世界金屬貿易網絡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80個國家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分為四個體系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核心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強半邊緣國家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弱半邊緣國家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邊緣國家</a:t>
            </a:r>
            <a:endParaRPr/>
          </a:p>
        </p:txBody>
      </p:sp>
      <p:sp>
        <p:nvSpPr>
          <p:cNvPr id="436" name="Google Shape;436;p43"/>
          <p:cNvSpPr txBox="1"/>
          <p:nvPr>
            <p:ph idx="4" type="body"/>
          </p:nvPr>
        </p:nvSpPr>
        <p:spPr>
          <a:xfrm>
            <a:off x="4629150" y="2505075"/>
            <a:ext cx="38877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43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8" name="Google Shape;438;p43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操作：資料集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http://l.pulipuli.info/16/pajek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9" name="Google Shape;43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1614" y="1684900"/>
            <a:ext cx="4345684" cy="45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開啟Networks: world_trade.paj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Menu &gt; Cluster &gt; Create Complete Cluster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Menu &gt; Operations &gt; Dissimilarity &gt; Network based &gt; d1 &gt; All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儲存eps文件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雙擊產生的Hierarchy，顯示層級文件編輯介面</a:t>
            </a:r>
            <a:endParaRPr/>
          </a:p>
        </p:txBody>
      </p:sp>
      <p:sp>
        <p:nvSpPr>
          <p:cNvPr id="445" name="Google Shape;445;p44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6" name="Google Shape;446;p44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操作：產生層次聚類演算法樹狀圖 (1/2)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參考書目</a:t>
            </a:r>
            <a:endParaRPr b="1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PAJEK </a:t>
            </a:r>
            <a:r>
              <a:rPr lang="en-US"/>
              <a:t>蜘蛛: 社會網絡分析技術</a:t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原名：</a:t>
            </a:r>
            <a:endParaRPr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Exploratory Social Network Analysis with Pajek (2nd Ed.)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作者：</a:t>
            </a:r>
            <a:endParaRPr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Wouter de Nooy</a:t>
            </a:r>
            <a:endParaRPr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Andrej Mrvar</a:t>
            </a:r>
            <a:endParaRPr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Vladimir Batagelj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翻譯者 與 編者</a:t>
            </a:r>
            <a:endParaRPr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林楓 譯</a:t>
            </a:r>
            <a:endParaRPr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李葆嘉 審訂</a:t>
            </a:r>
            <a:endParaRPr/>
          </a:p>
        </p:txBody>
      </p:sp>
      <p:sp>
        <p:nvSpPr>
          <p:cNvPr id="175" name="Google Shape;175;p18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18"/>
          <p:cNvPicPr preferRelativeResize="0"/>
          <p:nvPr/>
        </p:nvPicPr>
        <p:blipFill rotWithShape="1">
          <a:blip r:embed="rId3">
            <a:alphaModFix/>
          </a:blip>
          <a:srcRect b="0" l="14620" r="16319" t="0"/>
          <a:stretch/>
        </p:blipFill>
        <p:spPr>
          <a:xfrm>
            <a:off x="5180075" y="1932400"/>
            <a:ext cx="2822376" cy="408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操作：產生層次聚類演算法樹狀圖 (2/2)</a:t>
            </a:r>
            <a:endParaRPr/>
          </a:p>
        </p:txBody>
      </p:sp>
      <p:sp>
        <p:nvSpPr>
          <p:cNvPr id="452" name="Google Shape;452;p45"/>
          <p:cNvSpPr txBox="1"/>
          <p:nvPr>
            <p:ph idx="1" type="subTitle"/>
          </p:nvPr>
        </p:nvSpPr>
        <p:spPr>
          <a:xfrm>
            <a:off x="630225" y="1684900"/>
            <a:ext cx="38688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操作畫面</a:t>
            </a:r>
            <a:endParaRPr/>
          </a:p>
        </p:txBody>
      </p:sp>
      <p:sp>
        <p:nvSpPr>
          <p:cNvPr id="453" name="Google Shape;453;p45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4" name="Google Shape;454;p45"/>
          <p:cNvSpPr txBox="1"/>
          <p:nvPr>
            <p:ph idx="2" type="subTitle"/>
          </p:nvPr>
        </p:nvSpPr>
        <p:spPr>
          <a:xfrm>
            <a:off x="4619600" y="1684900"/>
            <a:ext cx="38877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層次聚類演算法樹狀圖</a:t>
            </a:r>
            <a:endParaRPr/>
          </a:p>
        </p:txBody>
      </p:sp>
      <p:sp>
        <p:nvSpPr>
          <p:cNvPr id="455" name="Google Shape;455;p45"/>
          <p:cNvSpPr txBox="1"/>
          <p:nvPr>
            <p:ph idx="3" type="body"/>
          </p:nvPr>
        </p:nvSpPr>
        <p:spPr>
          <a:xfrm>
            <a:off x="630238" y="2505075"/>
            <a:ext cx="38688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6" name="Google Shape;4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50" y="2998400"/>
            <a:ext cx="3887700" cy="255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2145" y="2505075"/>
            <a:ext cx="2672500" cy="413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6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3" name="Google Shape;463;p46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操作：閱讀層級文件編輯器</a:t>
            </a:r>
            <a:endParaRPr/>
          </a:p>
        </p:txBody>
      </p:sp>
      <p:pic>
        <p:nvPicPr>
          <p:cNvPr id="464" name="Google Shape;46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013" y="1570025"/>
            <a:ext cx="3305175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6"/>
          <p:cNvSpPr/>
          <p:nvPr/>
        </p:nvSpPr>
        <p:spPr>
          <a:xfrm>
            <a:off x="3140300" y="2286350"/>
            <a:ext cx="1569900" cy="202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6"/>
          <p:cNvSpPr/>
          <p:nvPr/>
        </p:nvSpPr>
        <p:spPr>
          <a:xfrm>
            <a:off x="221100" y="2013050"/>
            <a:ext cx="2250600" cy="961800"/>
          </a:xfrm>
          <a:prstGeom prst="wedgeRoundRectCallout">
            <a:avLst>
              <a:gd fmla="val 77907" name="adj1"/>
              <a:gd fmla="val -789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下一層 &gt; 雲集團編號(無意義) [相似性] (頂點個數)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467" name="Google Shape;467;p46"/>
          <p:cNvSpPr/>
          <p:nvPr/>
        </p:nvSpPr>
        <p:spPr>
          <a:xfrm>
            <a:off x="5873650" y="3613575"/>
            <a:ext cx="2250600" cy="961800"/>
          </a:xfrm>
          <a:prstGeom prst="wedgeRoundRectCallout">
            <a:avLst>
              <a:gd fmla="val -99883" name="adj1"/>
              <a:gd fmla="val -2475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頂點編號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</a:rPr>
              <a:t>(頂點個數)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7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/>
              <a:t>決定數量</a:t>
            </a:r>
            <a:r>
              <a:rPr lang="en-US"/>
              <a:t>：世界體系分區文件分為四群，因此我們也找</a:t>
            </a:r>
            <a:r>
              <a:rPr b="1" lang="en-US">
                <a:solidFill>
                  <a:srgbClr val="FF0000"/>
                </a:solidFill>
              </a:rPr>
              <a:t>四個</a:t>
            </a:r>
            <a:r>
              <a:rPr lang="en-US"/>
              <a:t>內等構類別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由非相似值較高的雲集團分裂：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/>
              <a:t>Root [4.23] 分裂，得到2群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/>
              <a:t>100078 [0.84] 分類，得到4群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結果分為4個類別</a:t>
            </a:r>
            <a:endParaRPr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34, 13, 20, 13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7"/>
          <p:cNvSpPr txBox="1"/>
          <p:nvPr>
            <p:ph idx="2" type="body"/>
          </p:nvPr>
        </p:nvSpPr>
        <p:spPr>
          <a:xfrm>
            <a:off x="4648200" y="4086225"/>
            <a:ext cx="40386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474" name="Google Shape;474;p47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5" name="Google Shape;475;p47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操作：如何決定要找幾群?</a:t>
            </a:r>
            <a:endParaRPr/>
          </a:p>
        </p:txBody>
      </p:sp>
      <p:grpSp>
        <p:nvGrpSpPr>
          <p:cNvPr id="476" name="Google Shape;476;p47"/>
          <p:cNvGrpSpPr/>
          <p:nvPr/>
        </p:nvGrpSpPr>
        <p:grpSpPr>
          <a:xfrm>
            <a:off x="4887075" y="1600188"/>
            <a:ext cx="3371850" cy="2486025"/>
            <a:chOff x="4887075" y="2925488"/>
            <a:chExt cx="3371850" cy="2486025"/>
          </a:xfrm>
        </p:grpSpPr>
        <p:pic>
          <p:nvPicPr>
            <p:cNvPr id="477" name="Google Shape;477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87075" y="2925488"/>
              <a:ext cx="3371850" cy="2486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47"/>
            <p:cNvSpPr/>
            <p:nvPr/>
          </p:nvSpPr>
          <p:spPr>
            <a:xfrm>
              <a:off x="5358750" y="4687175"/>
              <a:ext cx="1398000" cy="202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7"/>
            <p:cNvSpPr/>
            <p:nvPr/>
          </p:nvSpPr>
          <p:spPr>
            <a:xfrm>
              <a:off x="5530975" y="4484675"/>
              <a:ext cx="1398000" cy="202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7"/>
            <p:cNvSpPr/>
            <p:nvPr/>
          </p:nvSpPr>
          <p:spPr>
            <a:xfrm>
              <a:off x="5723450" y="4067263"/>
              <a:ext cx="1398000" cy="202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7"/>
            <p:cNvSpPr/>
            <p:nvPr/>
          </p:nvSpPr>
          <p:spPr>
            <a:xfrm>
              <a:off x="5723450" y="4275963"/>
              <a:ext cx="1398000" cy="202500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82" name="Google Shape;48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7050" y="4304721"/>
            <a:ext cx="3111888" cy="2186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3" name="Google Shape;483;p47"/>
          <p:cNvCxnSpPr>
            <a:stCxn id="478" idx="2"/>
          </p:cNvCxnSpPr>
          <p:nvPr/>
        </p:nvCxnSpPr>
        <p:spPr>
          <a:xfrm>
            <a:off x="6057750" y="3564375"/>
            <a:ext cx="0" cy="903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4" name="Google Shape;484;p47"/>
          <p:cNvSpPr txBox="1"/>
          <p:nvPr/>
        </p:nvSpPr>
        <p:spPr>
          <a:xfrm>
            <a:off x="6154500" y="3564375"/>
            <a:ext cx="23445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</a:rPr>
              <a:t>雙擊檢視細節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選擇不分割的雲集團，按Ctrl+t，標示(Close)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主介面 Menu &gt; Hierarchy &gt; Make Partition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產生了新的分區文件，可以用於跟原本的世界體系分區文件比較</a:t>
            </a:r>
            <a:br>
              <a:rPr lang="en-US"/>
            </a:br>
            <a:endParaRPr/>
          </a:p>
        </p:txBody>
      </p:sp>
      <p:sp>
        <p:nvSpPr>
          <p:cNvPr id="490" name="Google Shape;490;p4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8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2" name="Google Shape;492;p48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操作：建立分群文件</a:t>
            </a:r>
            <a:endParaRPr/>
          </a:p>
        </p:txBody>
      </p:sp>
      <p:pic>
        <p:nvPicPr>
          <p:cNvPr id="493" name="Google Shape;49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450" y="1600188"/>
            <a:ext cx="337185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4086221"/>
            <a:ext cx="4038600" cy="2655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9"/>
          <p:cNvSpPr txBox="1"/>
          <p:nvPr>
            <p:ph type="ctrTitle"/>
          </p:nvPr>
        </p:nvSpPr>
        <p:spPr>
          <a:xfrm>
            <a:off x="2706775" y="3115600"/>
            <a:ext cx="6364500" cy="19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塊模型</a:t>
            </a:r>
            <a:endParaRPr/>
          </a:p>
        </p:txBody>
      </p:sp>
      <p:sp>
        <p:nvSpPr>
          <p:cNvPr id="500" name="Google Shape;500;p49"/>
          <p:cNvSpPr txBox="1"/>
          <p:nvPr>
            <p:ph idx="1" type="subTitle"/>
          </p:nvPr>
        </p:nvSpPr>
        <p:spPr>
          <a:xfrm>
            <a:off x="2706775" y="2679400"/>
            <a:ext cx="6364500" cy="4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Section 4-1.</a:t>
            </a:r>
            <a:endParaRPr/>
          </a:p>
        </p:txBody>
      </p:sp>
      <p:sp>
        <p:nvSpPr>
          <p:cNvPr id="501" name="Google Shape;501;p49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0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名詞定義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塊 Block</a:t>
            </a:r>
            <a:endParaRPr/>
          </a:p>
        </p:txBody>
      </p:sp>
      <p:sp>
        <p:nvSpPr>
          <p:cNvPr id="507" name="Google Shape;507;p5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指</a:t>
            </a:r>
            <a:r>
              <a:rPr lang="en-US"/>
              <a:t>鄰接矩陣中行列交叉區域的格子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標示類別與自身的關係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或與其他類別的關係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可用來簡單地描述整體網絡結構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50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9" name="Google Shape;50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600" y="2818950"/>
            <a:ext cx="3173950" cy="24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50"/>
          <p:cNvSpPr/>
          <p:nvPr/>
        </p:nvSpPr>
        <p:spPr>
          <a:xfrm>
            <a:off x="6402150" y="3201075"/>
            <a:ext cx="835800" cy="7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50"/>
          <p:cNvSpPr/>
          <p:nvPr/>
        </p:nvSpPr>
        <p:spPr>
          <a:xfrm>
            <a:off x="6402150" y="3978975"/>
            <a:ext cx="835800" cy="1143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50"/>
          <p:cNvSpPr/>
          <p:nvPr/>
        </p:nvSpPr>
        <p:spPr>
          <a:xfrm>
            <a:off x="7237950" y="3978975"/>
            <a:ext cx="1098900" cy="1143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50"/>
          <p:cNvSpPr/>
          <p:nvPr/>
        </p:nvSpPr>
        <p:spPr>
          <a:xfrm>
            <a:off x="7237950" y="3201075"/>
            <a:ext cx="1098900" cy="7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51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鄰接矩陣</a:t>
            </a:r>
            <a:endParaRPr/>
          </a:p>
        </p:txBody>
      </p:sp>
      <p:sp>
        <p:nvSpPr>
          <p:cNvPr id="519" name="Google Shape;519;p51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縮攏矩陣=影矩陣</a:t>
            </a:r>
            <a:endParaRPr/>
          </a:p>
        </p:txBody>
      </p:sp>
      <p:sp>
        <p:nvSpPr>
          <p:cNvPr id="520" name="Google Shape;520;p51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1" name="Google Shape;521;p51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塊的</a:t>
            </a:r>
            <a:r>
              <a:rPr lang="en-US" sz="2400"/>
              <a:t>分類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全型 </a:t>
            </a:r>
            <a:r>
              <a:rPr lang="en-US">
                <a:solidFill>
                  <a:schemeClr val="dk1"/>
                </a:solidFill>
              </a:rPr>
              <a:t>com</a:t>
            </a:r>
            <a:r>
              <a:rPr lang="en-US"/>
              <a:t> / 無型 -(</a:t>
            </a:r>
            <a:r>
              <a:rPr lang="en-US">
                <a:solidFill>
                  <a:schemeClr val="dk1"/>
                </a:solidFill>
              </a:rPr>
              <a:t>null)</a:t>
            </a:r>
            <a:endParaRPr/>
          </a:p>
        </p:txBody>
      </p:sp>
      <p:pic>
        <p:nvPicPr>
          <p:cNvPr id="522" name="Google Shape;52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89025"/>
            <a:ext cx="3173950" cy="24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1"/>
          <p:cNvSpPr/>
          <p:nvPr/>
        </p:nvSpPr>
        <p:spPr>
          <a:xfrm>
            <a:off x="1595750" y="2671150"/>
            <a:ext cx="835800" cy="7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51"/>
          <p:cNvSpPr/>
          <p:nvPr/>
        </p:nvSpPr>
        <p:spPr>
          <a:xfrm>
            <a:off x="1595750" y="3449050"/>
            <a:ext cx="835800" cy="1143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51"/>
          <p:cNvSpPr/>
          <p:nvPr/>
        </p:nvSpPr>
        <p:spPr>
          <a:xfrm>
            <a:off x="2431550" y="3449050"/>
            <a:ext cx="1098900" cy="1143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51"/>
          <p:cNvSpPr/>
          <p:nvPr/>
        </p:nvSpPr>
        <p:spPr>
          <a:xfrm>
            <a:off x="2431550" y="2671150"/>
            <a:ext cx="1098900" cy="777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7" name="Google Shape;52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2164700"/>
            <a:ext cx="4038600" cy="147420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51"/>
          <p:cNvSpPr/>
          <p:nvPr/>
        </p:nvSpPr>
        <p:spPr>
          <a:xfrm flipH="1">
            <a:off x="3799050" y="2546975"/>
            <a:ext cx="9114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9" name="Google Shape;529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1084" y="4018459"/>
            <a:ext cx="1356214" cy="210785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0" name="Google Shape;530;p51"/>
          <p:cNvSpPr/>
          <p:nvPr/>
        </p:nvSpPr>
        <p:spPr>
          <a:xfrm flipH="1" rot="5400000">
            <a:off x="6510400" y="3553325"/>
            <a:ext cx="7158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9DAF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2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核心──週邊結構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核心對核心的塊：全型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核心對週邊的塊：全型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週邊對週邊的塊：無型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52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塊模型能夠清楚描述整體網絡結構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說明每個頂點在這個結構中的所屬位置(類別)</a:t>
            </a:r>
            <a:endParaRPr/>
          </a:p>
        </p:txBody>
      </p:sp>
      <p:sp>
        <p:nvSpPr>
          <p:cNvPr id="537" name="Google Shape;537;p52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8" name="Google Shape;538;p52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塊模型</a:t>
            </a:r>
            <a:endParaRPr/>
          </a:p>
        </p:txBody>
      </p:sp>
      <p:pic>
        <p:nvPicPr>
          <p:cNvPr id="539" name="Google Shape;53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34700"/>
            <a:ext cx="4038600" cy="1474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53"/>
          <p:cNvSpPr txBox="1"/>
          <p:nvPr>
            <p:ph type="ctrTitle"/>
          </p:nvPr>
        </p:nvSpPr>
        <p:spPr>
          <a:xfrm>
            <a:off x="2706775" y="3115600"/>
            <a:ext cx="6364500" cy="19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如何產生塊模型？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塊建模 </a:t>
            </a:r>
            <a:r>
              <a:rPr lang="en-US" sz="3600"/>
              <a:t>Blockmodeling</a:t>
            </a:r>
            <a:endParaRPr sz="3600"/>
          </a:p>
        </p:txBody>
      </p:sp>
      <p:sp>
        <p:nvSpPr>
          <p:cNvPr id="545" name="Google Shape;545;p53"/>
          <p:cNvSpPr txBox="1"/>
          <p:nvPr>
            <p:ph idx="1" type="subTitle"/>
          </p:nvPr>
        </p:nvSpPr>
        <p:spPr>
          <a:xfrm>
            <a:off x="2706775" y="2679400"/>
            <a:ext cx="6364500" cy="4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Section 4-2.</a:t>
            </a:r>
            <a:endParaRPr/>
          </a:p>
        </p:txBody>
      </p:sp>
      <p:sp>
        <p:nvSpPr>
          <p:cNvPr id="546" name="Google Shape;546;p53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4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塊建模的步驟</a:t>
            </a:r>
            <a:endParaRPr/>
          </a:p>
        </p:txBody>
      </p:sp>
      <p:sp>
        <p:nvSpPr>
          <p:cNvPr id="552" name="Google Shape;552;p5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指定類別數量：如果假設網絡結構是核心──週邊結構，那就是兩種類別 (位置)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允許出現的塊模型種類(塊類型)：</a:t>
            </a:r>
            <a:r>
              <a:rPr lang="en-US" sz="2200"/>
              <a:t>如果是結構對等性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/>
              <a:t>僅允許出現全型塊和無型塊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/>
              <a:t>希望沿著對角線出現一個全型塊(核心)和一個無型塊(週邊)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由電腦計算出最佳化分區文件，完成塊模型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/>
              <a:t>啟發式演算法：嘗試找尋最低</a:t>
            </a:r>
            <a:r>
              <a:rPr b="1" lang="en-US" u="sng"/>
              <a:t>誤差分數</a:t>
            </a:r>
            <a:r>
              <a:rPr lang="en-US"/>
              <a:t>的分區方式</a:t>
            </a:r>
            <a:endParaRPr/>
          </a:p>
        </p:txBody>
      </p:sp>
      <p:sp>
        <p:nvSpPr>
          <p:cNvPr id="553" name="Google Shape;553;p54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9"/>
          <p:cNvPicPr preferRelativeResize="0"/>
          <p:nvPr/>
        </p:nvPicPr>
        <p:blipFill rotWithShape="1">
          <a:blip r:embed="rId3">
            <a:alphaModFix/>
          </a:blip>
          <a:srcRect b="31024" l="0" r="0" t="0"/>
          <a:stretch/>
        </p:blipFill>
        <p:spPr>
          <a:xfrm>
            <a:off x="0" y="2584476"/>
            <a:ext cx="9144000" cy="427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http://l.pulipuli.info/17/pajek</a:t>
            </a:r>
            <a:r>
              <a:rPr lang="en-US"/>
              <a:t> </a:t>
            </a:r>
            <a:endParaRPr/>
          </a:p>
        </p:txBody>
      </p:sp>
      <p:sp>
        <p:nvSpPr>
          <p:cNvPr id="184" name="Google Shape;184;p19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19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PAJEK </a:t>
            </a:r>
            <a:r>
              <a:rPr lang="en-US"/>
              <a:t>蜘蛛軟體 與 資料集</a:t>
            </a:r>
            <a:endParaRPr/>
          </a:p>
        </p:txBody>
      </p:sp>
      <p:pic>
        <p:nvPicPr>
          <p:cNvPr id="186" name="Google Shape;18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7775" y="1299700"/>
            <a:ext cx="161925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5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誤差分數</a:t>
            </a:r>
            <a:endParaRPr/>
          </a:p>
        </p:txBody>
      </p:sp>
      <p:sp>
        <p:nvSpPr>
          <p:cNvPr id="559" name="Google Shape;559;p55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對於理想的「核心──週邊結構」來說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因為s1-s2有多餘的紐帶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因此誤差分數為1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誤差分數越低，此結構越符合理想矩陣</a:t>
            </a:r>
            <a:endParaRPr/>
          </a:p>
        </p:txBody>
      </p:sp>
      <p:sp>
        <p:nvSpPr>
          <p:cNvPr id="560" name="Google Shape;560;p55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1" name="Google Shape;56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2459830"/>
            <a:ext cx="4038600" cy="312319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55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55"/>
          <p:cNvSpPr/>
          <p:nvPr/>
        </p:nvSpPr>
        <p:spPr>
          <a:xfrm>
            <a:off x="7010400" y="4474300"/>
            <a:ext cx="506100" cy="476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56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操作：篩選出有明確分區的頂點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http://l.pulipuli.info/16/pajek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569" name="Google Shape;569;p5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開啟Networks: world_trade.paj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開啟Partitions: world_trade.clu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Menu: Operations &gt; Extract from Network &gt; Partition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Select clusters: 1-4 (表示僅取出4個明確的分區，不考慮9999998的遺失值)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頂點被縮減成52個了</a:t>
            </a:r>
            <a:endParaRPr/>
          </a:p>
        </p:txBody>
      </p:sp>
      <p:sp>
        <p:nvSpPr>
          <p:cNvPr id="570" name="Google Shape;570;p56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1" name="Google Shape;571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3550" y="3697450"/>
            <a:ext cx="4541826" cy="298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7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操作：用</a:t>
            </a:r>
            <a:r>
              <a:rPr lang="en-US" u="sng"/>
              <a:t>分區文件</a:t>
            </a:r>
            <a:r>
              <a:rPr lang="en-US"/>
              <a:t>進行塊建模</a:t>
            </a:r>
            <a:endParaRPr/>
          </a:p>
        </p:txBody>
      </p:sp>
      <p:sp>
        <p:nvSpPr>
          <p:cNvPr id="577" name="Google Shape;577;p57"/>
          <p:cNvSpPr txBox="1"/>
          <p:nvPr>
            <p:ph idx="1" type="body"/>
          </p:nvPr>
        </p:nvSpPr>
        <p:spPr>
          <a:xfrm>
            <a:off x="253250" y="1600200"/>
            <a:ext cx="5571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勾取選項：Menu: Operations &gt; BLockmodeling中的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Restricted Options (限制條件)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Short Report (簡短報告)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Menu: Operations &gt; Blockmodeling &gt; Optimize Partition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1-Mode BlockModeling: Structural Equivalence (結構對等性): Run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得到最終結果：誤差分數339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1核心類別對其他類別輸出貿易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2 3 4其他國家沒有出口此類產品</a:t>
            </a:r>
            <a:br>
              <a:rPr lang="en-US"/>
            </a:br>
            <a:r>
              <a:rPr lang="en-US"/>
              <a:t>(其實有, 只是被視為誤差分數)</a:t>
            </a:r>
            <a:endParaRPr/>
          </a:p>
        </p:txBody>
      </p:sp>
      <p:sp>
        <p:nvSpPr>
          <p:cNvPr id="578" name="Google Shape;578;p57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9" name="Google Shape;579;p57"/>
          <p:cNvSpPr/>
          <p:nvPr/>
        </p:nvSpPr>
        <p:spPr>
          <a:xfrm>
            <a:off x="5946275" y="1259850"/>
            <a:ext cx="2937600" cy="5206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Final Image Matrix: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      1      2      3      4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  1  com com com com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  2  -       -      -       -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  3</a:t>
            </a:r>
            <a:r>
              <a:rPr lang="en-US" sz="1800">
                <a:solidFill>
                  <a:schemeClr val="dk1"/>
                </a:solidFill>
              </a:rPr>
              <a:t>  -       -      -       -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  4</a:t>
            </a:r>
            <a:r>
              <a:rPr lang="en-US" sz="1800">
                <a:solidFill>
                  <a:schemeClr val="dk1"/>
                </a:solidFill>
              </a:rPr>
              <a:t>  -       -      -       -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Final Error Matrix: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        1    2    3    4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  1     7   28   32   39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  2    36   50   55   28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  3     6   13   17   14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     4     0    0    1   13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Final error = 339.000</a:t>
            </a:r>
            <a:endParaRPr sz="1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8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操作：隨機塊建模</a:t>
            </a:r>
            <a:endParaRPr/>
          </a:p>
        </p:txBody>
      </p:sp>
      <p:sp>
        <p:nvSpPr>
          <p:cNvPr id="585" name="Google Shape;585;p58"/>
          <p:cNvSpPr txBox="1"/>
          <p:nvPr>
            <p:ph idx="1" type="body"/>
          </p:nvPr>
        </p:nvSpPr>
        <p:spPr>
          <a:xfrm>
            <a:off x="457200" y="1600200"/>
            <a:ext cx="54081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Menu: Operations &gt; Blockmodeling &gt; Random Start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1-Mode BlockModeling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 sz="2400"/>
              <a:t>Structural Equivalence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2 clusters &gt; 4 clusters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RUN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得到最終結果：誤差分數281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/>
              <a:t>3類別對其他國家輸出 (主要出口)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/>
              <a:t>2類別對1~3國家輸出 (次要出口)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/>
              <a:t>3,4類別為進口國</a:t>
            </a:r>
            <a:endParaRPr/>
          </a:p>
        </p:txBody>
      </p:sp>
      <p:sp>
        <p:nvSpPr>
          <p:cNvPr id="586" name="Google Shape;586;p58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7" name="Google Shape;587;p58"/>
          <p:cNvSpPr/>
          <p:nvPr/>
        </p:nvSpPr>
        <p:spPr>
          <a:xfrm>
            <a:off x="5946275" y="1259850"/>
            <a:ext cx="2937600" cy="5206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Final Image Matrix: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1      2      3      4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1   -      -       -       -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2  com com com  -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3  com com com com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4   </a:t>
            </a:r>
            <a:r>
              <a:rPr lang="en-US" sz="1800">
                <a:solidFill>
                  <a:schemeClr val="dk1"/>
                </a:solidFill>
              </a:rPr>
              <a:t>-      -       -       -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Final Error Matrix: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  1    2    3    4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1    41   12   10   28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2    39    6    8   25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3     6    2    0   11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4    30    3    9   51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Final error = 281.000</a:t>
            </a:r>
            <a:endParaRPr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9"/>
          <p:cNvSpPr txBox="1"/>
          <p:nvPr>
            <p:ph type="ctrTitle"/>
          </p:nvPr>
        </p:nvSpPr>
        <p:spPr>
          <a:xfrm>
            <a:off x="2706775" y="3115600"/>
            <a:ext cx="6364500" cy="19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更泛用的塊建模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正則對等性的</a:t>
            </a:r>
            <a:r>
              <a:rPr lang="en-US"/>
              <a:t>塊建模</a:t>
            </a:r>
            <a:endParaRPr sz="3600"/>
          </a:p>
        </p:txBody>
      </p:sp>
      <p:sp>
        <p:nvSpPr>
          <p:cNvPr id="593" name="Google Shape;593;p59"/>
          <p:cNvSpPr txBox="1"/>
          <p:nvPr>
            <p:ph idx="1" type="subTitle"/>
          </p:nvPr>
        </p:nvSpPr>
        <p:spPr>
          <a:xfrm>
            <a:off x="2706775" y="2679400"/>
            <a:ext cx="6364500" cy="4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Section 4-3.</a:t>
            </a:r>
            <a:endParaRPr/>
          </a:p>
        </p:txBody>
      </p:sp>
      <p:sp>
        <p:nvSpPr>
          <p:cNvPr id="594" name="Google Shape;594;p59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0"/>
          <p:cNvSpPr txBox="1"/>
          <p:nvPr>
            <p:ph type="title"/>
          </p:nvPr>
        </p:nvSpPr>
        <p:spPr>
          <a:xfrm>
            <a:off x="457200" y="749628"/>
            <a:ext cx="8229600" cy="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結構對等性 ⇨ 正則對等性</a:t>
            </a:r>
            <a:endParaRPr/>
          </a:p>
        </p:txBody>
      </p:sp>
      <p:sp>
        <p:nvSpPr>
          <p:cNvPr id="600" name="Google Shape;600;p6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結構對等性：僅看位置，比較嚴苛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位於不同位置的行為者就會被歸入不同組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不同大學任教的教師之間則無法分析，因為他們教導的學生各是不同的行為者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正則對等性：看所連的頂點是否屬於同一類別(分區文件)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正則塊：在每一行和每一列都至少含有一條弧 (Arc, 有向邊)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正則塊 包含 全型塊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正則對等性 包含 結構對等性</a:t>
            </a:r>
            <a:endParaRPr/>
          </a:p>
        </p:txBody>
      </p:sp>
      <p:sp>
        <p:nvSpPr>
          <p:cNvPr id="601" name="Google Shape;601;p60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02" name="Google Shape;602;p60"/>
          <p:cNvSpPr txBox="1"/>
          <p:nvPr/>
        </p:nvSpPr>
        <p:spPr>
          <a:xfrm>
            <a:off x="4599000" y="427025"/>
            <a:ext cx="35253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Regular Equivalence</a:t>
            </a:r>
            <a:endParaRPr/>
          </a:p>
        </p:txBody>
      </p:sp>
      <p:sp>
        <p:nvSpPr>
          <p:cNvPr id="603" name="Google Shape;603;p60"/>
          <p:cNvSpPr txBox="1"/>
          <p:nvPr/>
        </p:nvSpPr>
        <p:spPr>
          <a:xfrm>
            <a:off x="749650" y="466625"/>
            <a:ext cx="42342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Structural Equivalence    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1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加入正則塊的塊建模</a:t>
            </a:r>
            <a:endParaRPr/>
          </a:p>
        </p:txBody>
      </p:sp>
      <p:sp>
        <p:nvSpPr>
          <p:cNvPr id="609" name="Google Shape;609;p61"/>
          <p:cNvSpPr txBox="1"/>
          <p:nvPr>
            <p:ph idx="1" type="subTitle"/>
          </p:nvPr>
        </p:nvSpPr>
        <p:spPr>
          <a:xfrm>
            <a:off x="630225" y="1684900"/>
            <a:ext cx="38688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鄰接矩陣</a:t>
            </a:r>
            <a:endParaRPr/>
          </a:p>
        </p:txBody>
      </p:sp>
      <p:sp>
        <p:nvSpPr>
          <p:cNvPr id="610" name="Google Shape;610;p61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1" name="Google Shape;61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2623581"/>
            <a:ext cx="4041850" cy="357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9604" y="2623579"/>
            <a:ext cx="4365625" cy="17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8775" y="4666988"/>
            <a:ext cx="234315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61"/>
          <p:cNvSpPr txBox="1"/>
          <p:nvPr>
            <p:ph idx="2" type="subTitle"/>
          </p:nvPr>
        </p:nvSpPr>
        <p:spPr>
          <a:xfrm>
            <a:off x="4619600" y="1684900"/>
            <a:ext cx="38877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影矩陣跟誤差矩陣</a:t>
            </a:r>
            <a:endParaRPr/>
          </a:p>
        </p:txBody>
      </p:sp>
      <p:sp>
        <p:nvSpPr>
          <p:cNvPr id="615" name="Google Shape;615;p61"/>
          <p:cNvSpPr/>
          <p:nvPr/>
        </p:nvSpPr>
        <p:spPr>
          <a:xfrm>
            <a:off x="3473325" y="3308400"/>
            <a:ext cx="791400" cy="1938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61"/>
          <p:cNvSpPr/>
          <p:nvPr/>
        </p:nvSpPr>
        <p:spPr>
          <a:xfrm>
            <a:off x="3473325" y="5274400"/>
            <a:ext cx="791400" cy="823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61"/>
          <p:cNvSpPr/>
          <p:nvPr/>
        </p:nvSpPr>
        <p:spPr>
          <a:xfrm>
            <a:off x="1254875" y="5274400"/>
            <a:ext cx="264600" cy="823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61"/>
          <p:cNvSpPr/>
          <p:nvPr/>
        </p:nvSpPr>
        <p:spPr>
          <a:xfrm>
            <a:off x="1254875" y="3029067"/>
            <a:ext cx="2646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61"/>
          <p:cNvSpPr/>
          <p:nvPr/>
        </p:nvSpPr>
        <p:spPr>
          <a:xfrm>
            <a:off x="3473325" y="3029075"/>
            <a:ext cx="7914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61"/>
          <p:cNvSpPr/>
          <p:nvPr/>
        </p:nvSpPr>
        <p:spPr>
          <a:xfrm>
            <a:off x="1519475" y="3029075"/>
            <a:ext cx="19539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61"/>
          <p:cNvSpPr/>
          <p:nvPr/>
        </p:nvSpPr>
        <p:spPr>
          <a:xfrm>
            <a:off x="1519475" y="3282649"/>
            <a:ext cx="1953900" cy="19389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61"/>
          <p:cNvSpPr/>
          <p:nvPr/>
        </p:nvSpPr>
        <p:spPr>
          <a:xfrm>
            <a:off x="1519475" y="5221549"/>
            <a:ext cx="1953900" cy="8766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61"/>
          <p:cNvSpPr/>
          <p:nvPr/>
        </p:nvSpPr>
        <p:spPr>
          <a:xfrm>
            <a:off x="1254875" y="3282650"/>
            <a:ext cx="264600" cy="19389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61"/>
          <p:cNvSpPr/>
          <p:nvPr/>
        </p:nvSpPr>
        <p:spPr>
          <a:xfrm>
            <a:off x="6644225" y="3640925"/>
            <a:ext cx="690000" cy="279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61"/>
          <p:cNvSpPr/>
          <p:nvPr/>
        </p:nvSpPr>
        <p:spPr>
          <a:xfrm>
            <a:off x="6644225" y="3920225"/>
            <a:ext cx="690000" cy="279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61"/>
          <p:cNvSpPr/>
          <p:nvPr/>
        </p:nvSpPr>
        <p:spPr>
          <a:xfrm>
            <a:off x="6644225" y="3373688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61"/>
          <p:cNvSpPr/>
          <p:nvPr/>
        </p:nvSpPr>
        <p:spPr>
          <a:xfrm>
            <a:off x="5388125" y="3373688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61"/>
          <p:cNvSpPr/>
          <p:nvPr/>
        </p:nvSpPr>
        <p:spPr>
          <a:xfrm>
            <a:off x="7732200" y="3373688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61"/>
          <p:cNvSpPr/>
          <p:nvPr/>
        </p:nvSpPr>
        <p:spPr>
          <a:xfrm>
            <a:off x="7732200" y="3640913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61"/>
          <p:cNvSpPr/>
          <p:nvPr/>
        </p:nvSpPr>
        <p:spPr>
          <a:xfrm>
            <a:off x="7732200" y="3920213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61"/>
          <p:cNvSpPr/>
          <p:nvPr/>
        </p:nvSpPr>
        <p:spPr>
          <a:xfrm>
            <a:off x="5388125" y="3920213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61"/>
          <p:cNvSpPr/>
          <p:nvPr/>
        </p:nvSpPr>
        <p:spPr>
          <a:xfrm>
            <a:off x="5388125" y="3640925"/>
            <a:ext cx="690000" cy="2793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2"/>
          <p:cNvSpPr txBox="1"/>
          <p:nvPr>
            <p:ph idx="4" type="body"/>
          </p:nvPr>
        </p:nvSpPr>
        <p:spPr>
          <a:xfrm>
            <a:off x="4629150" y="2505075"/>
            <a:ext cx="38877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62"/>
          <p:cNvSpPr txBox="1"/>
          <p:nvPr>
            <p:ph idx="3" type="body"/>
          </p:nvPr>
        </p:nvSpPr>
        <p:spPr>
          <a:xfrm>
            <a:off x="630238" y="2505075"/>
            <a:ext cx="38688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學生會主席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部長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顧問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等級結構=低階往高階互動</a:t>
            </a:r>
            <a:endParaRPr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2-&gt;1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2-&gt;2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3-&gt;2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1不跟其他人互動</a:t>
            </a:r>
            <a:endParaRPr/>
          </a:p>
        </p:txBody>
      </p:sp>
      <p:sp>
        <p:nvSpPr>
          <p:cNvPr id="639" name="Google Shape;639;p62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等級結構</a:t>
            </a:r>
            <a:endParaRPr/>
          </a:p>
        </p:txBody>
      </p:sp>
      <p:sp>
        <p:nvSpPr>
          <p:cNvPr id="640" name="Google Shape;640;p62"/>
          <p:cNvSpPr txBox="1"/>
          <p:nvPr>
            <p:ph idx="1" type="subTitle"/>
          </p:nvPr>
        </p:nvSpPr>
        <p:spPr>
          <a:xfrm>
            <a:off x="630225" y="1684900"/>
            <a:ext cx="38688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結構說明</a:t>
            </a:r>
            <a:endParaRPr/>
          </a:p>
        </p:txBody>
      </p:sp>
      <p:sp>
        <p:nvSpPr>
          <p:cNvPr id="641" name="Google Shape;641;p62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42" name="Google Shape;64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604" y="2623579"/>
            <a:ext cx="4365625" cy="17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2"/>
          <p:cNvSpPr txBox="1"/>
          <p:nvPr>
            <p:ph idx="2" type="subTitle"/>
          </p:nvPr>
        </p:nvSpPr>
        <p:spPr>
          <a:xfrm>
            <a:off x="4619600" y="1684900"/>
            <a:ext cx="38877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影矩陣</a:t>
            </a:r>
            <a:endParaRPr/>
          </a:p>
        </p:txBody>
      </p:sp>
      <p:sp>
        <p:nvSpPr>
          <p:cNvPr id="644" name="Google Shape;644;p62"/>
          <p:cNvSpPr/>
          <p:nvPr/>
        </p:nvSpPr>
        <p:spPr>
          <a:xfrm>
            <a:off x="6644225" y="3640925"/>
            <a:ext cx="690000" cy="279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62"/>
          <p:cNvSpPr/>
          <p:nvPr/>
        </p:nvSpPr>
        <p:spPr>
          <a:xfrm>
            <a:off x="6644225" y="3920225"/>
            <a:ext cx="690000" cy="279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62"/>
          <p:cNvSpPr/>
          <p:nvPr/>
        </p:nvSpPr>
        <p:spPr>
          <a:xfrm>
            <a:off x="6644225" y="3373688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62"/>
          <p:cNvSpPr/>
          <p:nvPr/>
        </p:nvSpPr>
        <p:spPr>
          <a:xfrm>
            <a:off x="5388125" y="3373688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62"/>
          <p:cNvSpPr/>
          <p:nvPr/>
        </p:nvSpPr>
        <p:spPr>
          <a:xfrm>
            <a:off x="7732200" y="3373688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62"/>
          <p:cNvSpPr/>
          <p:nvPr/>
        </p:nvSpPr>
        <p:spPr>
          <a:xfrm>
            <a:off x="7732200" y="3640913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62"/>
          <p:cNvSpPr/>
          <p:nvPr/>
        </p:nvSpPr>
        <p:spPr>
          <a:xfrm>
            <a:off x="7732200" y="3920213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62"/>
          <p:cNvSpPr/>
          <p:nvPr/>
        </p:nvSpPr>
        <p:spPr>
          <a:xfrm>
            <a:off x="5388125" y="3920213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62"/>
          <p:cNvSpPr/>
          <p:nvPr/>
        </p:nvSpPr>
        <p:spPr>
          <a:xfrm>
            <a:off x="5388125" y="3640925"/>
            <a:ext cx="690000" cy="2793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由</a:t>
            </a:r>
            <a:r>
              <a:rPr lang="en-US"/>
              <a:t>研究者自行指定塊類型，以更好地反映網絡特徵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部長對主席：全型塊 (每位部長都該對主席互動)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部長之間：正則塊 (每位部長都應該跟至少一位部長互動)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部長對顧問：無型塊 (部長不需對顧問互動)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塊類型的組合：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核心──週邊塊模型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等級塊模型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研究者使用塊模型來驗證假設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如果塊模型找出的分區文件，有別於行動者本身的特徵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則表示此塊模型可揭示行動者們隱含的社會角色集</a:t>
            </a:r>
            <a:endParaRPr/>
          </a:p>
        </p:txBody>
      </p:sp>
      <p:sp>
        <p:nvSpPr>
          <p:cNvPr id="658" name="Google Shape;658;p63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9" name="Google Shape;659;p63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Generalized Blockmodeling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廣義塊建模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4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塊類型</a:t>
            </a:r>
            <a:endParaRPr/>
          </a:p>
        </p:txBody>
      </p:sp>
      <p:sp>
        <p:nvSpPr>
          <p:cNvPr id="665" name="Google Shape;665;p64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6" name="Google Shape;666;p64"/>
          <p:cNvSpPr txBox="1"/>
          <p:nvPr/>
        </p:nvSpPr>
        <p:spPr>
          <a:xfrm>
            <a:off x="363050" y="6189400"/>
            <a:ext cx="82761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http://mrvar.fdv.uni-lj.si/sola/info4/nusa/doc/vezi1e.pdf</a:t>
            </a:r>
            <a:endParaRPr/>
          </a:p>
        </p:txBody>
      </p:sp>
      <p:pic>
        <p:nvPicPr>
          <p:cNvPr id="667" name="Google Shape;66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8713" y="1408387"/>
            <a:ext cx="4126584" cy="431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925019"/>
            <a:ext cx="1548525" cy="31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/>
              <a:t>Part 1. 基礎知識</a:t>
            </a:r>
            <a:endParaRPr b="1"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尋找社會結構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屬性和關係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/>
              <a:t>Part 2. 凝聚特性</a:t>
            </a:r>
            <a:endParaRPr b="1"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-US"/>
              <a:t>凝聚子群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-US"/>
              <a:t>情感和友誼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-US"/>
              <a:t>從屬關係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Part 3. 代理特性</a:t>
            </a:r>
            <a:endParaRPr b="1"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 startAt="6"/>
            </a:pPr>
            <a:r>
              <a:rPr lang="en-US"/>
              <a:t>中心和周邊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6"/>
            </a:pPr>
            <a:r>
              <a:rPr lang="en-US"/>
              <a:t>代理員和橋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6"/>
            </a:pPr>
            <a:r>
              <a:rPr lang="en-US"/>
              <a:t>擴散</a:t>
            </a:r>
            <a:endParaRPr b="1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/>
              <a:t>Part 4. </a:t>
            </a:r>
            <a:r>
              <a:rPr b="1" lang="en-US"/>
              <a:t>等級特性</a:t>
            </a:r>
            <a:endParaRPr b="1"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 startAt="9"/>
            </a:pPr>
            <a:r>
              <a:rPr lang="en-US"/>
              <a:t>威望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9"/>
            </a:pPr>
            <a:r>
              <a:rPr lang="en-US"/>
              <a:t>等級序列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9"/>
            </a:pPr>
            <a:r>
              <a:rPr lang="en-US"/>
              <a:t>世系譜和引用關係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/>
              <a:t>Part 5. 建模分析</a:t>
            </a:r>
            <a:endParaRPr b="1"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2400"/>
              <a:buAutoNum type="arabicPeriod" startAt="12"/>
            </a:pPr>
            <a:r>
              <a:rPr b="1" lang="en-US">
                <a:solidFill>
                  <a:srgbClr val="FF0000"/>
                </a:solidFill>
              </a:rPr>
              <a:t>塊模型</a:t>
            </a:r>
            <a:endParaRPr b="1">
              <a:solidFill>
                <a:srgbClr val="FF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12"/>
            </a:pPr>
            <a:r>
              <a:rPr lang="en-US"/>
              <a:t>隨機圖模型</a:t>
            </a:r>
            <a:endParaRPr/>
          </a:p>
        </p:txBody>
      </p:sp>
      <p:sp>
        <p:nvSpPr>
          <p:cNvPr id="193" name="Google Shape;193;p20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20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PAJEK 蜘蛛: 社會網絡分析技術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書籍目錄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6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學生交流網絡 student_government.paj</a:t>
            </a:r>
            <a:endParaRPr/>
          </a:p>
        </p:txBody>
      </p:sp>
      <p:sp>
        <p:nvSpPr>
          <p:cNvPr id="674" name="Google Shape;674;p65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5" name="Google Shape;675;p65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操作：資料集 </a:t>
            </a:r>
            <a:br>
              <a:rPr lang="en-US">
                <a:solidFill>
                  <a:schemeClr val="dk1"/>
                </a:solidFill>
              </a:rPr>
            </a:br>
            <a:r>
              <a:rPr lang="en-US" sz="1800" u="sng">
                <a:solidFill>
                  <a:schemeClr val="hlink"/>
                </a:solidFill>
                <a:hlinkClick r:id="rId3"/>
              </a:rPr>
              <a:t>http://l.pulipuli.info/16/pajek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676" name="Google Shape;676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8638" y="2508275"/>
            <a:ext cx="5305425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6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操作：正則塊建模</a:t>
            </a:r>
            <a:endParaRPr/>
          </a:p>
        </p:txBody>
      </p:sp>
      <p:sp>
        <p:nvSpPr>
          <p:cNvPr id="682" name="Google Shape;682;p66"/>
          <p:cNvSpPr txBox="1"/>
          <p:nvPr>
            <p:ph idx="1" type="body"/>
          </p:nvPr>
        </p:nvSpPr>
        <p:spPr>
          <a:xfrm>
            <a:off x="457200" y="1600200"/>
            <a:ext cx="52461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開啟Networks: student_government.paj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Menu: Operations &gt; Blockmodeling &gt; Random Start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1-Mode BlockModeling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AutoNum type="alphaLcPeriod"/>
            </a:pPr>
            <a:r>
              <a:rPr lang="en-US" sz="2400"/>
              <a:t>Regular Equivalence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2 clusters &gt; 3 clusters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100 repetitions &gt; 1000 repetiotions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RUN (每次跑結果都不一樣)</a:t>
            </a:r>
            <a:endParaRPr/>
          </a:p>
        </p:txBody>
      </p:sp>
      <p:sp>
        <p:nvSpPr>
          <p:cNvPr id="683" name="Google Shape;683;p66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4" name="Google Shape;684;p66"/>
          <p:cNvSpPr/>
          <p:nvPr/>
        </p:nvSpPr>
        <p:spPr>
          <a:xfrm>
            <a:off x="5956425" y="1259850"/>
            <a:ext cx="2927400" cy="5206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Final Image Matrix (for the first obtained solution):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1   2      3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1   -  com  -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2   -   -      reg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3   -   -      reg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Final Error Matrix (for the first obtained solution):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  1    2    3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1     0    1    1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2     0    2    0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3     0    3    0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Final error = 7.000 (6 solutions)</a:t>
            </a:r>
            <a:endParaRPr sz="1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7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比較正則塊建模跟理論模型</a:t>
            </a:r>
            <a:endParaRPr/>
          </a:p>
        </p:txBody>
      </p:sp>
      <p:sp>
        <p:nvSpPr>
          <p:cNvPr id="690" name="Google Shape;690;p67"/>
          <p:cNvSpPr txBox="1"/>
          <p:nvPr>
            <p:ph idx="1" type="subTitle"/>
          </p:nvPr>
        </p:nvSpPr>
        <p:spPr>
          <a:xfrm>
            <a:off x="630225" y="1684900"/>
            <a:ext cx="38688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正則塊建模</a:t>
            </a:r>
            <a:endParaRPr/>
          </a:p>
        </p:txBody>
      </p:sp>
      <p:sp>
        <p:nvSpPr>
          <p:cNvPr id="691" name="Google Shape;691;p67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2" name="Google Shape;692;p67"/>
          <p:cNvSpPr/>
          <p:nvPr/>
        </p:nvSpPr>
        <p:spPr>
          <a:xfrm>
            <a:off x="1277725" y="3063000"/>
            <a:ext cx="2927400" cy="2305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Final Image Matrix (for the first obtained solution):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1   2      3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1   -  com  -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2   -   -      reg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3   -   -      reg</a:t>
            </a:r>
            <a:endParaRPr sz="1800"/>
          </a:p>
        </p:txBody>
      </p:sp>
      <p:sp>
        <p:nvSpPr>
          <p:cNvPr id="693" name="Google Shape;693;p67"/>
          <p:cNvSpPr txBox="1"/>
          <p:nvPr>
            <p:ph idx="2" type="subTitle"/>
          </p:nvPr>
        </p:nvSpPr>
        <p:spPr>
          <a:xfrm>
            <a:off x="4619600" y="1684900"/>
            <a:ext cx="3887700" cy="8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理論模型</a:t>
            </a:r>
            <a:endParaRPr/>
          </a:p>
        </p:txBody>
      </p:sp>
      <p:sp>
        <p:nvSpPr>
          <p:cNvPr id="694" name="Google Shape;694;p67"/>
          <p:cNvSpPr txBox="1"/>
          <p:nvPr>
            <p:ph idx="3" type="body"/>
          </p:nvPr>
        </p:nvSpPr>
        <p:spPr>
          <a:xfrm>
            <a:off x="630238" y="2505075"/>
            <a:ext cx="38688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67"/>
          <p:cNvSpPr txBox="1"/>
          <p:nvPr>
            <p:ph idx="4" type="body"/>
          </p:nvPr>
        </p:nvSpPr>
        <p:spPr>
          <a:xfrm>
            <a:off x="4629150" y="2505075"/>
            <a:ext cx="3887700" cy="3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6" name="Google Shape;69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9579" y="3326129"/>
            <a:ext cx="4365625" cy="1779525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67"/>
          <p:cNvSpPr/>
          <p:nvPr/>
        </p:nvSpPr>
        <p:spPr>
          <a:xfrm>
            <a:off x="6564200" y="4343475"/>
            <a:ext cx="690000" cy="279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67"/>
          <p:cNvSpPr/>
          <p:nvPr/>
        </p:nvSpPr>
        <p:spPr>
          <a:xfrm>
            <a:off x="6564200" y="4622775"/>
            <a:ext cx="690000" cy="279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67"/>
          <p:cNvSpPr/>
          <p:nvPr/>
        </p:nvSpPr>
        <p:spPr>
          <a:xfrm>
            <a:off x="6564200" y="4076238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67"/>
          <p:cNvSpPr/>
          <p:nvPr/>
        </p:nvSpPr>
        <p:spPr>
          <a:xfrm>
            <a:off x="5308100" y="4076238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67"/>
          <p:cNvSpPr/>
          <p:nvPr/>
        </p:nvSpPr>
        <p:spPr>
          <a:xfrm>
            <a:off x="7652175" y="4076238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67"/>
          <p:cNvSpPr/>
          <p:nvPr/>
        </p:nvSpPr>
        <p:spPr>
          <a:xfrm>
            <a:off x="7652175" y="4343463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67"/>
          <p:cNvSpPr/>
          <p:nvPr/>
        </p:nvSpPr>
        <p:spPr>
          <a:xfrm>
            <a:off x="7652175" y="4622763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67"/>
          <p:cNvSpPr/>
          <p:nvPr/>
        </p:nvSpPr>
        <p:spPr>
          <a:xfrm>
            <a:off x="5308100" y="4622763"/>
            <a:ext cx="690000" cy="279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67"/>
          <p:cNvSpPr/>
          <p:nvPr/>
        </p:nvSpPr>
        <p:spPr>
          <a:xfrm>
            <a:off x="5308100" y="4343475"/>
            <a:ext cx="690000" cy="2793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8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操作：廣義塊建模 (1/2)</a:t>
            </a:r>
            <a:endParaRPr/>
          </a:p>
        </p:txBody>
      </p:sp>
      <p:sp>
        <p:nvSpPr>
          <p:cNvPr id="711" name="Google Shape;711;p6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只要改成「User Definied」即可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68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3" name="Google Shape;713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75" y="2418650"/>
            <a:ext cx="577215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68"/>
          <p:cNvSpPr/>
          <p:nvPr/>
        </p:nvSpPr>
        <p:spPr>
          <a:xfrm>
            <a:off x="6625000" y="3490975"/>
            <a:ext cx="2133600" cy="1270200"/>
          </a:xfrm>
          <a:prstGeom prst="wedgeRoundRectCallout">
            <a:avLst>
              <a:gd fmla="val -76217" name="adj1"/>
              <a:gd fmla="val -889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指定影矩陣中的塊類型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(按Shift</a:t>
            </a:r>
            <a:r>
              <a:rPr lang="en-US" sz="2400">
                <a:solidFill>
                  <a:srgbClr val="FFFFFF"/>
                </a:solidFill>
              </a:rPr>
              <a:t>多選</a:t>
            </a:r>
            <a:r>
              <a:rPr lang="en-US" sz="2400">
                <a:solidFill>
                  <a:srgbClr val="FFFFFF"/>
                </a:solidFill>
              </a:rPr>
              <a:t>)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9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操作：廣義塊建模 (2/2)</a:t>
            </a:r>
            <a:endParaRPr/>
          </a:p>
        </p:txBody>
      </p:sp>
      <p:sp>
        <p:nvSpPr>
          <p:cNvPr id="720" name="Google Shape;720;p69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1" name="Google Shape;721;p69"/>
          <p:cNvSpPr txBox="1"/>
          <p:nvPr>
            <p:ph idx="1" type="body"/>
          </p:nvPr>
        </p:nvSpPr>
        <p:spPr>
          <a:xfrm>
            <a:off x="3484725" y="1124100"/>
            <a:ext cx="50703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查看分區文件</a:t>
            </a:r>
            <a:endParaRPr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回到Pajek主介面，雙擊Partitions中BlockModel [User Defined]的文件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得到分區文件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3位行為者</a:t>
            </a:r>
            <a:br>
              <a:rPr lang="en-US"/>
            </a:br>
            <a:r>
              <a:rPr lang="en-US"/>
              <a:t>有隱含的角色集</a:t>
            </a:r>
            <a:br>
              <a:rPr lang="en-US"/>
            </a:br>
            <a:r>
              <a:rPr lang="en-US"/>
              <a:t>(兩位部長下尅上)</a:t>
            </a:r>
            <a:endParaRPr/>
          </a:p>
        </p:txBody>
      </p:sp>
      <p:sp>
        <p:nvSpPr>
          <p:cNvPr id="722" name="Google Shape;722;p69"/>
          <p:cNvSpPr/>
          <p:nvPr/>
        </p:nvSpPr>
        <p:spPr>
          <a:xfrm>
            <a:off x="457200" y="1259850"/>
            <a:ext cx="2927400" cy="5206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Final Image Matrix (for the first obtained solution):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1   2   3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1  reg  -   -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2  reg reg  -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3  reg reg  -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Final Error Matrix (for the first obtained solution):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    1    2    3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1     0    3    0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2     0    0    3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3     0    0    1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Final error = 7.000 (2 solutions)</a:t>
            </a:r>
            <a:endParaRPr sz="1800"/>
          </a:p>
        </p:txBody>
      </p:sp>
      <p:sp>
        <p:nvSpPr>
          <p:cNvPr id="723" name="Google Shape;723;p69"/>
          <p:cNvSpPr/>
          <p:nvPr/>
        </p:nvSpPr>
        <p:spPr>
          <a:xfrm>
            <a:off x="6513575" y="3093400"/>
            <a:ext cx="2238600" cy="3329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1. 2 - minister1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2. 1 - pminister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3. 2 - minister2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4. </a:t>
            </a:r>
            <a:r>
              <a:rPr lang="en-US" sz="1800">
                <a:solidFill>
                  <a:srgbClr val="FF0000"/>
                </a:solidFill>
              </a:rPr>
              <a:t>1 - minister3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5. 3 - minister4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6. 2 - minister5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7. 2 - minister6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8. </a:t>
            </a:r>
            <a:r>
              <a:rPr lang="en-US" sz="1800">
                <a:solidFill>
                  <a:srgbClr val="FF0000"/>
                </a:solidFill>
              </a:rPr>
              <a:t>1 - minister7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9. 3 - advisor1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10. 3 - advisor2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11. </a:t>
            </a:r>
            <a:r>
              <a:rPr lang="en-US" sz="1800">
                <a:solidFill>
                  <a:srgbClr val="FF0000"/>
                </a:solidFill>
              </a:rPr>
              <a:t>2 - advisor3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70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/>
          <p:nvPr>
            <p:ph idx="1" type="subTitle"/>
          </p:nvPr>
        </p:nvSpPr>
        <p:spPr>
          <a:xfrm>
            <a:off x="2706775" y="2679400"/>
            <a:ext cx="6364500" cy="4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1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sp>
        <p:nvSpPr>
          <p:cNvPr id="201" name="Google Shape;201;p21"/>
          <p:cNvSpPr txBox="1"/>
          <p:nvPr>
            <p:ph type="ctrTitle"/>
          </p:nvPr>
        </p:nvSpPr>
        <p:spPr>
          <a:xfrm>
            <a:off x="2706775" y="3115600"/>
            <a:ext cx="6364500" cy="19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塊模型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/>
          <p:nvPr>
            <p:ph idx="1" type="body"/>
          </p:nvPr>
        </p:nvSpPr>
        <p:spPr>
          <a:xfrm>
            <a:off x="457200" y="1600200"/>
            <a:ext cx="50499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第一節 簡介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第二節 矩陣和重排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第三節 角色集、位置集和對等性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第四節 塊建模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塊模型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塊建模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正則對等性</a:t>
            </a:r>
            <a:endParaRPr/>
          </a:p>
        </p:txBody>
      </p:sp>
      <p:sp>
        <p:nvSpPr>
          <p:cNvPr id="207" name="Google Shape;207;p22"/>
          <p:cNvSpPr txBox="1"/>
          <p:nvPr>
            <p:ph idx="2" type="body"/>
          </p:nvPr>
        </p:nvSpPr>
        <p:spPr>
          <a:xfrm>
            <a:off x="5386575" y="1600200"/>
            <a:ext cx="33003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本章概要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課後習題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課外作業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拓展閱讀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答案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2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22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塊</a:t>
            </a:r>
            <a:r>
              <a:rPr lang="en-US"/>
              <a:t>模型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章節目錄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特性：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能夠探查多種結構特性(凝聚性、中心性)的技術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/>
              <a:t>具備靈活性(rubost)：不容易受到幾條關係增減的影響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適用於小型高密度網路：例如數位學習的討論區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理論基礎：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b="1" lang="en-US"/>
              <a:t>對等性</a:t>
            </a:r>
            <a:r>
              <a:rPr lang="en-US"/>
              <a:t>：在社會上所扮演的族群是否相同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b="1" lang="en-US"/>
              <a:t>位置集</a:t>
            </a:r>
            <a:r>
              <a:rPr lang="en-US"/>
              <a:t>：行動者(actor)在社會網絡中的位置，跟實際上扮演的角色是否相同</a:t>
            </a:r>
            <a:endParaRPr/>
          </a:p>
        </p:txBody>
      </p:sp>
      <p:sp>
        <p:nvSpPr>
          <p:cNvPr id="215" name="Google Shape;215;p23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23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塊</a:t>
            </a:r>
            <a:r>
              <a:rPr lang="en-US"/>
              <a:t>模型簡介 (1/2)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分析做法：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以</a:t>
            </a:r>
            <a:r>
              <a:rPr b="1" lang="en-US"/>
              <a:t>鄰接矩陣</a:t>
            </a:r>
            <a:r>
              <a:rPr lang="en-US"/>
              <a:t>作為分析格式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塊建模將定點歸組於不同的雲集團(分組)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尋找雲集團之間的關係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分析目標：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凝聚性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核心──週邊結構</a:t>
            </a:r>
            <a:endParaRPr/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/>
              <a:t>等級性</a:t>
            </a:r>
            <a:endParaRPr/>
          </a:p>
        </p:txBody>
      </p:sp>
      <p:sp>
        <p:nvSpPr>
          <p:cNvPr id="222" name="Google Shape;222;p24"/>
          <p:cNvSpPr txBox="1"/>
          <p:nvPr>
            <p:ph idx="12" type="sldNum"/>
          </p:nvPr>
        </p:nvSpPr>
        <p:spPr>
          <a:xfrm>
            <a:off x="7010400" y="6381750"/>
            <a:ext cx="21336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24"/>
          <p:cNvSpPr txBox="1"/>
          <p:nvPr>
            <p:ph type="title"/>
          </p:nvPr>
        </p:nvSpPr>
        <p:spPr>
          <a:xfrm>
            <a:off x="457200" y="427037"/>
            <a:ext cx="8229600" cy="11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塊模型簡介 (2/2)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