
<file path=[Content_Types].xml><?xml version="1.0" encoding="utf-8"?>
<Types xmlns="http://schemas.openxmlformats.org/package/2006/content-types">
  <Default ContentType="image/jpeg" Extension="jpg"/>
  <Default ContentType="image/gif" Extension="gif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41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5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4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51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43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44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54.xml"/>
  <Override ContentType="application/vnd.openxmlformats-officedocument.presentationml.notesSlide+xml" PartName="/ppt/notesSlides/notesSlide45.xml"/>
  <Override ContentType="application/vnd.openxmlformats-officedocument.presentationml.notesSlide+xml" PartName="/ppt/notesSlides/notesSlide46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47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48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5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49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53.xml"/>
  <Override ContentType="application/vnd.openxmlformats-officedocument.presentationml.notesSlide+xml" PartName="/ppt/notesSlides/notesSlide40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43.xml"/>
  <Override ContentType="application/vnd.openxmlformats-officedocument.presentationml.slide+xml" PartName="/ppt/slides/slide35.xml"/>
  <Override ContentType="application/vnd.openxmlformats-officedocument.presentationml.slide+xml" PartName="/ppt/slides/slide5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5.xml"/>
  <Override ContentType="application/vnd.openxmlformats-officedocument.presentationml.slide+xml" PartName="/ppt/slides/slide17.xml"/>
  <Override ContentType="application/vnd.openxmlformats-officedocument.presentationml.slide+xml" PartName="/ppt/slides/slide42.xml"/>
  <Override ContentType="application/vnd.openxmlformats-officedocument.presentationml.slide+xml" PartName="/ppt/slides/slide25.xml"/>
  <Override ContentType="application/vnd.openxmlformats-officedocument.presentationml.slide+xml" PartName="/ppt/slides/slide50.xml"/>
  <Override ContentType="application/vnd.openxmlformats-officedocument.presentationml.slide+xml" PartName="/ppt/slides/slide34.xml"/>
  <Override ContentType="application/vnd.openxmlformats-officedocument.presentationml.slide+xml" PartName="/ppt/slides/slide33.xml"/>
  <Override ContentType="application/vnd.openxmlformats-officedocument.presentationml.slide+xml" PartName="/ppt/slides/slide51.xml"/>
  <Override ContentType="application/vnd.openxmlformats-officedocument.presentationml.slide+xml" PartName="/ppt/slides/slide16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7.xml"/>
  <Override ContentType="application/vnd.openxmlformats-officedocument.presentationml.slide+xml" PartName="/ppt/slides/slide41.xml"/>
  <Override ContentType="application/vnd.openxmlformats-officedocument.presentationml.slide+xml" PartName="/ppt/slides/slide7.xml"/>
  <Override ContentType="application/vnd.openxmlformats-officedocument.presentationml.slide+xml" PartName="/ppt/slides/slide54.xml"/>
  <Override ContentType="application/vnd.openxmlformats-officedocument.presentationml.slide+xml" PartName="/ppt/slides/slide36.xml"/>
  <Override ContentType="application/vnd.openxmlformats-officedocument.presentationml.slide+xml" PartName="/ppt/slides/slide23.xml"/>
  <Override ContentType="application/vnd.openxmlformats-officedocument.presentationml.slide+xml" PartName="/ppt/slides/slide49.xml"/>
  <Override ContentType="application/vnd.openxmlformats-officedocument.presentationml.slide+xml" PartName="/ppt/slides/slide10.xml"/>
  <Override ContentType="application/vnd.openxmlformats-officedocument.presentationml.slide+xml" PartName="/ppt/slides/slide6.xml"/>
  <Override ContentType="application/vnd.openxmlformats-officedocument.presentationml.slide+xml" PartName="/ppt/slides/slide53.xml"/>
  <Override ContentType="application/vnd.openxmlformats-officedocument.presentationml.slide+xml" PartName="/ppt/slides/slide40.xml"/>
  <Override ContentType="application/vnd.openxmlformats-officedocument.presentationml.slide+xml" PartName="/ppt/slides/slide4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9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12.xml"/>
  <Override ContentType="application/vnd.openxmlformats-officedocument.presentationml.slide+xml" PartName="/ppt/slides/slide4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8.xml"/>
  <Override ContentType="application/vnd.openxmlformats-officedocument.presentationml.slide+xml" PartName="/ppt/slides/slide46.xml"/>
  <Override ContentType="application/vnd.openxmlformats-officedocument.presentationml.slide+xml" PartName="/ppt/slides/slide8.xml"/>
  <Override ContentType="application/vnd.openxmlformats-officedocument.presentationml.slide+xml" PartName="/ppt/slides/slide55.xml"/>
  <Override ContentType="application/vnd.openxmlformats-officedocument.presentationml.slide+xml" PartName="/ppt/slides/slide29.xml"/>
  <Override ContentType="application/vnd.openxmlformats-officedocument.presentationml.slide+xml" PartName="/ppt/slides/slide32.xml"/>
  <Override ContentType="application/vnd.openxmlformats-officedocument.presentationml.slide+xml" PartName="/ppt/slides/slide1.xml"/>
  <Override ContentType="application/vnd.openxmlformats-officedocument.presentationml.slide+xml" PartName="/ppt/slides/slide45.xml"/>
  <Override ContentType="application/vnd.openxmlformats-officedocument.presentationml.slide+xml" PartName="/ppt/slides/slide28.xml"/>
  <Override ContentType="application/vnd.openxmlformats-officedocument.presentationml.slide+xml" PartName="/ppt/slides/slide15.xml"/>
  <Override ContentType="application/vnd.openxmlformats-officedocument.presentationml.slide+xml" PartName="/ppt/slides/slide31.xml"/>
  <Override ContentType="application/vnd.openxmlformats-officedocument.presentationml.slide+xml" PartName="/ppt/slides/slide27.xml"/>
  <Override ContentType="application/vnd.openxmlformats-officedocument.presentationml.slide+xml" PartName="/ppt/slides/slide2.xml"/>
  <Override ContentType="application/vnd.openxmlformats-officedocument.presentationml.slide+xml" PartName="/ppt/slides/slide44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62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  <p:sldId id="302" r:id="rId52"/>
    <p:sldId id="303" r:id="rId53"/>
    <p:sldId id="304" r:id="rId54"/>
    <p:sldId id="305" r:id="rId55"/>
    <p:sldId id="306" r:id="rId56"/>
    <p:sldId id="307" r:id="rId57"/>
    <p:sldId id="308" r:id="rId58"/>
    <p:sldId id="309" r:id="rId59"/>
    <p:sldId id="310" r:id="rId60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8E7EFC4A-9E30-437B-BFA6-9666F44CBF81}">
  <a:tblStyle styleId="{8E7EFC4A-9E30-437B-BFA6-9666F44CBF81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5.xml"/><Relationship Id="rId42" Type="http://schemas.openxmlformats.org/officeDocument/2006/relationships/slide" Target="slides/slide37.xml"/><Relationship Id="rId41" Type="http://schemas.openxmlformats.org/officeDocument/2006/relationships/slide" Target="slides/slide36.xml"/><Relationship Id="rId44" Type="http://schemas.openxmlformats.org/officeDocument/2006/relationships/slide" Target="slides/slide39.xml"/><Relationship Id="rId43" Type="http://schemas.openxmlformats.org/officeDocument/2006/relationships/slide" Target="slides/slide38.xml"/><Relationship Id="rId46" Type="http://schemas.openxmlformats.org/officeDocument/2006/relationships/slide" Target="slides/slide41.xml"/><Relationship Id="rId45" Type="http://schemas.openxmlformats.org/officeDocument/2006/relationships/slide" Target="slides/slide40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48" Type="http://schemas.openxmlformats.org/officeDocument/2006/relationships/slide" Target="slides/slide43.xml"/><Relationship Id="rId47" Type="http://schemas.openxmlformats.org/officeDocument/2006/relationships/slide" Target="slides/slide42.xml"/><Relationship Id="rId49" Type="http://schemas.openxmlformats.org/officeDocument/2006/relationships/slide" Target="slides/slide4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33" Type="http://schemas.openxmlformats.org/officeDocument/2006/relationships/slide" Target="slides/slide28.xml"/><Relationship Id="rId32" Type="http://schemas.openxmlformats.org/officeDocument/2006/relationships/slide" Target="slides/slide27.xml"/><Relationship Id="rId35" Type="http://schemas.openxmlformats.org/officeDocument/2006/relationships/slide" Target="slides/slide30.xml"/><Relationship Id="rId34" Type="http://schemas.openxmlformats.org/officeDocument/2006/relationships/slide" Target="slides/slide29.xml"/><Relationship Id="rId37" Type="http://schemas.openxmlformats.org/officeDocument/2006/relationships/slide" Target="slides/slide32.xml"/><Relationship Id="rId36" Type="http://schemas.openxmlformats.org/officeDocument/2006/relationships/slide" Target="slides/slide31.xml"/><Relationship Id="rId39" Type="http://schemas.openxmlformats.org/officeDocument/2006/relationships/slide" Target="slides/slide34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60" Type="http://schemas.openxmlformats.org/officeDocument/2006/relationships/slide" Target="slides/slide55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29" Type="http://schemas.openxmlformats.org/officeDocument/2006/relationships/slide" Target="slides/slide24.xml"/><Relationship Id="rId51" Type="http://schemas.openxmlformats.org/officeDocument/2006/relationships/slide" Target="slides/slide46.xml"/><Relationship Id="rId50" Type="http://schemas.openxmlformats.org/officeDocument/2006/relationships/slide" Target="slides/slide45.xml"/><Relationship Id="rId53" Type="http://schemas.openxmlformats.org/officeDocument/2006/relationships/slide" Target="slides/slide48.xml"/><Relationship Id="rId52" Type="http://schemas.openxmlformats.org/officeDocument/2006/relationships/slide" Target="slides/slide47.xml"/><Relationship Id="rId11" Type="http://schemas.openxmlformats.org/officeDocument/2006/relationships/slide" Target="slides/slide6.xml"/><Relationship Id="rId55" Type="http://schemas.openxmlformats.org/officeDocument/2006/relationships/slide" Target="slides/slide50.xml"/><Relationship Id="rId10" Type="http://schemas.openxmlformats.org/officeDocument/2006/relationships/slide" Target="slides/slide5.xml"/><Relationship Id="rId54" Type="http://schemas.openxmlformats.org/officeDocument/2006/relationships/slide" Target="slides/slide49.xml"/><Relationship Id="rId13" Type="http://schemas.openxmlformats.org/officeDocument/2006/relationships/slide" Target="slides/slide8.xml"/><Relationship Id="rId57" Type="http://schemas.openxmlformats.org/officeDocument/2006/relationships/slide" Target="slides/slide52.xml"/><Relationship Id="rId12" Type="http://schemas.openxmlformats.org/officeDocument/2006/relationships/slide" Target="slides/slide7.xml"/><Relationship Id="rId56" Type="http://schemas.openxmlformats.org/officeDocument/2006/relationships/slide" Target="slides/slide51.xml"/><Relationship Id="rId15" Type="http://schemas.openxmlformats.org/officeDocument/2006/relationships/slide" Target="slides/slide10.xml"/><Relationship Id="rId59" Type="http://schemas.openxmlformats.org/officeDocument/2006/relationships/slide" Target="slides/slide54.xml"/><Relationship Id="rId14" Type="http://schemas.openxmlformats.org/officeDocument/2006/relationships/slide" Target="slides/slide9.xml"/><Relationship Id="rId58" Type="http://schemas.openxmlformats.org/officeDocument/2006/relationships/slide" Target="slides/slide53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2479944bef_1_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2479944bef_1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25f16b2d5a_0_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" name="Google Shape;164;g25f16b2d5a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" name="Google Shape;171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2479944bef_1_4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" name="Google Shape;180;g2479944bef_1_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2479944bef_1_1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2479944bef_1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25f16b2d5a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Google Shape;197;g25f16b2d5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g2479944bef_1_3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4" name="Google Shape;204;g2479944bef_1_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g2479944bef_1_5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2" name="Google Shape;212;g2479944bef_1_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即能探察多种结构特性（例如同时探查凝聚性和中心性）的单项技术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248b7acb05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9" name="Google Shape;219;g248b7acb05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即能探察多种结构特性（例如同时探查凝聚性和中心性）的单项技术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2479944bef_1_6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2479944bef_1_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2479944bef_1_17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3" name="Google Shape;233;g2479944bef_1_1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g248b7acb05_0_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" name="Google Shape;244;g248b7acb05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g248b7acb05_0_2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3" name="Google Shape;253;g248b7acb05_0_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g248b7acb05_0_4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5" name="Google Shape;265;g248b7acb05_0_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6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g248b7acb05_0_3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8" name="Google Shape;278;g248b7acb05_0_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g248b7acb05_0_6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Google Shape;291;g248b7acb05_0_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g248c5cd2ea_0_4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4" name="Google Shape;304;g248c5cd2ea_0_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g248c5cd2ea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6" name="Google Shape;316;g248c5cd2e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3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g248c5cd2ea_0_1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5" name="Google Shape;325;g248c5cd2ea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248c5cd2ea_0_2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248c5cd2ea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7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g2479944bef_1_6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9" name="Google Shape;359;g2479944bef_1_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4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Google Shape;365;g2479944bef_1_16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6" name="Google Shape;366;g2479944bef_1_1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" name="Google Shape;372;g248c5cd2ea_0_6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3" name="Google Shape;373;g248c5cd2ea_0_6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2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g248c5cd2ea_0_8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" name="Google Shape;384;g248c5cd2ea_0_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3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g248c5cd2ea_0_9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5" name="Google Shape;395;g248c5cd2ea_0_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</a:rPr>
              <a:t>0.062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0.125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</a:rPr>
              <a:t>0.187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0.250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5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g248c5cd2ea_0_11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7" name="Google Shape;407;g248c5cd2ea_0_1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0.062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0.125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0.187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0.250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8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419;g248c5cd2ea_0_13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0" name="Google Shape;420;g248c5cd2ea_0_1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9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g248c5cd2ea_0_14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1" name="Google Shape;431;g248c5cd2ea_0_1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0" name="Shape 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g248c5cd2ea_0_10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2" name="Google Shape;442;g248c5cd2ea_0_10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7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Google Shape;448;g248c5cd2ea_0_15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9" name="Google Shape;449;g248c5cd2ea_0_1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8" name="Shape 4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" name="Google Shape;459;g248c5cd2ea_0_16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0" name="Google Shape;460;g248c5cd2ea_0_1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8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g248c5cd2ea_0_18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0" name="Google Shape;470;g248c5cd2ea_0_1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5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g248c5cd2ea_0_19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7" name="Google Shape;487;g248c5cd2ea_0_1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5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6" name="Google Shape;496;g2479944bef_1_7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7" name="Google Shape;497;g2479944bef_1_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2" name="Shape 5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" name="Google Shape;503;g2479944bef_1_15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4" name="Google Shape;504;g2479944bef_1_1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4" name="Shape 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g248c5cd2ea_0_21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6" name="Google Shape;516;g248c5cd2ea_0_2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g248c5cd2ea_0_23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3" name="Google Shape;533;g248c5cd2ea_0_2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0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g2479944bef_1_8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2" name="Google Shape;542;g2479944bef_1_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7" name="Shape 5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" name="Google Shape;548;g2479944bef_1_15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9" name="Google Shape;549;g2479944bef_1_1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4" name="Shape 5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" name="Google Shape;555;g248c5cd2ea_0_23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6" name="Google Shape;556;g248c5cd2ea_0_2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4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g248c5cd2ea_0_24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6" name="Google Shape;566;g248c5cd2ea_0_2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2" name="Shape 5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" name="Google Shape;573;g248c5cd2ea_0_26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4" name="Google Shape;574;g248c5cd2ea_0_2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0" name="Shape 5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1" name="Google Shape;581;g248c5cd2ea_0_27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2" name="Google Shape;582;g248c5cd2ea_0_2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8" name="Shape 5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" name="Google Shape;589;g248c5cd2ea_0_25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0" name="Google Shape;590;g248c5cd2ea_0_2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5" name="Shape 5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6" name="Google Shape;596;g248c5cd2ea_0_25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7" name="Google Shape;597;g248c5cd2ea_0_2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4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" name="Google Shape;605;g248c5cd2ea_0_29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6" name="Google Shape;606;g248c5cd2ea_0_2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3" name="Shape 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" name="Google Shape;634;g248c5cd2ea_0_33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5" name="Google Shape;635;g248c5cd2ea_0_3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3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248c5cd2ea_0_32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248c5cd2ea_0_3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0" name="Shape 6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" name="Google Shape;661;g248c5cd2ea_0_36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2" name="Google Shape;662;g248c5cd2ea_0_3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9" name="Shape 6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" name="Google Shape;670;g248c5cd2ea_0_38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1" name="Google Shape;671;g248c5cd2ea_0_3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7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248c5cd2ea_0_36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248c5cd2ea_0_3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5" name="Shape 6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" name="Google Shape;686;g248c5cd2ea_0_40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7" name="Google Shape;687;g248c5cd2ea_0_4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6" name="Shape 7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" name="Google Shape;707;g248c5cd2ea_0_42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8" name="Google Shape;708;g248c5cd2ea_0_4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5" name="Shape 7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" name="Google Shape;716;g248c5cd2ea_0_39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7" name="Google Shape;717;g248c5cd2ea_0_3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4" name="Shape 7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2479944bef_1_14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2479944bef_1_1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Relationship Id="rId3" Type="http://schemas.openxmlformats.org/officeDocument/2006/relationships/image" Target="../media/image4.png"/><Relationship Id="rId4" Type="http://schemas.openxmlformats.org/officeDocument/2006/relationships/hyperlink" Target="http://blog.pulipuli.info/" TargetMode="External"/><Relationship Id="rId5" Type="http://schemas.openxmlformats.org/officeDocument/2006/relationships/image" Target="../media/image9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投影片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646350" y="3853325"/>
            <a:ext cx="7851300" cy="1901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1pPr>
            <a:lvl2pPr indent="0" lvl="1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2pPr>
            <a:lvl3pPr indent="0" lvl="2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3pPr>
            <a:lvl4pPr indent="0" lvl="3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4pPr>
            <a:lvl5pPr indent="0" lvl="4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5pPr>
            <a:lvl6pPr indent="0" lvl="5" marL="45720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6pPr>
            <a:lvl7pPr indent="0" lvl="6" marL="91440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7pPr>
            <a:lvl8pPr indent="0" lvl="7" marL="137160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8pPr>
            <a:lvl9pPr indent="0" lvl="8" marL="182880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917400" y="5754422"/>
            <a:ext cx="7309200" cy="43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b="0" i="0" sz="2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  <a:defRPr b="0" i="0" sz="20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grpSp>
        <p:nvGrpSpPr>
          <p:cNvPr id="12" name="Google Shape;12;p2"/>
          <p:cNvGrpSpPr/>
          <p:nvPr/>
        </p:nvGrpSpPr>
        <p:grpSpPr>
          <a:xfrm>
            <a:off x="1447575" y="795307"/>
            <a:ext cx="5414803" cy="1378818"/>
            <a:chOff x="3400250" y="322332"/>
            <a:chExt cx="5414803" cy="1378818"/>
          </a:xfrm>
        </p:grpSpPr>
        <p:grpSp>
          <p:nvGrpSpPr>
            <p:cNvPr id="13" name="Google Shape;13;p2"/>
            <p:cNvGrpSpPr/>
            <p:nvPr/>
          </p:nvGrpSpPr>
          <p:grpSpPr>
            <a:xfrm flipH="1">
              <a:off x="3400250" y="322332"/>
              <a:ext cx="5414803" cy="1378818"/>
              <a:chOff x="452658" y="106873"/>
              <a:chExt cx="6225342" cy="1585212"/>
            </a:xfrm>
          </p:grpSpPr>
          <p:cxnSp>
            <p:nvCxnSpPr>
              <p:cNvPr id="14" name="Google Shape;14;p2"/>
              <p:cNvCxnSpPr/>
              <p:nvPr/>
            </p:nvCxnSpPr>
            <p:spPr>
              <a:xfrm rot="10800000">
                <a:off x="1129161" y="329721"/>
                <a:ext cx="214800" cy="6240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15" name="Google Shape;15;p2"/>
              <p:cNvCxnSpPr>
                <a:stCxn id="16" idx="28"/>
              </p:cNvCxnSpPr>
              <p:nvPr/>
            </p:nvCxnSpPr>
            <p:spPr>
              <a:xfrm flipH="1">
                <a:off x="1343976" y="832531"/>
                <a:ext cx="1243500" cy="1212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17" name="Google Shape;17;p2"/>
              <p:cNvCxnSpPr>
                <a:stCxn id="18" idx="11"/>
              </p:cNvCxnSpPr>
              <p:nvPr/>
            </p:nvCxnSpPr>
            <p:spPr>
              <a:xfrm flipH="1" rot="10800000">
                <a:off x="4935421" y="329829"/>
                <a:ext cx="1527600" cy="7521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19" name="Google Shape;19;p2"/>
              <p:cNvCxnSpPr>
                <a:endCxn id="18" idx="27"/>
              </p:cNvCxnSpPr>
              <p:nvPr/>
            </p:nvCxnSpPr>
            <p:spPr>
              <a:xfrm>
                <a:off x="2820219" y="755954"/>
                <a:ext cx="1967400" cy="3435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20" name="Google Shape;20;p2"/>
              <p:cNvCxnSpPr>
                <a:stCxn id="21" idx="52"/>
              </p:cNvCxnSpPr>
              <p:nvPr/>
            </p:nvCxnSpPr>
            <p:spPr>
              <a:xfrm flipH="1" rot="10800000">
                <a:off x="848557" y="953613"/>
                <a:ext cx="495300" cy="4647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grpSp>
            <p:nvGrpSpPr>
              <p:cNvPr id="22" name="Google Shape;22;p2"/>
              <p:cNvGrpSpPr/>
              <p:nvPr/>
            </p:nvGrpSpPr>
            <p:grpSpPr>
              <a:xfrm>
                <a:off x="2100728" y="227657"/>
                <a:ext cx="1111977" cy="1112106"/>
                <a:chOff x="4512733" y="3294082"/>
                <a:chExt cx="1933200" cy="1933425"/>
              </a:xfrm>
            </p:grpSpPr>
            <p:sp>
              <p:nvSpPr>
                <p:cNvPr id="23" name="Google Shape;23;p2"/>
                <p:cNvSpPr/>
                <p:nvPr/>
              </p:nvSpPr>
              <p:spPr>
                <a:xfrm>
                  <a:off x="4512733" y="3294082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3D3DBC"/>
                    </a:gs>
                    <a:gs pos="100000">
                      <a:srgbClr val="212155"/>
                    </a:gs>
                  </a:gsLst>
                  <a:lin ang="5400012" scaled="0"/>
                </a:gradFill>
                <a:ln cap="flat" cmpd="sng" w="114300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6" name="Google Shape;16;p2"/>
                <p:cNvSpPr/>
                <p:nvPr/>
              </p:nvSpPr>
              <p:spPr>
                <a:xfrm>
                  <a:off x="4815117" y="3672907"/>
                  <a:ext cx="1328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9036" y="94020"/>
                      </a:moveTo>
                      <a:cubicBezTo>
                        <a:pt x="118072" y="87835"/>
                        <a:pt x="117108" y="81649"/>
                        <a:pt x="114698" y="75876"/>
                      </a:cubicBezTo>
                      <a:cubicBezTo>
                        <a:pt x="114216" y="73814"/>
                        <a:pt x="113253" y="71752"/>
                        <a:pt x="111325" y="70103"/>
                      </a:cubicBezTo>
                      <a:cubicBezTo>
                        <a:pt x="109879" y="68041"/>
                        <a:pt x="105542" y="66804"/>
                        <a:pt x="103614" y="65154"/>
                      </a:cubicBezTo>
                      <a:cubicBezTo>
                        <a:pt x="101204" y="63917"/>
                        <a:pt x="96867" y="64742"/>
                        <a:pt x="93975" y="64329"/>
                      </a:cubicBezTo>
                      <a:cubicBezTo>
                        <a:pt x="91084" y="63917"/>
                        <a:pt x="87710" y="63092"/>
                        <a:pt x="84819" y="61855"/>
                      </a:cubicBezTo>
                      <a:cubicBezTo>
                        <a:pt x="81445" y="60206"/>
                        <a:pt x="76144" y="57319"/>
                        <a:pt x="74216" y="54020"/>
                      </a:cubicBezTo>
                      <a:cubicBezTo>
                        <a:pt x="72771" y="51546"/>
                        <a:pt x="74216" y="47422"/>
                        <a:pt x="74698" y="44536"/>
                      </a:cubicBezTo>
                      <a:cubicBezTo>
                        <a:pt x="75662" y="40824"/>
                        <a:pt x="79518" y="39587"/>
                        <a:pt x="80963" y="35876"/>
                      </a:cubicBezTo>
                      <a:cubicBezTo>
                        <a:pt x="81927" y="33402"/>
                        <a:pt x="81445" y="31752"/>
                        <a:pt x="80481" y="29690"/>
                      </a:cubicBezTo>
                      <a:cubicBezTo>
                        <a:pt x="80000" y="28453"/>
                        <a:pt x="81445" y="26804"/>
                        <a:pt x="81927" y="25567"/>
                      </a:cubicBezTo>
                      <a:cubicBezTo>
                        <a:pt x="82409" y="22680"/>
                        <a:pt x="83373" y="21030"/>
                        <a:pt x="83373" y="18144"/>
                      </a:cubicBezTo>
                      <a:cubicBezTo>
                        <a:pt x="83373" y="16494"/>
                        <a:pt x="82409" y="11546"/>
                        <a:pt x="83855" y="10721"/>
                      </a:cubicBezTo>
                      <a:cubicBezTo>
                        <a:pt x="85783" y="9484"/>
                        <a:pt x="90120" y="9484"/>
                        <a:pt x="92048" y="8659"/>
                      </a:cubicBezTo>
                      <a:cubicBezTo>
                        <a:pt x="94939" y="8247"/>
                        <a:pt x="97349" y="8247"/>
                        <a:pt x="99277" y="7010"/>
                      </a:cubicBezTo>
                      <a:cubicBezTo>
                        <a:pt x="95421" y="6185"/>
                        <a:pt x="91566" y="5360"/>
                        <a:pt x="87710" y="4948"/>
                      </a:cubicBezTo>
                      <a:cubicBezTo>
                        <a:pt x="84819" y="4536"/>
                        <a:pt x="82409" y="2474"/>
                        <a:pt x="80000" y="2474"/>
                      </a:cubicBezTo>
                      <a:cubicBezTo>
                        <a:pt x="75662" y="2474"/>
                        <a:pt x="72771" y="2886"/>
                        <a:pt x="68915" y="2061"/>
                      </a:cubicBezTo>
                      <a:cubicBezTo>
                        <a:pt x="65542" y="1237"/>
                        <a:pt x="61204" y="0"/>
                        <a:pt x="57831" y="0"/>
                      </a:cubicBezTo>
                      <a:cubicBezTo>
                        <a:pt x="53012" y="412"/>
                        <a:pt x="47710" y="2474"/>
                        <a:pt x="42891" y="3298"/>
                      </a:cubicBezTo>
                      <a:cubicBezTo>
                        <a:pt x="38554" y="4536"/>
                        <a:pt x="32289" y="4948"/>
                        <a:pt x="28433" y="7422"/>
                      </a:cubicBezTo>
                      <a:cubicBezTo>
                        <a:pt x="30361" y="8659"/>
                        <a:pt x="34698" y="8247"/>
                        <a:pt x="37108" y="8659"/>
                      </a:cubicBezTo>
                      <a:cubicBezTo>
                        <a:pt x="40963" y="9484"/>
                        <a:pt x="44819" y="10309"/>
                        <a:pt x="48674" y="11134"/>
                      </a:cubicBezTo>
                      <a:cubicBezTo>
                        <a:pt x="48674" y="14845"/>
                        <a:pt x="42891" y="18556"/>
                        <a:pt x="44337" y="22268"/>
                      </a:cubicBezTo>
                      <a:cubicBezTo>
                        <a:pt x="44819" y="23917"/>
                        <a:pt x="44819" y="25154"/>
                        <a:pt x="44819" y="27216"/>
                      </a:cubicBezTo>
                      <a:cubicBezTo>
                        <a:pt x="44819" y="29278"/>
                        <a:pt x="43373" y="28453"/>
                        <a:pt x="43373" y="30515"/>
                      </a:cubicBezTo>
                      <a:cubicBezTo>
                        <a:pt x="43373" y="32577"/>
                        <a:pt x="43855" y="34639"/>
                        <a:pt x="44819" y="36701"/>
                      </a:cubicBezTo>
                      <a:cubicBezTo>
                        <a:pt x="45301" y="38350"/>
                        <a:pt x="47228" y="39175"/>
                        <a:pt x="47710" y="40412"/>
                      </a:cubicBezTo>
                      <a:cubicBezTo>
                        <a:pt x="48674" y="44123"/>
                        <a:pt x="49156" y="48247"/>
                        <a:pt x="49156" y="51958"/>
                      </a:cubicBezTo>
                      <a:cubicBezTo>
                        <a:pt x="49156" y="56082"/>
                        <a:pt x="48192" y="58144"/>
                        <a:pt x="44337" y="60206"/>
                      </a:cubicBezTo>
                      <a:cubicBezTo>
                        <a:pt x="40963" y="62268"/>
                        <a:pt x="36626" y="63092"/>
                        <a:pt x="33253" y="63505"/>
                      </a:cubicBezTo>
                      <a:cubicBezTo>
                        <a:pt x="30843" y="63917"/>
                        <a:pt x="28915" y="62680"/>
                        <a:pt x="26987" y="63092"/>
                      </a:cubicBezTo>
                      <a:cubicBezTo>
                        <a:pt x="25060" y="63505"/>
                        <a:pt x="23614" y="64329"/>
                        <a:pt x="21686" y="65154"/>
                      </a:cubicBezTo>
                      <a:cubicBezTo>
                        <a:pt x="16867" y="66804"/>
                        <a:pt x="12530" y="68041"/>
                        <a:pt x="10602" y="72164"/>
                      </a:cubicBezTo>
                      <a:cubicBezTo>
                        <a:pt x="6265" y="80412"/>
                        <a:pt x="2891" y="89072"/>
                        <a:pt x="0" y="97319"/>
                      </a:cubicBezTo>
                      <a:cubicBezTo>
                        <a:pt x="15421" y="111340"/>
                        <a:pt x="37108" y="120000"/>
                        <a:pt x="61686" y="120000"/>
                      </a:cubicBezTo>
                      <a:cubicBezTo>
                        <a:pt x="84337" y="120000"/>
                        <a:pt x="104578" y="112577"/>
                        <a:pt x="120000" y="99793"/>
                      </a:cubicBezTo>
                      <a:cubicBezTo>
                        <a:pt x="119518" y="98144"/>
                        <a:pt x="119036" y="96082"/>
                        <a:pt x="119036" y="94020"/>
                      </a:cubicBezTo>
                      <a:close/>
                      <a:moveTo>
                        <a:pt x="79518" y="17319"/>
                      </a:moveTo>
                      <a:cubicBezTo>
                        <a:pt x="78554" y="16082"/>
                        <a:pt x="77590" y="14020"/>
                        <a:pt x="77108" y="12371"/>
                      </a:cubicBezTo>
                      <a:cubicBezTo>
                        <a:pt x="82409" y="10309"/>
                        <a:pt x="78554" y="16082"/>
                        <a:pt x="79518" y="17319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cap="flat" cmpd="sng" w="9525">
                  <a:solidFill>
                    <a:srgbClr val="FFFFFF">
                      <a:alpha val="0"/>
                    </a:srgbClr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24" name="Google Shape;24;p2"/>
              <p:cNvGrpSpPr/>
              <p:nvPr/>
            </p:nvGrpSpPr>
            <p:grpSpPr>
              <a:xfrm>
                <a:off x="4449507" y="756013"/>
                <a:ext cx="775986" cy="776077"/>
                <a:chOff x="1767839" y="3302793"/>
                <a:chExt cx="1933200" cy="1933425"/>
              </a:xfrm>
            </p:grpSpPr>
            <p:sp>
              <p:nvSpPr>
                <p:cNvPr id="25" name="Google Shape;25;p2"/>
                <p:cNvSpPr/>
                <p:nvPr/>
              </p:nvSpPr>
              <p:spPr>
                <a:xfrm>
                  <a:off x="1767839" y="3302793"/>
                  <a:ext cx="1933200" cy="1933200"/>
                </a:xfrm>
                <a:prstGeom prst="ellipse">
                  <a:avLst/>
                </a:prstGeom>
                <a:solidFill>
                  <a:schemeClr val="accent2"/>
                </a:solidFill>
                <a:ln cap="flat" cmpd="sng" w="82550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8" name="Google Shape;18;p2"/>
                <p:cNvSpPr/>
                <p:nvPr/>
              </p:nvSpPr>
              <p:spPr>
                <a:xfrm>
                  <a:off x="2110863" y="3681618"/>
                  <a:ext cx="1247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8434" y="96167"/>
                      </a:moveTo>
                      <a:cubicBezTo>
                        <a:pt x="116869" y="92822"/>
                        <a:pt x="118434" y="89895"/>
                        <a:pt x="117391" y="86550"/>
                      </a:cubicBezTo>
                      <a:cubicBezTo>
                        <a:pt x="116347" y="83205"/>
                        <a:pt x="115304" y="80278"/>
                        <a:pt x="113739" y="77770"/>
                      </a:cubicBezTo>
                      <a:cubicBezTo>
                        <a:pt x="112695" y="76515"/>
                        <a:pt x="111652" y="75679"/>
                        <a:pt x="111130" y="74425"/>
                      </a:cubicBezTo>
                      <a:cubicBezTo>
                        <a:pt x="110608" y="73170"/>
                        <a:pt x="111130" y="71498"/>
                        <a:pt x="111130" y="70243"/>
                      </a:cubicBezTo>
                      <a:cubicBezTo>
                        <a:pt x="110086" y="67317"/>
                        <a:pt x="108000" y="66480"/>
                        <a:pt x="104869" y="64808"/>
                      </a:cubicBezTo>
                      <a:cubicBezTo>
                        <a:pt x="101739" y="63554"/>
                        <a:pt x="98608" y="62299"/>
                        <a:pt x="95478" y="61045"/>
                      </a:cubicBezTo>
                      <a:cubicBezTo>
                        <a:pt x="92347" y="59790"/>
                        <a:pt x="89739" y="57700"/>
                        <a:pt x="86608" y="56027"/>
                      </a:cubicBezTo>
                      <a:cubicBezTo>
                        <a:pt x="82956" y="54355"/>
                        <a:pt x="80347" y="51846"/>
                        <a:pt x="77217" y="50174"/>
                      </a:cubicBezTo>
                      <a:cubicBezTo>
                        <a:pt x="74608" y="48919"/>
                        <a:pt x="75130" y="47665"/>
                        <a:pt x="75652" y="45574"/>
                      </a:cubicBezTo>
                      <a:cubicBezTo>
                        <a:pt x="76173" y="42648"/>
                        <a:pt x="77217" y="40557"/>
                        <a:pt x="78782" y="38466"/>
                      </a:cubicBezTo>
                      <a:cubicBezTo>
                        <a:pt x="80869" y="36376"/>
                        <a:pt x="82956" y="36376"/>
                        <a:pt x="83478" y="33449"/>
                      </a:cubicBezTo>
                      <a:cubicBezTo>
                        <a:pt x="83478" y="32195"/>
                        <a:pt x="83478" y="29686"/>
                        <a:pt x="84521" y="28850"/>
                      </a:cubicBezTo>
                      <a:cubicBezTo>
                        <a:pt x="85565" y="28432"/>
                        <a:pt x="85565" y="25505"/>
                        <a:pt x="85565" y="24668"/>
                      </a:cubicBezTo>
                      <a:cubicBezTo>
                        <a:pt x="84000" y="17979"/>
                        <a:pt x="90260" y="12125"/>
                        <a:pt x="83478" y="5853"/>
                      </a:cubicBezTo>
                      <a:cubicBezTo>
                        <a:pt x="80347" y="2926"/>
                        <a:pt x="75130" y="0"/>
                        <a:pt x="69913" y="418"/>
                      </a:cubicBezTo>
                      <a:cubicBezTo>
                        <a:pt x="65217" y="836"/>
                        <a:pt x="66782" y="3763"/>
                        <a:pt x="63130" y="4599"/>
                      </a:cubicBezTo>
                      <a:cubicBezTo>
                        <a:pt x="59478" y="5017"/>
                        <a:pt x="55826" y="418"/>
                        <a:pt x="51652" y="2508"/>
                      </a:cubicBezTo>
                      <a:cubicBezTo>
                        <a:pt x="49043" y="3763"/>
                        <a:pt x="51130" y="4599"/>
                        <a:pt x="50086" y="5853"/>
                      </a:cubicBezTo>
                      <a:cubicBezTo>
                        <a:pt x="49565" y="6689"/>
                        <a:pt x="47478" y="5435"/>
                        <a:pt x="46434" y="6271"/>
                      </a:cubicBezTo>
                      <a:cubicBezTo>
                        <a:pt x="46434" y="7108"/>
                        <a:pt x="48000" y="8362"/>
                        <a:pt x="47478" y="8780"/>
                      </a:cubicBezTo>
                      <a:cubicBezTo>
                        <a:pt x="46956" y="9198"/>
                        <a:pt x="45913" y="9616"/>
                        <a:pt x="45391" y="10034"/>
                      </a:cubicBezTo>
                      <a:cubicBezTo>
                        <a:pt x="44347" y="11289"/>
                        <a:pt x="43826" y="12961"/>
                        <a:pt x="44347" y="14634"/>
                      </a:cubicBezTo>
                      <a:cubicBezTo>
                        <a:pt x="44869" y="16724"/>
                        <a:pt x="45391" y="17560"/>
                        <a:pt x="45391" y="19651"/>
                      </a:cubicBezTo>
                      <a:cubicBezTo>
                        <a:pt x="45391" y="21742"/>
                        <a:pt x="45391" y="23414"/>
                        <a:pt x="45913" y="25505"/>
                      </a:cubicBezTo>
                      <a:cubicBezTo>
                        <a:pt x="45913" y="28013"/>
                        <a:pt x="43826" y="28013"/>
                        <a:pt x="44347" y="30940"/>
                      </a:cubicBezTo>
                      <a:cubicBezTo>
                        <a:pt x="44869" y="32195"/>
                        <a:pt x="43826" y="33449"/>
                        <a:pt x="44869" y="35121"/>
                      </a:cubicBezTo>
                      <a:cubicBezTo>
                        <a:pt x="45391" y="37212"/>
                        <a:pt x="46956" y="35540"/>
                        <a:pt x="48000" y="36794"/>
                      </a:cubicBezTo>
                      <a:cubicBezTo>
                        <a:pt x="50086" y="39303"/>
                        <a:pt x="50086" y="44738"/>
                        <a:pt x="50608" y="47247"/>
                      </a:cubicBezTo>
                      <a:cubicBezTo>
                        <a:pt x="50608" y="50174"/>
                        <a:pt x="48521" y="50174"/>
                        <a:pt x="45913" y="51846"/>
                      </a:cubicBezTo>
                      <a:cubicBezTo>
                        <a:pt x="44347" y="52682"/>
                        <a:pt x="43304" y="53937"/>
                        <a:pt x="41739" y="54355"/>
                      </a:cubicBezTo>
                      <a:cubicBezTo>
                        <a:pt x="39130" y="55191"/>
                        <a:pt x="36521" y="56864"/>
                        <a:pt x="34434" y="58536"/>
                      </a:cubicBezTo>
                      <a:cubicBezTo>
                        <a:pt x="32869" y="59372"/>
                        <a:pt x="31304" y="59372"/>
                        <a:pt x="29217" y="59790"/>
                      </a:cubicBezTo>
                      <a:cubicBezTo>
                        <a:pt x="21391" y="61881"/>
                        <a:pt x="13565" y="64390"/>
                        <a:pt x="11478" y="71080"/>
                      </a:cubicBezTo>
                      <a:cubicBezTo>
                        <a:pt x="10956" y="72752"/>
                        <a:pt x="13043" y="74006"/>
                        <a:pt x="12000" y="75261"/>
                      </a:cubicBezTo>
                      <a:cubicBezTo>
                        <a:pt x="11478" y="76515"/>
                        <a:pt x="9391" y="76515"/>
                        <a:pt x="8347" y="77770"/>
                      </a:cubicBezTo>
                      <a:cubicBezTo>
                        <a:pt x="6782" y="79442"/>
                        <a:pt x="6782" y="81951"/>
                        <a:pt x="5217" y="83623"/>
                      </a:cubicBezTo>
                      <a:cubicBezTo>
                        <a:pt x="3652" y="85296"/>
                        <a:pt x="4173" y="86550"/>
                        <a:pt x="4695" y="88222"/>
                      </a:cubicBezTo>
                      <a:cubicBezTo>
                        <a:pt x="5217" y="89895"/>
                        <a:pt x="6260" y="91986"/>
                        <a:pt x="5739" y="93658"/>
                      </a:cubicBezTo>
                      <a:cubicBezTo>
                        <a:pt x="5217" y="95331"/>
                        <a:pt x="1565" y="95749"/>
                        <a:pt x="1043" y="97839"/>
                      </a:cubicBezTo>
                      <a:cubicBezTo>
                        <a:pt x="521" y="98675"/>
                        <a:pt x="521" y="99512"/>
                        <a:pt x="0" y="100348"/>
                      </a:cubicBezTo>
                      <a:cubicBezTo>
                        <a:pt x="16173" y="112473"/>
                        <a:pt x="38086" y="120000"/>
                        <a:pt x="62608" y="120000"/>
                      </a:cubicBezTo>
                      <a:cubicBezTo>
                        <a:pt x="84000" y="120000"/>
                        <a:pt x="103826" y="113728"/>
                        <a:pt x="120000" y="103693"/>
                      </a:cubicBezTo>
                      <a:cubicBezTo>
                        <a:pt x="119478" y="101184"/>
                        <a:pt x="119478" y="98675"/>
                        <a:pt x="118434" y="9616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cap="flat" cmpd="sng" w="9525">
                  <a:solidFill>
                    <a:srgbClr val="FFFFFF">
                      <a:alpha val="0"/>
                    </a:srgbClr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26" name="Google Shape;26;p2"/>
              <p:cNvGrpSpPr/>
              <p:nvPr/>
            </p:nvGrpSpPr>
            <p:grpSpPr>
              <a:xfrm>
                <a:off x="452658" y="1102459"/>
                <a:ext cx="589626" cy="589626"/>
                <a:chOff x="1524000" y="2819400"/>
                <a:chExt cx="1933200" cy="1933200"/>
              </a:xfrm>
            </p:grpSpPr>
            <p:sp>
              <p:nvSpPr>
                <p:cNvPr id="27" name="Google Shape;27;p2"/>
                <p:cNvSpPr/>
                <p:nvPr/>
              </p:nvSpPr>
              <p:spPr>
                <a:xfrm>
                  <a:off x="1524000" y="2819400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3D3DBC"/>
                    </a:gs>
                    <a:gs pos="100000">
                      <a:srgbClr val="212155"/>
                    </a:gs>
                  </a:gsLst>
                  <a:lin ang="5400012" scaled="0"/>
                </a:gradFill>
                <a:ln cap="flat" cmpd="sng" w="66675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grpSp>
              <p:nvGrpSpPr>
                <p:cNvPr id="28" name="Google Shape;28;p2"/>
                <p:cNvGrpSpPr/>
                <p:nvPr/>
              </p:nvGrpSpPr>
              <p:grpSpPr>
                <a:xfrm>
                  <a:off x="1988431" y="3198214"/>
                  <a:ext cx="1004479" cy="1554274"/>
                  <a:chOff x="8239560" y="2206625"/>
                  <a:chExt cx="750900" cy="1161900"/>
                </a:xfrm>
              </p:grpSpPr>
              <p:sp>
                <p:nvSpPr>
                  <p:cNvPr id="29" name="Google Shape;29;p2"/>
                  <p:cNvSpPr/>
                  <p:nvPr/>
                </p:nvSpPr>
                <p:spPr>
                  <a:xfrm>
                    <a:off x="8877735" y="2674938"/>
                    <a:ext cx="3300" cy="111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20000" y="120000"/>
                        </a:moveTo>
                        <a:cubicBezTo>
                          <a:pt x="120000" y="80000"/>
                          <a:pt x="0" y="4000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40000"/>
                          <a:pt x="120000" y="80000"/>
                          <a:pt x="120000" y="12000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 cap="flat" cmpd="sng" w="9525">
                    <a:solidFill>
                      <a:srgbClr val="FFFFFF">
                        <a:alpha val="0"/>
                      </a:srgbClr>
                    </a:solidFill>
                    <a:prstDash val="solid"/>
                    <a:round/>
                    <a:headEnd len="sm" w="sm" type="none"/>
                    <a:tailEnd len="sm" w="sm" type="none"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30" name="Google Shape;30;p2"/>
                  <p:cNvSpPr/>
                  <p:nvPr/>
                </p:nvSpPr>
                <p:spPr>
                  <a:xfrm>
                    <a:off x="8487210" y="2738438"/>
                    <a:ext cx="27000" cy="270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19999" y="0"/>
                        </a:moveTo>
                        <a:cubicBezTo>
                          <a:pt x="68571" y="51428"/>
                          <a:pt x="0" y="102857"/>
                          <a:pt x="0" y="119999"/>
                        </a:cubicBezTo>
                        <a:cubicBezTo>
                          <a:pt x="0" y="119999"/>
                          <a:pt x="0" y="119999"/>
                          <a:pt x="0" y="119999"/>
                        </a:cubicBezTo>
                        <a:cubicBezTo>
                          <a:pt x="51428" y="102857"/>
                          <a:pt x="85714" y="51428"/>
                          <a:pt x="119999" y="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 cap="flat" cmpd="sng" w="9525">
                    <a:solidFill>
                      <a:srgbClr val="FFFFFF">
                        <a:alpha val="0"/>
                      </a:srgbClr>
                    </a:solidFill>
                    <a:prstDash val="solid"/>
                    <a:round/>
                    <a:headEnd len="sm" w="sm" type="none"/>
                    <a:tailEnd len="sm" w="sm" type="none"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21" name="Google Shape;21;p2"/>
                  <p:cNvSpPr/>
                  <p:nvPr/>
                </p:nvSpPr>
                <p:spPr>
                  <a:xfrm>
                    <a:off x="8239560" y="2206625"/>
                    <a:ext cx="750900" cy="11619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08600" y="52645"/>
                        </a:moveTo>
                        <a:cubicBezTo>
                          <a:pt x="106800" y="51870"/>
                          <a:pt x="104400" y="50709"/>
                          <a:pt x="102600" y="49548"/>
                        </a:cubicBezTo>
                        <a:cubicBezTo>
                          <a:pt x="103200" y="50322"/>
                          <a:pt x="103800" y="51096"/>
                          <a:pt x="103200" y="51483"/>
                        </a:cubicBezTo>
                        <a:cubicBezTo>
                          <a:pt x="102600" y="51870"/>
                          <a:pt x="98400" y="48000"/>
                          <a:pt x="98400" y="47225"/>
                        </a:cubicBezTo>
                        <a:cubicBezTo>
                          <a:pt x="97800" y="45290"/>
                          <a:pt x="100200" y="46838"/>
                          <a:pt x="102000" y="48387"/>
                        </a:cubicBezTo>
                        <a:cubicBezTo>
                          <a:pt x="99600" y="45677"/>
                          <a:pt x="103800" y="42580"/>
                          <a:pt x="102600" y="39483"/>
                        </a:cubicBezTo>
                        <a:cubicBezTo>
                          <a:pt x="102000" y="36387"/>
                          <a:pt x="103200" y="33290"/>
                          <a:pt x="102600" y="30193"/>
                        </a:cubicBezTo>
                        <a:cubicBezTo>
                          <a:pt x="102000" y="27870"/>
                          <a:pt x="100800" y="25935"/>
                          <a:pt x="100200" y="24000"/>
                        </a:cubicBezTo>
                        <a:cubicBezTo>
                          <a:pt x="97800" y="18580"/>
                          <a:pt x="94800" y="13935"/>
                          <a:pt x="90600" y="9290"/>
                        </a:cubicBezTo>
                        <a:cubicBezTo>
                          <a:pt x="85200" y="3870"/>
                          <a:pt x="79800" y="1161"/>
                          <a:pt x="69600" y="387"/>
                        </a:cubicBezTo>
                        <a:cubicBezTo>
                          <a:pt x="66600" y="387"/>
                          <a:pt x="63600" y="0"/>
                          <a:pt x="61200" y="387"/>
                        </a:cubicBezTo>
                        <a:cubicBezTo>
                          <a:pt x="61200" y="387"/>
                          <a:pt x="61800" y="387"/>
                          <a:pt x="61800" y="387"/>
                        </a:cubicBezTo>
                        <a:cubicBezTo>
                          <a:pt x="61200" y="387"/>
                          <a:pt x="60600" y="1161"/>
                          <a:pt x="60000" y="774"/>
                        </a:cubicBezTo>
                        <a:cubicBezTo>
                          <a:pt x="60000" y="774"/>
                          <a:pt x="60600" y="774"/>
                          <a:pt x="60600" y="387"/>
                        </a:cubicBezTo>
                        <a:cubicBezTo>
                          <a:pt x="60000" y="774"/>
                          <a:pt x="59400" y="774"/>
                          <a:pt x="58800" y="1161"/>
                        </a:cubicBezTo>
                        <a:cubicBezTo>
                          <a:pt x="56400" y="3096"/>
                          <a:pt x="52800" y="1548"/>
                          <a:pt x="51000" y="4258"/>
                        </a:cubicBezTo>
                        <a:cubicBezTo>
                          <a:pt x="49800" y="6967"/>
                          <a:pt x="45600" y="7354"/>
                          <a:pt x="43200" y="9290"/>
                        </a:cubicBezTo>
                        <a:cubicBezTo>
                          <a:pt x="40800" y="10838"/>
                          <a:pt x="40800" y="13548"/>
                          <a:pt x="40800" y="15483"/>
                        </a:cubicBezTo>
                        <a:cubicBezTo>
                          <a:pt x="40200" y="17806"/>
                          <a:pt x="39600" y="19741"/>
                          <a:pt x="39000" y="22064"/>
                        </a:cubicBezTo>
                        <a:cubicBezTo>
                          <a:pt x="38400" y="24774"/>
                          <a:pt x="37200" y="27096"/>
                          <a:pt x="36600" y="29419"/>
                        </a:cubicBezTo>
                        <a:cubicBezTo>
                          <a:pt x="36000" y="32129"/>
                          <a:pt x="38400" y="34064"/>
                          <a:pt x="38400" y="36387"/>
                        </a:cubicBezTo>
                        <a:cubicBezTo>
                          <a:pt x="38400" y="39096"/>
                          <a:pt x="35400" y="39483"/>
                          <a:pt x="37800" y="42193"/>
                        </a:cubicBezTo>
                        <a:cubicBezTo>
                          <a:pt x="38400" y="41806"/>
                          <a:pt x="36000" y="38322"/>
                          <a:pt x="39000" y="39483"/>
                        </a:cubicBezTo>
                        <a:cubicBezTo>
                          <a:pt x="42000" y="40258"/>
                          <a:pt x="42000" y="41806"/>
                          <a:pt x="41400" y="43354"/>
                        </a:cubicBezTo>
                        <a:cubicBezTo>
                          <a:pt x="40200" y="44903"/>
                          <a:pt x="38400" y="46838"/>
                          <a:pt x="40200" y="48387"/>
                        </a:cubicBezTo>
                        <a:cubicBezTo>
                          <a:pt x="40800" y="49548"/>
                          <a:pt x="43800" y="49161"/>
                          <a:pt x="44400" y="50322"/>
                        </a:cubicBezTo>
                        <a:cubicBezTo>
                          <a:pt x="45600" y="52645"/>
                          <a:pt x="37200" y="55354"/>
                          <a:pt x="36600" y="57290"/>
                        </a:cubicBezTo>
                        <a:cubicBezTo>
                          <a:pt x="35400" y="60387"/>
                          <a:pt x="32400" y="58064"/>
                          <a:pt x="28800" y="59612"/>
                        </a:cubicBezTo>
                        <a:cubicBezTo>
                          <a:pt x="27600" y="60000"/>
                          <a:pt x="27000" y="61548"/>
                          <a:pt x="25800" y="61935"/>
                        </a:cubicBezTo>
                        <a:cubicBezTo>
                          <a:pt x="25200" y="62322"/>
                          <a:pt x="24000" y="61935"/>
                          <a:pt x="23400" y="62709"/>
                        </a:cubicBezTo>
                        <a:cubicBezTo>
                          <a:pt x="21000" y="64258"/>
                          <a:pt x="21600" y="66580"/>
                          <a:pt x="19800" y="68129"/>
                        </a:cubicBezTo>
                        <a:cubicBezTo>
                          <a:pt x="15600" y="71225"/>
                          <a:pt x="13800" y="74709"/>
                          <a:pt x="11400" y="78193"/>
                        </a:cubicBezTo>
                        <a:cubicBezTo>
                          <a:pt x="9600" y="80903"/>
                          <a:pt x="9600" y="83612"/>
                          <a:pt x="5400" y="85548"/>
                        </a:cubicBezTo>
                        <a:cubicBezTo>
                          <a:pt x="6600" y="87096"/>
                          <a:pt x="3600" y="87096"/>
                          <a:pt x="2400" y="88645"/>
                        </a:cubicBezTo>
                        <a:cubicBezTo>
                          <a:pt x="1800" y="89419"/>
                          <a:pt x="3000" y="90580"/>
                          <a:pt x="1800" y="91354"/>
                        </a:cubicBezTo>
                        <a:cubicBezTo>
                          <a:pt x="600" y="92129"/>
                          <a:pt x="600" y="92516"/>
                          <a:pt x="1200" y="93290"/>
                        </a:cubicBezTo>
                        <a:cubicBezTo>
                          <a:pt x="1800" y="94451"/>
                          <a:pt x="0" y="94451"/>
                          <a:pt x="600" y="95612"/>
                        </a:cubicBezTo>
                        <a:cubicBezTo>
                          <a:pt x="600" y="96000"/>
                          <a:pt x="2400" y="96387"/>
                          <a:pt x="1200" y="97161"/>
                        </a:cubicBezTo>
                        <a:cubicBezTo>
                          <a:pt x="600" y="98322"/>
                          <a:pt x="1200" y="99096"/>
                          <a:pt x="3000" y="99483"/>
                        </a:cubicBezTo>
                        <a:cubicBezTo>
                          <a:pt x="4800" y="99870"/>
                          <a:pt x="3600" y="101419"/>
                          <a:pt x="3600" y="102580"/>
                        </a:cubicBezTo>
                        <a:cubicBezTo>
                          <a:pt x="3600" y="104516"/>
                          <a:pt x="4200" y="106838"/>
                          <a:pt x="5400" y="108774"/>
                        </a:cubicBezTo>
                        <a:cubicBezTo>
                          <a:pt x="7800" y="111870"/>
                          <a:pt x="15600" y="110322"/>
                          <a:pt x="19200" y="110322"/>
                        </a:cubicBezTo>
                        <a:cubicBezTo>
                          <a:pt x="22800" y="110322"/>
                          <a:pt x="22200" y="113419"/>
                          <a:pt x="22800" y="114967"/>
                        </a:cubicBezTo>
                        <a:cubicBezTo>
                          <a:pt x="22800" y="115354"/>
                          <a:pt x="22800" y="115741"/>
                          <a:pt x="22800" y="115741"/>
                        </a:cubicBezTo>
                        <a:cubicBezTo>
                          <a:pt x="33600" y="118451"/>
                          <a:pt x="46200" y="120000"/>
                          <a:pt x="58800" y="120000"/>
                        </a:cubicBezTo>
                        <a:cubicBezTo>
                          <a:pt x="74400" y="120000"/>
                          <a:pt x="89400" y="117677"/>
                          <a:pt x="103200" y="113419"/>
                        </a:cubicBezTo>
                        <a:cubicBezTo>
                          <a:pt x="102600" y="111483"/>
                          <a:pt x="100800" y="109161"/>
                          <a:pt x="100800" y="107225"/>
                        </a:cubicBezTo>
                        <a:cubicBezTo>
                          <a:pt x="101400" y="101032"/>
                          <a:pt x="112800" y="96774"/>
                          <a:pt x="109800" y="90193"/>
                        </a:cubicBezTo>
                        <a:cubicBezTo>
                          <a:pt x="108600" y="87483"/>
                          <a:pt x="108000" y="87483"/>
                          <a:pt x="111600" y="86322"/>
                        </a:cubicBezTo>
                        <a:cubicBezTo>
                          <a:pt x="114600" y="85161"/>
                          <a:pt x="115200" y="82064"/>
                          <a:pt x="116400" y="80516"/>
                        </a:cubicBezTo>
                        <a:cubicBezTo>
                          <a:pt x="118800" y="74322"/>
                          <a:pt x="118200" y="68903"/>
                          <a:pt x="119400" y="63096"/>
                        </a:cubicBezTo>
                        <a:cubicBezTo>
                          <a:pt x="120000" y="60000"/>
                          <a:pt x="119400" y="60000"/>
                          <a:pt x="117000" y="57677"/>
                        </a:cubicBezTo>
                        <a:cubicBezTo>
                          <a:pt x="114600" y="55741"/>
                          <a:pt x="111600" y="54193"/>
                          <a:pt x="108600" y="52645"/>
                        </a:cubicBezTo>
                        <a:close/>
                        <a:moveTo>
                          <a:pt x="100800" y="44903"/>
                        </a:moveTo>
                        <a:cubicBezTo>
                          <a:pt x="100200" y="44903"/>
                          <a:pt x="99600" y="44129"/>
                          <a:pt x="100200" y="44129"/>
                        </a:cubicBezTo>
                        <a:cubicBezTo>
                          <a:pt x="100800" y="44129"/>
                          <a:pt x="102000" y="44516"/>
                          <a:pt x="100800" y="44903"/>
                        </a:cubicBezTo>
                        <a:close/>
                        <a:moveTo>
                          <a:pt x="102000" y="43354"/>
                        </a:moveTo>
                        <a:cubicBezTo>
                          <a:pt x="99000" y="42193"/>
                          <a:pt x="100800" y="41806"/>
                          <a:pt x="102000" y="40258"/>
                        </a:cubicBezTo>
                        <a:cubicBezTo>
                          <a:pt x="102000" y="41032"/>
                          <a:pt x="102000" y="42967"/>
                          <a:pt x="102000" y="43354"/>
                        </a:cubicBezTo>
                        <a:close/>
                        <a:moveTo>
                          <a:pt x="100200" y="27096"/>
                        </a:moveTo>
                        <a:cubicBezTo>
                          <a:pt x="99600" y="25935"/>
                          <a:pt x="99600" y="25161"/>
                          <a:pt x="99600" y="25161"/>
                        </a:cubicBezTo>
                        <a:cubicBezTo>
                          <a:pt x="100800" y="26322"/>
                          <a:pt x="102000" y="28645"/>
                          <a:pt x="100200" y="27096"/>
                        </a:cubicBezTo>
                        <a:close/>
                        <a:moveTo>
                          <a:pt x="100800" y="32516"/>
                        </a:moveTo>
                        <a:cubicBezTo>
                          <a:pt x="99000" y="32129"/>
                          <a:pt x="98400" y="28258"/>
                          <a:pt x="98400" y="27096"/>
                        </a:cubicBezTo>
                        <a:cubicBezTo>
                          <a:pt x="99000" y="27483"/>
                          <a:pt x="102600" y="32903"/>
                          <a:pt x="100800" y="32516"/>
                        </a:cubicBezTo>
                        <a:close/>
                        <a:moveTo>
                          <a:pt x="38400" y="26709"/>
                        </a:moveTo>
                        <a:cubicBezTo>
                          <a:pt x="39000" y="26322"/>
                          <a:pt x="39000" y="26709"/>
                          <a:pt x="39000" y="27096"/>
                        </a:cubicBezTo>
                        <a:cubicBezTo>
                          <a:pt x="38400" y="27870"/>
                          <a:pt x="37800" y="27483"/>
                          <a:pt x="38400" y="26709"/>
                        </a:cubicBezTo>
                        <a:close/>
                        <a:moveTo>
                          <a:pt x="39000" y="32903"/>
                        </a:moveTo>
                        <a:cubicBezTo>
                          <a:pt x="37200" y="32516"/>
                          <a:pt x="40200" y="26709"/>
                          <a:pt x="40800" y="26709"/>
                        </a:cubicBezTo>
                        <a:cubicBezTo>
                          <a:pt x="40800" y="27096"/>
                          <a:pt x="40800" y="27483"/>
                          <a:pt x="40800" y="27483"/>
                        </a:cubicBezTo>
                        <a:cubicBezTo>
                          <a:pt x="40800" y="28258"/>
                          <a:pt x="41400" y="33290"/>
                          <a:pt x="39000" y="32903"/>
                        </a:cubicBezTo>
                        <a:close/>
                        <a:moveTo>
                          <a:pt x="41400" y="44903"/>
                        </a:moveTo>
                        <a:cubicBezTo>
                          <a:pt x="40200" y="44903"/>
                          <a:pt x="41400" y="44129"/>
                          <a:pt x="42000" y="43354"/>
                        </a:cubicBezTo>
                        <a:cubicBezTo>
                          <a:pt x="42600" y="44516"/>
                          <a:pt x="42000" y="44516"/>
                          <a:pt x="41400" y="44903"/>
                        </a:cubicBezTo>
                        <a:close/>
                        <a:moveTo>
                          <a:pt x="43200" y="12000"/>
                        </a:moveTo>
                        <a:cubicBezTo>
                          <a:pt x="40800" y="11225"/>
                          <a:pt x="46800" y="8516"/>
                          <a:pt x="47400" y="8516"/>
                        </a:cubicBezTo>
                        <a:cubicBezTo>
                          <a:pt x="47400" y="8903"/>
                          <a:pt x="44400" y="12000"/>
                          <a:pt x="43200" y="12000"/>
                        </a:cubicBezTo>
                        <a:close/>
                        <a:moveTo>
                          <a:pt x="46200" y="56903"/>
                        </a:moveTo>
                        <a:cubicBezTo>
                          <a:pt x="45600" y="57290"/>
                          <a:pt x="39600" y="58064"/>
                          <a:pt x="39600" y="57677"/>
                        </a:cubicBezTo>
                        <a:cubicBezTo>
                          <a:pt x="38400" y="58451"/>
                          <a:pt x="37200" y="58838"/>
                          <a:pt x="36600" y="58451"/>
                        </a:cubicBezTo>
                        <a:cubicBezTo>
                          <a:pt x="36600" y="56903"/>
                          <a:pt x="45000" y="54967"/>
                          <a:pt x="45600" y="52645"/>
                        </a:cubicBezTo>
                        <a:cubicBezTo>
                          <a:pt x="45600" y="53419"/>
                          <a:pt x="45000" y="54193"/>
                          <a:pt x="43800" y="54967"/>
                        </a:cubicBezTo>
                        <a:cubicBezTo>
                          <a:pt x="45600" y="54193"/>
                          <a:pt x="46800" y="53806"/>
                          <a:pt x="47400" y="53032"/>
                        </a:cubicBezTo>
                        <a:cubicBezTo>
                          <a:pt x="49200" y="53806"/>
                          <a:pt x="48000" y="56516"/>
                          <a:pt x="46200" y="56903"/>
                        </a:cubicBezTo>
                        <a:close/>
                        <a:moveTo>
                          <a:pt x="49200" y="53419"/>
                        </a:moveTo>
                        <a:cubicBezTo>
                          <a:pt x="49200" y="53032"/>
                          <a:pt x="49200" y="52645"/>
                          <a:pt x="49200" y="52258"/>
                        </a:cubicBezTo>
                        <a:cubicBezTo>
                          <a:pt x="49800" y="52645"/>
                          <a:pt x="49800" y="53032"/>
                          <a:pt x="49200" y="53419"/>
                        </a:cubicBezTo>
                        <a:close/>
                        <a:moveTo>
                          <a:pt x="51000" y="54193"/>
                        </a:moveTo>
                        <a:cubicBezTo>
                          <a:pt x="51000" y="54580"/>
                          <a:pt x="50400" y="54193"/>
                          <a:pt x="51000" y="53806"/>
                        </a:cubicBezTo>
                        <a:cubicBezTo>
                          <a:pt x="51600" y="53419"/>
                          <a:pt x="51600" y="54193"/>
                          <a:pt x="51000" y="54193"/>
                        </a:cubicBezTo>
                        <a:close/>
                        <a:moveTo>
                          <a:pt x="51000" y="50322"/>
                        </a:moveTo>
                        <a:cubicBezTo>
                          <a:pt x="51000" y="49935"/>
                          <a:pt x="51600" y="49935"/>
                          <a:pt x="51600" y="50322"/>
                        </a:cubicBezTo>
                        <a:cubicBezTo>
                          <a:pt x="51600" y="50709"/>
                          <a:pt x="51000" y="50709"/>
                          <a:pt x="51000" y="50322"/>
                        </a:cubicBezTo>
                        <a:close/>
                        <a:moveTo>
                          <a:pt x="54000" y="51096"/>
                        </a:moveTo>
                        <a:cubicBezTo>
                          <a:pt x="54000" y="50709"/>
                          <a:pt x="54000" y="50322"/>
                          <a:pt x="54600" y="50709"/>
                        </a:cubicBezTo>
                        <a:cubicBezTo>
                          <a:pt x="55200" y="51483"/>
                          <a:pt x="54600" y="51483"/>
                          <a:pt x="54000" y="51096"/>
                        </a:cubicBezTo>
                        <a:close/>
                        <a:moveTo>
                          <a:pt x="54600" y="47225"/>
                        </a:moveTo>
                        <a:cubicBezTo>
                          <a:pt x="58200" y="46838"/>
                          <a:pt x="55200" y="51870"/>
                          <a:pt x="54600" y="47225"/>
                        </a:cubicBezTo>
                        <a:close/>
                        <a:moveTo>
                          <a:pt x="59400" y="1935"/>
                        </a:moveTo>
                        <a:cubicBezTo>
                          <a:pt x="59400" y="1161"/>
                          <a:pt x="61200" y="1161"/>
                          <a:pt x="63000" y="1161"/>
                        </a:cubicBezTo>
                        <a:cubicBezTo>
                          <a:pt x="61800" y="1161"/>
                          <a:pt x="59400" y="2709"/>
                          <a:pt x="59400" y="1935"/>
                        </a:cubicBezTo>
                        <a:close/>
                        <a:moveTo>
                          <a:pt x="84600" y="5032"/>
                        </a:moveTo>
                        <a:cubicBezTo>
                          <a:pt x="83400" y="4645"/>
                          <a:pt x="83400" y="4645"/>
                          <a:pt x="83400" y="3870"/>
                        </a:cubicBezTo>
                        <a:cubicBezTo>
                          <a:pt x="84000" y="4258"/>
                          <a:pt x="85200" y="5032"/>
                          <a:pt x="84600" y="5032"/>
                        </a:cubicBezTo>
                        <a:close/>
                        <a:moveTo>
                          <a:pt x="99600" y="50709"/>
                        </a:moveTo>
                        <a:cubicBezTo>
                          <a:pt x="98400" y="50709"/>
                          <a:pt x="97800" y="49548"/>
                          <a:pt x="97200" y="49161"/>
                        </a:cubicBezTo>
                        <a:cubicBezTo>
                          <a:pt x="99000" y="49935"/>
                          <a:pt x="101400" y="51096"/>
                          <a:pt x="99600" y="50709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cap="flat" cmpd="sng" w="9525">
                    <a:solidFill>
                      <a:srgbClr val="FFFFFF">
                        <a:alpha val="0"/>
                      </a:srgbClr>
                    </a:solidFill>
                    <a:prstDash val="solid"/>
                    <a:round/>
                    <a:headEnd len="sm" w="sm" type="none"/>
                    <a:tailEnd len="sm" w="sm" type="none"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</p:grpSp>
          </p:grpSp>
          <p:sp>
            <p:nvSpPr>
              <p:cNvPr id="31" name="Google Shape;31;p2"/>
              <p:cNvSpPr/>
              <p:nvPr/>
            </p:nvSpPr>
            <p:spPr>
              <a:xfrm>
                <a:off x="6248400" y="106873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3D3DBC"/>
                  </a:gs>
                  <a:gs pos="100000">
                    <a:srgbClr val="212155"/>
                  </a:gs>
                </a:gsLst>
                <a:lin ang="5400012" scaled="0"/>
              </a:gradFill>
              <a:ln cap="flat" cmpd="sng" w="53975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just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4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endParaRPr>
              </a:p>
            </p:txBody>
          </p:sp>
          <p:sp>
            <p:nvSpPr>
              <p:cNvPr id="32" name="Google Shape;32;p2"/>
              <p:cNvSpPr/>
              <p:nvPr/>
            </p:nvSpPr>
            <p:spPr>
              <a:xfrm>
                <a:off x="914400" y="115000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3D3DBC"/>
                  </a:gs>
                  <a:gs pos="100000">
                    <a:srgbClr val="212155"/>
                  </a:gs>
                </a:gsLst>
                <a:lin ang="5400012" scaled="0"/>
              </a:gradFill>
              <a:ln cap="flat" cmpd="sng" w="53975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800">
                  <a:solidFill>
                    <a:srgbClr val="595959"/>
                  </a:solidFill>
                  <a:latin typeface="Quattrocento Sans"/>
                  <a:ea typeface="Quattrocento Sans"/>
                  <a:cs typeface="Quattrocento Sans"/>
                  <a:sym typeface="Quattrocento Sans"/>
                </a:endParaRPr>
              </a:p>
            </p:txBody>
          </p:sp>
        </p:grpSp>
        <p:sp>
          <p:nvSpPr>
            <p:cNvPr id="33" name="Google Shape;33;p2"/>
            <p:cNvSpPr txBox="1"/>
            <p:nvPr/>
          </p:nvSpPr>
          <p:spPr>
            <a:xfrm>
              <a:off x="3438800" y="3424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FFFFFF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FFFFFF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  <p:sp>
          <p:nvSpPr>
            <p:cNvPr id="34" name="Google Shape;34;p2"/>
            <p:cNvSpPr txBox="1"/>
            <p:nvPr/>
          </p:nvSpPr>
          <p:spPr>
            <a:xfrm>
              <a:off x="8063350" y="3599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FFFFFF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FFFFFF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</p:grpSp>
      <p:sp>
        <p:nvSpPr>
          <p:cNvPr id="35" name="Google Shape;35;p2"/>
          <p:cNvSpPr txBox="1"/>
          <p:nvPr>
            <p:ph idx="12" type="sldNum"/>
          </p:nvPr>
        </p:nvSpPr>
        <p:spPr>
          <a:xfrm>
            <a:off x="8556784" y="6333134"/>
            <a:ext cx="548700" cy="5250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>
            <a:lvl1pPr lvl="0">
              <a:buNone/>
              <a:defRPr sz="1300">
                <a:solidFill>
                  <a:schemeClr val="dk1"/>
                </a:solidFill>
              </a:defRPr>
            </a:lvl1pPr>
            <a:lvl2pPr lvl="1">
              <a:buNone/>
              <a:defRPr sz="1300">
                <a:solidFill>
                  <a:schemeClr val="dk1"/>
                </a:solidFill>
              </a:defRPr>
            </a:lvl2pPr>
            <a:lvl3pPr lvl="2">
              <a:buNone/>
              <a:defRPr sz="1300">
                <a:solidFill>
                  <a:schemeClr val="dk1"/>
                </a:solidFill>
              </a:defRPr>
            </a:lvl3pPr>
            <a:lvl4pPr lvl="3">
              <a:buNone/>
              <a:defRPr sz="1300">
                <a:solidFill>
                  <a:schemeClr val="dk1"/>
                </a:solidFill>
              </a:defRPr>
            </a:lvl4pPr>
            <a:lvl5pPr lvl="4">
              <a:buNone/>
              <a:defRPr sz="1300">
                <a:solidFill>
                  <a:schemeClr val="dk1"/>
                </a:solidFill>
              </a:defRPr>
            </a:lvl5pPr>
            <a:lvl6pPr lvl="5">
              <a:buNone/>
              <a:defRPr sz="1300">
                <a:solidFill>
                  <a:schemeClr val="dk1"/>
                </a:solidFill>
              </a:defRPr>
            </a:lvl6pPr>
            <a:lvl7pPr lvl="6">
              <a:buNone/>
              <a:defRPr sz="1300">
                <a:solidFill>
                  <a:schemeClr val="dk1"/>
                </a:solidFill>
              </a:defRPr>
            </a:lvl7pPr>
            <a:lvl8pPr lvl="7">
              <a:buNone/>
              <a:defRPr sz="1300">
                <a:solidFill>
                  <a:schemeClr val="dk1"/>
                </a:solidFill>
              </a:defRPr>
            </a:lvl8pPr>
            <a:lvl9pPr lvl="8">
              <a:buNone/>
              <a:defRPr sz="1300"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">
  <p:cSld name="TITLE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3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1pPr>
            <a:lvl2pPr indent="0" lvl="1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2pPr>
            <a:lvl3pPr indent="0" lvl="2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3pPr>
            <a:lvl4pPr indent="0" lvl="3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4pPr>
            <a:lvl5pPr indent="0" lvl="4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5pPr>
            <a:lvl6pPr indent="0" lvl="5" marL="45720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6pPr>
            <a:lvl7pPr indent="0" lvl="6" marL="91440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7pPr>
            <a:lvl8pPr indent="0" lvl="7" marL="137160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8pPr>
            <a:lvl9pPr indent="0" lvl="8" marL="182880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38" name="Google Shape;38;p3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b="0" i="0" sz="2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  <a:defRPr b="0" i="0" sz="20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grpSp>
        <p:nvGrpSpPr>
          <p:cNvPr id="39" name="Google Shape;39;p3"/>
          <p:cNvGrpSpPr/>
          <p:nvPr/>
        </p:nvGrpSpPr>
        <p:grpSpPr>
          <a:xfrm>
            <a:off x="3436675" y="5103807"/>
            <a:ext cx="5414803" cy="1378818"/>
            <a:chOff x="3400250" y="322332"/>
            <a:chExt cx="5414803" cy="1378818"/>
          </a:xfrm>
        </p:grpSpPr>
        <p:grpSp>
          <p:nvGrpSpPr>
            <p:cNvPr id="40" name="Google Shape;40;p3"/>
            <p:cNvGrpSpPr/>
            <p:nvPr/>
          </p:nvGrpSpPr>
          <p:grpSpPr>
            <a:xfrm flipH="1">
              <a:off x="3400250" y="322332"/>
              <a:ext cx="5414803" cy="1378818"/>
              <a:chOff x="452658" y="106873"/>
              <a:chExt cx="6225342" cy="1585212"/>
            </a:xfrm>
          </p:grpSpPr>
          <p:cxnSp>
            <p:nvCxnSpPr>
              <p:cNvPr id="41" name="Google Shape;41;p3"/>
              <p:cNvCxnSpPr/>
              <p:nvPr/>
            </p:nvCxnSpPr>
            <p:spPr>
              <a:xfrm rot="10800000">
                <a:off x="1129161" y="329721"/>
                <a:ext cx="214800" cy="6240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42" name="Google Shape;42;p3"/>
              <p:cNvCxnSpPr>
                <a:stCxn id="43" idx="28"/>
              </p:cNvCxnSpPr>
              <p:nvPr/>
            </p:nvCxnSpPr>
            <p:spPr>
              <a:xfrm flipH="1">
                <a:off x="1343976" y="832531"/>
                <a:ext cx="1243500" cy="1212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44" name="Google Shape;44;p3"/>
              <p:cNvCxnSpPr>
                <a:stCxn id="45" idx="11"/>
              </p:cNvCxnSpPr>
              <p:nvPr/>
            </p:nvCxnSpPr>
            <p:spPr>
              <a:xfrm flipH="1" rot="10800000">
                <a:off x="4935421" y="329829"/>
                <a:ext cx="1527600" cy="7521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46" name="Google Shape;46;p3"/>
              <p:cNvCxnSpPr>
                <a:endCxn id="45" idx="27"/>
              </p:cNvCxnSpPr>
              <p:nvPr/>
            </p:nvCxnSpPr>
            <p:spPr>
              <a:xfrm>
                <a:off x="2820219" y="755954"/>
                <a:ext cx="1967400" cy="3435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47" name="Google Shape;47;p3"/>
              <p:cNvCxnSpPr>
                <a:stCxn id="48" idx="52"/>
              </p:cNvCxnSpPr>
              <p:nvPr/>
            </p:nvCxnSpPr>
            <p:spPr>
              <a:xfrm flipH="1" rot="10800000">
                <a:off x="848557" y="953613"/>
                <a:ext cx="495300" cy="4647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grpSp>
            <p:nvGrpSpPr>
              <p:cNvPr id="49" name="Google Shape;49;p3"/>
              <p:cNvGrpSpPr/>
              <p:nvPr/>
            </p:nvGrpSpPr>
            <p:grpSpPr>
              <a:xfrm>
                <a:off x="2100728" y="227657"/>
                <a:ext cx="1111977" cy="1112106"/>
                <a:chOff x="4512733" y="3294082"/>
                <a:chExt cx="1933200" cy="1933425"/>
              </a:xfrm>
            </p:grpSpPr>
            <p:sp>
              <p:nvSpPr>
                <p:cNvPr id="50" name="Google Shape;50;p3"/>
                <p:cNvSpPr/>
                <p:nvPr/>
              </p:nvSpPr>
              <p:spPr>
                <a:xfrm>
                  <a:off x="4512733" y="3294082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114300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43" name="Google Shape;43;p3"/>
                <p:cNvSpPr/>
                <p:nvPr/>
              </p:nvSpPr>
              <p:spPr>
                <a:xfrm>
                  <a:off x="4815117" y="3672907"/>
                  <a:ext cx="1328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9036" y="94020"/>
                      </a:moveTo>
                      <a:cubicBezTo>
                        <a:pt x="118072" y="87835"/>
                        <a:pt x="117108" y="81649"/>
                        <a:pt x="114698" y="75876"/>
                      </a:cubicBezTo>
                      <a:cubicBezTo>
                        <a:pt x="114216" y="73814"/>
                        <a:pt x="113253" y="71752"/>
                        <a:pt x="111325" y="70103"/>
                      </a:cubicBezTo>
                      <a:cubicBezTo>
                        <a:pt x="109879" y="68041"/>
                        <a:pt x="105542" y="66804"/>
                        <a:pt x="103614" y="65154"/>
                      </a:cubicBezTo>
                      <a:cubicBezTo>
                        <a:pt x="101204" y="63917"/>
                        <a:pt x="96867" y="64742"/>
                        <a:pt x="93975" y="64329"/>
                      </a:cubicBezTo>
                      <a:cubicBezTo>
                        <a:pt x="91084" y="63917"/>
                        <a:pt x="87710" y="63092"/>
                        <a:pt x="84819" y="61855"/>
                      </a:cubicBezTo>
                      <a:cubicBezTo>
                        <a:pt x="81445" y="60206"/>
                        <a:pt x="76144" y="57319"/>
                        <a:pt x="74216" y="54020"/>
                      </a:cubicBezTo>
                      <a:cubicBezTo>
                        <a:pt x="72771" y="51546"/>
                        <a:pt x="74216" y="47422"/>
                        <a:pt x="74698" y="44536"/>
                      </a:cubicBezTo>
                      <a:cubicBezTo>
                        <a:pt x="75662" y="40824"/>
                        <a:pt x="79518" y="39587"/>
                        <a:pt x="80963" y="35876"/>
                      </a:cubicBezTo>
                      <a:cubicBezTo>
                        <a:pt x="81927" y="33402"/>
                        <a:pt x="81445" y="31752"/>
                        <a:pt x="80481" y="29690"/>
                      </a:cubicBezTo>
                      <a:cubicBezTo>
                        <a:pt x="80000" y="28453"/>
                        <a:pt x="81445" y="26804"/>
                        <a:pt x="81927" y="25567"/>
                      </a:cubicBezTo>
                      <a:cubicBezTo>
                        <a:pt x="82409" y="22680"/>
                        <a:pt x="83373" y="21030"/>
                        <a:pt x="83373" y="18144"/>
                      </a:cubicBezTo>
                      <a:cubicBezTo>
                        <a:pt x="83373" y="16494"/>
                        <a:pt x="82409" y="11546"/>
                        <a:pt x="83855" y="10721"/>
                      </a:cubicBezTo>
                      <a:cubicBezTo>
                        <a:pt x="85783" y="9484"/>
                        <a:pt x="90120" y="9484"/>
                        <a:pt x="92048" y="8659"/>
                      </a:cubicBezTo>
                      <a:cubicBezTo>
                        <a:pt x="94939" y="8247"/>
                        <a:pt x="97349" y="8247"/>
                        <a:pt x="99277" y="7010"/>
                      </a:cubicBezTo>
                      <a:cubicBezTo>
                        <a:pt x="95421" y="6185"/>
                        <a:pt x="91566" y="5360"/>
                        <a:pt x="87710" y="4948"/>
                      </a:cubicBezTo>
                      <a:cubicBezTo>
                        <a:pt x="84819" y="4536"/>
                        <a:pt x="82409" y="2474"/>
                        <a:pt x="80000" y="2474"/>
                      </a:cubicBezTo>
                      <a:cubicBezTo>
                        <a:pt x="75662" y="2474"/>
                        <a:pt x="72771" y="2886"/>
                        <a:pt x="68915" y="2061"/>
                      </a:cubicBezTo>
                      <a:cubicBezTo>
                        <a:pt x="65542" y="1237"/>
                        <a:pt x="61204" y="0"/>
                        <a:pt x="57831" y="0"/>
                      </a:cubicBezTo>
                      <a:cubicBezTo>
                        <a:pt x="53012" y="412"/>
                        <a:pt x="47710" y="2474"/>
                        <a:pt x="42891" y="3298"/>
                      </a:cubicBezTo>
                      <a:cubicBezTo>
                        <a:pt x="38554" y="4536"/>
                        <a:pt x="32289" y="4948"/>
                        <a:pt x="28433" y="7422"/>
                      </a:cubicBezTo>
                      <a:cubicBezTo>
                        <a:pt x="30361" y="8659"/>
                        <a:pt x="34698" y="8247"/>
                        <a:pt x="37108" y="8659"/>
                      </a:cubicBezTo>
                      <a:cubicBezTo>
                        <a:pt x="40963" y="9484"/>
                        <a:pt x="44819" y="10309"/>
                        <a:pt x="48674" y="11134"/>
                      </a:cubicBezTo>
                      <a:cubicBezTo>
                        <a:pt x="48674" y="14845"/>
                        <a:pt x="42891" y="18556"/>
                        <a:pt x="44337" y="22268"/>
                      </a:cubicBezTo>
                      <a:cubicBezTo>
                        <a:pt x="44819" y="23917"/>
                        <a:pt x="44819" y="25154"/>
                        <a:pt x="44819" y="27216"/>
                      </a:cubicBezTo>
                      <a:cubicBezTo>
                        <a:pt x="44819" y="29278"/>
                        <a:pt x="43373" y="28453"/>
                        <a:pt x="43373" y="30515"/>
                      </a:cubicBezTo>
                      <a:cubicBezTo>
                        <a:pt x="43373" y="32577"/>
                        <a:pt x="43855" y="34639"/>
                        <a:pt x="44819" y="36701"/>
                      </a:cubicBezTo>
                      <a:cubicBezTo>
                        <a:pt x="45301" y="38350"/>
                        <a:pt x="47228" y="39175"/>
                        <a:pt x="47710" y="40412"/>
                      </a:cubicBezTo>
                      <a:cubicBezTo>
                        <a:pt x="48674" y="44123"/>
                        <a:pt x="49156" y="48247"/>
                        <a:pt x="49156" y="51958"/>
                      </a:cubicBezTo>
                      <a:cubicBezTo>
                        <a:pt x="49156" y="56082"/>
                        <a:pt x="48192" y="58144"/>
                        <a:pt x="44337" y="60206"/>
                      </a:cubicBezTo>
                      <a:cubicBezTo>
                        <a:pt x="40963" y="62268"/>
                        <a:pt x="36626" y="63092"/>
                        <a:pt x="33253" y="63505"/>
                      </a:cubicBezTo>
                      <a:cubicBezTo>
                        <a:pt x="30843" y="63917"/>
                        <a:pt x="28915" y="62680"/>
                        <a:pt x="26987" y="63092"/>
                      </a:cubicBezTo>
                      <a:cubicBezTo>
                        <a:pt x="25060" y="63505"/>
                        <a:pt x="23614" y="64329"/>
                        <a:pt x="21686" y="65154"/>
                      </a:cubicBezTo>
                      <a:cubicBezTo>
                        <a:pt x="16867" y="66804"/>
                        <a:pt x="12530" y="68041"/>
                        <a:pt x="10602" y="72164"/>
                      </a:cubicBezTo>
                      <a:cubicBezTo>
                        <a:pt x="6265" y="80412"/>
                        <a:pt x="2891" y="89072"/>
                        <a:pt x="0" y="97319"/>
                      </a:cubicBezTo>
                      <a:cubicBezTo>
                        <a:pt x="15421" y="111340"/>
                        <a:pt x="37108" y="120000"/>
                        <a:pt x="61686" y="120000"/>
                      </a:cubicBezTo>
                      <a:cubicBezTo>
                        <a:pt x="84337" y="120000"/>
                        <a:pt x="104578" y="112577"/>
                        <a:pt x="120000" y="99793"/>
                      </a:cubicBezTo>
                      <a:cubicBezTo>
                        <a:pt x="119518" y="98144"/>
                        <a:pt x="119036" y="96082"/>
                        <a:pt x="119036" y="94020"/>
                      </a:cubicBezTo>
                      <a:close/>
                      <a:moveTo>
                        <a:pt x="79518" y="17319"/>
                      </a:moveTo>
                      <a:cubicBezTo>
                        <a:pt x="78554" y="16082"/>
                        <a:pt x="77590" y="14020"/>
                        <a:pt x="77108" y="12371"/>
                      </a:cubicBezTo>
                      <a:cubicBezTo>
                        <a:pt x="82409" y="10309"/>
                        <a:pt x="78554" y="16082"/>
                        <a:pt x="79518" y="17319"/>
                      </a:cubicBezTo>
                      <a:close/>
                    </a:path>
                  </a:pathLst>
                </a:custGeom>
                <a:solidFill>
                  <a:srgbClr val="595959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51" name="Google Shape;51;p3"/>
              <p:cNvGrpSpPr/>
              <p:nvPr/>
            </p:nvGrpSpPr>
            <p:grpSpPr>
              <a:xfrm>
                <a:off x="4449507" y="756013"/>
                <a:ext cx="775986" cy="776077"/>
                <a:chOff x="1767839" y="3302793"/>
                <a:chExt cx="1933200" cy="1933425"/>
              </a:xfrm>
            </p:grpSpPr>
            <p:sp>
              <p:nvSpPr>
                <p:cNvPr id="52" name="Google Shape;52;p3"/>
                <p:cNvSpPr/>
                <p:nvPr/>
              </p:nvSpPr>
              <p:spPr>
                <a:xfrm>
                  <a:off x="1767839" y="3302793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82550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45" name="Google Shape;45;p3"/>
                <p:cNvSpPr/>
                <p:nvPr/>
              </p:nvSpPr>
              <p:spPr>
                <a:xfrm>
                  <a:off x="2110863" y="3681618"/>
                  <a:ext cx="1247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8434" y="96167"/>
                      </a:moveTo>
                      <a:cubicBezTo>
                        <a:pt x="116869" y="92822"/>
                        <a:pt x="118434" y="89895"/>
                        <a:pt x="117391" y="86550"/>
                      </a:cubicBezTo>
                      <a:cubicBezTo>
                        <a:pt x="116347" y="83205"/>
                        <a:pt x="115304" y="80278"/>
                        <a:pt x="113739" y="77770"/>
                      </a:cubicBezTo>
                      <a:cubicBezTo>
                        <a:pt x="112695" y="76515"/>
                        <a:pt x="111652" y="75679"/>
                        <a:pt x="111130" y="74425"/>
                      </a:cubicBezTo>
                      <a:cubicBezTo>
                        <a:pt x="110608" y="73170"/>
                        <a:pt x="111130" y="71498"/>
                        <a:pt x="111130" y="70243"/>
                      </a:cubicBezTo>
                      <a:cubicBezTo>
                        <a:pt x="110086" y="67317"/>
                        <a:pt x="108000" y="66480"/>
                        <a:pt x="104869" y="64808"/>
                      </a:cubicBezTo>
                      <a:cubicBezTo>
                        <a:pt x="101739" y="63554"/>
                        <a:pt x="98608" y="62299"/>
                        <a:pt x="95478" y="61045"/>
                      </a:cubicBezTo>
                      <a:cubicBezTo>
                        <a:pt x="92347" y="59790"/>
                        <a:pt x="89739" y="57700"/>
                        <a:pt x="86608" y="56027"/>
                      </a:cubicBezTo>
                      <a:cubicBezTo>
                        <a:pt x="82956" y="54355"/>
                        <a:pt x="80347" y="51846"/>
                        <a:pt x="77217" y="50174"/>
                      </a:cubicBezTo>
                      <a:cubicBezTo>
                        <a:pt x="74608" y="48919"/>
                        <a:pt x="75130" y="47665"/>
                        <a:pt x="75652" y="45574"/>
                      </a:cubicBezTo>
                      <a:cubicBezTo>
                        <a:pt x="76173" y="42648"/>
                        <a:pt x="77217" y="40557"/>
                        <a:pt x="78782" y="38466"/>
                      </a:cubicBezTo>
                      <a:cubicBezTo>
                        <a:pt x="80869" y="36376"/>
                        <a:pt x="82956" y="36376"/>
                        <a:pt x="83478" y="33449"/>
                      </a:cubicBezTo>
                      <a:cubicBezTo>
                        <a:pt x="83478" y="32195"/>
                        <a:pt x="83478" y="29686"/>
                        <a:pt x="84521" y="28850"/>
                      </a:cubicBezTo>
                      <a:cubicBezTo>
                        <a:pt x="85565" y="28432"/>
                        <a:pt x="85565" y="25505"/>
                        <a:pt x="85565" y="24668"/>
                      </a:cubicBezTo>
                      <a:cubicBezTo>
                        <a:pt x="84000" y="17979"/>
                        <a:pt x="90260" y="12125"/>
                        <a:pt x="83478" y="5853"/>
                      </a:cubicBezTo>
                      <a:cubicBezTo>
                        <a:pt x="80347" y="2926"/>
                        <a:pt x="75130" y="0"/>
                        <a:pt x="69913" y="418"/>
                      </a:cubicBezTo>
                      <a:cubicBezTo>
                        <a:pt x="65217" y="836"/>
                        <a:pt x="66782" y="3763"/>
                        <a:pt x="63130" y="4599"/>
                      </a:cubicBezTo>
                      <a:cubicBezTo>
                        <a:pt x="59478" y="5017"/>
                        <a:pt x="55826" y="418"/>
                        <a:pt x="51652" y="2508"/>
                      </a:cubicBezTo>
                      <a:cubicBezTo>
                        <a:pt x="49043" y="3763"/>
                        <a:pt x="51130" y="4599"/>
                        <a:pt x="50086" y="5853"/>
                      </a:cubicBezTo>
                      <a:cubicBezTo>
                        <a:pt x="49565" y="6689"/>
                        <a:pt x="47478" y="5435"/>
                        <a:pt x="46434" y="6271"/>
                      </a:cubicBezTo>
                      <a:cubicBezTo>
                        <a:pt x="46434" y="7108"/>
                        <a:pt x="48000" y="8362"/>
                        <a:pt x="47478" y="8780"/>
                      </a:cubicBezTo>
                      <a:cubicBezTo>
                        <a:pt x="46956" y="9198"/>
                        <a:pt x="45913" y="9616"/>
                        <a:pt x="45391" y="10034"/>
                      </a:cubicBezTo>
                      <a:cubicBezTo>
                        <a:pt x="44347" y="11289"/>
                        <a:pt x="43826" y="12961"/>
                        <a:pt x="44347" y="14634"/>
                      </a:cubicBezTo>
                      <a:cubicBezTo>
                        <a:pt x="44869" y="16724"/>
                        <a:pt x="45391" y="17560"/>
                        <a:pt x="45391" y="19651"/>
                      </a:cubicBezTo>
                      <a:cubicBezTo>
                        <a:pt x="45391" y="21742"/>
                        <a:pt x="45391" y="23414"/>
                        <a:pt x="45913" y="25505"/>
                      </a:cubicBezTo>
                      <a:cubicBezTo>
                        <a:pt x="45913" y="28013"/>
                        <a:pt x="43826" y="28013"/>
                        <a:pt x="44347" y="30940"/>
                      </a:cubicBezTo>
                      <a:cubicBezTo>
                        <a:pt x="44869" y="32195"/>
                        <a:pt x="43826" y="33449"/>
                        <a:pt x="44869" y="35121"/>
                      </a:cubicBezTo>
                      <a:cubicBezTo>
                        <a:pt x="45391" y="37212"/>
                        <a:pt x="46956" y="35540"/>
                        <a:pt x="48000" y="36794"/>
                      </a:cubicBezTo>
                      <a:cubicBezTo>
                        <a:pt x="50086" y="39303"/>
                        <a:pt x="50086" y="44738"/>
                        <a:pt x="50608" y="47247"/>
                      </a:cubicBezTo>
                      <a:cubicBezTo>
                        <a:pt x="50608" y="50174"/>
                        <a:pt x="48521" y="50174"/>
                        <a:pt x="45913" y="51846"/>
                      </a:cubicBezTo>
                      <a:cubicBezTo>
                        <a:pt x="44347" y="52682"/>
                        <a:pt x="43304" y="53937"/>
                        <a:pt x="41739" y="54355"/>
                      </a:cubicBezTo>
                      <a:cubicBezTo>
                        <a:pt x="39130" y="55191"/>
                        <a:pt x="36521" y="56864"/>
                        <a:pt x="34434" y="58536"/>
                      </a:cubicBezTo>
                      <a:cubicBezTo>
                        <a:pt x="32869" y="59372"/>
                        <a:pt x="31304" y="59372"/>
                        <a:pt x="29217" y="59790"/>
                      </a:cubicBezTo>
                      <a:cubicBezTo>
                        <a:pt x="21391" y="61881"/>
                        <a:pt x="13565" y="64390"/>
                        <a:pt x="11478" y="71080"/>
                      </a:cubicBezTo>
                      <a:cubicBezTo>
                        <a:pt x="10956" y="72752"/>
                        <a:pt x="13043" y="74006"/>
                        <a:pt x="12000" y="75261"/>
                      </a:cubicBezTo>
                      <a:cubicBezTo>
                        <a:pt x="11478" y="76515"/>
                        <a:pt x="9391" y="76515"/>
                        <a:pt x="8347" y="77770"/>
                      </a:cubicBezTo>
                      <a:cubicBezTo>
                        <a:pt x="6782" y="79442"/>
                        <a:pt x="6782" y="81951"/>
                        <a:pt x="5217" y="83623"/>
                      </a:cubicBezTo>
                      <a:cubicBezTo>
                        <a:pt x="3652" y="85296"/>
                        <a:pt x="4173" y="86550"/>
                        <a:pt x="4695" y="88222"/>
                      </a:cubicBezTo>
                      <a:cubicBezTo>
                        <a:pt x="5217" y="89895"/>
                        <a:pt x="6260" y="91986"/>
                        <a:pt x="5739" y="93658"/>
                      </a:cubicBezTo>
                      <a:cubicBezTo>
                        <a:pt x="5217" y="95331"/>
                        <a:pt x="1565" y="95749"/>
                        <a:pt x="1043" y="97839"/>
                      </a:cubicBezTo>
                      <a:cubicBezTo>
                        <a:pt x="521" y="98675"/>
                        <a:pt x="521" y="99512"/>
                        <a:pt x="0" y="100348"/>
                      </a:cubicBezTo>
                      <a:cubicBezTo>
                        <a:pt x="16173" y="112473"/>
                        <a:pt x="38086" y="120000"/>
                        <a:pt x="62608" y="120000"/>
                      </a:cubicBezTo>
                      <a:cubicBezTo>
                        <a:pt x="84000" y="120000"/>
                        <a:pt x="103826" y="113728"/>
                        <a:pt x="120000" y="103693"/>
                      </a:cubicBezTo>
                      <a:cubicBezTo>
                        <a:pt x="119478" y="101184"/>
                        <a:pt x="119478" y="98675"/>
                        <a:pt x="118434" y="96167"/>
                      </a:cubicBezTo>
                      <a:close/>
                    </a:path>
                  </a:pathLst>
                </a:custGeom>
                <a:solidFill>
                  <a:srgbClr val="595959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53" name="Google Shape;53;p3"/>
              <p:cNvGrpSpPr/>
              <p:nvPr/>
            </p:nvGrpSpPr>
            <p:grpSpPr>
              <a:xfrm>
                <a:off x="452658" y="1102459"/>
                <a:ext cx="589626" cy="589626"/>
                <a:chOff x="1524000" y="2819400"/>
                <a:chExt cx="1933200" cy="1933200"/>
              </a:xfrm>
            </p:grpSpPr>
            <p:sp>
              <p:nvSpPr>
                <p:cNvPr id="54" name="Google Shape;54;p3"/>
                <p:cNvSpPr/>
                <p:nvPr/>
              </p:nvSpPr>
              <p:spPr>
                <a:xfrm>
                  <a:off x="1524000" y="2819400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66675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grpSp>
              <p:nvGrpSpPr>
                <p:cNvPr id="55" name="Google Shape;55;p3"/>
                <p:cNvGrpSpPr/>
                <p:nvPr/>
              </p:nvGrpSpPr>
              <p:grpSpPr>
                <a:xfrm>
                  <a:off x="1988431" y="3198214"/>
                  <a:ext cx="1004479" cy="1554274"/>
                  <a:chOff x="8239560" y="2206625"/>
                  <a:chExt cx="750900" cy="1161900"/>
                </a:xfrm>
              </p:grpSpPr>
              <p:sp>
                <p:nvSpPr>
                  <p:cNvPr id="56" name="Google Shape;56;p3"/>
                  <p:cNvSpPr/>
                  <p:nvPr/>
                </p:nvSpPr>
                <p:spPr>
                  <a:xfrm>
                    <a:off x="8877735" y="2674938"/>
                    <a:ext cx="3300" cy="111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20000" y="120000"/>
                        </a:moveTo>
                        <a:cubicBezTo>
                          <a:pt x="120000" y="80000"/>
                          <a:pt x="0" y="4000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40000"/>
                          <a:pt x="120000" y="80000"/>
                          <a:pt x="120000" y="12000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57" name="Google Shape;57;p3"/>
                  <p:cNvSpPr/>
                  <p:nvPr/>
                </p:nvSpPr>
                <p:spPr>
                  <a:xfrm>
                    <a:off x="8487210" y="2738438"/>
                    <a:ext cx="27000" cy="270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19999" y="0"/>
                        </a:moveTo>
                        <a:cubicBezTo>
                          <a:pt x="68571" y="51428"/>
                          <a:pt x="0" y="102857"/>
                          <a:pt x="0" y="119999"/>
                        </a:cubicBezTo>
                        <a:cubicBezTo>
                          <a:pt x="0" y="119999"/>
                          <a:pt x="0" y="119999"/>
                          <a:pt x="0" y="119999"/>
                        </a:cubicBezTo>
                        <a:cubicBezTo>
                          <a:pt x="51428" y="102857"/>
                          <a:pt x="85714" y="51428"/>
                          <a:pt x="119999" y="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48" name="Google Shape;48;p3"/>
                  <p:cNvSpPr/>
                  <p:nvPr/>
                </p:nvSpPr>
                <p:spPr>
                  <a:xfrm>
                    <a:off x="8239560" y="2206625"/>
                    <a:ext cx="750900" cy="11619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08600" y="52645"/>
                        </a:moveTo>
                        <a:cubicBezTo>
                          <a:pt x="106800" y="51870"/>
                          <a:pt x="104400" y="50709"/>
                          <a:pt x="102600" y="49548"/>
                        </a:cubicBezTo>
                        <a:cubicBezTo>
                          <a:pt x="103200" y="50322"/>
                          <a:pt x="103800" y="51096"/>
                          <a:pt x="103200" y="51483"/>
                        </a:cubicBezTo>
                        <a:cubicBezTo>
                          <a:pt x="102600" y="51870"/>
                          <a:pt x="98400" y="48000"/>
                          <a:pt x="98400" y="47225"/>
                        </a:cubicBezTo>
                        <a:cubicBezTo>
                          <a:pt x="97800" y="45290"/>
                          <a:pt x="100200" y="46838"/>
                          <a:pt x="102000" y="48387"/>
                        </a:cubicBezTo>
                        <a:cubicBezTo>
                          <a:pt x="99600" y="45677"/>
                          <a:pt x="103800" y="42580"/>
                          <a:pt x="102600" y="39483"/>
                        </a:cubicBezTo>
                        <a:cubicBezTo>
                          <a:pt x="102000" y="36387"/>
                          <a:pt x="103200" y="33290"/>
                          <a:pt x="102600" y="30193"/>
                        </a:cubicBezTo>
                        <a:cubicBezTo>
                          <a:pt x="102000" y="27870"/>
                          <a:pt x="100800" y="25935"/>
                          <a:pt x="100200" y="24000"/>
                        </a:cubicBezTo>
                        <a:cubicBezTo>
                          <a:pt x="97800" y="18580"/>
                          <a:pt x="94800" y="13935"/>
                          <a:pt x="90600" y="9290"/>
                        </a:cubicBezTo>
                        <a:cubicBezTo>
                          <a:pt x="85200" y="3870"/>
                          <a:pt x="79800" y="1161"/>
                          <a:pt x="69600" y="387"/>
                        </a:cubicBezTo>
                        <a:cubicBezTo>
                          <a:pt x="66600" y="387"/>
                          <a:pt x="63600" y="0"/>
                          <a:pt x="61200" y="387"/>
                        </a:cubicBezTo>
                        <a:cubicBezTo>
                          <a:pt x="61200" y="387"/>
                          <a:pt x="61800" y="387"/>
                          <a:pt x="61800" y="387"/>
                        </a:cubicBezTo>
                        <a:cubicBezTo>
                          <a:pt x="61200" y="387"/>
                          <a:pt x="60600" y="1161"/>
                          <a:pt x="60000" y="774"/>
                        </a:cubicBezTo>
                        <a:cubicBezTo>
                          <a:pt x="60000" y="774"/>
                          <a:pt x="60600" y="774"/>
                          <a:pt x="60600" y="387"/>
                        </a:cubicBezTo>
                        <a:cubicBezTo>
                          <a:pt x="60000" y="774"/>
                          <a:pt x="59400" y="774"/>
                          <a:pt x="58800" y="1161"/>
                        </a:cubicBezTo>
                        <a:cubicBezTo>
                          <a:pt x="56400" y="3096"/>
                          <a:pt x="52800" y="1548"/>
                          <a:pt x="51000" y="4258"/>
                        </a:cubicBezTo>
                        <a:cubicBezTo>
                          <a:pt x="49800" y="6967"/>
                          <a:pt x="45600" y="7354"/>
                          <a:pt x="43200" y="9290"/>
                        </a:cubicBezTo>
                        <a:cubicBezTo>
                          <a:pt x="40800" y="10838"/>
                          <a:pt x="40800" y="13548"/>
                          <a:pt x="40800" y="15483"/>
                        </a:cubicBezTo>
                        <a:cubicBezTo>
                          <a:pt x="40200" y="17806"/>
                          <a:pt x="39600" y="19741"/>
                          <a:pt x="39000" y="22064"/>
                        </a:cubicBezTo>
                        <a:cubicBezTo>
                          <a:pt x="38400" y="24774"/>
                          <a:pt x="37200" y="27096"/>
                          <a:pt x="36600" y="29419"/>
                        </a:cubicBezTo>
                        <a:cubicBezTo>
                          <a:pt x="36000" y="32129"/>
                          <a:pt x="38400" y="34064"/>
                          <a:pt x="38400" y="36387"/>
                        </a:cubicBezTo>
                        <a:cubicBezTo>
                          <a:pt x="38400" y="39096"/>
                          <a:pt x="35400" y="39483"/>
                          <a:pt x="37800" y="42193"/>
                        </a:cubicBezTo>
                        <a:cubicBezTo>
                          <a:pt x="38400" y="41806"/>
                          <a:pt x="36000" y="38322"/>
                          <a:pt x="39000" y="39483"/>
                        </a:cubicBezTo>
                        <a:cubicBezTo>
                          <a:pt x="42000" y="40258"/>
                          <a:pt x="42000" y="41806"/>
                          <a:pt x="41400" y="43354"/>
                        </a:cubicBezTo>
                        <a:cubicBezTo>
                          <a:pt x="40200" y="44903"/>
                          <a:pt x="38400" y="46838"/>
                          <a:pt x="40200" y="48387"/>
                        </a:cubicBezTo>
                        <a:cubicBezTo>
                          <a:pt x="40800" y="49548"/>
                          <a:pt x="43800" y="49161"/>
                          <a:pt x="44400" y="50322"/>
                        </a:cubicBezTo>
                        <a:cubicBezTo>
                          <a:pt x="45600" y="52645"/>
                          <a:pt x="37200" y="55354"/>
                          <a:pt x="36600" y="57290"/>
                        </a:cubicBezTo>
                        <a:cubicBezTo>
                          <a:pt x="35400" y="60387"/>
                          <a:pt x="32400" y="58064"/>
                          <a:pt x="28800" y="59612"/>
                        </a:cubicBezTo>
                        <a:cubicBezTo>
                          <a:pt x="27600" y="60000"/>
                          <a:pt x="27000" y="61548"/>
                          <a:pt x="25800" y="61935"/>
                        </a:cubicBezTo>
                        <a:cubicBezTo>
                          <a:pt x="25200" y="62322"/>
                          <a:pt x="24000" y="61935"/>
                          <a:pt x="23400" y="62709"/>
                        </a:cubicBezTo>
                        <a:cubicBezTo>
                          <a:pt x="21000" y="64258"/>
                          <a:pt x="21600" y="66580"/>
                          <a:pt x="19800" y="68129"/>
                        </a:cubicBezTo>
                        <a:cubicBezTo>
                          <a:pt x="15600" y="71225"/>
                          <a:pt x="13800" y="74709"/>
                          <a:pt x="11400" y="78193"/>
                        </a:cubicBezTo>
                        <a:cubicBezTo>
                          <a:pt x="9600" y="80903"/>
                          <a:pt x="9600" y="83612"/>
                          <a:pt x="5400" y="85548"/>
                        </a:cubicBezTo>
                        <a:cubicBezTo>
                          <a:pt x="6600" y="87096"/>
                          <a:pt x="3600" y="87096"/>
                          <a:pt x="2400" y="88645"/>
                        </a:cubicBezTo>
                        <a:cubicBezTo>
                          <a:pt x="1800" y="89419"/>
                          <a:pt x="3000" y="90580"/>
                          <a:pt x="1800" y="91354"/>
                        </a:cubicBezTo>
                        <a:cubicBezTo>
                          <a:pt x="600" y="92129"/>
                          <a:pt x="600" y="92516"/>
                          <a:pt x="1200" y="93290"/>
                        </a:cubicBezTo>
                        <a:cubicBezTo>
                          <a:pt x="1800" y="94451"/>
                          <a:pt x="0" y="94451"/>
                          <a:pt x="600" y="95612"/>
                        </a:cubicBezTo>
                        <a:cubicBezTo>
                          <a:pt x="600" y="96000"/>
                          <a:pt x="2400" y="96387"/>
                          <a:pt x="1200" y="97161"/>
                        </a:cubicBezTo>
                        <a:cubicBezTo>
                          <a:pt x="600" y="98322"/>
                          <a:pt x="1200" y="99096"/>
                          <a:pt x="3000" y="99483"/>
                        </a:cubicBezTo>
                        <a:cubicBezTo>
                          <a:pt x="4800" y="99870"/>
                          <a:pt x="3600" y="101419"/>
                          <a:pt x="3600" y="102580"/>
                        </a:cubicBezTo>
                        <a:cubicBezTo>
                          <a:pt x="3600" y="104516"/>
                          <a:pt x="4200" y="106838"/>
                          <a:pt x="5400" y="108774"/>
                        </a:cubicBezTo>
                        <a:cubicBezTo>
                          <a:pt x="7800" y="111870"/>
                          <a:pt x="15600" y="110322"/>
                          <a:pt x="19200" y="110322"/>
                        </a:cubicBezTo>
                        <a:cubicBezTo>
                          <a:pt x="22800" y="110322"/>
                          <a:pt x="22200" y="113419"/>
                          <a:pt x="22800" y="114967"/>
                        </a:cubicBezTo>
                        <a:cubicBezTo>
                          <a:pt x="22800" y="115354"/>
                          <a:pt x="22800" y="115741"/>
                          <a:pt x="22800" y="115741"/>
                        </a:cubicBezTo>
                        <a:cubicBezTo>
                          <a:pt x="33600" y="118451"/>
                          <a:pt x="46200" y="120000"/>
                          <a:pt x="58800" y="120000"/>
                        </a:cubicBezTo>
                        <a:cubicBezTo>
                          <a:pt x="74400" y="120000"/>
                          <a:pt x="89400" y="117677"/>
                          <a:pt x="103200" y="113419"/>
                        </a:cubicBezTo>
                        <a:cubicBezTo>
                          <a:pt x="102600" y="111483"/>
                          <a:pt x="100800" y="109161"/>
                          <a:pt x="100800" y="107225"/>
                        </a:cubicBezTo>
                        <a:cubicBezTo>
                          <a:pt x="101400" y="101032"/>
                          <a:pt x="112800" y="96774"/>
                          <a:pt x="109800" y="90193"/>
                        </a:cubicBezTo>
                        <a:cubicBezTo>
                          <a:pt x="108600" y="87483"/>
                          <a:pt x="108000" y="87483"/>
                          <a:pt x="111600" y="86322"/>
                        </a:cubicBezTo>
                        <a:cubicBezTo>
                          <a:pt x="114600" y="85161"/>
                          <a:pt x="115200" y="82064"/>
                          <a:pt x="116400" y="80516"/>
                        </a:cubicBezTo>
                        <a:cubicBezTo>
                          <a:pt x="118800" y="74322"/>
                          <a:pt x="118200" y="68903"/>
                          <a:pt x="119400" y="63096"/>
                        </a:cubicBezTo>
                        <a:cubicBezTo>
                          <a:pt x="120000" y="60000"/>
                          <a:pt x="119400" y="60000"/>
                          <a:pt x="117000" y="57677"/>
                        </a:cubicBezTo>
                        <a:cubicBezTo>
                          <a:pt x="114600" y="55741"/>
                          <a:pt x="111600" y="54193"/>
                          <a:pt x="108600" y="52645"/>
                        </a:cubicBezTo>
                        <a:close/>
                        <a:moveTo>
                          <a:pt x="100800" y="44903"/>
                        </a:moveTo>
                        <a:cubicBezTo>
                          <a:pt x="100200" y="44903"/>
                          <a:pt x="99600" y="44129"/>
                          <a:pt x="100200" y="44129"/>
                        </a:cubicBezTo>
                        <a:cubicBezTo>
                          <a:pt x="100800" y="44129"/>
                          <a:pt x="102000" y="44516"/>
                          <a:pt x="100800" y="44903"/>
                        </a:cubicBezTo>
                        <a:close/>
                        <a:moveTo>
                          <a:pt x="102000" y="43354"/>
                        </a:moveTo>
                        <a:cubicBezTo>
                          <a:pt x="99000" y="42193"/>
                          <a:pt x="100800" y="41806"/>
                          <a:pt x="102000" y="40258"/>
                        </a:cubicBezTo>
                        <a:cubicBezTo>
                          <a:pt x="102000" y="41032"/>
                          <a:pt x="102000" y="42967"/>
                          <a:pt x="102000" y="43354"/>
                        </a:cubicBezTo>
                        <a:close/>
                        <a:moveTo>
                          <a:pt x="100200" y="27096"/>
                        </a:moveTo>
                        <a:cubicBezTo>
                          <a:pt x="99600" y="25935"/>
                          <a:pt x="99600" y="25161"/>
                          <a:pt x="99600" y="25161"/>
                        </a:cubicBezTo>
                        <a:cubicBezTo>
                          <a:pt x="100800" y="26322"/>
                          <a:pt x="102000" y="28645"/>
                          <a:pt x="100200" y="27096"/>
                        </a:cubicBezTo>
                        <a:close/>
                        <a:moveTo>
                          <a:pt x="100800" y="32516"/>
                        </a:moveTo>
                        <a:cubicBezTo>
                          <a:pt x="99000" y="32129"/>
                          <a:pt x="98400" y="28258"/>
                          <a:pt x="98400" y="27096"/>
                        </a:cubicBezTo>
                        <a:cubicBezTo>
                          <a:pt x="99000" y="27483"/>
                          <a:pt x="102600" y="32903"/>
                          <a:pt x="100800" y="32516"/>
                        </a:cubicBezTo>
                        <a:close/>
                        <a:moveTo>
                          <a:pt x="38400" y="26709"/>
                        </a:moveTo>
                        <a:cubicBezTo>
                          <a:pt x="39000" y="26322"/>
                          <a:pt x="39000" y="26709"/>
                          <a:pt x="39000" y="27096"/>
                        </a:cubicBezTo>
                        <a:cubicBezTo>
                          <a:pt x="38400" y="27870"/>
                          <a:pt x="37800" y="27483"/>
                          <a:pt x="38400" y="26709"/>
                        </a:cubicBezTo>
                        <a:close/>
                        <a:moveTo>
                          <a:pt x="39000" y="32903"/>
                        </a:moveTo>
                        <a:cubicBezTo>
                          <a:pt x="37200" y="32516"/>
                          <a:pt x="40200" y="26709"/>
                          <a:pt x="40800" y="26709"/>
                        </a:cubicBezTo>
                        <a:cubicBezTo>
                          <a:pt x="40800" y="27096"/>
                          <a:pt x="40800" y="27483"/>
                          <a:pt x="40800" y="27483"/>
                        </a:cubicBezTo>
                        <a:cubicBezTo>
                          <a:pt x="40800" y="28258"/>
                          <a:pt x="41400" y="33290"/>
                          <a:pt x="39000" y="32903"/>
                        </a:cubicBezTo>
                        <a:close/>
                        <a:moveTo>
                          <a:pt x="41400" y="44903"/>
                        </a:moveTo>
                        <a:cubicBezTo>
                          <a:pt x="40200" y="44903"/>
                          <a:pt x="41400" y="44129"/>
                          <a:pt x="42000" y="43354"/>
                        </a:cubicBezTo>
                        <a:cubicBezTo>
                          <a:pt x="42600" y="44516"/>
                          <a:pt x="42000" y="44516"/>
                          <a:pt x="41400" y="44903"/>
                        </a:cubicBezTo>
                        <a:close/>
                        <a:moveTo>
                          <a:pt x="43200" y="12000"/>
                        </a:moveTo>
                        <a:cubicBezTo>
                          <a:pt x="40800" y="11225"/>
                          <a:pt x="46800" y="8516"/>
                          <a:pt x="47400" y="8516"/>
                        </a:cubicBezTo>
                        <a:cubicBezTo>
                          <a:pt x="47400" y="8903"/>
                          <a:pt x="44400" y="12000"/>
                          <a:pt x="43200" y="12000"/>
                        </a:cubicBezTo>
                        <a:close/>
                        <a:moveTo>
                          <a:pt x="46200" y="56903"/>
                        </a:moveTo>
                        <a:cubicBezTo>
                          <a:pt x="45600" y="57290"/>
                          <a:pt x="39600" y="58064"/>
                          <a:pt x="39600" y="57677"/>
                        </a:cubicBezTo>
                        <a:cubicBezTo>
                          <a:pt x="38400" y="58451"/>
                          <a:pt x="37200" y="58838"/>
                          <a:pt x="36600" y="58451"/>
                        </a:cubicBezTo>
                        <a:cubicBezTo>
                          <a:pt x="36600" y="56903"/>
                          <a:pt x="45000" y="54967"/>
                          <a:pt x="45600" y="52645"/>
                        </a:cubicBezTo>
                        <a:cubicBezTo>
                          <a:pt x="45600" y="53419"/>
                          <a:pt x="45000" y="54193"/>
                          <a:pt x="43800" y="54967"/>
                        </a:cubicBezTo>
                        <a:cubicBezTo>
                          <a:pt x="45600" y="54193"/>
                          <a:pt x="46800" y="53806"/>
                          <a:pt x="47400" y="53032"/>
                        </a:cubicBezTo>
                        <a:cubicBezTo>
                          <a:pt x="49200" y="53806"/>
                          <a:pt x="48000" y="56516"/>
                          <a:pt x="46200" y="56903"/>
                        </a:cubicBezTo>
                        <a:close/>
                        <a:moveTo>
                          <a:pt x="49200" y="53419"/>
                        </a:moveTo>
                        <a:cubicBezTo>
                          <a:pt x="49200" y="53032"/>
                          <a:pt x="49200" y="52645"/>
                          <a:pt x="49200" y="52258"/>
                        </a:cubicBezTo>
                        <a:cubicBezTo>
                          <a:pt x="49800" y="52645"/>
                          <a:pt x="49800" y="53032"/>
                          <a:pt x="49200" y="53419"/>
                        </a:cubicBezTo>
                        <a:close/>
                        <a:moveTo>
                          <a:pt x="51000" y="54193"/>
                        </a:moveTo>
                        <a:cubicBezTo>
                          <a:pt x="51000" y="54580"/>
                          <a:pt x="50400" y="54193"/>
                          <a:pt x="51000" y="53806"/>
                        </a:cubicBezTo>
                        <a:cubicBezTo>
                          <a:pt x="51600" y="53419"/>
                          <a:pt x="51600" y="54193"/>
                          <a:pt x="51000" y="54193"/>
                        </a:cubicBezTo>
                        <a:close/>
                        <a:moveTo>
                          <a:pt x="51000" y="50322"/>
                        </a:moveTo>
                        <a:cubicBezTo>
                          <a:pt x="51000" y="49935"/>
                          <a:pt x="51600" y="49935"/>
                          <a:pt x="51600" y="50322"/>
                        </a:cubicBezTo>
                        <a:cubicBezTo>
                          <a:pt x="51600" y="50709"/>
                          <a:pt x="51000" y="50709"/>
                          <a:pt x="51000" y="50322"/>
                        </a:cubicBezTo>
                        <a:close/>
                        <a:moveTo>
                          <a:pt x="54000" y="51096"/>
                        </a:moveTo>
                        <a:cubicBezTo>
                          <a:pt x="54000" y="50709"/>
                          <a:pt x="54000" y="50322"/>
                          <a:pt x="54600" y="50709"/>
                        </a:cubicBezTo>
                        <a:cubicBezTo>
                          <a:pt x="55200" y="51483"/>
                          <a:pt x="54600" y="51483"/>
                          <a:pt x="54000" y="51096"/>
                        </a:cubicBezTo>
                        <a:close/>
                        <a:moveTo>
                          <a:pt x="54600" y="47225"/>
                        </a:moveTo>
                        <a:cubicBezTo>
                          <a:pt x="58200" y="46838"/>
                          <a:pt x="55200" y="51870"/>
                          <a:pt x="54600" y="47225"/>
                        </a:cubicBezTo>
                        <a:close/>
                        <a:moveTo>
                          <a:pt x="59400" y="1935"/>
                        </a:moveTo>
                        <a:cubicBezTo>
                          <a:pt x="59400" y="1161"/>
                          <a:pt x="61200" y="1161"/>
                          <a:pt x="63000" y="1161"/>
                        </a:cubicBezTo>
                        <a:cubicBezTo>
                          <a:pt x="61800" y="1161"/>
                          <a:pt x="59400" y="2709"/>
                          <a:pt x="59400" y="1935"/>
                        </a:cubicBezTo>
                        <a:close/>
                        <a:moveTo>
                          <a:pt x="84600" y="5032"/>
                        </a:moveTo>
                        <a:cubicBezTo>
                          <a:pt x="83400" y="4645"/>
                          <a:pt x="83400" y="4645"/>
                          <a:pt x="83400" y="3870"/>
                        </a:cubicBezTo>
                        <a:cubicBezTo>
                          <a:pt x="84000" y="4258"/>
                          <a:pt x="85200" y="5032"/>
                          <a:pt x="84600" y="5032"/>
                        </a:cubicBezTo>
                        <a:close/>
                        <a:moveTo>
                          <a:pt x="99600" y="50709"/>
                        </a:moveTo>
                        <a:cubicBezTo>
                          <a:pt x="98400" y="50709"/>
                          <a:pt x="97800" y="49548"/>
                          <a:pt x="97200" y="49161"/>
                        </a:cubicBezTo>
                        <a:cubicBezTo>
                          <a:pt x="99000" y="49935"/>
                          <a:pt x="101400" y="51096"/>
                          <a:pt x="99600" y="50709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</p:grpSp>
          </p:grpSp>
          <p:sp>
            <p:nvSpPr>
              <p:cNvPr id="58" name="Google Shape;58;p3"/>
              <p:cNvSpPr/>
              <p:nvPr/>
            </p:nvSpPr>
            <p:spPr>
              <a:xfrm>
                <a:off x="6248400" y="106873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FFFFFF"/>
                  </a:gs>
                  <a:gs pos="100000">
                    <a:srgbClr val="D8D8D8"/>
                  </a:gs>
                </a:gsLst>
                <a:path path="circle">
                  <a:fillToRect b="50%" l="50%" r="50%" t="50%"/>
                </a:path>
                <a:tileRect/>
              </a:gradFill>
              <a:ln cap="flat" cmpd="sng" w="53975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just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4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endParaRPr>
              </a:p>
            </p:txBody>
          </p:sp>
          <p:sp>
            <p:nvSpPr>
              <p:cNvPr id="59" name="Google Shape;59;p3"/>
              <p:cNvSpPr/>
              <p:nvPr/>
            </p:nvSpPr>
            <p:spPr>
              <a:xfrm>
                <a:off x="914400" y="115000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FFFFFF"/>
                  </a:gs>
                  <a:gs pos="100000">
                    <a:srgbClr val="D8D8D8"/>
                  </a:gs>
                </a:gsLst>
                <a:path path="circle">
                  <a:fillToRect b="50%" l="50%" r="50%" t="50%"/>
                </a:path>
                <a:tileRect/>
              </a:gradFill>
              <a:ln cap="flat" cmpd="sng" w="53975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800">
                  <a:solidFill>
                    <a:srgbClr val="595959"/>
                  </a:solidFill>
                  <a:latin typeface="Quattrocento Sans"/>
                  <a:ea typeface="Quattrocento Sans"/>
                  <a:cs typeface="Quattrocento Sans"/>
                  <a:sym typeface="Quattrocento Sans"/>
                </a:endParaRPr>
              </a:p>
            </p:txBody>
          </p:sp>
        </p:grpSp>
        <p:sp>
          <p:nvSpPr>
            <p:cNvPr id="60" name="Google Shape;60;p3"/>
            <p:cNvSpPr txBox="1"/>
            <p:nvPr/>
          </p:nvSpPr>
          <p:spPr>
            <a:xfrm>
              <a:off x="3438800" y="3424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595959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  <p:sp>
          <p:nvSpPr>
            <p:cNvPr id="61" name="Google Shape;61;p3"/>
            <p:cNvSpPr txBox="1"/>
            <p:nvPr/>
          </p:nvSpPr>
          <p:spPr>
            <a:xfrm>
              <a:off x="8063350" y="3599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595959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</p:grpSp>
      <p:sp>
        <p:nvSpPr>
          <p:cNvPr id="62" name="Google Shape;62;p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結尾">
  <p:cSld name="TITLE_1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" name="Google Shape;64;p4"/>
          <p:cNvGrpSpPr/>
          <p:nvPr/>
        </p:nvGrpSpPr>
        <p:grpSpPr>
          <a:xfrm>
            <a:off x="3436675" y="1308757"/>
            <a:ext cx="5414803" cy="1378818"/>
            <a:chOff x="3400250" y="322332"/>
            <a:chExt cx="5414803" cy="1378818"/>
          </a:xfrm>
        </p:grpSpPr>
        <p:grpSp>
          <p:nvGrpSpPr>
            <p:cNvPr id="65" name="Google Shape;65;p4"/>
            <p:cNvGrpSpPr/>
            <p:nvPr/>
          </p:nvGrpSpPr>
          <p:grpSpPr>
            <a:xfrm flipH="1">
              <a:off x="3400250" y="322332"/>
              <a:ext cx="5414803" cy="1378818"/>
              <a:chOff x="452658" y="106873"/>
              <a:chExt cx="6225342" cy="1585212"/>
            </a:xfrm>
          </p:grpSpPr>
          <p:cxnSp>
            <p:nvCxnSpPr>
              <p:cNvPr id="66" name="Google Shape;66;p4"/>
              <p:cNvCxnSpPr/>
              <p:nvPr/>
            </p:nvCxnSpPr>
            <p:spPr>
              <a:xfrm rot="10800000">
                <a:off x="1129161" y="329721"/>
                <a:ext cx="214800" cy="6240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67" name="Google Shape;67;p4"/>
              <p:cNvCxnSpPr>
                <a:stCxn id="68" idx="28"/>
              </p:cNvCxnSpPr>
              <p:nvPr/>
            </p:nvCxnSpPr>
            <p:spPr>
              <a:xfrm flipH="1">
                <a:off x="1343976" y="832531"/>
                <a:ext cx="1243500" cy="1212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69" name="Google Shape;69;p4"/>
              <p:cNvCxnSpPr>
                <a:stCxn id="70" idx="11"/>
              </p:cNvCxnSpPr>
              <p:nvPr/>
            </p:nvCxnSpPr>
            <p:spPr>
              <a:xfrm flipH="1" rot="10800000">
                <a:off x="4935421" y="329829"/>
                <a:ext cx="1527600" cy="7521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71" name="Google Shape;71;p4"/>
              <p:cNvCxnSpPr>
                <a:endCxn id="70" idx="27"/>
              </p:cNvCxnSpPr>
              <p:nvPr/>
            </p:nvCxnSpPr>
            <p:spPr>
              <a:xfrm>
                <a:off x="2820219" y="755954"/>
                <a:ext cx="1967400" cy="3435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72" name="Google Shape;72;p4"/>
              <p:cNvCxnSpPr>
                <a:stCxn id="73" idx="52"/>
              </p:cNvCxnSpPr>
              <p:nvPr/>
            </p:nvCxnSpPr>
            <p:spPr>
              <a:xfrm flipH="1" rot="10800000">
                <a:off x="848557" y="953613"/>
                <a:ext cx="495300" cy="4647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grpSp>
            <p:nvGrpSpPr>
              <p:cNvPr id="74" name="Google Shape;74;p4"/>
              <p:cNvGrpSpPr/>
              <p:nvPr/>
            </p:nvGrpSpPr>
            <p:grpSpPr>
              <a:xfrm>
                <a:off x="2100728" y="227657"/>
                <a:ext cx="1111977" cy="1112106"/>
                <a:chOff x="4512733" y="3294082"/>
                <a:chExt cx="1933200" cy="1933425"/>
              </a:xfrm>
            </p:grpSpPr>
            <p:sp>
              <p:nvSpPr>
                <p:cNvPr id="75" name="Google Shape;75;p4"/>
                <p:cNvSpPr/>
                <p:nvPr/>
              </p:nvSpPr>
              <p:spPr>
                <a:xfrm>
                  <a:off x="4512733" y="3294082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114300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68" name="Google Shape;68;p4"/>
                <p:cNvSpPr/>
                <p:nvPr/>
              </p:nvSpPr>
              <p:spPr>
                <a:xfrm>
                  <a:off x="4815117" y="3672907"/>
                  <a:ext cx="1328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9036" y="94020"/>
                      </a:moveTo>
                      <a:cubicBezTo>
                        <a:pt x="118072" y="87835"/>
                        <a:pt x="117108" y="81649"/>
                        <a:pt x="114698" y="75876"/>
                      </a:cubicBezTo>
                      <a:cubicBezTo>
                        <a:pt x="114216" y="73814"/>
                        <a:pt x="113253" y="71752"/>
                        <a:pt x="111325" y="70103"/>
                      </a:cubicBezTo>
                      <a:cubicBezTo>
                        <a:pt x="109879" y="68041"/>
                        <a:pt x="105542" y="66804"/>
                        <a:pt x="103614" y="65154"/>
                      </a:cubicBezTo>
                      <a:cubicBezTo>
                        <a:pt x="101204" y="63917"/>
                        <a:pt x="96867" y="64742"/>
                        <a:pt x="93975" y="64329"/>
                      </a:cubicBezTo>
                      <a:cubicBezTo>
                        <a:pt x="91084" y="63917"/>
                        <a:pt x="87710" y="63092"/>
                        <a:pt x="84819" y="61855"/>
                      </a:cubicBezTo>
                      <a:cubicBezTo>
                        <a:pt x="81445" y="60206"/>
                        <a:pt x="76144" y="57319"/>
                        <a:pt x="74216" y="54020"/>
                      </a:cubicBezTo>
                      <a:cubicBezTo>
                        <a:pt x="72771" y="51546"/>
                        <a:pt x="74216" y="47422"/>
                        <a:pt x="74698" y="44536"/>
                      </a:cubicBezTo>
                      <a:cubicBezTo>
                        <a:pt x="75662" y="40824"/>
                        <a:pt x="79518" y="39587"/>
                        <a:pt x="80963" y="35876"/>
                      </a:cubicBezTo>
                      <a:cubicBezTo>
                        <a:pt x="81927" y="33402"/>
                        <a:pt x="81445" y="31752"/>
                        <a:pt x="80481" y="29690"/>
                      </a:cubicBezTo>
                      <a:cubicBezTo>
                        <a:pt x="80000" y="28453"/>
                        <a:pt x="81445" y="26804"/>
                        <a:pt x="81927" y="25567"/>
                      </a:cubicBezTo>
                      <a:cubicBezTo>
                        <a:pt x="82409" y="22680"/>
                        <a:pt x="83373" y="21030"/>
                        <a:pt x="83373" y="18144"/>
                      </a:cubicBezTo>
                      <a:cubicBezTo>
                        <a:pt x="83373" y="16494"/>
                        <a:pt x="82409" y="11546"/>
                        <a:pt x="83855" y="10721"/>
                      </a:cubicBezTo>
                      <a:cubicBezTo>
                        <a:pt x="85783" y="9484"/>
                        <a:pt x="90120" y="9484"/>
                        <a:pt x="92048" y="8659"/>
                      </a:cubicBezTo>
                      <a:cubicBezTo>
                        <a:pt x="94939" y="8247"/>
                        <a:pt x="97349" y="8247"/>
                        <a:pt x="99277" y="7010"/>
                      </a:cubicBezTo>
                      <a:cubicBezTo>
                        <a:pt x="95421" y="6185"/>
                        <a:pt x="91566" y="5360"/>
                        <a:pt x="87710" y="4948"/>
                      </a:cubicBezTo>
                      <a:cubicBezTo>
                        <a:pt x="84819" y="4536"/>
                        <a:pt x="82409" y="2474"/>
                        <a:pt x="80000" y="2474"/>
                      </a:cubicBezTo>
                      <a:cubicBezTo>
                        <a:pt x="75662" y="2474"/>
                        <a:pt x="72771" y="2886"/>
                        <a:pt x="68915" y="2061"/>
                      </a:cubicBezTo>
                      <a:cubicBezTo>
                        <a:pt x="65542" y="1237"/>
                        <a:pt x="61204" y="0"/>
                        <a:pt x="57831" y="0"/>
                      </a:cubicBezTo>
                      <a:cubicBezTo>
                        <a:pt x="53012" y="412"/>
                        <a:pt x="47710" y="2474"/>
                        <a:pt x="42891" y="3298"/>
                      </a:cubicBezTo>
                      <a:cubicBezTo>
                        <a:pt x="38554" y="4536"/>
                        <a:pt x="32289" y="4948"/>
                        <a:pt x="28433" y="7422"/>
                      </a:cubicBezTo>
                      <a:cubicBezTo>
                        <a:pt x="30361" y="8659"/>
                        <a:pt x="34698" y="8247"/>
                        <a:pt x="37108" y="8659"/>
                      </a:cubicBezTo>
                      <a:cubicBezTo>
                        <a:pt x="40963" y="9484"/>
                        <a:pt x="44819" y="10309"/>
                        <a:pt x="48674" y="11134"/>
                      </a:cubicBezTo>
                      <a:cubicBezTo>
                        <a:pt x="48674" y="14845"/>
                        <a:pt x="42891" y="18556"/>
                        <a:pt x="44337" y="22268"/>
                      </a:cubicBezTo>
                      <a:cubicBezTo>
                        <a:pt x="44819" y="23917"/>
                        <a:pt x="44819" y="25154"/>
                        <a:pt x="44819" y="27216"/>
                      </a:cubicBezTo>
                      <a:cubicBezTo>
                        <a:pt x="44819" y="29278"/>
                        <a:pt x="43373" y="28453"/>
                        <a:pt x="43373" y="30515"/>
                      </a:cubicBezTo>
                      <a:cubicBezTo>
                        <a:pt x="43373" y="32577"/>
                        <a:pt x="43855" y="34639"/>
                        <a:pt x="44819" y="36701"/>
                      </a:cubicBezTo>
                      <a:cubicBezTo>
                        <a:pt x="45301" y="38350"/>
                        <a:pt x="47228" y="39175"/>
                        <a:pt x="47710" y="40412"/>
                      </a:cubicBezTo>
                      <a:cubicBezTo>
                        <a:pt x="48674" y="44123"/>
                        <a:pt x="49156" y="48247"/>
                        <a:pt x="49156" y="51958"/>
                      </a:cubicBezTo>
                      <a:cubicBezTo>
                        <a:pt x="49156" y="56082"/>
                        <a:pt x="48192" y="58144"/>
                        <a:pt x="44337" y="60206"/>
                      </a:cubicBezTo>
                      <a:cubicBezTo>
                        <a:pt x="40963" y="62268"/>
                        <a:pt x="36626" y="63092"/>
                        <a:pt x="33253" y="63505"/>
                      </a:cubicBezTo>
                      <a:cubicBezTo>
                        <a:pt x="30843" y="63917"/>
                        <a:pt x="28915" y="62680"/>
                        <a:pt x="26987" y="63092"/>
                      </a:cubicBezTo>
                      <a:cubicBezTo>
                        <a:pt x="25060" y="63505"/>
                        <a:pt x="23614" y="64329"/>
                        <a:pt x="21686" y="65154"/>
                      </a:cubicBezTo>
                      <a:cubicBezTo>
                        <a:pt x="16867" y="66804"/>
                        <a:pt x="12530" y="68041"/>
                        <a:pt x="10602" y="72164"/>
                      </a:cubicBezTo>
                      <a:cubicBezTo>
                        <a:pt x="6265" y="80412"/>
                        <a:pt x="2891" y="89072"/>
                        <a:pt x="0" y="97319"/>
                      </a:cubicBezTo>
                      <a:cubicBezTo>
                        <a:pt x="15421" y="111340"/>
                        <a:pt x="37108" y="120000"/>
                        <a:pt x="61686" y="120000"/>
                      </a:cubicBezTo>
                      <a:cubicBezTo>
                        <a:pt x="84337" y="120000"/>
                        <a:pt x="104578" y="112577"/>
                        <a:pt x="120000" y="99793"/>
                      </a:cubicBezTo>
                      <a:cubicBezTo>
                        <a:pt x="119518" y="98144"/>
                        <a:pt x="119036" y="96082"/>
                        <a:pt x="119036" y="94020"/>
                      </a:cubicBezTo>
                      <a:close/>
                      <a:moveTo>
                        <a:pt x="79518" y="17319"/>
                      </a:moveTo>
                      <a:cubicBezTo>
                        <a:pt x="78554" y="16082"/>
                        <a:pt x="77590" y="14020"/>
                        <a:pt x="77108" y="12371"/>
                      </a:cubicBezTo>
                      <a:cubicBezTo>
                        <a:pt x="82409" y="10309"/>
                        <a:pt x="78554" y="16082"/>
                        <a:pt x="79518" y="17319"/>
                      </a:cubicBezTo>
                      <a:close/>
                    </a:path>
                  </a:pathLst>
                </a:custGeom>
                <a:solidFill>
                  <a:srgbClr val="595959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76" name="Google Shape;76;p4"/>
              <p:cNvGrpSpPr/>
              <p:nvPr/>
            </p:nvGrpSpPr>
            <p:grpSpPr>
              <a:xfrm>
                <a:off x="4449507" y="756013"/>
                <a:ext cx="775986" cy="776077"/>
                <a:chOff x="1767839" y="3302793"/>
                <a:chExt cx="1933200" cy="1933425"/>
              </a:xfrm>
            </p:grpSpPr>
            <p:sp>
              <p:nvSpPr>
                <p:cNvPr id="77" name="Google Shape;77;p4"/>
                <p:cNvSpPr/>
                <p:nvPr/>
              </p:nvSpPr>
              <p:spPr>
                <a:xfrm>
                  <a:off x="1767839" y="3302793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82550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70" name="Google Shape;70;p4"/>
                <p:cNvSpPr/>
                <p:nvPr/>
              </p:nvSpPr>
              <p:spPr>
                <a:xfrm>
                  <a:off x="2110863" y="3681618"/>
                  <a:ext cx="1247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8434" y="96167"/>
                      </a:moveTo>
                      <a:cubicBezTo>
                        <a:pt x="116869" y="92822"/>
                        <a:pt x="118434" y="89895"/>
                        <a:pt x="117391" y="86550"/>
                      </a:cubicBezTo>
                      <a:cubicBezTo>
                        <a:pt x="116347" y="83205"/>
                        <a:pt x="115304" y="80278"/>
                        <a:pt x="113739" y="77770"/>
                      </a:cubicBezTo>
                      <a:cubicBezTo>
                        <a:pt x="112695" y="76515"/>
                        <a:pt x="111652" y="75679"/>
                        <a:pt x="111130" y="74425"/>
                      </a:cubicBezTo>
                      <a:cubicBezTo>
                        <a:pt x="110608" y="73170"/>
                        <a:pt x="111130" y="71498"/>
                        <a:pt x="111130" y="70243"/>
                      </a:cubicBezTo>
                      <a:cubicBezTo>
                        <a:pt x="110086" y="67317"/>
                        <a:pt x="108000" y="66480"/>
                        <a:pt x="104869" y="64808"/>
                      </a:cubicBezTo>
                      <a:cubicBezTo>
                        <a:pt x="101739" y="63554"/>
                        <a:pt x="98608" y="62299"/>
                        <a:pt x="95478" y="61045"/>
                      </a:cubicBezTo>
                      <a:cubicBezTo>
                        <a:pt x="92347" y="59790"/>
                        <a:pt x="89739" y="57700"/>
                        <a:pt x="86608" y="56027"/>
                      </a:cubicBezTo>
                      <a:cubicBezTo>
                        <a:pt x="82956" y="54355"/>
                        <a:pt x="80347" y="51846"/>
                        <a:pt x="77217" y="50174"/>
                      </a:cubicBezTo>
                      <a:cubicBezTo>
                        <a:pt x="74608" y="48919"/>
                        <a:pt x="75130" y="47665"/>
                        <a:pt x="75652" y="45574"/>
                      </a:cubicBezTo>
                      <a:cubicBezTo>
                        <a:pt x="76173" y="42648"/>
                        <a:pt x="77217" y="40557"/>
                        <a:pt x="78782" y="38466"/>
                      </a:cubicBezTo>
                      <a:cubicBezTo>
                        <a:pt x="80869" y="36376"/>
                        <a:pt x="82956" y="36376"/>
                        <a:pt x="83478" y="33449"/>
                      </a:cubicBezTo>
                      <a:cubicBezTo>
                        <a:pt x="83478" y="32195"/>
                        <a:pt x="83478" y="29686"/>
                        <a:pt x="84521" y="28850"/>
                      </a:cubicBezTo>
                      <a:cubicBezTo>
                        <a:pt x="85565" y="28432"/>
                        <a:pt x="85565" y="25505"/>
                        <a:pt x="85565" y="24668"/>
                      </a:cubicBezTo>
                      <a:cubicBezTo>
                        <a:pt x="84000" y="17979"/>
                        <a:pt x="90260" y="12125"/>
                        <a:pt x="83478" y="5853"/>
                      </a:cubicBezTo>
                      <a:cubicBezTo>
                        <a:pt x="80347" y="2926"/>
                        <a:pt x="75130" y="0"/>
                        <a:pt x="69913" y="418"/>
                      </a:cubicBezTo>
                      <a:cubicBezTo>
                        <a:pt x="65217" y="836"/>
                        <a:pt x="66782" y="3763"/>
                        <a:pt x="63130" y="4599"/>
                      </a:cubicBezTo>
                      <a:cubicBezTo>
                        <a:pt x="59478" y="5017"/>
                        <a:pt x="55826" y="418"/>
                        <a:pt x="51652" y="2508"/>
                      </a:cubicBezTo>
                      <a:cubicBezTo>
                        <a:pt x="49043" y="3763"/>
                        <a:pt x="51130" y="4599"/>
                        <a:pt x="50086" y="5853"/>
                      </a:cubicBezTo>
                      <a:cubicBezTo>
                        <a:pt x="49565" y="6689"/>
                        <a:pt x="47478" y="5435"/>
                        <a:pt x="46434" y="6271"/>
                      </a:cubicBezTo>
                      <a:cubicBezTo>
                        <a:pt x="46434" y="7108"/>
                        <a:pt x="48000" y="8362"/>
                        <a:pt x="47478" y="8780"/>
                      </a:cubicBezTo>
                      <a:cubicBezTo>
                        <a:pt x="46956" y="9198"/>
                        <a:pt x="45913" y="9616"/>
                        <a:pt x="45391" y="10034"/>
                      </a:cubicBezTo>
                      <a:cubicBezTo>
                        <a:pt x="44347" y="11289"/>
                        <a:pt x="43826" y="12961"/>
                        <a:pt x="44347" y="14634"/>
                      </a:cubicBezTo>
                      <a:cubicBezTo>
                        <a:pt x="44869" y="16724"/>
                        <a:pt x="45391" y="17560"/>
                        <a:pt x="45391" y="19651"/>
                      </a:cubicBezTo>
                      <a:cubicBezTo>
                        <a:pt x="45391" y="21742"/>
                        <a:pt x="45391" y="23414"/>
                        <a:pt x="45913" y="25505"/>
                      </a:cubicBezTo>
                      <a:cubicBezTo>
                        <a:pt x="45913" y="28013"/>
                        <a:pt x="43826" y="28013"/>
                        <a:pt x="44347" y="30940"/>
                      </a:cubicBezTo>
                      <a:cubicBezTo>
                        <a:pt x="44869" y="32195"/>
                        <a:pt x="43826" y="33449"/>
                        <a:pt x="44869" y="35121"/>
                      </a:cubicBezTo>
                      <a:cubicBezTo>
                        <a:pt x="45391" y="37212"/>
                        <a:pt x="46956" y="35540"/>
                        <a:pt x="48000" y="36794"/>
                      </a:cubicBezTo>
                      <a:cubicBezTo>
                        <a:pt x="50086" y="39303"/>
                        <a:pt x="50086" y="44738"/>
                        <a:pt x="50608" y="47247"/>
                      </a:cubicBezTo>
                      <a:cubicBezTo>
                        <a:pt x="50608" y="50174"/>
                        <a:pt x="48521" y="50174"/>
                        <a:pt x="45913" y="51846"/>
                      </a:cubicBezTo>
                      <a:cubicBezTo>
                        <a:pt x="44347" y="52682"/>
                        <a:pt x="43304" y="53937"/>
                        <a:pt x="41739" y="54355"/>
                      </a:cubicBezTo>
                      <a:cubicBezTo>
                        <a:pt x="39130" y="55191"/>
                        <a:pt x="36521" y="56864"/>
                        <a:pt x="34434" y="58536"/>
                      </a:cubicBezTo>
                      <a:cubicBezTo>
                        <a:pt x="32869" y="59372"/>
                        <a:pt x="31304" y="59372"/>
                        <a:pt x="29217" y="59790"/>
                      </a:cubicBezTo>
                      <a:cubicBezTo>
                        <a:pt x="21391" y="61881"/>
                        <a:pt x="13565" y="64390"/>
                        <a:pt x="11478" y="71080"/>
                      </a:cubicBezTo>
                      <a:cubicBezTo>
                        <a:pt x="10956" y="72752"/>
                        <a:pt x="13043" y="74006"/>
                        <a:pt x="12000" y="75261"/>
                      </a:cubicBezTo>
                      <a:cubicBezTo>
                        <a:pt x="11478" y="76515"/>
                        <a:pt x="9391" y="76515"/>
                        <a:pt x="8347" y="77770"/>
                      </a:cubicBezTo>
                      <a:cubicBezTo>
                        <a:pt x="6782" y="79442"/>
                        <a:pt x="6782" y="81951"/>
                        <a:pt x="5217" y="83623"/>
                      </a:cubicBezTo>
                      <a:cubicBezTo>
                        <a:pt x="3652" y="85296"/>
                        <a:pt x="4173" y="86550"/>
                        <a:pt x="4695" y="88222"/>
                      </a:cubicBezTo>
                      <a:cubicBezTo>
                        <a:pt x="5217" y="89895"/>
                        <a:pt x="6260" y="91986"/>
                        <a:pt x="5739" y="93658"/>
                      </a:cubicBezTo>
                      <a:cubicBezTo>
                        <a:pt x="5217" y="95331"/>
                        <a:pt x="1565" y="95749"/>
                        <a:pt x="1043" y="97839"/>
                      </a:cubicBezTo>
                      <a:cubicBezTo>
                        <a:pt x="521" y="98675"/>
                        <a:pt x="521" y="99512"/>
                        <a:pt x="0" y="100348"/>
                      </a:cubicBezTo>
                      <a:cubicBezTo>
                        <a:pt x="16173" y="112473"/>
                        <a:pt x="38086" y="120000"/>
                        <a:pt x="62608" y="120000"/>
                      </a:cubicBezTo>
                      <a:cubicBezTo>
                        <a:pt x="84000" y="120000"/>
                        <a:pt x="103826" y="113728"/>
                        <a:pt x="120000" y="103693"/>
                      </a:cubicBezTo>
                      <a:cubicBezTo>
                        <a:pt x="119478" y="101184"/>
                        <a:pt x="119478" y="98675"/>
                        <a:pt x="118434" y="96167"/>
                      </a:cubicBezTo>
                      <a:close/>
                    </a:path>
                  </a:pathLst>
                </a:custGeom>
                <a:solidFill>
                  <a:srgbClr val="595959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78" name="Google Shape;78;p4"/>
              <p:cNvGrpSpPr/>
              <p:nvPr/>
            </p:nvGrpSpPr>
            <p:grpSpPr>
              <a:xfrm>
                <a:off x="452658" y="1102459"/>
                <a:ext cx="589626" cy="589626"/>
                <a:chOff x="1524000" y="2819400"/>
                <a:chExt cx="1933200" cy="1933200"/>
              </a:xfrm>
            </p:grpSpPr>
            <p:sp>
              <p:nvSpPr>
                <p:cNvPr id="79" name="Google Shape;79;p4"/>
                <p:cNvSpPr/>
                <p:nvPr/>
              </p:nvSpPr>
              <p:spPr>
                <a:xfrm>
                  <a:off x="1524000" y="2819400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66675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grpSp>
              <p:nvGrpSpPr>
                <p:cNvPr id="80" name="Google Shape;80;p4"/>
                <p:cNvGrpSpPr/>
                <p:nvPr/>
              </p:nvGrpSpPr>
              <p:grpSpPr>
                <a:xfrm>
                  <a:off x="1988431" y="3198214"/>
                  <a:ext cx="1004479" cy="1554274"/>
                  <a:chOff x="8239560" y="2206625"/>
                  <a:chExt cx="750900" cy="1161900"/>
                </a:xfrm>
              </p:grpSpPr>
              <p:sp>
                <p:nvSpPr>
                  <p:cNvPr id="81" name="Google Shape;81;p4"/>
                  <p:cNvSpPr/>
                  <p:nvPr/>
                </p:nvSpPr>
                <p:spPr>
                  <a:xfrm>
                    <a:off x="8877735" y="2674938"/>
                    <a:ext cx="3300" cy="111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20000" y="120000"/>
                        </a:moveTo>
                        <a:cubicBezTo>
                          <a:pt x="120000" y="80000"/>
                          <a:pt x="0" y="4000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40000"/>
                          <a:pt x="120000" y="80000"/>
                          <a:pt x="120000" y="12000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82" name="Google Shape;82;p4"/>
                  <p:cNvSpPr/>
                  <p:nvPr/>
                </p:nvSpPr>
                <p:spPr>
                  <a:xfrm>
                    <a:off x="8487210" y="2738438"/>
                    <a:ext cx="27000" cy="270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19999" y="0"/>
                        </a:moveTo>
                        <a:cubicBezTo>
                          <a:pt x="68571" y="51428"/>
                          <a:pt x="0" y="102857"/>
                          <a:pt x="0" y="119999"/>
                        </a:cubicBezTo>
                        <a:cubicBezTo>
                          <a:pt x="0" y="119999"/>
                          <a:pt x="0" y="119999"/>
                          <a:pt x="0" y="119999"/>
                        </a:cubicBezTo>
                        <a:cubicBezTo>
                          <a:pt x="51428" y="102857"/>
                          <a:pt x="85714" y="51428"/>
                          <a:pt x="119999" y="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73" name="Google Shape;73;p4"/>
                  <p:cNvSpPr/>
                  <p:nvPr/>
                </p:nvSpPr>
                <p:spPr>
                  <a:xfrm>
                    <a:off x="8239560" y="2206625"/>
                    <a:ext cx="750900" cy="11619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08600" y="52645"/>
                        </a:moveTo>
                        <a:cubicBezTo>
                          <a:pt x="106800" y="51870"/>
                          <a:pt x="104400" y="50709"/>
                          <a:pt x="102600" y="49548"/>
                        </a:cubicBezTo>
                        <a:cubicBezTo>
                          <a:pt x="103200" y="50322"/>
                          <a:pt x="103800" y="51096"/>
                          <a:pt x="103200" y="51483"/>
                        </a:cubicBezTo>
                        <a:cubicBezTo>
                          <a:pt x="102600" y="51870"/>
                          <a:pt x="98400" y="48000"/>
                          <a:pt x="98400" y="47225"/>
                        </a:cubicBezTo>
                        <a:cubicBezTo>
                          <a:pt x="97800" y="45290"/>
                          <a:pt x="100200" y="46838"/>
                          <a:pt x="102000" y="48387"/>
                        </a:cubicBezTo>
                        <a:cubicBezTo>
                          <a:pt x="99600" y="45677"/>
                          <a:pt x="103800" y="42580"/>
                          <a:pt x="102600" y="39483"/>
                        </a:cubicBezTo>
                        <a:cubicBezTo>
                          <a:pt x="102000" y="36387"/>
                          <a:pt x="103200" y="33290"/>
                          <a:pt x="102600" y="30193"/>
                        </a:cubicBezTo>
                        <a:cubicBezTo>
                          <a:pt x="102000" y="27870"/>
                          <a:pt x="100800" y="25935"/>
                          <a:pt x="100200" y="24000"/>
                        </a:cubicBezTo>
                        <a:cubicBezTo>
                          <a:pt x="97800" y="18580"/>
                          <a:pt x="94800" y="13935"/>
                          <a:pt x="90600" y="9290"/>
                        </a:cubicBezTo>
                        <a:cubicBezTo>
                          <a:pt x="85200" y="3870"/>
                          <a:pt x="79800" y="1161"/>
                          <a:pt x="69600" y="387"/>
                        </a:cubicBezTo>
                        <a:cubicBezTo>
                          <a:pt x="66600" y="387"/>
                          <a:pt x="63600" y="0"/>
                          <a:pt x="61200" y="387"/>
                        </a:cubicBezTo>
                        <a:cubicBezTo>
                          <a:pt x="61200" y="387"/>
                          <a:pt x="61800" y="387"/>
                          <a:pt x="61800" y="387"/>
                        </a:cubicBezTo>
                        <a:cubicBezTo>
                          <a:pt x="61200" y="387"/>
                          <a:pt x="60600" y="1161"/>
                          <a:pt x="60000" y="774"/>
                        </a:cubicBezTo>
                        <a:cubicBezTo>
                          <a:pt x="60000" y="774"/>
                          <a:pt x="60600" y="774"/>
                          <a:pt x="60600" y="387"/>
                        </a:cubicBezTo>
                        <a:cubicBezTo>
                          <a:pt x="60000" y="774"/>
                          <a:pt x="59400" y="774"/>
                          <a:pt x="58800" y="1161"/>
                        </a:cubicBezTo>
                        <a:cubicBezTo>
                          <a:pt x="56400" y="3096"/>
                          <a:pt x="52800" y="1548"/>
                          <a:pt x="51000" y="4258"/>
                        </a:cubicBezTo>
                        <a:cubicBezTo>
                          <a:pt x="49800" y="6967"/>
                          <a:pt x="45600" y="7354"/>
                          <a:pt x="43200" y="9290"/>
                        </a:cubicBezTo>
                        <a:cubicBezTo>
                          <a:pt x="40800" y="10838"/>
                          <a:pt x="40800" y="13548"/>
                          <a:pt x="40800" y="15483"/>
                        </a:cubicBezTo>
                        <a:cubicBezTo>
                          <a:pt x="40200" y="17806"/>
                          <a:pt x="39600" y="19741"/>
                          <a:pt x="39000" y="22064"/>
                        </a:cubicBezTo>
                        <a:cubicBezTo>
                          <a:pt x="38400" y="24774"/>
                          <a:pt x="37200" y="27096"/>
                          <a:pt x="36600" y="29419"/>
                        </a:cubicBezTo>
                        <a:cubicBezTo>
                          <a:pt x="36000" y="32129"/>
                          <a:pt x="38400" y="34064"/>
                          <a:pt x="38400" y="36387"/>
                        </a:cubicBezTo>
                        <a:cubicBezTo>
                          <a:pt x="38400" y="39096"/>
                          <a:pt x="35400" y="39483"/>
                          <a:pt x="37800" y="42193"/>
                        </a:cubicBezTo>
                        <a:cubicBezTo>
                          <a:pt x="38400" y="41806"/>
                          <a:pt x="36000" y="38322"/>
                          <a:pt x="39000" y="39483"/>
                        </a:cubicBezTo>
                        <a:cubicBezTo>
                          <a:pt x="42000" y="40258"/>
                          <a:pt x="42000" y="41806"/>
                          <a:pt x="41400" y="43354"/>
                        </a:cubicBezTo>
                        <a:cubicBezTo>
                          <a:pt x="40200" y="44903"/>
                          <a:pt x="38400" y="46838"/>
                          <a:pt x="40200" y="48387"/>
                        </a:cubicBezTo>
                        <a:cubicBezTo>
                          <a:pt x="40800" y="49548"/>
                          <a:pt x="43800" y="49161"/>
                          <a:pt x="44400" y="50322"/>
                        </a:cubicBezTo>
                        <a:cubicBezTo>
                          <a:pt x="45600" y="52645"/>
                          <a:pt x="37200" y="55354"/>
                          <a:pt x="36600" y="57290"/>
                        </a:cubicBezTo>
                        <a:cubicBezTo>
                          <a:pt x="35400" y="60387"/>
                          <a:pt x="32400" y="58064"/>
                          <a:pt x="28800" y="59612"/>
                        </a:cubicBezTo>
                        <a:cubicBezTo>
                          <a:pt x="27600" y="60000"/>
                          <a:pt x="27000" y="61548"/>
                          <a:pt x="25800" y="61935"/>
                        </a:cubicBezTo>
                        <a:cubicBezTo>
                          <a:pt x="25200" y="62322"/>
                          <a:pt x="24000" y="61935"/>
                          <a:pt x="23400" y="62709"/>
                        </a:cubicBezTo>
                        <a:cubicBezTo>
                          <a:pt x="21000" y="64258"/>
                          <a:pt x="21600" y="66580"/>
                          <a:pt x="19800" y="68129"/>
                        </a:cubicBezTo>
                        <a:cubicBezTo>
                          <a:pt x="15600" y="71225"/>
                          <a:pt x="13800" y="74709"/>
                          <a:pt x="11400" y="78193"/>
                        </a:cubicBezTo>
                        <a:cubicBezTo>
                          <a:pt x="9600" y="80903"/>
                          <a:pt x="9600" y="83612"/>
                          <a:pt x="5400" y="85548"/>
                        </a:cubicBezTo>
                        <a:cubicBezTo>
                          <a:pt x="6600" y="87096"/>
                          <a:pt x="3600" y="87096"/>
                          <a:pt x="2400" y="88645"/>
                        </a:cubicBezTo>
                        <a:cubicBezTo>
                          <a:pt x="1800" y="89419"/>
                          <a:pt x="3000" y="90580"/>
                          <a:pt x="1800" y="91354"/>
                        </a:cubicBezTo>
                        <a:cubicBezTo>
                          <a:pt x="600" y="92129"/>
                          <a:pt x="600" y="92516"/>
                          <a:pt x="1200" y="93290"/>
                        </a:cubicBezTo>
                        <a:cubicBezTo>
                          <a:pt x="1800" y="94451"/>
                          <a:pt x="0" y="94451"/>
                          <a:pt x="600" y="95612"/>
                        </a:cubicBezTo>
                        <a:cubicBezTo>
                          <a:pt x="600" y="96000"/>
                          <a:pt x="2400" y="96387"/>
                          <a:pt x="1200" y="97161"/>
                        </a:cubicBezTo>
                        <a:cubicBezTo>
                          <a:pt x="600" y="98322"/>
                          <a:pt x="1200" y="99096"/>
                          <a:pt x="3000" y="99483"/>
                        </a:cubicBezTo>
                        <a:cubicBezTo>
                          <a:pt x="4800" y="99870"/>
                          <a:pt x="3600" y="101419"/>
                          <a:pt x="3600" y="102580"/>
                        </a:cubicBezTo>
                        <a:cubicBezTo>
                          <a:pt x="3600" y="104516"/>
                          <a:pt x="4200" y="106838"/>
                          <a:pt x="5400" y="108774"/>
                        </a:cubicBezTo>
                        <a:cubicBezTo>
                          <a:pt x="7800" y="111870"/>
                          <a:pt x="15600" y="110322"/>
                          <a:pt x="19200" y="110322"/>
                        </a:cubicBezTo>
                        <a:cubicBezTo>
                          <a:pt x="22800" y="110322"/>
                          <a:pt x="22200" y="113419"/>
                          <a:pt x="22800" y="114967"/>
                        </a:cubicBezTo>
                        <a:cubicBezTo>
                          <a:pt x="22800" y="115354"/>
                          <a:pt x="22800" y="115741"/>
                          <a:pt x="22800" y="115741"/>
                        </a:cubicBezTo>
                        <a:cubicBezTo>
                          <a:pt x="33600" y="118451"/>
                          <a:pt x="46200" y="120000"/>
                          <a:pt x="58800" y="120000"/>
                        </a:cubicBezTo>
                        <a:cubicBezTo>
                          <a:pt x="74400" y="120000"/>
                          <a:pt x="89400" y="117677"/>
                          <a:pt x="103200" y="113419"/>
                        </a:cubicBezTo>
                        <a:cubicBezTo>
                          <a:pt x="102600" y="111483"/>
                          <a:pt x="100800" y="109161"/>
                          <a:pt x="100800" y="107225"/>
                        </a:cubicBezTo>
                        <a:cubicBezTo>
                          <a:pt x="101400" y="101032"/>
                          <a:pt x="112800" y="96774"/>
                          <a:pt x="109800" y="90193"/>
                        </a:cubicBezTo>
                        <a:cubicBezTo>
                          <a:pt x="108600" y="87483"/>
                          <a:pt x="108000" y="87483"/>
                          <a:pt x="111600" y="86322"/>
                        </a:cubicBezTo>
                        <a:cubicBezTo>
                          <a:pt x="114600" y="85161"/>
                          <a:pt x="115200" y="82064"/>
                          <a:pt x="116400" y="80516"/>
                        </a:cubicBezTo>
                        <a:cubicBezTo>
                          <a:pt x="118800" y="74322"/>
                          <a:pt x="118200" y="68903"/>
                          <a:pt x="119400" y="63096"/>
                        </a:cubicBezTo>
                        <a:cubicBezTo>
                          <a:pt x="120000" y="60000"/>
                          <a:pt x="119400" y="60000"/>
                          <a:pt x="117000" y="57677"/>
                        </a:cubicBezTo>
                        <a:cubicBezTo>
                          <a:pt x="114600" y="55741"/>
                          <a:pt x="111600" y="54193"/>
                          <a:pt x="108600" y="52645"/>
                        </a:cubicBezTo>
                        <a:close/>
                        <a:moveTo>
                          <a:pt x="100800" y="44903"/>
                        </a:moveTo>
                        <a:cubicBezTo>
                          <a:pt x="100200" y="44903"/>
                          <a:pt x="99600" y="44129"/>
                          <a:pt x="100200" y="44129"/>
                        </a:cubicBezTo>
                        <a:cubicBezTo>
                          <a:pt x="100800" y="44129"/>
                          <a:pt x="102000" y="44516"/>
                          <a:pt x="100800" y="44903"/>
                        </a:cubicBezTo>
                        <a:close/>
                        <a:moveTo>
                          <a:pt x="102000" y="43354"/>
                        </a:moveTo>
                        <a:cubicBezTo>
                          <a:pt x="99000" y="42193"/>
                          <a:pt x="100800" y="41806"/>
                          <a:pt x="102000" y="40258"/>
                        </a:cubicBezTo>
                        <a:cubicBezTo>
                          <a:pt x="102000" y="41032"/>
                          <a:pt x="102000" y="42967"/>
                          <a:pt x="102000" y="43354"/>
                        </a:cubicBezTo>
                        <a:close/>
                        <a:moveTo>
                          <a:pt x="100200" y="27096"/>
                        </a:moveTo>
                        <a:cubicBezTo>
                          <a:pt x="99600" y="25935"/>
                          <a:pt x="99600" y="25161"/>
                          <a:pt x="99600" y="25161"/>
                        </a:cubicBezTo>
                        <a:cubicBezTo>
                          <a:pt x="100800" y="26322"/>
                          <a:pt x="102000" y="28645"/>
                          <a:pt x="100200" y="27096"/>
                        </a:cubicBezTo>
                        <a:close/>
                        <a:moveTo>
                          <a:pt x="100800" y="32516"/>
                        </a:moveTo>
                        <a:cubicBezTo>
                          <a:pt x="99000" y="32129"/>
                          <a:pt x="98400" y="28258"/>
                          <a:pt x="98400" y="27096"/>
                        </a:cubicBezTo>
                        <a:cubicBezTo>
                          <a:pt x="99000" y="27483"/>
                          <a:pt x="102600" y="32903"/>
                          <a:pt x="100800" y="32516"/>
                        </a:cubicBezTo>
                        <a:close/>
                        <a:moveTo>
                          <a:pt x="38400" y="26709"/>
                        </a:moveTo>
                        <a:cubicBezTo>
                          <a:pt x="39000" y="26322"/>
                          <a:pt x="39000" y="26709"/>
                          <a:pt x="39000" y="27096"/>
                        </a:cubicBezTo>
                        <a:cubicBezTo>
                          <a:pt x="38400" y="27870"/>
                          <a:pt x="37800" y="27483"/>
                          <a:pt x="38400" y="26709"/>
                        </a:cubicBezTo>
                        <a:close/>
                        <a:moveTo>
                          <a:pt x="39000" y="32903"/>
                        </a:moveTo>
                        <a:cubicBezTo>
                          <a:pt x="37200" y="32516"/>
                          <a:pt x="40200" y="26709"/>
                          <a:pt x="40800" y="26709"/>
                        </a:cubicBezTo>
                        <a:cubicBezTo>
                          <a:pt x="40800" y="27096"/>
                          <a:pt x="40800" y="27483"/>
                          <a:pt x="40800" y="27483"/>
                        </a:cubicBezTo>
                        <a:cubicBezTo>
                          <a:pt x="40800" y="28258"/>
                          <a:pt x="41400" y="33290"/>
                          <a:pt x="39000" y="32903"/>
                        </a:cubicBezTo>
                        <a:close/>
                        <a:moveTo>
                          <a:pt x="41400" y="44903"/>
                        </a:moveTo>
                        <a:cubicBezTo>
                          <a:pt x="40200" y="44903"/>
                          <a:pt x="41400" y="44129"/>
                          <a:pt x="42000" y="43354"/>
                        </a:cubicBezTo>
                        <a:cubicBezTo>
                          <a:pt x="42600" y="44516"/>
                          <a:pt x="42000" y="44516"/>
                          <a:pt x="41400" y="44903"/>
                        </a:cubicBezTo>
                        <a:close/>
                        <a:moveTo>
                          <a:pt x="43200" y="12000"/>
                        </a:moveTo>
                        <a:cubicBezTo>
                          <a:pt x="40800" y="11225"/>
                          <a:pt x="46800" y="8516"/>
                          <a:pt x="47400" y="8516"/>
                        </a:cubicBezTo>
                        <a:cubicBezTo>
                          <a:pt x="47400" y="8903"/>
                          <a:pt x="44400" y="12000"/>
                          <a:pt x="43200" y="12000"/>
                        </a:cubicBezTo>
                        <a:close/>
                        <a:moveTo>
                          <a:pt x="46200" y="56903"/>
                        </a:moveTo>
                        <a:cubicBezTo>
                          <a:pt x="45600" y="57290"/>
                          <a:pt x="39600" y="58064"/>
                          <a:pt x="39600" y="57677"/>
                        </a:cubicBezTo>
                        <a:cubicBezTo>
                          <a:pt x="38400" y="58451"/>
                          <a:pt x="37200" y="58838"/>
                          <a:pt x="36600" y="58451"/>
                        </a:cubicBezTo>
                        <a:cubicBezTo>
                          <a:pt x="36600" y="56903"/>
                          <a:pt x="45000" y="54967"/>
                          <a:pt x="45600" y="52645"/>
                        </a:cubicBezTo>
                        <a:cubicBezTo>
                          <a:pt x="45600" y="53419"/>
                          <a:pt x="45000" y="54193"/>
                          <a:pt x="43800" y="54967"/>
                        </a:cubicBezTo>
                        <a:cubicBezTo>
                          <a:pt x="45600" y="54193"/>
                          <a:pt x="46800" y="53806"/>
                          <a:pt x="47400" y="53032"/>
                        </a:cubicBezTo>
                        <a:cubicBezTo>
                          <a:pt x="49200" y="53806"/>
                          <a:pt x="48000" y="56516"/>
                          <a:pt x="46200" y="56903"/>
                        </a:cubicBezTo>
                        <a:close/>
                        <a:moveTo>
                          <a:pt x="49200" y="53419"/>
                        </a:moveTo>
                        <a:cubicBezTo>
                          <a:pt x="49200" y="53032"/>
                          <a:pt x="49200" y="52645"/>
                          <a:pt x="49200" y="52258"/>
                        </a:cubicBezTo>
                        <a:cubicBezTo>
                          <a:pt x="49800" y="52645"/>
                          <a:pt x="49800" y="53032"/>
                          <a:pt x="49200" y="53419"/>
                        </a:cubicBezTo>
                        <a:close/>
                        <a:moveTo>
                          <a:pt x="51000" y="54193"/>
                        </a:moveTo>
                        <a:cubicBezTo>
                          <a:pt x="51000" y="54580"/>
                          <a:pt x="50400" y="54193"/>
                          <a:pt x="51000" y="53806"/>
                        </a:cubicBezTo>
                        <a:cubicBezTo>
                          <a:pt x="51600" y="53419"/>
                          <a:pt x="51600" y="54193"/>
                          <a:pt x="51000" y="54193"/>
                        </a:cubicBezTo>
                        <a:close/>
                        <a:moveTo>
                          <a:pt x="51000" y="50322"/>
                        </a:moveTo>
                        <a:cubicBezTo>
                          <a:pt x="51000" y="49935"/>
                          <a:pt x="51600" y="49935"/>
                          <a:pt x="51600" y="50322"/>
                        </a:cubicBezTo>
                        <a:cubicBezTo>
                          <a:pt x="51600" y="50709"/>
                          <a:pt x="51000" y="50709"/>
                          <a:pt x="51000" y="50322"/>
                        </a:cubicBezTo>
                        <a:close/>
                        <a:moveTo>
                          <a:pt x="54000" y="51096"/>
                        </a:moveTo>
                        <a:cubicBezTo>
                          <a:pt x="54000" y="50709"/>
                          <a:pt x="54000" y="50322"/>
                          <a:pt x="54600" y="50709"/>
                        </a:cubicBezTo>
                        <a:cubicBezTo>
                          <a:pt x="55200" y="51483"/>
                          <a:pt x="54600" y="51483"/>
                          <a:pt x="54000" y="51096"/>
                        </a:cubicBezTo>
                        <a:close/>
                        <a:moveTo>
                          <a:pt x="54600" y="47225"/>
                        </a:moveTo>
                        <a:cubicBezTo>
                          <a:pt x="58200" y="46838"/>
                          <a:pt x="55200" y="51870"/>
                          <a:pt x="54600" y="47225"/>
                        </a:cubicBezTo>
                        <a:close/>
                        <a:moveTo>
                          <a:pt x="59400" y="1935"/>
                        </a:moveTo>
                        <a:cubicBezTo>
                          <a:pt x="59400" y="1161"/>
                          <a:pt x="61200" y="1161"/>
                          <a:pt x="63000" y="1161"/>
                        </a:cubicBezTo>
                        <a:cubicBezTo>
                          <a:pt x="61800" y="1161"/>
                          <a:pt x="59400" y="2709"/>
                          <a:pt x="59400" y="1935"/>
                        </a:cubicBezTo>
                        <a:close/>
                        <a:moveTo>
                          <a:pt x="84600" y="5032"/>
                        </a:moveTo>
                        <a:cubicBezTo>
                          <a:pt x="83400" y="4645"/>
                          <a:pt x="83400" y="4645"/>
                          <a:pt x="83400" y="3870"/>
                        </a:cubicBezTo>
                        <a:cubicBezTo>
                          <a:pt x="84000" y="4258"/>
                          <a:pt x="85200" y="5032"/>
                          <a:pt x="84600" y="5032"/>
                        </a:cubicBezTo>
                        <a:close/>
                        <a:moveTo>
                          <a:pt x="99600" y="50709"/>
                        </a:moveTo>
                        <a:cubicBezTo>
                          <a:pt x="98400" y="50709"/>
                          <a:pt x="97800" y="49548"/>
                          <a:pt x="97200" y="49161"/>
                        </a:cubicBezTo>
                        <a:cubicBezTo>
                          <a:pt x="99000" y="49935"/>
                          <a:pt x="101400" y="51096"/>
                          <a:pt x="99600" y="50709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</p:grpSp>
          </p:grpSp>
          <p:sp>
            <p:nvSpPr>
              <p:cNvPr id="83" name="Google Shape;83;p4"/>
              <p:cNvSpPr/>
              <p:nvPr/>
            </p:nvSpPr>
            <p:spPr>
              <a:xfrm>
                <a:off x="6248400" y="106873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FFFFFF"/>
                  </a:gs>
                  <a:gs pos="100000">
                    <a:srgbClr val="D8D8D8"/>
                  </a:gs>
                </a:gsLst>
                <a:path path="circle">
                  <a:fillToRect b="50%" l="50%" r="50%" t="50%"/>
                </a:path>
                <a:tileRect/>
              </a:gradFill>
              <a:ln cap="flat" cmpd="sng" w="53975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just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4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endParaRPr>
              </a:p>
            </p:txBody>
          </p:sp>
          <p:sp>
            <p:nvSpPr>
              <p:cNvPr id="84" name="Google Shape;84;p4"/>
              <p:cNvSpPr/>
              <p:nvPr/>
            </p:nvSpPr>
            <p:spPr>
              <a:xfrm>
                <a:off x="914400" y="115000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FFFFFF"/>
                  </a:gs>
                  <a:gs pos="100000">
                    <a:srgbClr val="D8D8D8"/>
                  </a:gs>
                </a:gsLst>
                <a:path path="circle">
                  <a:fillToRect b="50%" l="50%" r="50%" t="50%"/>
                </a:path>
                <a:tileRect/>
              </a:gradFill>
              <a:ln cap="flat" cmpd="sng" w="53975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800">
                  <a:solidFill>
                    <a:srgbClr val="595959"/>
                  </a:solidFill>
                  <a:latin typeface="Quattrocento Sans"/>
                  <a:ea typeface="Quattrocento Sans"/>
                  <a:cs typeface="Quattrocento Sans"/>
                  <a:sym typeface="Quattrocento Sans"/>
                </a:endParaRPr>
              </a:p>
            </p:txBody>
          </p:sp>
        </p:grpSp>
        <p:sp>
          <p:nvSpPr>
            <p:cNvPr id="85" name="Google Shape;85;p4"/>
            <p:cNvSpPr txBox="1"/>
            <p:nvPr/>
          </p:nvSpPr>
          <p:spPr>
            <a:xfrm>
              <a:off x="3438800" y="3424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595959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  <p:sp>
          <p:nvSpPr>
            <p:cNvPr id="86" name="Google Shape;86;p4"/>
            <p:cNvSpPr txBox="1"/>
            <p:nvPr/>
          </p:nvSpPr>
          <p:spPr>
            <a:xfrm>
              <a:off x="8063350" y="3599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595959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</p:grpSp>
      <p:sp>
        <p:nvSpPr>
          <p:cNvPr id="87" name="Google Shape;87;p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88" name="Google Shape;88;p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99800" y="1465500"/>
            <a:ext cx="867000" cy="864000"/>
          </a:xfrm>
          <a:prstGeom prst="ellipse">
            <a:avLst/>
          </a:prstGeom>
          <a:noFill/>
          <a:ln>
            <a:noFill/>
          </a:ln>
        </p:spPr>
      </p:pic>
      <p:sp>
        <p:nvSpPr>
          <p:cNvPr id="89" name="Google Shape;89;p4"/>
          <p:cNvSpPr txBox="1"/>
          <p:nvPr/>
        </p:nvSpPr>
        <p:spPr>
          <a:xfrm>
            <a:off x="2989800" y="2845375"/>
            <a:ext cx="5778000" cy="97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latin typeface="Comic Sans MS"/>
                <a:ea typeface="Comic Sans MS"/>
                <a:cs typeface="Comic Sans MS"/>
                <a:sym typeface="Comic Sans MS"/>
              </a:rPr>
              <a:t>Thank you 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latin typeface="Comic Sans MS"/>
                <a:ea typeface="Comic Sans MS"/>
                <a:cs typeface="Comic Sans MS"/>
                <a:sym typeface="Comic Sans MS"/>
              </a:rPr>
              <a:t>for your attention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4"/>
          <p:cNvSpPr txBox="1"/>
          <p:nvPr/>
        </p:nvSpPr>
        <p:spPr>
          <a:xfrm>
            <a:off x="4528525" y="5402850"/>
            <a:ext cx="3481500" cy="90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/>
              <a:t>布丁布丁吃什麼？</a:t>
            </a:r>
            <a:endParaRPr b="1" sz="2400"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 u="sng">
                <a:solidFill>
                  <a:schemeClr val="hlink"/>
                </a:solidFill>
                <a:hlinkClick r:id="rId4"/>
              </a:rPr>
              <a:t>http://blog.pulipuli.info/</a:t>
            </a:r>
            <a:r>
              <a:rPr lang="en-US" sz="1900">
                <a:solidFill>
                  <a:schemeClr val="dk1"/>
                </a:solidFill>
              </a:rPr>
              <a:t> </a:t>
            </a:r>
            <a:endParaRPr sz="1900">
              <a:solidFill>
                <a:schemeClr val="dk1"/>
              </a:solidFill>
            </a:endParaRPr>
          </a:p>
        </p:txBody>
      </p:sp>
      <p:pic>
        <p:nvPicPr>
          <p:cNvPr id="91" name="Google Shape;91;p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022700" y="5479049"/>
            <a:ext cx="745100" cy="745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及物件" type="obj">
  <p:cSld name="OBJECT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6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4" name="Google Shape;94;p5"/>
          <p:cNvSpPr txBox="1"/>
          <p:nvPr>
            <p:ph idx="1"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5" name="Google Shape;95;p5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6" name="Google Shape;96;p5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7" name="Google Shape;97;p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直排標題及文字" type="vertTitleAndTx">
  <p:cSld name="VERTICAL_TITLE_AND_VERTICAL_TEXT"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6"/>
          <p:cNvSpPr txBox="1"/>
          <p:nvPr>
            <p:ph type="title"/>
          </p:nvPr>
        </p:nvSpPr>
        <p:spPr>
          <a:xfrm rot="5400000">
            <a:off x="4732337" y="2171700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0" name="Google Shape;100;p6"/>
          <p:cNvSpPr txBox="1"/>
          <p:nvPr>
            <p:ph idx="1" type="body"/>
          </p:nvPr>
        </p:nvSpPr>
        <p:spPr>
          <a:xfrm rot="5400000">
            <a:off x="541338" y="190501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1" name="Google Shape;101;p6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2" name="Google Shape;102;p6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3" name="Google Shape;103;p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及直排文字" type="vertTx">
  <p:cSld name="VERTICAL_TEXT"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7"/>
          <p:cNvSpPr txBox="1"/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6" name="Google Shape;106;p7"/>
          <p:cNvSpPr txBox="1"/>
          <p:nvPr>
            <p:ph idx="1" type="body"/>
          </p:nvPr>
        </p:nvSpPr>
        <p:spPr>
          <a:xfrm rot="5400000">
            <a:off x="2309019" y="-251619"/>
            <a:ext cx="4525962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7" name="Google Shape;107;p7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8" name="Google Shape;108;p7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9" name="Google Shape;109;p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含標題的圖片" type="picTx">
  <p:cSld name="PICTURE_WITH_CAPTION_TEXT"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8"/>
          <p:cNvSpPr txBox="1"/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2" name="Google Shape;112;p8"/>
          <p:cNvSpPr/>
          <p:nvPr>
            <p:ph idx="2" type="pic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3" name="Google Shape;113;p8"/>
          <p:cNvSpPr txBox="1"/>
          <p:nvPr>
            <p:ph idx="1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4" name="Google Shape;114;p8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5" name="Google Shape;115;p8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6" name="Google Shape;116;p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含標題的內容" type="objTx">
  <p:cSld name="OBJECT_WITH_CAPTION_TEXT"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9"/>
          <p:cNvSpPr txBox="1"/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9" name="Google Shape;119;p9"/>
          <p:cNvSpPr txBox="1"/>
          <p:nvPr>
            <p:ph idx="1" type="body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0" name="Google Shape;120;p9"/>
          <p:cNvSpPr txBox="1"/>
          <p:nvPr>
            <p:ph idx="2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1" name="Google Shape;121;p9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2" name="Google Shape;122;p9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3" name="Google Shape;123;p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空白" type="blank">
  <p:cSld name="BLANK"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只有標題" type="titleOnly">
  <p:cSld name="TITLE_ONLY"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1"/>
          <p:cNvSpPr txBox="1"/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8" name="Google Shape;128;p1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比對" type="twoTxTwoObj">
  <p:cSld name="TWO_OBJECTS_WITH_TEXT"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2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None/>
              <a:defRPr b="1" sz="2400"/>
            </a:lvl1pPr>
            <a:lvl2pPr lvl="1">
              <a:spcBef>
                <a:spcPts val="64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64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64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64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64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64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64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64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131" name="Google Shape;131;p12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640"/>
              </a:spcBef>
              <a:spcAft>
                <a:spcPts val="0"/>
              </a:spcAft>
              <a:buNone/>
              <a:defRPr b="1" sz="2400"/>
            </a:lvl1pPr>
            <a:lvl2pPr lvl="1" rtl="0">
              <a:spcBef>
                <a:spcPts val="64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64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64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64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64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64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64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64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132" name="Google Shape;132;p12"/>
          <p:cNvSpPr txBox="1"/>
          <p:nvPr>
            <p:ph idx="3" type="body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3" name="Google Shape;133;p12"/>
          <p:cNvSpPr txBox="1"/>
          <p:nvPr>
            <p:ph idx="4" type="body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4" name="Google Shape;134;p12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5" name="Google Shape;135;p12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6" name="Google Shape;136;p1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37" name="Google Shape;137;p1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6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兩項物件" type="twoObj">
  <p:cSld name="TWO_OBJECTS"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13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0" name="Google Shape;140;p13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1" name="Google Shape;141;p1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42" name="Google Shape;142;p1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6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章節標題 1">
  <p:cSld name="SECTION_HEADER_1">
    <p:bg>
      <p:bgPr>
        <a:solidFill>
          <a:srgbClr val="000000"/>
        </a:solidFill>
      </p:bgPr>
    </p:bg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4"/>
          <p:cNvSpPr txBox="1"/>
          <p:nvPr>
            <p:ph type="title"/>
          </p:nvPr>
        </p:nvSpPr>
        <p:spPr>
          <a:xfrm>
            <a:off x="623888" y="1709738"/>
            <a:ext cx="7886700" cy="2852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b="0" i="0" sz="6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5" name="Google Shape;145;p14"/>
          <p:cNvSpPr txBox="1"/>
          <p:nvPr>
            <p:ph idx="1" type="body"/>
          </p:nvPr>
        </p:nvSpPr>
        <p:spPr>
          <a:xfrm>
            <a:off x="623888" y="4589463"/>
            <a:ext cx="7886700" cy="15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48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  <a:defRPr b="0" i="0" sz="2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SzPts val="2200"/>
              <a:buFont typeface="Arial"/>
              <a:buNone/>
              <a:defRPr b="0" i="0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6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/>
              <a:buNone/>
              <a:defRPr b="0" i="0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32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32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6" name="Google Shape;146;p14"/>
          <p:cNvSpPr txBox="1"/>
          <p:nvPr>
            <p:ph idx="10" type="dt"/>
          </p:nvPr>
        </p:nvSpPr>
        <p:spPr>
          <a:xfrm>
            <a:off x="457200" y="6245225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7" name="Google Shape;147;p14"/>
          <p:cNvSpPr txBox="1"/>
          <p:nvPr>
            <p:ph idx="11" type="ftr"/>
          </p:nvPr>
        </p:nvSpPr>
        <p:spPr>
          <a:xfrm>
            <a:off x="3124200" y="6245225"/>
            <a:ext cx="2895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8" name="Google Shape;148;p1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章節標題" type="secHead">
  <p:cSld name="SECTION_HEADER"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5"/>
          <p:cNvSpPr txBox="1"/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6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1" name="Google Shape;151;p15"/>
          <p:cNvSpPr txBox="1"/>
          <p:nvPr>
            <p:ph idx="1" type="body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2" name="Google Shape;152;p15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3" name="Google Shape;153;p15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4" name="Google Shape;154;p1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6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idx="1"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sz="2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8" name="Google Shape;8;p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6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hyperlink" Target="http://blog.pulipuli.info" TargetMode="Externa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8.png"/><Relationship Id="rId4" Type="http://schemas.openxmlformats.org/officeDocument/2006/relationships/hyperlink" Target="http://l.pulipuli.info/17/pajek" TargetMode="External"/><Relationship Id="rId5" Type="http://schemas.openxmlformats.org/officeDocument/2006/relationships/image" Target="../media/image5.gif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7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2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2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5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1.png"/><Relationship Id="rId4" Type="http://schemas.openxmlformats.org/officeDocument/2006/relationships/image" Target="../media/image12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1.png"/><Relationship Id="rId4" Type="http://schemas.openxmlformats.org/officeDocument/2006/relationships/image" Target="../media/image17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7.xml"/><Relationship Id="rId3" Type="http://schemas.openxmlformats.org/officeDocument/2006/relationships/hyperlink" Target="http://l.pulipuli.info/16/pajek" TargetMode="Externa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3.png"/><Relationship Id="rId4" Type="http://schemas.openxmlformats.org/officeDocument/2006/relationships/image" Target="../media/image16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7.png"/><Relationship Id="rId4" Type="http://schemas.openxmlformats.org/officeDocument/2006/relationships/image" Target="../media/image14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4.png"/><Relationship Id="rId4" Type="http://schemas.openxmlformats.org/officeDocument/2006/relationships/image" Target="../media/image16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10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10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10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19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7.xml"/><Relationship Id="rId3" Type="http://schemas.openxmlformats.org/officeDocument/2006/relationships/hyperlink" Target="http://l.pulipuli.info/16/pajek" TargetMode="External"/><Relationship Id="rId4" Type="http://schemas.openxmlformats.org/officeDocument/2006/relationships/image" Target="../media/image37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8.xml"/><Relationship Id="rId3" Type="http://schemas.openxmlformats.org/officeDocument/2006/relationships/hyperlink" Target="http://l.pulipuli.info/16/pajek" TargetMode="External"/><Relationship Id="rId4" Type="http://schemas.openxmlformats.org/officeDocument/2006/relationships/image" Target="../media/image37.pn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9.xml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18.png"/><Relationship Id="rId4" Type="http://schemas.openxmlformats.org/officeDocument/2006/relationships/image" Target="../media/image21.gif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33.png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2.xml"/><Relationship Id="rId3" Type="http://schemas.openxmlformats.org/officeDocument/2006/relationships/image" Target="../media/image20.png"/><Relationship Id="rId4" Type="http://schemas.openxmlformats.org/officeDocument/2006/relationships/image" Target="../media/image23.png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26.png"/><Relationship Id="rId4" Type="http://schemas.openxmlformats.org/officeDocument/2006/relationships/image" Target="../media/image27.png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4.xml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24.png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24.png"/><Relationship Id="rId4" Type="http://schemas.openxmlformats.org/officeDocument/2006/relationships/image" Target="../media/image22.png"/><Relationship Id="rId5" Type="http://schemas.openxmlformats.org/officeDocument/2006/relationships/image" Target="../media/image29.png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7.xml"/><Relationship Id="rId3" Type="http://schemas.openxmlformats.org/officeDocument/2006/relationships/image" Target="../media/image22.png"/></Relationships>
</file>

<file path=ppt/slides/_rels/slide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8.xml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9.xml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0.xml"/><Relationship Id="rId3" Type="http://schemas.openxmlformats.org/officeDocument/2006/relationships/image" Target="../media/image28.png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1.xml"/><Relationship Id="rId3" Type="http://schemas.openxmlformats.org/officeDocument/2006/relationships/hyperlink" Target="http://l.pulipuli.info/16/pajek" TargetMode="External"/><Relationship Id="rId4" Type="http://schemas.openxmlformats.org/officeDocument/2006/relationships/image" Target="../media/image38.png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2.xml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3.xml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4.xml"/></Relationships>
</file>

<file path=ppt/slides/_rels/slide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5.xml"/></Relationships>
</file>

<file path=ppt/slides/_rels/slide4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6.xml"/><Relationship Id="rId3" Type="http://schemas.openxmlformats.org/officeDocument/2006/relationships/image" Target="../media/image35.png"/><Relationship Id="rId4" Type="http://schemas.openxmlformats.org/officeDocument/2006/relationships/image" Target="../media/image25.png"/><Relationship Id="rId5" Type="http://schemas.openxmlformats.org/officeDocument/2006/relationships/image" Target="../media/image32.png"/></Relationships>
</file>

<file path=ppt/slides/_rels/slide4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7.xml"/><Relationship Id="rId3" Type="http://schemas.openxmlformats.org/officeDocument/2006/relationships/image" Target="../media/image25.png"/></Relationships>
</file>

<file path=ppt/slides/_rels/slide4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8.xml"/></Relationships>
</file>

<file path=ppt/slides/_rels/slide4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9.xml"/><Relationship Id="rId3" Type="http://schemas.openxmlformats.org/officeDocument/2006/relationships/image" Target="../media/image30.png"/><Relationship Id="rId4" Type="http://schemas.openxmlformats.org/officeDocument/2006/relationships/image" Target="../media/image34.jpg"/></Relationships>
</file>

<file path=ppt/slides/_rels/slide5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0.xml"/><Relationship Id="rId3" Type="http://schemas.openxmlformats.org/officeDocument/2006/relationships/hyperlink" Target="http://l.pulipuli.info/16/pajek" TargetMode="External"/><Relationship Id="rId4" Type="http://schemas.openxmlformats.org/officeDocument/2006/relationships/image" Target="../media/image36.png"/></Relationships>
</file>

<file path=ppt/slides/_rels/slide5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1.xml"/></Relationships>
</file>

<file path=ppt/slides/_rels/slide5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2.xml"/><Relationship Id="rId3" Type="http://schemas.openxmlformats.org/officeDocument/2006/relationships/image" Target="../media/image25.png"/></Relationships>
</file>

<file path=ppt/slides/_rels/slide5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3.xml"/><Relationship Id="rId3" Type="http://schemas.openxmlformats.org/officeDocument/2006/relationships/image" Target="../media/image31.png"/></Relationships>
</file>

<file path=ppt/slides/_rels/slide5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4.xml"/></Relationships>
</file>

<file path=ppt/slides/_rels/slide5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5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6"/>
          <p:cNvSpPr txBox="1"/>
          <p:nvPr>
            <p:ph type="ctrTitle"/>
          </p:nvPr>
        </p:nvSpPr>
        <p:spPr>
          <a:xfrm>
            <a:off x="646350" y="3853325"/>
            <a:ext cx="7851300" cy="1901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chemeClr val="dk1"/>
                </a:solidFill>
              </a:rPr>
              <a:t>社會網絡分析</a:t>
            </a:r>
            <a:endParaRPr sz="28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chemeClr val="dk1"/>
                </a:solidFill>
              </a:rPr>
              <a:t>第12章 塊模型</a:t>
            </a:r>
            <a:endParaRPr/>
          </a:p>
        </p:txBody>
      </p:sp>
      <p:sp>
        <p:nvSpPr>
          <p:cNvPr id="160" name="Google Shape;160;p16"/>
          <p:cNvSpPr txBox="1"/>
          <p:nvPr>
            <p:ph idx="1" type="subTitle"/>
          </p:nvPr>
        </p:nvSpPr>
        <p:spPr>
          <a:xfrm>
            <a:off x="917400" y="5754422"/>
            <a:ext cx="7309200" cy="43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b="1" lang="en-US" sz="1800">
                <a:solidFill>
                  <a:schemeClr val="dk1"/>
                </a:solidFill>
              </a:rPr>
              <a:t>布丁布丁吃布丁 2017.8.29</a:t>
            </a:r>
            <a:endParaRPr b="1" sz="18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 u="sng">
                <a:solidFill>
                  <a:schemeClr val="hlink"/>
                </a:solidFill>
                <a:hlinkClick r:id="rId3"/>
              </a:rPr>
              <a:t>http://blog.pulipuli.info</a:t>
            </a:r>
            <a:r>
              <a:rPr b="1" lang="en-US" sz="1800">
                <a:solidFill>
                  <a:schemeClr val="dk1"/>
                </a:solidFill>
              </a:rPr>
              <a:t> </a:t>
            </a:r>
            <a:endParaRPr/>
          </a:p>
        </p:txBody>
      </p:sp>
      <p:sp>
        <p:nvSpPr>
          <p:cNvPr id="161" name="Google Shape;161;p16"/>
          <p:cNvSpPr txBox="1"/>
          <p:nvPr>
            <p:ph idx="12" type="sldNum"/>
          </p:nvPr>
        </p:nvSpPr>
        <p:spPr>
          <a:xfrm>
            <a:off x="8556784" y="6333134"/>
            <a:ext cx="548700" cy="5250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7"/>
          <p:cNvSpPr txBox="1"/>
          <p:nvPr>
            <p:ph type="title"/>
          </p:nvPr>
        </p:nvSpPr>
        <p:spPr>
          <a:xfrm>
            <a:off x="435050" y="3017675"/>
            <a:ext cx="8264400" cy="285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/>
              <a:t>Anti-categorical Imeratives</a:t>
            </a:r>
            <a:endParaRPr sz="32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反類屬律令論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傳統社會統計將個人視為獨立的單位，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以個體屬性解釋現象</a:t>
            </a:r>
            <a:endParaRPr sz="2400"/>
          </a:p>
          <a:p>
            <a:pPr indent="0" lvl="0" marL="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400"/>
              <a:t>社會網絡分析認為，行動者相互依賴，</a:t>
            </a:r>
            <a:br>
              <a:rPr lang="en-US" sz="2400"/>
            </a:br>
            <a:r>
              <a:rPr lang="en-US" sz="2400"/>
              <a:t>而彼此的關係(紐帶)影響大於屬性</a:t>
            </a:r>
            <a:endParaRPr sz="2400"/>
          </a:p>
        </p:txBody>
      </p:sp>
      <p:sp>
        <p:nvSpPr>
          <p:cNvPr id="167" name="Google Shape;167;p17"/>
          <p:cNvSpPr txBox="1"/>
          <p:nvPr>
            <p:ph idx="1" type="body"/>
          </p:nvPr>
        </p:nvSpPr>
        <p:spPr>
          <a:xfrm>
            <a:off x="623888" y="734313"/>
            <a:ext cx="7886700" cy="1500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480"/>
              </a:spcBef>
              <a:spcAft>
                <a:spcPts val="0"/>
              </a:spcAft>
              <a:buNone/>
            </a:pPr>
            <a:r>
              <a:rPr lang="en-US"/>
              <a:t>為什麼要做社會網絡分析？</a:t>
            </a:r>
            <a:endParaRPr/>
          </a:p>
        </p:txBody>
      </p:sp>
      <p:sp>
        <p:nvSpPr>
          <p:cNvPr id="168" name="Google Shape;168;p1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/>
              <a:t>參考書目</a:t>
            </a:r>
            <a:endParaRPr b="1"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PAJEK </a:t>
            </a:r>
            <a:r>
              <a:rPr lang="en-US"/>
              <a:t>蜘蛛: 社會網絡分析技術</a:t>
            </a:r>
            <a:endParaRPr b="0" i="0" sz="44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4" name="Google Shape;174;p18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原名：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Exploratory Social Network Analysis with Pajek (2nd Ed.)</a:t>
            </a:r>
            <a:endParaRPr/>
          </a:p>
          <a:p>
            <a:pPr indent="0" lvl="0" marL="0" marR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US"/>
              <a:t>作者：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Wouter de Nooy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Andrej Mrvar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Vladimir Batagelj</a:t>
            </a:r>
            <a:endParaRPr/>
          </a:p>
          <a:p>
            <a:pPr indent="0" lvl="0" marL="0" marR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US"/>
              <a:t>翻譯者 與 編者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林楓 譯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李葆嘉 審訂</a:t>
            </a:r>
            <a:endParaRPr/>
          </a:p>
        </p:txBody>
      </p:sp>
      <p:sp>
        <p:nvSpPr>
          <p:cNvPr id="175" name="Google Shape;175;p1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76" name="Google Shape;176;p18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77" name="Google Shape;177;p18"/>
          <p:cNvPicPr preferRelativeResize="0"/>
          <p:nvPr/>
        </p:nvPicPr>
        <p:blipFill rotWithShape="1">
          <a:blip r:embed="rId3">
            <a:alphaModFix/>
          </a:blip>
          <a:srcRect b="0" l="14620" r="16319" t="0"/>
          <a:stretch/>
        </p:blipFill>
        <p:spPr>
          <a:xfrm>
            <a:off x="5180075" y="1932400"/>
            <a:ext cx="2822376" cy="40869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Google Shape;182;p19"/>
          <p:cNvPicPr preferRelativeResize="0"/>
          <p:nvPr/>
        </p:nvPicPr>
        <p:blipFill rotWithShape="1">
          <a:blip r:embed="rId3">
            <a:alphaModFix/>
          </a:blip>
          <a:srcRect b="31025" l="0" r="0" t="0"/>
          <a:stretch/>
        </p:blipFill>
        <p:spPr>
          <a:xfrm>
            <a:off x="0" y="2584476"/>
            <a:ext cx="9144000" cy="4273525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Google Shape;183;p19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 u="sng">
                <a:solidFill>
                  <a:schemeClr val="hlink"/>
                </a:solidFill>
                <a:hlinkClick r:id="rId4"/>
              </a:rPr>
              <a:t>http://l.pulipuli.info/17/pajek</a:t>
            </a:r>
            <a:r>
              <a:rPr lang="en-US"/>
              <a:t> </a:t>
            </a:r>
            <a:endParaRPr/>
          </a:p>
        </p:txBody>
      </p:sp>
      <p:sp>
        <p:nvSpPr>
          <p:cNvPr id="184" name="Google Shape;184;p1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85" name="Google Shape;185;p19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</a:rPr>
              <a:t>PAJEK </a:t>
            </a:r>
            <a:r>
              <a:rPr lang="en-US"/>
              <a:t>蜘蛛軟體 與 資料集</a:t>
            </a:r>
            <a:endParaRPr/>
          </a:p>
        </p:txBody>
      </p:sp>
      <p:pic>
        <p:nvPicPr>
          <p:cNvPr id="186" name="Google Shape;186;p1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727775" y="1299700"/>
            <a:ext cx="1619250" cy="1104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0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/>
              <a:t>Part 1. 基礎知識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尋找社會結構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屬性和關係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/>
              <a:t>Part 2. 凝聚特性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 startAt="3"/>
            </a:pPr>
            <a:r>
              <a:rPr lang="en-US"/>
              <a:t>凝聚子群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3"/>
            </a:pPr>
            <a:r>
              <a:rPr lang="en-US"/>
              <a:t>情感和友誼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3"/>
            </a:pPr>
            <a:r>
              <a:rPr lang="en-US"/>
              <a:t>從屬關係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2" name="Google Shape;192;p20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/>
              <a:t>Part 3. 代理特性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 startAt="6"/>
            </a:pPr>
            <a:r>
              <a:rPr lang="en-US"/>
              <a:t>中心和周邊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6"/>
            </a:pPr>
            <a:r>
              <a:rPr lang="en-US"/>
              <a:t>代理員和橋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6"/>
            </a:pPr>
            <a:r>
              <a:rPr lang="en-US"/>
              <a:t>擴散</a:t>
            </a:r>
            <a:endParaRPr b="1"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/>
              <a:t>Part 4. </a:t>
            </a:r>
            <a:r>
              <a:rPr b="1" lang="en-US"/>
              <a:t>等級特性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 startAt="9"/>
            </a:pPr>
            <a:r>
              <a:rPr lang="en-US"/>
              <a:t>威望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9"/>
            </a:pPr>
            <a:r>
              <a:rPr lang="en-US"/>
              <a:t>等級序列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9"/>
            </a:pPr>
            <a:r>
              <a:rPr lang="en-US"/>
              <a:t>世系譜和引用關係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/>
              <a:t>Part 5. 建模分析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Clr>
                <a:srgbClr val="FF0000"/>
              </a:buClr>
              <a:buSzPts val="2400"/>
              <a:buAutoNum type="arabicPeriod" startAt="12"/>
            </a:pPr>
            <a:r>
              <a:rPr b="1" lang="en-US">
                <a:solidFill>
                  <a:srgbClr val="FF0000"/>
                </a:solidFill>
              </a:rPr>
              <a:t>塊模型</a:t>
            </a:r>
            <a:endParaRPr b="1">
              <a:solidFill>
                <a:srgbClr val="FF0000"/>
              </a:solidFill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12"/>
            </a:pPr>
            <a:r>
              <a:rPr lang="en-US"/>
              <a:t>隨機圖模型</a:t>
            </a:r>
            <a:endParaRPr/>
          </a:p>
        </p:txBody>
      </p:sp>
      <p:sp>
        <p:nvSpPr>
          <p:cNvPr id="193" name="Google Shape;193;p2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94" name="Google Shape;194;p20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PAJEK 蜘蛛: 社會網絡分析技術</a:t>
            </a:r>
            <a:endParaRPr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b="1" lang="en-US">
                <a:solidFill>
                  <a:schemeClr val="dk1"/>
                </a:solidFill>
              </a:rPr>
              <a:t>書籍目錄</a:t>
            </a:r>
            <a:endParaRPr b="1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1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0" name="Google Shape;200;p2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  <p:sp>
        <p:nvSpPr>
          <p:cNvPr id="201" name="Google Shape;201;p21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塊模型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22"/>
          <p:cNvSpPr txBox="1"/>
          <p:nvPr>
            <p:ph idx="1" type="body"/>
          </p:nvPr>
        </p:nvSpPr>
        <p:spPr>
          <a:xfrm>
            <a:off x="457200" y="1600200"/>
            <a:ext cx="50499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第一節 簡介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第二節 矩陣和重排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第三節 角色集、位置集和對等性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第四節 塊建模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塊模型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塊建模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正則對等性</a:t>
            </a:r>
            <a:endParaRPr/>
          </a:p>
        </p:txBody>
      </p:sp>
      <p:sp>
        <p:nvSpPr>
          <p:cNvPr id="207" name="Google Shape;207;p22"/>
          <p:cNvSpPr txBox="1"/>
          <p:nvPr>
            <p:ph idx="2" type="body"/>
          </p:nvPr>
        </p:nvSpPr>
        <p:spPr>
          <a:xfrm>
            <a:off x="5386575" y="1600200"/>
            <a:ext cx="33003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本章概要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課後習題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課外作業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拓展閱讀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答案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8" name="Google Shape;208;p2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09" name="Google Shape;209;p2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</a:t>
            </a:r>
            <a:r>
              <a:rPr lang="en-US"/>
              <a:t>模型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/>
              <a:t>章節目錄</a:t>
            </a:r>
            <a:endParaRPr b="1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23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特性：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能夠探查多種結構特性(凝聚性、中心性)的技術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具備靈活性(rubost)：不容易受到幾條關係增減的影響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適用於小型高密度網路：例如數位學習的討論區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理論基礎：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b="1" lang="en-US"/>
              <a:t>對等性</a:t>
            </a:r>
            <a:r>
              <a:rPr lang="en-US"/>
              <a:t>：在社會上所扮演的族群是否相同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b="1" lang="en-US"/>
              <a:t>位置集</a:t>
            </a:r>
            <a:r>
              <a:rPr lang="en-US"/>
              <a:t>：行動者(actor)在社會網絡中的位置，跟實際上扮演的角色是否相同</a:t>
            </a:r>
            <a:endParaRPr/>
          </a:p>
        </p:txBody>
      </p:sp>
      <p:sp>
        <p:nvSpPr>
          <p:cNvPr id="215" name="Google Shape;215;p2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16" name="Google Shape;216;p2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</a:t>
            </a:r>
            <a:r>
              <a:rPr lang="en-US"/>
              <a:t>模型簡介 (1/2)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24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分析做法：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以</a:t>
            </a:r>
            <a:r>
              <a:rPr b="1" lang="en-US"/>
              <a:t>鄰接矩陣</a:t>
            </a:r>
            <a:r>
              <a:rPr lang="en-US"/>
              <a:t>作為分析格式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塊建模將定點歸組於不同的雲集團(分組)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尋找雲集團之間的關係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分析目標：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凝聚性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核心──週邊結構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等級性</a:t>
            </a:r>
            <a:endParaRPr/>
          </a:p>
        </p:txBody>
      </p:sp>
      <p:sp>
        <p:nvSpPr>
          <p:cNvPr id="222" name="Google Shape;222;p2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23" name="Google Shape;223;p2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塊模型簡介 (2/2)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25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矩陣和重排</a:t>
            </a:r>
            <a:endParaRPr/>
          </a:p>
        </p:txBody>
      </p:sp>
      <p:sp>
        <p:nvSpPr>
          <p:cNvPr id="229" name="Google Shape;229;p25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2.</a:t>
            </a:r>
            <a:endParaRPr/>
          </a:p>
        </p:txBody>
      </p:sp>
      <p:sp>
        <p:nvSpPr>
          <p:cNvPr id="230" name="Google Shape;230;p2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26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網絡圖</a:t>
            </a:r>
            <a:endParaRPr/>
          </a:p>
        </p:txBody>
      </p:sp>
      <p:sp>
        <p:nvSpPr>
          <p:cNvPr id="236" name="Google Shape;236;p26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每個頂點(圓圈或方塊)表示一位行動者(actor)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對等性</a:t>
            </a:r>
            <a:r>
              <a:rPr lang="en-US"/>
              <a:t>：定點的顏色表示行動者的族群(使用語言)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位置集</a:t>
            </a:r>
            <a:r>
              <a:rPr lang="en-US"/>
              <a:t>：頂點的形狀表示行動者的角色：</a:t>
            </a:r>
            <a:r>
              <a:rPr lang="en-US">
                <a:solidFill>
                  <a:srgbClr val="000000"/>
                </a:solidFill>
              </a:rPr>
              <a:t>圓圈</a:t>
            </a:r>
            <a:r>
              <a:rPr lang="en-US"/>
              <a:t>為工會成員，</a:t>
            </a:r>
            <a:r>
              <a:rPr b="1" lang="en-US">
                <a:solidFill>
                  <a:srgbClr val="0000FF"/>
                </a:solidFill>
              </a:rPr>
              <a:t>方塊</a:t>
            </a:r>
            <a:r>
              <a:rPr lang="en-US"/>
              <a:t>為談判代表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7" name="Google Shape;237;p2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38" name="Google Shape;238;p26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罷工交流網絡圖</a:t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(第七章 代理員和橋)</a:t>
            </a:r>
            <a:endParaRPr/>
          </a:p>
        </p:txBody>
      </p:sp>
      <p:pic>
        <p:nvPicPr>
          <p:cNvPr id="239" name="Google Shape;239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48200" y="2737398"/>
            <a:ext cx="4038600" cy="2762841"/>
          </a:xfrm>
          <a:prstGeom prst="rect">
            <a:avLst/>
          </a:prstGeom>
          <a:noFill/>
          <a:ln>
            <a:noFill/>
          </a:ln>
        </p:spPr>
      </p:pic>
      <p:sp>
        <p:nvSpPr>
          <p:cNvPr id="240" name="Google Shape;240;p26"/>
          <p:cNvSpPr/>
          <p:nvPr/>
        </p:nvSpPr>
        <p:spPr>
          <a:xfrm>
            <a:off x="7649650" y="3330050"/>
            <a:ext cx="154800" cy="1548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1" name="Google Shape;241;p26"/>
          <p:cNvSpPr/>
          <p:nvPr/>
        </p:nvSpPr>
        <p:spPr>
          <a:xfrm>
            <a:off x="7391500" y="3898488"/>
            <a:ext cx="154800" cy="1548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2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網絡矩陣圖</a:t>
            </a:r>
            <a:endParaRPr/>
          </a:p>
        </p:txBody>
      </p:sp>
      <p:sp>
        <p:nvSpPr>
          <p:cNvPr id="247" name="Google Shape;247;p27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將</a:t>
            </a:r>
            <a:r>
              <a:rPr lang="en-US"/>
              <a:t>網絡圖以行跟列組成二位表格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每個頂點表示行列的一個編號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Xavler是行跟列的1號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Norm是行跟列的5號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行列相交的格子表示關係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黑色(值=1)：存在紐帶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白色(值=0)：不存在紐帶</a:t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 sz="1800"/>
              <a:t>紐帶(Bonding)：人和人之間的關係</a:t>
            </a:r>
            <a:endParaRPr sz="1800"/>
          </a:p>
        </p:txBody>
      </p:sp>
      <p:sp>
        <p:nvSpPr>
          <p:cNvPr id="248" name="Google Shape;248;p2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49" name="Google Shape;249;p27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罷工交流網絡矩陣圖</a:t>
            </a:r>
            <a:endParaRPr/>
          </a:p>
        </p:txBody>
      </p:sp>
      <p:pic>
        <p:nvPicPr>
          <p:cNvPr id="250" name="Google Shape;250;p27"/>
          <p:cNvPicPr preferRelativeResize="0"/>
          <p:nvPr/>
        </p:nvPicPr>
        <p:blipFill rotWithShape="1">
          <a:blip r:embed="rId3">
            <a:alphaModFix/>
          </a:blip>
          <a:srcRect b="10985" l="0" r="0" t="0"/>
          <a:stretch/>
        </p:blipFill>
        <p:spPr>
          <a:xfrm>
            <a:off x="4691075" y="2571750"/>
            <a:ext cx="3952875" cy="3391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2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網絡矩陣圖的</a:t>
            </a:r>
            <a:r>
              <a:rPr lang="en-US"/>
              <a:t>方向</a:t>
            </a:r>
            <a:endParaRPr/>
          </a:p>
        </p:txBody>
      </p:sp>
      <p:sp>
        <p:nvSpPr>
          <p:cNvPr id="256" name="Google Shape;256;p28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行</a:t>
            </a:r>
            <a:r>
              <a:rPr lang="en-US"/>
              <a:t>表示發出者，列表示接收者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如果是無向網路：全部都由邊(edge)組成，則</a:t>
            </a:r>
            <a:r>
              <a:rPr lang="en-US">
                <a:solidFill>
                  <a:srgbClr val="0000FF"/>
                </a:solidFill>
              </a:rPr>
              <a:t>矩陣對角線</a:t>
            </a:r>
            <a:r>
              <a:rPr lang="en-US"/>
              <a:t>會是對稱的</a:t>
            </a:r>
            <a:endParaRPr sz="1800"/>
          </a:p>
        </p:txBody>
      </p:sp>
      <p:sp>
        <p:nvSpPr>
          <p:cNvPr id="257" name="Google Shape;257;p2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58" name="Google Shape;258;p28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罷工交流網絡矩陣圖</a:t>
            </a:r>
            <a:endParaRPr/>
          </a:p>
        </p:txBody>
      </p:sp>
      <p:pic>
        <p:nvPicPr>
          <p:cNvPr id="259" name="Google Shape;259;p28"/>
          <p:cNvPicPr preferRelativeResize="0"/>
          <p:nvPr/>
        </p:nvPicPr>
        <p:blipFill rotWithShape="1">
          <a:blip r:embed="rId3">
            <a:alphaModFix/>
          </a:blip>
          <a:srcRect b="10985" l="0" r="0" t="0"/>
          <a:stretch/>
        </p:blipFill>
        <p:spPr>
          <a:xfrm>
            <a:off x="4691075" y="2571750"/>
            <a:ext cx="3952875" cy="339135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60" name="Google Shape;260;p28"/>
          <p:cNvCxnSpPr/>
          <p:nvPr/>
        </p:nvCxnSpPr>
        <p:spPr>
          <a:xfrm rot="10800000">
            <a:off x="7520575" y="2770900"/>
            <a:ext cx="0" cy="283800"/>
          </a:xfrm>
          <a:prstGeom prst="straightConnector1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261" name="Google Shape;261;p28"/>
          <p:cNvCxnSpPr/>
          <p:nvPr/>
        </p:nvCxnSpPr>
        <p:spPr>
          <a:xfrm>
            <a:off x="5421000" y="2822375"/>
            <a:ext cx="3059100" cy="30591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62" name="Google Shape;262;p28"/>
          <p:cNvCxnSpPr/>
          <p:nvPr/>
        </p:nvCxnSpPr>
        <p:spPr>
          <a:xfrm>
            <a:off x="5395200" y="3114925"/>
            <a:ext cx="2056500" cy="0"/>
          </a:xfrm>
          <a:prstGeom prst="straightConnector1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6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29"/>
          <p:cNvSpPr txBox="1"/>
          <p:nvPr>
            <p:ph idx="1" type="body"/>
          </p:nvPr>
        </p:nvSpPr>
        <p:spPr>
          <a:xfrm>
            <a:off x="457200" y="1600200"/>
            <a:ext cx="36213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矩陣的網絡重排是指重新改變「編號」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右圖的A網絡跟B網絡雖然編號不一樣，但網絡結構相同，稱之為「同構」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但是看起來似乎對矩陣圖有很大的影響？</a:t>
            </a:r>
            <a:endParaRPr/>
          </a:p>
        </p:txBody>
      </p:sp>
      <p:sp>
        <p:nvSpPr>
          <p:cNvPr id="268" name="Google Shape;268;p29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9" name="Google Shape;269;p2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0" name="Google Shape;270;p29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網絡重排</a:t>
            </a:r>
            <a:endParaRPr/>
          </a:p>
        </p:txBody>
      </p:sp>
      <p:pic>
        <p:nvPicPr>
          <p:cNvPr id="271" name="Google Shape;271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00600" y="2296038"/>
            <a:ext cx="3733800" cy="3057525"/>
          </a:xfrm>
          <a:prstGeom prst="rect">
            <a:avLst/>
          </a:prstGeom>
          <a:noFill/>
          <a:ln>
            <a:noFill/>
          </a:ln>
        </p:spPr>
      </p:pic>
      <p:sp>
        <p:nvSpPr>
          <p:cNvPr id="272" name="Google Shape;272;p29"/>
          <p:cNvSpPr txBox="1"/>
          <p:nvPr/>
        </p:nvSpPr>
        <p:spPr>
          <a:xfrm>
            <a:off x="3441925" y="3492113"/>
            <a:ext cx="15057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網絡圖</a:t>
            </a:r>
            <a:endParaRPr sz="1800"/>
          </a:p>
        </p:txBody>
      </p:sp>
      <p:sp>
        <p:nvSpPr>
          <p:cNvPr id="273" name="Google Shape;273;p29"/>
          <p:cNvSpPr txBox="1"/>
          <p:nvPr/>
        </p:nvSpPr>
        <p:spPr>
          <a:xfrm>
            <a:off x="3441925" y="4524688"/>
            <a:ext cx="15057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矩陣</a:t>
            </a:r>
            <a:r>
              <a:rPr lang="en-US" sz="1800"/>
              <a:t>圖</a:t>
            </a:r>
            <a:endParaRPr sz="1800"/>
          </a:p>
        </p:txBody>
      </p:sp>
      <p:sp>
        <p:nvSpPr>
          <p:cNvPr id="274" name="Google Shape;274;p29"/>
          <p:cNvSpPr txBox="1"/>
          <p:nvPr/>
        </p:nvSpPr>
        <p:spPr>
          <a:xfrm>
            <a:off x="5412425" y="4432863"/>
            <a:ext cx="15057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=</a:t>
            </a:r>
            <a:endParaRPr sz="2400"/>
          </a:p>
        </p:txBody>
      </p:sp>
      <p:sp>
        <p:nvSpPr>
          <p:cNvPr id="275" name="Google Shape;275;p29"/>
          <p:cNvSpPr txBox="1"/>
          <p:nvPr/>
        </p:nvSpPr>
        <p:spPr>
          <a:xfrm>
            <a:off x="5412425" y="3492113"/>
            <a:ext cx="15057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=</a:t>
            </a:r>
            <a:endParaRPr sz="24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9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30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>
                <a:solidFill>
                  <a:srgbClr val="FF0000"/>
                </a:solidFill>
              </a:rPr>
              <a:t>隨機編號</a:t>
            </a:r>
            <a:r>
              <a:rPr lang="en-US"/>
              <a:t>的網絡</a:t>
            </a:r>
            <a:endParaRPr/>
          </a:p>
        </p:txBody>
      </p:sp>
      <p:sp>
        <p:nvSpPr>
          <p:cNvPr id="281" name="Google Shape;281;p30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按照</a:t>
            </a:r>
            <a:r>
              <a:rPr b="1" lang="en-US">
                <a:solidFill>
                  <a:srgbClr val="FF0000"/>
                </a:solidFill>
              </a:rPr>
              <a:t>族群</a:t>
            </a:r>
            <a:r>
              <a:rPr lang="en-US"/>
              <a:t>重排網絡</a:t>
            </a:r>
            <a:endParaRPr/>
          </a:p>
        </p:txBody>
      </p:sp>
      <p:sp>
        <p:nvSpPr>
          <p:cNvPr id="282" name="Google Shape;282;p3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83" name="Google Shape;283;p30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網絡重排：效果</a:t>
            </a:r>
            <a:endParaRPr/>
          </a:p>
        </p:txBody>
      </p:sp>
      <p:pic>
        <p:nvPicPr>
          <p:cNvPr id="284" name="Google Shape;284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72025" y="2716350"/>
            <a:ext cx="3790950" cy="3409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5" name="Google Shape;285;p30"/>
          <p:cNvPicPr preferRelativeResize="0"/>
          <p:nvPr/>
        </p:nvPicPr>
        <p:blipFill rotWithShape="1">
          <a:blip r:embed="rId4">
            <a:alphaModFix/>
          </a:blip>
          <a:srcRect b="10985" l="0" r="0" t="0"/>
          <a:stretch/>
        </p:blipFill>
        <p:spPr>
          <a:xfrm>
            <a:off x="500063" y="2725650"/>
            <a:ext cx="3952875" cy="3391350"/>
          </a:xfrm>
          <a:prstGeom prst="rect">
            <a:avLst/>
          </a:prstGeom>
          <a:noFill/>
          <a:ln>
            <a:noFill/>
          </a:ln>
        </p:spPr>
      </p:pic>
      <p:sp>
        <p:nvSpPr>
          <p:cNvPr id="286" name="Google Shape;286;p30"/>
          <p:cNvSpPr/>
          <p:nvPr/>
        </p:nvSpPr>
        <p:spPr>
          <a:xfrm>
            <a:off x="5481225" y="3028875"/>
            <a:ext cx="11358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7" name="Google Shape;287;p30"/>
          <p:cNvSpPr/>
          <p:nvPr/>
        </p:nvSpPr>
        <p:spPr>
          <a:xfrm>
            <a:off x="6617025" y="4171875"/>
            <a:ext cx="499200" cy="516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8" name="Google Shape;288;p30"/>
          <p:cNvSpPr/>
          <p:nvPr/>
        </p:nvSpPr>
        <p:spPr>
          <a:xfrm>
            <a:off x="7116225" y="4688175"/>
            <a:ext cx="1411200" cy="1386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31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網絡圖</a:t>
            </a:r>
            <a:endParaRPr/>
          </a:p>
        </p:txBody>
      </p:sp>
      <p:sp>
        <p:nvSpPr>
          <p:cNvPr id="294" name="Google Shape;294;p31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按照</a:t>
            </a:r>
            <a:r>
              <a:rPr b="1" lang="en-US">
                <a:solidFill>
                  <a:srgbClr val="FF0000"/>
                </a:solidFill>
              </a:rPr>
              <a:t>族群</a:t>
            </a:r>
            <a:r>
              <a:rPr lang="en-US"/>
              <a:t>重排網絡</a:t>
            </a:r>
            <a:endParaRPr/>
          </a:p>
        </p:txBody>
      </p:sp>
      <p:sp>
        <p:nvSpPr>
          <p:cNvPr id="295" name="Google Shape;295;p3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96" name="Google Shape;296;p3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網絡圖跟網路重排的比較</a:t>
            </a:r>
            <a:endParaRPr/>
          </a:p>
        </p:txBody>
      </p:sp>
      <p:pic>
        <p:nvPicPr>
          <p:cNvPr id="297" name="Google Shape;297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72025" y="2716350"/>
            <a:ext cx="3790950" cy="3409950"/>
          </a:xfrm>
          <a:prstGeom prst="rect">
            <a:avLst/>
          </a:prstGeom>
          <a:noFill/>
          <a:ln>
            <a:noFill/>
          </a:ln>
        </p:spPr>
      </p:pic>
      <p:sp>
        <p:nvSpPr>
          <p:cNvPr id="298" name="Google Shape;298;p31"/>
          <p:cNvSpPr/>
          <p:nvPr/>
        </p:nvSpPr>
        <p:spPr>
          <a:xfrm>
            <a:off x="5481225" y="3028875"/>
            <a:ext cx="1135800" cy="1143000"/>
          </a:xfrm>
          <a:prstGeom prst="rect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9" name="Google Shape;299;p31"/>
          <p:cNvSpPr/>
          <p:nvPr/>
        </p:nvSpPr>
        <p:spPr>
          <a:xfrm>
            <a:off x="6617025" y="4171875"/>
            <a:ext cx="499200" cy="516300"/>
          </a:xfrm>
          <a:prstGeom prst="rect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0" name="Google Shape;300;p31"/>
          <p:cNvSpPr/>
          <p:nvPr/>
        </p:nvSpPr>
        <p:spPr>
          <a:xfrm>
            <a:off x="7116225" y="4688175"/>
            <a:ext cx="1411200" cy="1386900"/>
          </a:xfrm>
          <a:prstGeom prst="rect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01" name="Google Shape;301;p3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09600" y="3363448"/>
            <a:ext cx="4038600" cy="276284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5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32"/>
          <p:cNvSpPr txBox="1"/>
          <p:nvPr>
            <p:ph type="title"/>
          </p:nvPr>
        </p:nvSpPr>
        <p:spPr>
          <a:xfrm>
            <a:off x="457200" y="3508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操作：資料集 </a:t>
            </a: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/>
              <a:t> </a:t>
            </a:r>
            <a:endParaRPr sz="1800"/>
          </a:p>
        </p:txBody>
      </p:sp>
      <p:sp>
        <p:nvSpPr>
          <p:cNvPr id="307" name="Google Shape;307;p32"/>
          <p:cNvSpPr txBox="1"/>
          <p:nvPr>
            <p:ph idx="1" type="subTitle"/>
          </p:nvPr>
        </p:nvSpPr>
        <p:spPr>
          <a:xfrm>
            <a:off x="646625" y="6572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strike.paj</a:t>
            </a:r>
            <a:endParaRPr/>
          </a:p>
        </p:txBody>
      </p:sp>
      <p:sp>
        <p:nvSpPr>
          <p:cNvPr id="308" name="Google Shape;308;p32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9" name="Google Shape;309;p3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310" name="Google Shape;310;p32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Strike_groups.clu</a:t>
            </a:r>
            <a:endParaRPr/>
          </a:p>
        </p:txBody>
      </p:sp>
      <p:sp>
        <p:nvSpPr>
          <p:cNvPr id="311" name="Google Shape;311;p32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</p:txBody>
      </p:sp>
      <p:sp>
        <p:nvSpPr>
          <p:cNvPr id="312" name="Google Shape;312;p32"/>
          <p:cNvSpPr txBox="1"/>
          <p:nvPr/>
        </p:nvSpPr>
        <p:spPr>
          <a:xfrm>
            <a:off x="4638650" y="2536300"/>
            <a:ext cx="3887700" cy="35817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*Partition Strike_groups.clu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*Vertices 24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…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3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3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3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3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313" name="Google Shape;313;p32"/>
          <p:cNvSpPr txBox="1"/>
          <p:nvPr/>
        </p:nvSpPr>
        <p:spPr>
          <a:xfrm>
            <a:off x="637175" y="1405350"/>
            <a:ext cx="3887700" cy="53973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*Network Strike.net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*Vertices     24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1 "Frank"    0.0410    0.6175    0.5000  ellipse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 "Gill"     0.1781    0.5504    0.5000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...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*Arcs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*Edges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1      2       1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2      3       1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...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*Partition Strike_groups.clu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*Vertices 24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...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7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p33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開啟Network: strike.paj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strike.paj雙擊，選1，開啟矩陣。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這是尚未重排的矩陣 </a:t>
            </a:r>
            <a:endParaRPr/>
          </a:p>
        </p:txBody>
      </p:sp>
      <p:sp>
        <p:nvSpPr>
          <p:cNvPr id="319" name="Google Shape;319;p3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320" name="Google Shape;320;p3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操作：顯示矩陣</a:t>
            </a:r>
            <a:endParaRPr/>
          </a:p>
        </p:txBody>
      </p:sp>
      <p:pic>
        <p:nvPicPr>
          <p:cNvPr id="321" name="Google Shape;321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194" y="3238975"/>
            <a:ext cx="4043275" cy="2887326"/>
          </a:xfrm>
          <a:prstGeom prst="rect">
            <a:avLst/>
          </a:prstGeom>
          <a:noFill/>
          <a:ln>
            <a:noFill/>
          </a:ln>
        </p:spPr>
      </p:pic>
      <p:pic>
        <p:nvPicPr>
          <p:cNvPr id="322" name="Google Shape;322;p3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04588" y="3238975"/>
            <a:ext cx="3463837" cy="28873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6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p3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操作：按照分區重排網路</a:t>
            </a:r>
            <a:endParaRPr/>
          </a:p>
        </p:txBody>
      </p:sp>
      <p:sp>
        <p:nvSpPr>
          <p:cNvPr id="328" name="Google Shape;328;p34"/>
          <p:cNvSpPr txBox="1"/>
          <p:nvPr>
            <p:ph idx="1" type="body"/>
          </p:nvPr>
        </p:nvSpPr>
        <p:spPr>
          <a:xfrm>
            <a:off x="457200" y="125215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開啟Partitions: Strike_groups.clu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 &gt; Partion &gt; Make Permutations (產生排列)</a:t>
            </a:r>
            <a:br>
              <a:rPr lang="en-US"/>
            </a:br>
            <a:r>
              <a:rPr lang="en-US"/>
              <a:t>下面Permutations會多出排列結果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(Pajek舊版) Menu: Operations &gt; Reorder &gt; Network</a:t>
            </a:r>
            <a:br>
              <a:rPr lang="en-US"/>
            </a:br>
            <a:r>
              <a:rPr lang="en-US"/>
              <a:t>(Pajek 5新版) Menu: Operations &gt; Network + Permutation (網路+排列) &gt; Reorder Network 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再到strike.paj雙擊，選1，開啟矩陣。</a:t>
            </a:r>
            <a:endParaRPr/>
          </a:p>
        </p:txBody>
      </p:sp>
      <p:sp>
        <p:nvSpPr>
          <p:cNvPr id="329" name="Google Shape;329;p3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330" name="Google Shape;330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75600" y="4456000"/>
            <a:ext cx="3397725" cy="2223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31" name="Google Shape;331;p3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62843" y="4382475"/>
            <a:ext cx="2843800" cy="2370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5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p3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矩陣比較</a:t>
            </a:r>
            <a:endParaRPr/>
          </a:p>
        </p:txBody>
      </p:sp>
      <p:sp>
        <p:nvSpPr>
          <p:cNvPr id="337" name="Google Shape;337;p35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原始矩陣</a:t>
            </a:r>
            <a:endParaRPr/>
          </a:p>
        </p:txBody>
      </p:sp>
      <p:sp>
        <p:nvSpPr>
          <p:cNvPr id="338" name="Google Shape;338;p3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339" name="Google Shape;339;p35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按照分區網絡重排矩陣</a:t>
            </a:r>
            <a:endParaRPr/>
          </a:p>
        </p:txBody>
      </p:sp>
      <p:sp>
        <p:nvSpPr>
          <p:cNvPr id="340" name="Google Shape;340;p35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1" name="Google Shape;341;p35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42" name="Google Shape;342;p3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29153" y="2505075"/>
            <a:ext cx="3887700" cy="3240628"/>
          </a:xfrm>
          <a:prstGeom prst="rect">
            <a:avLst/>
          </a:prstGeom>
          <a:noFill/>
          <a:ln>
            <a:noFill/>
          </a:ln>
        </p:spPr>
      </p:pic>
      <p:pic>
        <p:nvPicPr>
          <p:cNvPr id="343" name="Google Shape;343;p3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0252" y="2505075"/>
            <a:ext cx="3887700" cy="3240653"/>
          </a:xfrm>
          <a:prstGeom prst="rect">
            <a:avLst/>
          </a:prstGeom>
          <a:noFill/>
          <a:ln>
            <a:noFill/>
          </a:ln>
        </p:spPr>
      </p:pic>
      <p:sp>
        <p:nvSpPr>
          <p:cNvPr id="344" name="Google Shape;344;p35"/>
          <p:cNvSpPr/>
          <p:nvPr/>
        </p:nvSpPr>
        <p:spPr>
          <a:xfrm>
            <a:off x="5085400" y="3054700"/>
            <a:ext cx="413100" cy="430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5" name="Google Shape;345;p35"/>
          <p:cNvSpPr/>
          <p:nvPr/>
        </p:nvSpPr>
        <p:spPr>
          <a:xfrm>
            <a:off x="5498500" y="3484900"/>
            <a:ext cx="989400" cy="8691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6" name="Google Shape;346;p35"/>
          <p:cNvSpPr/>
          <p:nvPr/>
        </p:nvSpPr>
        <p:spPr>
          <a:xfrm>
            <a:off x="6487900" y="4354000"/>
            <a:ext cx="1161600" cy="10497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7" name="Google Shape;347;p35"/>
          <p:cNvSpPr/>
          <p:nvPr/>
        </p:nvSpPr>
        <p:spPr>
          <a:xfrm>
            <a:off x="1092775" y="3166575"/>
            <a:ext cx="920700" cy="8691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8" name="Google Shape;348;p35"/>
          <p:cNvSpPr/>
          <p:nvPr/>
        </p:nvSpPr>
        <p:spPr>
          <a:xfrm>
            <a:off x="2013475" y="4035675"/>
            <a:ext cx="456000" cy="430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9" name="Google Shape;349;p35"/>
          <p:cNvSpPr/>
          <p:nvPr/>
        </p:nvSpPr>
        <p:spPr>
          <a:xfrm>
            <a:off x="2469475" y="4465875"/>
            <a:ext cx="1161600" cy="10497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0" name="Google Shape;350;p35"/>
          <p:cNvSpPr txBox="1"/>
          <p:nvPr>
            <p:ph idx="1" type="subTitle"/>
          </p:nvPr>
        </p:nvSpPr>
        <p:spPr>
          <a:xfrm>
            <a:off x="2639200" y="555795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好像...差不多...</a:t>
            </a:r>
            <a:endParaRPr/>
          </a:p>
        </p:txBody>
      </p:sp>
      <p:sp>
        <p:nvSpPr>
          <p:cNvPr id="351" name="Google Shape;351;p35"/>
          <p:cNvSpPr/>
          <p:nvPr/>
        </p:nvSpPr>
        <p:spPr>
          <a:xfrm>
            <a:off x="2074100" y="2890305"/>
            <a:ext cx="602400" cy="594600"/>
          </a:xfrm>
          <a:prstGeom prst="wedgeEllipseCallout">
            <a:avLst>
              <a:gd fmla="val -70057" name="adj1"/>
              <a:gd fmla="val 55793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2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2" name="Google Shape;352;p35"/>
          <p:cNvSpPr/>
          <p:nvPr/>
        </p:nvSpPr>
        <p:spPr>
          <a:xfrm>
            <a:off x="1092775" y="4354005"/>
            <a:ext cx="602400" cy="594600"/>
          </a:xfrm>
          <a:prstGeom prst="wedgeEllipseCallout">
            <a:avLst>
              <a:gd fmla="val 108557" name="adj1"/>
              <a:gd fmla="val -48550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1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3" name="Google Shape;353;p35"/>
          <p:cNvSpPr/>
          <p:nvPr/>
        </p:nvSpPr>
        <p:spPr>
          <a:xfrm>
            <a:off x="1695175" y="4948605"/>
            <a:ext cx="602400" cy="594600"/>
          </a:xfrm>
          <a:prstGeom prst="wedgeEllipseCallout">
            <a:avLst>
              <a:gd fmla="val 101407" name="adj1"/>
              <a:gd fmla="val 9186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3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4" name="Google Shape;354;p35"/>
          <p:cNvSpPr/>
          <p:nvPr/>
        </p:nvSpPr>
        <p:spPr>
          <a:xfrm>
            <a:off x="5692000" y="2571980"/>
            <a:ext cx="602400" cy="594600"/>
          </a:xfrm>
          <a:prstGeom prst="wedgeEllipseCallout">
            <a:avLst>
              <a:gd fmla="val -83557" name="adj1"/>
              <a:gd fmla="val 44205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1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5" name="Google Shape;355;p35"/>
          <p:cNvSpPr/>
          <p:nvPr/>
        </p:nvSpPr>
        <p:spPr>
          <a:xfrm>
            <a:off x="6647125" y="3217330"/>
            <a:ext cx="602400" cy="594600"/>
          </a:xfrm>
          <a:prstGeom prst="wedgeEllipseCallout">
            <a:avLst>
              <a:gd fmla="val -83557" name="adj1"/>
              <a:gd fmla="val 41313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2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6" name="Google Shape;356;p35"/>
          <p:cNvSpPr/>
          <p:nvPr/>
        </p:nvSpPr>
        <p:spPr>
          <a:xfrm>
            <a:off x="7249525" y="3622155"/>
            <a:ext cx="602400" cy="594600"/>
          </a:xfrm>
          <a:prstGeom prst="wedgeEllipseCallout">
            <a:avLst>
              <a:gd fmla="val -20833" name="adj1"/>
              <a:gd fmla="val 62500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3</a:t>
            </a:r>
            <a:endParaRPr b="1" sz="3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0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p36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角色集、位置集</a:t>
            </a:r>
            <a:endParaRPr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和對等性</a:t>
            </a:r>
            <a:endParaRPr/>
          </a:p>
        </p:txBody>
      </p:sp>
      <p:sp>
        <p:nvSpPr>
          <p:cNvPr id="362" name="Google Shape;362;p36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3.</a:t>
            </a:r>
            <a:endParaRPr/>
          </a:p>
        </p:txBody>
      </p:sp>
      <p:sp>
        <p:nvSpPr>
          <p:cNvPr id="363" name="Google Shape;363;p3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7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3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建立模式=找尋社會關係的模式</a:t>
            </a:r>
            <a:endParaRPr/>
          </a:p>
        </p:txBody>
      </p:sp>
      <p:sp>
        <p:nvSpPr>
          <p:cNvPr id="369" name="Google Shape;369;p37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名詞定義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位置</a:t>
            </a:r>
            <a:r>
              <a:rPr lang="en-US"/>
              <a:t>：特定的關係模式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對等性</a:t>
            </a:r>
            <a:r>
              <a:rPr lang="en-US"/>
              <a:t>：不同行為者但是有相似的關係模式 (相似的位置)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內等構類別</a:t>
            </a:r>
            <a:r>
              <a:rPr lang="en-US"/>
              <a:t>：將有對等性的行為者歸類為同一個類別 (指一群相似位置的行為者)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內等構位置</a:t>
            </a:r>
            <a:r>
              <a:rPr lang="en-US"/>
              <a:t>：內等構類別的位置</a:t>
            </a:r>
            <a:endParaRPr/>
          </a:p>
        </p:txBody>
      </p:sp>
      <p:sp>
        <p:nvSpPr>
          <p:cNvPr id="370" name="Google Shape;370;p3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4" name="Shape 3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" name="Google Shape;375;p38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教師: </a:t>
            </a:r>
            <a:r>
              <a:rPr lang="en-US"/>
              <a:t>i1, i2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學生: s1, s2, s3</a:t>
            </a:r>
            <a:endParaRPr/>
          </a:p>
        </p:txBody>
      </p:sp>
      <p:sp>
        <p:nvSpPr>
          <p:cNvPr id="376" name="Google Shape;376;p3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社會關係模式的例子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核心──週邊結構</a:t>
            </a:r>
            <a:endParaRPr/>
          </a:p>
        </p:txBody>
      </p:sp>
      <p:sp>
        <p:nvSpPr>
          <p:cNvPr id="377" name="Google Shape;377;p38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模式說明</a:t>
            </a:r>
            <a:endParaRPr/>
          </a:p>
        </p:txBody>
      </p:sp>
      <p:sp>
        <p:nvSpPr>
          <p:cNvPr id="378" name="Google Shape;378;p3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379" name="Google Shape;379;p3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68125" y="3791363"/>
            <a:ext cx="2609850" cy="2028825"/>
          </a:xfrm>
          <a:prstGeom prst="rect">
            <a:avLst/>
          </a:prstGeom>
          <a:noFill/>
          <a:ln>
            <a:noFill/>
          </a:ln>
        </p:spPr>
      </p:pic>
      <p:sp>
        <p:nvSpPr>
          <p:cNvPr id="380" name="Google Shape;380;p38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教師和學生間的紐帶</a:t>
            </a:r>
            <a:endParaRPr/>
          </a:p>
        </p:txBody>
      </p:sp>
      <p:sp>
        <p:nvSpPr>
          <p:cNvPr id="381" name="Google Shape;381;p38"/>
          <p:cNvSpPr txBox="1"/>
          <p:nvPr>
            <p:ph idx="3" type="body"/>
          </p:nvPr>
        </p:nvSpPr>
        <p:spPr>
          <a:xfrm>
            <a:off x="646613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教師</a:t>
            </a:r>
            <a:r>
              <a:rPr lang="en-US"/>
              <a:t>彼此之間互動，成為明顯的</a:t>
            </a:r>
            <a:r>
              <a:rPr lang="en-US" u="sng"/>
              <a:t>凝聚子群</a:t>
            </a:r>
            <a:endParaRPr u="sng"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 sz="1800"/>
              <a:t>凝聚子群=彼此緊密互動的行為者們</a:t>
            </a:r>
            <a:endParaRPr sz="1800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學生</a:t>
            </a:r>
            <a:r>
              <a:rPr lang="en-US"/>
              <a:t>僅跟教師互動，不太跟學生之間互動，不成為</a:t>
            </a:r>
            <a:r>
              <a:rPr lang="en-US" u="sng"/>
              <a:t>凝聚子群</a:t>
            </a:r>
            <a:endParaRPr u="sng"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但是學生們具備</a:t>
            </a:r>
            <a:r>
              <a:rPr lang="en-US" u="sng"/>
              <a:t>對等性</a:t>
            </a:r>
            <a:endParaRPr u="sng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5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p39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教師: i1, i2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學生: s1, s2, s3</a:t>
            </a:r>
            <a:endParaRPr/>
          </a:p>
        </p:txBody>
      </p:sp>
      <p:sp>
        <p:nvSpPr>
          <p:cNvPr id="387" name="Google Shape;387;p39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/>
              <a:t>評估對等性的程度</a:t>
            </a:r>
            <a:endParaRPr sz="2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對等性完全相同=結構對等性</a:t>
            </a:r>
            <a:endParaRPr/>
          </a:p>
        </p:txBody>
      </p:sp>
      <p:sp>
        <p:nvSpPr>
          <p:cNvPr id="388" name="Google Shape;388;p39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比較兩個內等構類別</a:t>
            </a:r>
            <a:endParaRPr/>
          </a:p>
        </p:txBody>
      </p:sp>
      <p:sp>
        <p:nvSpPr>
          <p:cNvPr id="389" name="Google Shape;389;p3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390" name="Google Shape;390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68125" y="3791363"/>
            <a:ext cx="2609850" cy="2028825"/>
          </a:xfrm>
          <a:prstGeom prst="rect">
            <a:avLst/>
          </a:prstGeom>
          <a:noFill/>
          <a:ln>
            <a:noFill/>
          </a:ln>
        </p:spPr>
      </p:pic>
      <p:sp>
        <p:nvSpPr>
          <p:cNvPr id="391" name="Google Shape;391;p39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教師和學生間的紐帶</a:t>
            </a:r>
            <a:endParaRPr/>
          </a:p>
        </p:txBody>
      </p:sp>
      <p:sp>
        <p:nvSpPr>
          <p:cNvPr id="392" name="Google Shape;392;p39"/>
          <p:cNvSpPr txBox="1"/>
          <p:nvPr>
            <p:ph idx="3" type="body"/>
          </p:nvPr>
        </p:nvSpPr>
        <p:spPr>
          <a:xfrm>
            <a:off x="646613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「教師」內等構類別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教師跟自環(自己對自己)、相互間的紐帶、與其他人的紐帶相同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教師可以彼此互換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「學生」內等構類別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結構對等性不完整</a:t>
            </a:r>
            <a:endParaRPr u="sng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6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p40"/>
          <p:cNvSpPr txBox="1"/>
          <p:nvPr>
            <p:ph idx="3" type="body"/>
          </p:nvPr>
        </p:nvSpPr>
        <p:spPr>
          <a:xfrm>
            <a:off x="630238" y="2272750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0~1，</a:t>
            </a:r>
            <a:r>
              <a:rPr lang="en-US"/>
              <a:t>數值越低越相似</a:t>
            </a:r>
            <a:endParaRPr/>
          </a:p>
        </p:txBody>
      </p:sp>
      <p:sp>
        <p:nvSpPr>
          <p:cNvPr id="398" name="Google Shape;398;p40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各頂點之間的非相似值</a:t>
            </a:r>
            <a:endParaRPr/>
          </a:p>
        </p:txBody>
      </p:sp>
      <p:sp>
        <p:nvSpPr>
          <p:cNvPr id="399" name="Google Shape;399;p4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00" name="Google Shape;400;p40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結構對等性的量化數值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非相似值 Dissimilarity</a:t>
            </a:r>
            <a:endParaRPr/>
          </a:p>
        </p:txBody>
      </p:sp>
      <p:sp>
        <p:nvSpPr>
          <p:cNvPr id="401" name="Google Shape;401;p40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教師: i1, i2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學生: s1, s2, s3</a:t>
            </a:r>
            <a:endParaRPr/>
          </a:p>
        </p:txBody>
      </p:sp>
      <p:pic>
        <p:nvPicPr>
          <p:cNvPr id="402" name="Google Shape;402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68125" y="3791363"/>
            <a:ext cx="2609850" cy="2028825"/>
          </a:xfrm>
          <a:prstGeom prst="rect">
            <a:avLst/>
          </a:prstGeom>
          <a:noFill/>
          <a:ln>
            <a:noFill/>
          </a:ln>
        </p:spPr>
      </p:pic>
      <p:sp>
        <p:nvSpPr>
          <p:cNvPr id="403" name="Google Shape;403;p40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教師和學生間的紐帶</a:t>
            </a:r>
            <a:endParaRPr/>
          </a:p>
        </p:txBody>
      </p:sp>
      <p:graphicFrame>
        <p:nvGraphicFramePr>
          <p:cNvPr id="404" name="Google Shape;404;p40"/>
          <p:cNvGraphicFramePr/>
          <p:nvPr/>
        </p:nvGraphicFramePr>
        <p:xfrm>
          <a:off x="617500" y="29701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{8E7EFC4A-9E30-437B-BFA6-9666F44CBF81}</a:tableStyleId>
              </a:tblPr>
              <a:tblGrid>
                <a:gridCol w="642875"/>
                <a:gridCol w="642875"/>
                <a:gridCol w="642875"/>
                <a:gridCol w="642875"/>
                <a:gridCol w="642875"/>
                <a:gridCol w="642875"/>
              </a:tblGrid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20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s3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0.125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0.125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s3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41"/>
          <p:cNvSpPr txBox="1"/>
          <p:nvPr>
            <p:ph idx="3" type="body"/>
          </p:nvPr>
        </p:nvSpPr>
        <p:spPr>
          <a:xfrm>
            <a:off x="630238" y="2272750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0~1，數值越低越相似</a:t>
            </a:r>
            <a:endParaRPr/>
          </a:p>
        </p:txBody>
      </p:sp>
      <p:sp>
        <p:nvSpPr>
          <p:cNvPr id="410" name="Google Shape;410;p41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各頂點之間的非相似值</a:t>
            </a:r>
            <a:endParaRPr/>
          </a:p>
        </p:txBody>
      </p:sp>
      <p:sp>
        <p:nvSpPr>
          <p:cNvPr id="411" name="Google Shape;411;p4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12" name="Google Shape;412;p4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層次聚類演算法</a:t>
            </a:r>
            <a:endParaRPr sz="2400"/>
          </a:p>
        </p:txBody>
      </p:sp>
      <p:sp>
        <p:nvSpPr>
          <p:cNvPr id="413" name="Google Shape;413;p41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4" name="Google Shape;414;p41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層次聚類演算法樹狀圖</a:t>
            </a:r>
            <a:endParaRPr/>
          </a:p>
        </p:txBody>
      </p:sp>
      <p:graphicFrame>
        <p:nvGraphicFramePr>
          <p:cNvPr id="415" name="Google Shape;415;p41"/>
          <p:cNvGraphicFramePr/>
          <p:nvPr/>
        </p:nvGraphicFramePr>
        <p:xfrm>
          <a:off x="617500" y="29701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{8E7EFC4A-9E30-437B-BFA6-9666F44CBF81}</a:tableStyleId>
              </a:tblPr>
              <a:tblGrid>
                <a:gridCol w="642875"/>
                <a:gridCol w="642875"/>
                <a:gridCol w="642875"/>
                <a:gridCol w="642875"/>
                <a:gridCol w="642875"/>
                <a:gridCol w="642875"/>
              </a:tblGrid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20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s3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0.125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0.125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s3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</a:tr>
            </a:tbl>
          </a:graphicData>
        </a:graphic>
      </p:graphicFrame>
      <p:pic>
        <p:nvPicPr>
          <p:cNvPr id="416" name="Google Shape;416;p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77285" y="2508710"/>
            <a:ext cx="3307571" cy="3684600"/>
          </a:xfrm>
          <a:prstGeom prst="rect">
            <a:avLst/>
          </a:prstGeom>
          <a:noFill/>
          <a:ln>
            <a:noFill/>
          </a:ln>
        </p:spPr>
      </p:pic>
      <p:sp>
        <p:nvSpPr>
          <p:cNvPr id="417" name="Google Shape;417;p41"/>
          <p:cNvSpPr txBox="1"/>
          <p:nvPr/>
        </p:nvSpPr>
        <p:spPr>
          <a:xfrm>
            <a:off x="5313700" y="5789175"/>
            <a:ext cx="3659700" cy="400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0000"/>
                </a:solidFill>
              </a:rPr>
              <a:t>以此找尋雲集團=分群</a:t>
            </a:r>
            <a:endParaRPr sz="24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p42"/>
          <p:cNvSpPr txBox="1"/>
          <p:nvPr>
            <p:ph idx="1" type="subTitle"/>
          </p:nvPr>
        </p:nvSpPr>
        <p:spPr>
          <a:xfrm>
            <a:off x="630225" y="1684900"/>
            <a:ext cx="33609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world_trade.paj</a:t>
            </a:r>
            <a:endParaRPr/>
          </a:p>
        </p:txBody>
      </p:sp>
      <p:sp>
        <p:nvSpPr>
          <p:cNvPr id="423" name="Google Shape;423;p42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4" name="Google Shape;424;p42"/>
          <p:cNvSpPr txBox="1"/>
          <p:nvPr>
            <p:ph idx="3" type="body"/>
          </p:nvPr>
        </p:nvSpPr>
        <p:spPr>
          <a:xfrm>
            <a:off x="630236" y="2505075"/>
            <a:ext cx="33609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世界金屬貿易網絡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80個國家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分為四個體系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核心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強半邊緣國家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弱半邊緣國家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邊緣國家</a:t>
            </a:r>
            <a:endParaRPr/>
          </a:p>
        </p:txBody>
      </p:sp>
      <p:sp>
        <p:nvSpPr>
          <p:cNvPr id="425" name="Google Shape;425;p42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6" name="Google Shape;426;p4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27" name="Google Shape;427;p4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</a:rPr>
              <a:t>操作：資料集 </a:t>
            </a: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>
                <a:solidFill>
                  <a:schemeClr val="dk1"/>
                </a:solidFill>
              </a:rPr>
              <a:t> </a:t>
            </a:r>
            <a:endParaRPr sz="18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28" name="Google Shape;428;p4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161614" y="1684900"/>
            <a:ext cx="4345684" cy="4504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2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p43"/>
          <p:cNvSpPr txBox="1"/>
          <p:nvPr>
            <p:ph idx="1" type="subTitle"/>
          </p:nvPr>
        </p:nvSpPr>
        <p:spPr>
          <a:xfrm>
            <a:off x="630225" y="1684900"/>
            <a:ext cx="33609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world_trade.paj</a:t>
            </a:r>
            <a:endParaRPr/>
          </a:p>
        </p:txBody>
      </p:sp>
      <p:sp>
        <p:nvSpPr>
          <p:cNvPr id="434" name="Google Shape;434;p43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5" name="Google Shape;435;p43"/>
          <p:cNvSpPr txBox="1"/>
          <p:nvPr>
            <p:ph idx="3" type="body"/>
          </p:nvPr>
        </p:nvSpPr>
        <p:spPr>
          <a:xfrm>
            <a:off x="630236" y="2505075"/>
            <a:ext cx="33609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世界金屬貿易網絡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80個國家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分為四個體系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核心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強半邊緣國家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弱半邊緣國家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邊緣國家</a:t>
            </a:r>
            <a:endParaRPr/>
          </a:p>
        </p:txBody>
      </p:sp>
      <p:sp>
        <p:nvSpPr>
          <p:cNvPr id="436" name="Google Shape;436;p43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7" name="Google Shape;437;p4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38" name="Google Shape;438;p4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操作：資料集 </a:t>
            </a: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>
                <a:solidFill>
                  <a:schemeClr val="dk1"/>
                </a:solidFill>
              </a:rPr>
              <a:t> </a:t>
            </a:r>
            <a:endParaRPr sz="18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39" name="Google Shape;439;p4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161614" y="1684900"/>
            <a:ext cx="4345684" cy="4504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3" name="Shape 4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" name="Google Shape;444;p44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開啟Networks: world_trade.paj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 &gt; Cluster &gt; Create Complete Cluster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 &gt; Operations &gt; Dissimilarity &gt; Network based &gt; d1 &gt; All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儲存eps文件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雙擊產生的Hierarchy，顯示層級文件編輯介面</a:t>
            </a:r>
            <a:endParaRPr/>
          </a:p>
        </p:txBody>
      </p:sp>
      <p:sp>
        <p:nvSpPr>
          <p:cNvPr id="445" name="Google Shape;445;p4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46" name="Google Shape;446;p4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操作：產生層次聚類演算法樹狀圖 (1/2)</a:t>
            </a:r>
            <a:endParaRPr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0" name="Shape 4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Google Shape;451;p4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操作：產生層次聚類演算法樹狀圖 (2/2)</a:t>
            </a:r>
            <a:endParaRPr/>
          </a:p>
        </p:txBody>
      </p:sp>
      <p:sp>
        <p:nvSpPr>
          <p:cNvPr id="452" name="Google Shape;452;p45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操作畫面</a:t>
            </a:r>
            <a:endParaRPr/>
          </a:p>
        </p:txBody>
      </p:sp>
      <p:sp>
        <p:nvSpPr>
          <p:cNvPr id="453" name="Google Shape;453;p4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54" name="Google Shape;454;p45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層次聚類演算法樹狀圖</a:t>
            </a:r>
            <a:endParaRPr/>
          </a:p>
        </p:txBody>
      </p:sp>
      <p:sp>
        <p:nvSpPr>
          <p:cNvPr id="455" name="Google Shape;455;p45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56" name="Google Shape;456;p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0250" y="2998400"/>
            <a:ext cx="3887700" cy="2556160"/>
          </a:xfrm>
          <a:prstGeom prst="rect">
            <a:avLst/>
          </a:prstGeom>
          <a:noFill/>
          <a:ln>
            <a:noFill/>
          </a:ln>
        </p:spPr>
      </p:pic>
      <p:pic>
        <p:nvPicPr>
          <p:cNvPr id="457" name="Google Shape;457;p4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22145" y="2505075"/>
            <a:ext cx="2672500" cy="41380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1" name="Shape 4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Google Shape;462;p4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63" name="Google Shape;463;p46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操作：閱讀層級文件編輯器</a:t>
            </a:r>
            <a:endParaRPr/>
          </a:p>
        </p:txBody>
      </p:sp>
      <p:pic>
        <p:nvPicPr>
          <p:cNvPr id="464" name="Google Shape;464;p4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57013" y="1570025"/>
            <a:ext cx="3305175" cy="4076700"/>
          </a:xfrm>
          <a:prstGeom prst="rect">
            <a:avLst/>
          </a:prstGeom>
          <a:noFill/>
          <a:ln>
            <a:noFill/>
          </a:ln>
        </p:spPr>
      </p:pic>
      <p:sp>
        <p:nvSpPr>
          <p:cNvPr id="465" name="Google Shape;465;p46"/>
          <p:cNvSpPr/>
          <p:nvPr/>
        </p:nvSpPr>
        <p:spPr>
          <a:xfrm>
            <a:off x="3140300" y="2286350"/>
            <a:ext cx="1569900" cy="2025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6" name="Google Shape;466;p46"/>
          <p:cNvSpPr/>
          <p:nvPr/>
        </p:nvSpPr>
        <p:spPr>
          <a:xfrm>
            <a:off x="221100" y="2013050"/>
            <a:ext cx="2250600" cy="961800"/>
          </a:xfrm>
          <a:prstGeom prst="wedgeRoundRectCallout">
            <a:avLst>
              <a:gd fmla="val 77907" name="adj1"/>
              <a:gd fmla="val -7899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</a:rPr>
              <a:t>下一層 &gt; 雲集團編號(無意義) [相似性] (頂點個數)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467" name="Google Shape;467;p46"/>
          <p:cNvSpPr/>
          <p:nvPr/>
        </p:nvSpPr>
        <p:spPr>
          <a:xfrm>
            <a:off x="5873650" y="3613575"/>
            <a:ext cx="2250600" cy="961800"/>
          </a:xfrm>
          <a:prstGeom prst="wedgeRoundRectCallout">
            <a:avLst>
              <a:gd fmla="val -99883" name="adj1"/>
              <a:gd fmla="val -24750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</a:rPr>
              <a:t>頂點編號 </a:t>
            </a:r>
            <a:endParaRPr sz="18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</a:rPr>
              <a:t>(頂點個數)</a:t>
            </a:r>
            <a:endParaRPr sz="1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47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b="1" lang="en-US"/>
              <a:t>決定數量</a:t>
            </a:r>
            <a:r>
              <a:rPr lang="en-US"/>
              <a:t>：世界體系分區文件分為四群，因此我們也找</a:t>
            </a:r>
            <a:r>
              <a:rPr b="1" lang="en-US">
                <a:solidFill>
                  <a:srgbClr val="FF0000"/>
                </a:solidFill>
              </a:rPr>
              <a:t>四個</a:t>
            </a:r>
            <a:r>
              <a:rPr lang="en-US"/>
              <a:t>內等構類別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由非相似值較高的雲集團分裂：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Root [4.23] 分裂，得到2群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100078 [0.84] 分類，得到4群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結果分為4個類別</a:t>
            </a:r>
            <a:endParaRPr/>
          </a:p>
          <a:p>
            <a:pPr indent="0" lvl="0" marL="4572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34, 13, 20, 13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3" name="Google Shape;473;p47"/>
          <p:cNvSpPr txBox="1"/>
          <p:nvPr>
            <p:ph idx="2" type="body"/>
          </p:nvPr>
        </p:nvSpPr>
        <p:spPr>
          <a:xfrm>
            <a:off x="4648200" y="4086225"/>
            <a:ext cx="4038600" cy="204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marR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t/>
            </a:r>
            <a:endParaRPr/>
          </a:p>
        </p:txBody>
      </p:sp>
      <p:sp>
        <p:nvSpPr>
          <p:cNvPr id="474" name="Google Shape;474;p4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75" name="Google Shape;475;p4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操作：如何決定要找幾群?</a:t>
            </a:r>
            <a:endParaRPr/>
          </a:p>
        </p:txBody>
      </p:sp>
      <p:grpSp>
        <p:nvGrpSpPr>
          <p:cNvPr id="476" name="Google Shape;476;p47"/>
          <p:cNvGrpSpPr/>
          <p:nvPr/>
        </p:nvGrpSpPr>
        <p:grpSpPr>
          <a:xfrm>
            <a:off x="4887075" y="1600188"/>
            <a:ext cx="3371850" cy="2486025"/>
            <a:chOff x="4887075" y="2925488"/>
            <a:chExt cx="3371850" cy="2486025"/>
          </a:xfrm>
        </p:grpSpPr>
        <p:pic>
          <p:nvPicPr>
            <p:cNvPr id="477" name="Google Shape;477;p47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4887075" y="2925488"/>
              <a:ext cx="3371850" cy="248602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78" name="Google Shape;478;p47"/>
            <p:cNvSpPr/>
            <p:nvPr/>
          </p:nvSpPr>
          <p:spPr>
            <a:xfrm>
              <a:off x="5358750" y="4687175"/>
              <a:ext cx="1398000" cy="202500"/>
            </a:xfrm>
            <a:prstGeom prst="rect">
              <a:avLst/>
            </a:prstGeom>
            <a:noFill/>
            <a:ln cap="flat" cmpd="sng" w="3810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" name="Google Shape;479;p47"/>
            <p:cNvSpPr/>
            <p:nvPr/>
          </p:nvSpPr>
          <p:spPr>
            <a:xfrm>
              <a:off x="5530975" y="4484675"/>
              <a:ext cx="1398000" cy="202500"/>
            </a:xfrm>
            <a:prstGeom prst="rect">
              <a:avLst/>
            </a:prstGeom>
            <a:noFill/>
            <a:ln cap="flat" cmpd="sng" w="3810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" name="Google Shape;480;p47"/>
            <p:cNvSpPr/>
            <p:nvPr/>
          </p:nvSpPr>
          <p:spPr>
            <a:xfrm>
              <a:off x="5723450" y="4067263"/>
              <a:ext cx="1398000" cy="202500"/>
            </a:xfrm>
            <a:prstGeom prst="rect">
              <a:avLst/>
            </a:prstGeom>
            <a:noFill/>
            <a:ln cap="flat" cmpd="sng" w="3810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" name="Google Shape;481;p47"/>
            <p:cNvSpPr/>
            <p:nvPr/>
          </p:nvSpPr>
          <p:spPr>
            <a:xfrm>
              <a:off x="5723450" y="4275963"/>
              <a:ext cx="1398000" cy="202500"/>
            </a:xfrm>
            <a:prstGeom prst="rect">
              <a:avLst/>
            </a:prstGeom>
            <a:noFill/>
            <a:ln cap="flat" cmpd="sng" w="3810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482" name="Google Shape;482;p4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17050" y="4304721"/>
            <a:ext cx="3111888" cy="21862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483" name="Google Shape;483;p47"/>
          <p:cNvCxnSpPr>
            <a:stCxn id="478" idx="2"/>
          </p:cNvCxnSpPr>
          <p:nvPr/>
        </p:nvCxnSpPr>
        <p:spPr>
          <a:xfrm>
            <a:off x="6057750" y="3564375"/>
            <a:ext cx="0" cy="903000"/>
          </a:xfrm>
          <a:prstGeom prst="straightConnector1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484" name="Google Shape;484;p47"/>
          <p:cNvSpPr txBox="1"/>
          <p:nvPr/>
        </p:nvSpPr>
        <p:spPr>
          <a:xfrm>
            <a:off x="6154500" y="3564375"/>
            <a:ext cx="2344500" cy="400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0000"/>
                </a:solidFill>
              </a:rPr>
              <a:t>雙擊檢視細節</a:t>
            </a:r>
            <a:endParaRPr sz="24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8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Google Shape;489;p48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選擇不分割的雲集團，按Ctrl+t，標示(Close)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主介面 Menu &gt; Hierarchy &gt; Make Partition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產生了新的分區文件，可以用於跟原本的世界體系分區文件比較</a:t>
            </a:r>
            <a:br>
              <a:rPr lang="en-US"/>
            </a:br>
            <a:endParaRPr/>
          </a:p>
        </p:txBody>
      </p:sp>
      <p:sp>
        <p:nvSpPr>
          <p:cNvPr id="490" name="Google Shape;490;p48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1" name="Google Shape;491;p4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92" name="Google Shape;492;p4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操作：建立分群文件</a:t>
            </a:r>
            <a:endParaRPr/>
          </a:p>
        </p:txBody>
      </p:sp>
      <p:pic>
        <p:nvPicPr>
          <p:cNvPr id="493" name="Google Shape;493;p4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75450" y="1600188"/>
            <a:ext cx="3371850" cy="2486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94" name="Google Shape;494;p4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48200" y="4086221"/>
            <a:ext cx="4038600" cy="26553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8" name="Shape 4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9" name="Google Shape;499;p49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/>
              <a:t>塊模型</a:t>
            </a:r>
            <a:endParaRPr/>
          </a:p>
        </p:txBody>
      </p:sp>
      <p:sp>
        <p:nvSpPr>
          <p:cNvPr id="500" name="Google Shape;500;p49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4-1.</a:t>
            </a:r>
            <a:endParaRPr/>
          </a:p>
        </p:txBody>
      </p:sp>
      <p:sp>
        <p:nvSpPr>
          <p:cNvPr id="501" name="Google Shape;501;p4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5" name="Shape 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" name="Google Shape;506;p50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名詞定義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 Block</a:t>
            </a:r>
            <a:endParaRPr/>
          </a:p>
        </p:txBody>
      </p:sp>
      <p:sp>
        <p:nvSpPr>
          <p:cNvPr id="507" name="Google Shape;507;p50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指</a:t>
            </a:r>
            <a:r>
              <a:rPr lang="en-US"/>
              <a:t>鄰接矩陣中行列交叉區域的格子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標示類別與自身的關係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或與其他類別的關係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可用來簡單地描述整體網絡結構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8" name="Google Shape;508;p5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09" name="Google Shape;509;p5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63600" y="2818950"/>
            <a:ext cx="3173950" cy="2418250"/>
          </a:xfrm>
          <a:prstGeom prst="rect">
            <a:avLst/>
          </a:prstGeom>
          <a:noFill/>
          <a:ln>
            <a:noFill/>
          </a:ln>
        </p:spPr>
      </p:pic>
      <p:sp>
        <p:nvSpPr>
          <p:cNvPr id="510" name="Google Shape;510;p50"/>
          <p:cNvSpPr/>
          <p:nvPr/>
        </p:nvSpPr>
        <p:spPr>
          <a:xfrm>
            <a:off x="6402150" y="3201075"/>
            <a:ext cx="835800" cy="777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1" name="Google Shape;511;p50"/>
          <p:cNvSpPr/>
          <p:nvPr/>
        </p:nvSpPr>
        <p:spPr>
          <a:xfrm>
            <a:off x="6402150" y="3978975"/>
            <a:ext cx="8358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2" name="Google Shape;512;p50"/>
          <p:cNvSpPr/>
          <p:nvPr/>
        </p:nvSpPr>
        <p:spPr>
          <a:xfrm>
            <a:off x="7237950" y="3978975"/>
            <a:ext cx="10989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3" name="Google Shape;513;p50"/>
          <p:cNvSpPr/>
          <p:nvPr/>
        </p:nvSpPr>
        <p:spPr>
          <a:xfrm>
            <a:off x="7237950" y="3201075"/>
            <a:ext cx="1098900" cy="777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7" name="Shape 5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" name="Google Shape;518;p51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鄰接矩陣</a:t>
            </a:r>
            <a:endParaRPr/>
          </a:p>
        </p:txBody>
      </p:sp>
      <p:sp>
        <p:nvSpPr>
          <p:cNvPr id="519" name="Google Shape;519;p51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縮攏矩陣=影矩陣</a:t>
            </a:r>
            <a:endParaRPr/>
          </a:p>
        </p:txBody>
      </p:sp>
      <p:sp>
        <p:nvSpPr>
          <p:cNvPr id="520" name="Google Shape;520;p5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21" name="Google Shape;521;p5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塊的</a:t>
            </a:r>
            <a:r>
              <a:rPr lang="en-US" sz="2400"/>
              <a:t>分類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全型 </a:t>
            </a:r>
            <a:r>
              <a:rPr lang="en-US">
                <a:solidFill>
                  <a:schemeClr val="dk1"/>
                </a:solidFill>
              </a:rPr>
              <a:t>com</a:t>
            </a:r>
            <a:r>
              <a:rPr lang="en-US"/>
              <a:t> / 無型 -(</a:t>
            </a:r>
            <a:r>
              <a:rPr lang="en-US">
                <a:solidFill>
                  <a:schemeClr val="dk1"/>
                </a:solidFill>
              </a:rPr>
              <a:t>null)</a:t>
            </a:r>
            <a:endParaRPr/>
          </a:p>
        </p:txBody>
      </p:sp>
      <p:pic>
        <p:nvPicPr>
          <p:cNvPr id="522" name="Google Shape;522;p5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" y="2289025"/>
            <a:ext cx="3173950" cy="2418250"/>
          </a:xfrm>
          <a:prstGeom prst="rect">
            <a:avLst/>
          </a:prstGeom>
          <a:noFill/>
          <a:ln>
            <a:noFill/>
          </a:ln>
        </p:spPr>
      </p:pic>
      <p:sp>
        <p:nvSpPr>
          <p:cNvPr id="523" name="Google Shape;523;p51"/>
          <p:cNvSpPr/>
          <p:nvPr/>
        </p:nvSpPr>
        <p:spPr>
          <a:xfrm>
            <a:off x="1595750" y="2671150"/>
            <a:ext cx="835800" cy="777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4" name="Google Shape;524;p51"/>
          <p:cNvSpPr/>
          <p:nvPr/>
        </p:nvSpPr>
        <p:spPr>
          <a:xfrm>
            <a:off x="1595750" y="3449050"/>
            <a:ext cx="8358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5" name="Google Shape;525;p51"/>
          <p:cNvSpPr/>
          <p:nvPr/>
        </p:nvSpPr>
        <p:spPr>
          <a:xfrm>
            <a:off x="2431550" y="3449050"/>
            <a:ext cx="10989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6" name="Google Shape;526;p51"/>
          <p:cNvSpPr/>
          <p:nvPr/>
        </p:nvSpPr>
        <p:spPr>
          <a:xfrm>
            <a:off x="2431550" y="2671150"/>
            <a:ext cx="1098900" cy="777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27" name="Google Shape;527;p5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48200" y="2164700"/>
            <a:ext cx="4038600" cy="1474205"/>
          </a:xfrm>
          <a:prstGeom prst="rect">
            <a:avLst/>
          </a:prstGeom>
          <a:noFill/>
          <a:ln>
            <a:noFill/>
          </a:ln>
        </p:spPr>
      </p:pic>
      <p:sp>
        <p:nvSpPr>
          <p:cNvPr id="528" name="Google Shape;528;p51"/>
          <p:cNvSpPr/>
          <p:nvPr/>
        </p:nvSpPr>
        <p:spPr>
          <a:xfrm flipH="1">
            <a:off x="3799050" y="2546975"/>
            <a:ext cx="911400" cy="524700"/>
          </a:xfrm>
          <a:prstGeom prst="leftArrow">
            <a:avLst>
              <a:gd fmla="val 50000" name="adj1"/>
              <a:gd fmla="val 50000" name="adj2"/>
            </a:avLst>
          </a:prstGeom>
          <a:solidFill>
            <a:srgbClr val="C9DAF8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29" name="Google Shape;529;p5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041084" y="4018459"/>
            <a:ext cx="1356214" cy="2107850"/>
          </a:xfrm>
          <a:prstGeom prst="rect">
            <a:avLst/>
          </a:prstGeom>
          <a:noFill/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530" name="Google Shape;530;p51"/>
          <p:cNvSpPr/>
          <p:nvPr/>
        </p:nvSpPr>
        <p:spPr>
          <a:xfrm flipH="1" rot="5400000">
            <a:off x="6510400" y="3553325"/>
            <a:ext cx="715800" cy="524700"/>
          </a:xfrm>
          <a:prstGeom prst="leftArrow">
            <a:avLst>
              <a:gd fmla="val 50000" name="adj1"/>
              <a:gd fmla="val 50000" name="adj2"/>
            </a:avLst>
          </a:prstGeom>
          <a:solidFill>
            <a:srgbClr val="C9DAF8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4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p52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核心──週邊結構</a:t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核心對核心的塊：全型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核心對週邊的塊：全型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週邊對週邊的塊：無型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6" name="Google Shape;536;p52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塊模型能夠清楚描述整體網絡結構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說明每個頂點在這個結構中的所屬位置(類別)</a:t>
            </a:r>
            <a:endParaRPr/>
          </a:p>
        </p:txBody>
      </p:sp>
      <p:sp>
        <p:nvSpPr>
          <p:cNvPr id="537" name="Google Shape;537;p5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38" name="Google Shape;538;p5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塊模型</a:t>
            </a:r>
            <a:endParaRPr/>
          </a:p>
        </p:txBody>
      </p:sp>
      <p:pic>
        <p:nvPicPr>
          <p:cNvPr id="539" name="Google Shape;539;p5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" y="2234700"/>
            <a:ext cx="4038600" cy="14742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3" name="Shape 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" name="Google Shape;544;p53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2400"/>
              <a:t>如何產生塊模型？</a:t>
            </a:r>
            <a:endParaRPr b="0" sz="2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塊建模 </a:t>
            </a:r>
            <a:r>
              <a:rPr lang="en-US" sz="3600"/>
              <a:t>Blockmodeling</a:t>
            </a:r>
            <a:endParaRPr sz="3600"/>
          </a:p>
        </p:txBody>
      </p:sp>
      <p:sp>
        <p:nvSpPr>
          <p:cNvPr id="545" name="Google Shape;545;p53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4-2.</a:t>
            </a:r>
            <a:endParaRPr/>
          </a:p>
        </p:txBody>
      </p:sp>
      <p:sp>
        <p:nvSpPr>
          <p:cNvPr id="546" name="Google Shape;546;p5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0" name="Shape 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1" name="Google Shape;551;p5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塊建模的步驟</a:t>
            </a:r>
            <a:endParaRPr/>
          </a:p>
        </p:txBody>
      </p:sp>
      <p:sp>
        <p:nvSpPr>
          <p:cNvPr id="552" name="Google Shape;552;p54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指定類別數量：如果假設網絡結構是核心──週邊結構，那就是兩種類別 (位置)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允許出現的塊模型種類(塊類型)：</a:t>
            </a:r>
            <a:r>
              <a:rPr lang="en-US" sz="2200"/>
              <a:t>如果是結構對等性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僅允許出現全型塊和無型塊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希望沿著對角線出現一個全型塊(核心)和一個無型塊(週邊)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由電腦計算出最佳化分區文件，完成塊模型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啟發式演算法：嘗試找尋最低</a:t>
            </a:r>
            <a:r>
              <a:rPr b="1" lang="en-US" u="sng"/>
              <a:t>誤差分數</a:t>
            </a:r>
            <a:r>
              <a:rPr lang="en-US"/>
              <a:t>的分區方式</a:t>
            </a:r>
            <a:endParaRPr/>
          </a:p>
        </p:txBody>
      </p:sp>
      <p:sp>
        <p:nvSpPr>
          <p:cNvPr id="553" name="Google Shape;553;p5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7" name="Shape 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Google Shape;558;p5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誤差分數</a:t>
            </a:r>
            <a:endParaRPr/>
          </a:p>
        </p:txBody>
      </p:sp>
      <p:sp>
        <p:nvSpPr>
          <p:cNvPr id="559" name="Google Shape;559;p55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對於理想的「核心──週邊結構」來說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因為s1-s2有多餘的紐帶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因此誤差分數為1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誤差分數越低，此結構越符合理想矩陣</a:t>
            </a:r>
            <a:endParaRPr/>
          </a:p>
        </p:txBody>
      </p:sp>
      <p:sp>
        <p:nvSpPr>
          <p:cNvPr id="560" name="Google Shape;560;p5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61" name="Google Shape;561;p5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48200" y="2459830"/>
            <a:ext cx="4038600" cy="3123195"/>
          </a:xfrm>
          <a:prstGeom prst="rect">
            <a:avLst/>
          </a:prstGeom>
          <a:noFill/>
          <a:ln>
            <a:noFill/>
          </a:ln>
        </p:spPr>
      </p:pic>
      <p:sp>
        <p:nvSpPr>
          <p:cNvPr id="562" name="Google Shape;562;p55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3" name="Google Shape;563;p55"/>
          <p:cNvSpPr/>
          <p:nvPr/>
        </p:nvSpPr>
        <p:spPr>
          <a:xfrm>
            <a:off x="7010400" y="4474300"/>
            <a:ext cx="506100" cy="4761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7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56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操作：篩選出有明確分區的頂點</a:t>
            </a:r>
            <a:r>
              <a:rPr lang="en-US">
                <a:solidFill>
                  <a:schemeClr val="dk1"/>
                </a:solidFill>
              </a:rPr>
              <a:t> </a:t>
            </a: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>
                <a:solidFill>
                  <a:schemeClr val="dk1"/>
                </a:solidFill>
              </a:rPr>
              <a:t> </a:t>
            </a:r>
            <a:endParaRPr/>
          </a:p>
        </p:txBody>
      </p:sp>
      <p:sp>
        <p:nvSpPr>
          <p:cNvPr id="569" name="Google Shape;569;p56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開啟Networks: world_trade.paj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開啟Partitions: world_trade.clu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Menu: Operations &gt; Extract from Network &gt; Partition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Select clusters: 1-4 (表示僅取出4個明確的分區，不考慮9999998的遺失值)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頂點被縮減成52個了</a:t>
            </a:r>
            <a:endParaRPr/>
          </a:p>
        </p:txBody>
      </p:sp>
      <p:sp>
        <p:nvSpPr>
          <p:cNvPr id="570" name="Google Shape;570;p5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71" name="Google Shape;571;p5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103550" y="3697450"/>
            <a:ext cx="4541826" cy="29862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5" name="Shape 5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" name="Google Shape;576;p5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操作：用</a:t>
            </a:r>
            <a:r>
              <a:rPr lang="en-US" u="sng"/>
              <a:t>分區文件</a:t>
            </a:r>
            <a:r>
              <a:rPr lang="en-US"/>
              <a:t>進行塊建模</a:t>
            </a:r>
            <a:endParaRPr/>
          </a:p>
        </p:txBody>
      </p:sp>
      <p:sp>
        <p:nvSpPr>
          <p:cNvPr id="577" name="Google Shape;577;p57"/>
          <p:cNvSpPr txBox="1"/>
          <p:nvPr>
            <p:ph idx="1" type="body"/>
          </p:nvPr>
        </p:nvSpPr>
        <p:spPr>
          <a:xfrm>
            <a:off x="253250" y="1600200"/>
            <a:ext cx="5571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勾取選項：Menu: Operations &gt; BLockmodeling中的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Restricted Options (限制條件)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Short Report (簡短報告)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Menu: Operations &gt; Blockmodeling &gt; Optimize Partition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1-Mode BlockModeling: Structural Equivalence (結構對等性): Run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得到最終結果：誤差分數339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1核心類別對其他類別輸出貿易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2 3 4其他國家沒有出口此類產品</a:t>
            </a:r>
            <a:br>
              <a:rPr lang="en-US"/>
            </a:br>
            <a:r>
              <a:rPr lang="en-US"/>
              <a:t>(其實有, 只是被視為誤差分數)</a:t>
            </a:r>
            <a:endParaRPr/>
          </a:p>
        </p:txBody>
      </p:sp>
      <p:sp>
        <p:nvSpPr>
          <p:cNvPr id="578" name="Google Shape;578;p5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79" name="Google Shape;579;p57"/>
          <p:cNvSpPr/>
          <p:nvPr/>
        </p:nvSpPr>
        <p:spPr>
          <a:xfrm>
            <a:off x="5946275" y="1259850"/>
            <a:ext cx="2937600" cy="5206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Final Image Matrix: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    1      2      3      4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1  com com com com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2  -       -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3</a:t>
            </a:r>
            <a:r>
              <a:rPr lang="en-US" sz="1800">
                <a:solidFill>
                  <a:schemeClr val="dk1"/>
                </a:solidFill>
              </a:rPr>
              <a:t>  -       -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4</a:t>
            </a:r>
            <a:r>
              <a:rPr lang="en-US" sz="1800">
                <a:solidFill>
                  <a:schemeClr val="dk1"/>
                </a:solidFill>
              </a:rPr>
              <a:t>  -       -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Final Error Matrix: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      1    2    3    4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1     7   28   32   39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2    36   50   55   28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3     6   13   17   14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4     0    0    1   13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Final error = 339.000</a:t>
            </a:r>
            <a:endParaRPr sz="180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3" name="Shape 5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4" name="Google Shape;584;p5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操作：隨機塊建模</a:t>
            </a:r>
            <a:endParaRPr/>
          </a:p>
        </p:txBody>
      </p:sp>
      <p:sp>
        <p:nvSpPr>
          <p:cNvPr id="585" name="Google Shape;585;p58"/>
          <p:cNvSpPr txBox="1"/>
          <p:nvPr>
            <p:ph idx="1" type="body"/>
          </p:nvPr>
        </p:nvSpPr>
        <p:spPr>
          <a:xfrm>
            <a:off x="457200" y="1600200"/>
            <a:ext cx="54081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Menu: Operations &gt; Blockmodeling &gt; Random Start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1-Mode BlockModeling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 sz="2400"/>
              <a:t>Structural Equivalence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2 clusters &gt; 4 clusters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RUN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得到最終結果：誤差分數281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3類別對其他國家輸出 (主要出口)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2類別對1~3國家輸出 (次要出口)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3,4類別為進口國</a:t>
            </a:r>
            <a:endParaRPr/>
          </a:p>
        </p:txBody>
      </p:sp>
      <p:sp>
        <p:nvSpPr>
          <p:cNvPr id="586" name="Google Shape;586;p5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87" name="Google Shape;587;p58"/>
          <p:cNvSpPr/>
          <p:nvPr/>
        </p:nvSpPr>
        <p:spPr>
          <a:xfrm>
            <a:off x="5946275" y="1259850"/>
            <a:ext cx="2937600" cy="5206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Image Matrix: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1      2      3      4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-      - 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com com com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com com com com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4   </a:t>
            </a:r>
            <a:r>
              <a:rPr lang="en-US" sz="1800">
                <a:solidFill>
                  <a:schemeClr val="dk1"/>
                </a:solidFill>
              </a:rPr>
              <a:t>-      - 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Matrix: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  1    2    3    4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1    41   12   10   28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2    39    6    8   25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3     6    2    0   11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4    30    3    9   51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= 281.000</a:t>
            </a:r>
            <a:endParaRPr sz="180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1" name="Shape 5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2" name="Google Shape;592;p59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2400"/>
              <a:t>更泛用的塊建模</a:t>
            </a:r>
            <a:endParaRPr b="0" sz="2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正則對等性的</a:t>
            </a:r>
            <a:r>
              <a:rPr lang="en-US"/>
              <a:t>塊建模</a:t>
            </a:r>
            <a:endParaRPr sz="3600"/>
          </a:p>
        </p:txBody>
      </p:sp>
      <p:sp>
        <p:nvSpPr>
          <p:cNvPr id="593" name="Google Shape;593;p59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4-3.</a:t>
            </a:r>
            <a:endParaRPr/>
          </a:p>
        </p:txBody>
      </p:sp>
      <p:sp>
        <p:nvSpPr>
          <p:cNvPr id="594" name="Google Shape;594;p5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8" name="Shape 5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p60"/>
          <p:cNvSpPr txBox="1"/>
          <p:nvPr>
            <p:ph type="title"/>
          </p:nvPr>
        </p:nvSpPr>
        <p:spPr>
          <a:xfrm>
            <a:off x="457200" y="749628"/>
            <a:ext cx="8229600" cy="82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結構對等性 ⇨ 正則對等性</a:t>
            </a:r>
            <a:endParaRPr/>
          </a:p>
        </p:txBody>
      </p:sp>
      <p:sp>
        <p:nvSpPr>
          <p:cNvPr id="600" name="Google Shape;600;p60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結構對等性：僅看位置，比較嚴苛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位於不同位置的行為者就會被歸入不同組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不同大學任教的教師之間則無法分析，因為他們教導的學生各是不同的行為者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正則對等性：看所連的頂點是否屬於同一類別(分區文件)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正則塊：在每一行和每一列都至少含有一條弧 (Arc, 有向邊)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正則塊 包含 全型塊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正則對等性 包含 結構對等性</a:t>
            </a:r>
            <a:endParaRPr/>
          </a:p>
        </p:txBody>
      </p:sp>
      <p:sp>
        <p:nvSpPr>
          <p:cNvPr id="601" name="Google Shape;601;p6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602" name="Google Shape;602;p60"/>
          <p:cNvSpPr txBox="1"/>
          <p:nvPr/>
        </p:nvSpPr>
        <p:spPr>
          <a:xfrm>
            <a:off x="4599000" y="427025"/>
            <a:ext cx="35253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</a:rPr>
              <a:t>Regular Equivalence</a:t>
            </a:r>
            <a:endParaRPr/>
          </a:p>
        </p:txBody>
      </p:sp>
      <p:sp>
        <p:nvSpPr>
          <p:cNvPr id="603" name="Google Shape;603;p60"/>
          <p:cNvSpPr txBox="1"/>
          <p:nvPr/>
        </p:nvSpPr>
        <p:spPr>
          <a:xfrm>
            <a:off x="749650" y="466625"/>
            <a:ext cx="4234200" cy="39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</a:rPr>
              <a:t>Structural Equivalence     </a:t>
            </a:r>
            <a:endParaRPr sz="24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7" name="Shape 6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8" name="Google Shape;608;p6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加入正則塊的塊建模</a:t>
            </a:r>
            <a:endParaRPr/>
          </a:p>
        </p:txBody>
      </p:sp>
      <p:sp>
        <p:nvSpPr>
          <p:cNvPr id="609" name="Google Shape;609;p61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鄰接矩陣</a:t>
            </a:r>
            <a:endParaRPr/>
          </a:p>
        </p:txBody>
      </p:sp>
      <p:sp>
        <p:nvSpPr>
          <p:cNvPr id="610" name="Google Shape;610;p6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611" name="Google Shape;611;p6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199" y="2623581"/>
            <a:ext cx="4041850" cy="3577169"/>
          </a:xfrm>
          <a:prstGeom prst="rect">
            <a:avLst/>
          </a:prstGeom>
          <a:noFill/>
          <a:ln>
            <a:noFill/>
          </a:ln>
        </p:spPr>
      </p:pic>
      <p:pic>
        <p:nvPicPr>
          <p:cNvPr id="612" name="Google Shape;612;p6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19604" y="2623579"/>
            <a:ext cx="4365625" cy="1779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13" name="Google Shape;613;p6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438775" y="4666988"/>
            <a:ext cx="2343150" cy="1362075"/>
          </a:xfrm>
          <a:prstGeom prst="rect">
            <a:avLst/>
          </a:prstGeom>
          <a:noFill/>
          <a:ln>
            <a:noFill/>
          </a:ln>
        </p:spPr>
      </p:pic>
      <p:sp>
        <p:nvSpPr>
          <p:cNvPr id="614" name="Google Shape;614;p61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影矩陣跟誤差矩陣</a:t>
            </a:r>
            <a:endParaRPr/>
          </a:p>
        </p:txBody>
      </p:sp>
      <p:sp>
        <p:nvSpPr>
          <p:cNvPr id="615" name="Google Shape;615;p61"/>
          <p:cNvSpPr/>
          <p:nvPr/>
        </p:nvSpPr>
        <p:spPr>
          <a:xfrm>
            <a:off x="3473325" y="3308400"/>
            <a:ext cx="791400" cy="1938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6" name="Google Shape;616;p61"/>
          <p:cNvSpPr/>
          <p:nvPr/>
        </p:nvSpPr>
        <p:spPr>
          <a:xfrm>
            <a:off x="3473325" y="5274400"/>
            <a:ext cx="791400" cy="823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7" name="Google Shape;617;p61"/>
          <p:cNvSpPr/>
          <p:nvPr/>
        </p:nvSpPr>
        <p:spPr>
          <a:xfrm>
            <a:off x="1254875" y="5274400"/>
            <a:ext cx="264600" cy="823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8" name="Google Shape;618;p61"/>
          <p:cNvSpPr/>
          <p:nvPr/>
        </p:nvSpPr>
        <p:spPr>
          <a:xfrm>
            <a:off x="1254875" y="3029067"/>
            <a:ext cx="2646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9" name="Google Shape;619;p61"/>
          <p:cNvSpPr/>
          <p:nvPr/>
        </p:nvSpPr>
        <p:spPr>
          <a:xfrm>
            <a:off x="3473325" y="3029075"/>
            <a:ext cx="7914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0" name="Google Shape;620;p61"/>
          <p:cNvSpPr/>
          <p:nvPr/>
        </p:nvSpPr>
        <p:spPr>
          <a:xfrm>
            <a:off x="1519475" y="3029075"/>
            <a:ext cx="19539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1" name="Google Shape;621;p61"/>
          <p:cNvSpPr/>
          <p:nvPr/>
        </p:nvSpPr>
        <p:spPr>
          <a:xfrm>
            <a:off x="1519475" y="3282649"/>
            <a:ext cx="1953900" cy="19389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2" name="Google Shape;622;p61"/>
          <p:cNvSpPr/>
          <p:nvPr/>
        </p:nvSpPr>
        <p:spPr>
          <a:xfrm>
            <a:off x="1519475" y="5221549"/>
            <a:ext cx="1953900" cy="8766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3" name="Google Shape;623;p61"/>
          <p:cNvSpPr/>
          <p:nvPr/>
        </p:nvSpPr>
        <p:spPr>
          <a:xfrm>
            <a:off x="1254875" y="3282650"/>
            <a:ext cx="264600" cy="19389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4" name="Google Shape;624;p61"/>
          <p:cNvSpPr/>
          <p:nvPr/>
        </p:nvSpPr>
        <p:spPr>
          <a:xfrm>
            <a:off x="6644225" y="36409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5" name="Google Shape;625;p61"/>
          <p:cNvSpPr/>
          <p:nvPr/>
        </p:nvSpPr>
        <p:spPr>
          <a:xfrm>
            <a:off x="6644225" y="39202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6" name="Google Shape;626;p61"/>
          <p:cNvSpPr/>
          <p:nvPr/>
        </p:nvSpPr>
        <p:spPr>
          <a:xfrm>
            <a:off x="6644225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7" name="Google Shape;627;p61"/>
          <p:cNvSpPr/>
          <p:nvPr/>
        </p:nvSpPr>
        <p:spPr>
          <a:xfrm>
            <a:off x="5388125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8" name="Google Shape;628;p61"/>
          <p:cNvSpPr/>
          <p:nvPr/>
        </p:nvSpPr>
        <p:spPr>
          <a:xfrm>
            <a:off x="7732200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9" name="Google Shape;629;p61"/>
          <p:cNvSpPr/>
          <p:nvPr/>
        </p:nvSpPr>
        <p:spPr>
          <a:xfrm>
            <a:off x="7732200" y="36409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0" name="Google Shape;630;p61"/>
          <p:cNvSpPr/>
          <p:nvPr/>
        </p:nvSpPr>
        <p:spPr>
          <a:xfrm>
            <a:off x="7732200" y="39202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1" name="Google Shape;631;p61"/>
          <p:cNvSpPr/>
          <p:nvPr/>
        </p:nvSpPr>
        <p:spPr>
          <a:xfrm>
            <a:off x="5388125" y="39202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2" name="Google Shape;632;p61"/>
          <p:cNvSpPr/>
          <p:nvPr/>
        </p:nvSpPr>
        <p:spPr>
          <a:xfrm>
            <a:off x="5388125" y="36409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6" name="Shape 6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" name="Google Shape;637;p62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8" name="Google Shape;638;p62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學生會主席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部長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顧問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等級結構=低階往高階互動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2-&gt;1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2-&gt;2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3-&gt;2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1不跟其他人互動</a:t>
            </a:r>
            <a:endParaRPr/>
          </a:p>
        </p:txBody>
      </p:sp>
      <p:sp>
        <p:nvSpPr>
          <p:cNvPr id="639" name="Google Shape;639;p6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等級結構</a:t>
            </a:r>
            <a:endParaRPr/>
          </a:p>
        </p:txBody>
      </p:sp>
      <p:sp>
        <p:nvSpPr>
          <p:cNvPr id="640" name="Google Shape;640;p62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結構說明</a:t>
            </a:r>
            <a:endParaRPr/>
          </a:p>
        </p:txBody>
      </p:sp>
      <p:sp>
        <p:nvSpPr>
          <p:cNvPr id="641" name="Google Shape;641;p6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642" name="Google Shape;642;p6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19604" y="2623579"/>
            <a:ext cx="4365625" cy="1779525"/>
          </a:xfrm>
          <a:prstGeom prst="rect">
            <a:avLst/>
          </a:prstGeom>
          <a:noFill/>
          <a:ln>
            <a:noFill/>
          </a:ln>
        </p:spPr>
      </p:pic>
      <p:sp>
        <p:nvSpPr>
          <p:cNvPr id="643" name="Google Shape;643;p62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影矩陣</a:t>
            </a:r>
            <a:endParaRPr/>
          </a:p>
        </p:txBody>
      </p:sp>
      <p:sp>
        <p:nvSpPr>
          <p:cNvPr id="644" name="Google Shape;644;p62"/>
          <p:cNvSpPr/>
          <p:nvPr/>
        </p:nvSpPr>
        <p:spPr>
          <a:xfrm>
            <a:off x="6644225" y="36409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5" name="Google Shape;645;p62"/>
          <p:cNvSpPr/>
          <p:nvPr/>
        </p:nvSpPr>
        <p:spPr>
          <a:xfrm>
            <a:off x="6644225" y="39202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6" name="Google Shape;646;p62"/>
          <p:cNvSpPr/>
          <p:nvPr/>
        </p:nvSpPr>
        <p:spPr>
          <a:xfrm>
            <a:off x="6644225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7" name="Google Shape;647;p62"/>
          <p:cNvSpPr/>
          <p:nvPr/>
        </p:nvSpPr>
        <p:spPr>
          <a:xfrm>
            <a:off x="5388125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8" name="Google Shape;648;p62"/>
          <p:cNvSpPr/>
          <p:nvPr/>
        </p:nvSpPr>
        <p:spPr>
          <a:xfrm>
            <a:off x="7732200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9" name="Google Shape;649;p62"/>
          <p:cNvSpPr/>
          <p:nvPr/>
        </p:nvSpPr>
        <p:spPr>
          <a:xfrm>
            <a:off x="7732200" y="36409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0" name="Google Shape;650;p62"/>
          <p:cNvSpPr/>
          <p:nvPr/>
        </p:nvSpPr>
        <p:spPr>
          <a:xfrm>
            <a:off x="7732200" y="39202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1" name="Google Shape;651;p62"/>
          <p:cNvSpPr/>
          <p:nvPr/>
        </p:nvSpPr>
        <p:spPr>
          <a:xfrm>
            <a:off x="5388125" y="39202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2" name="Google Shape;652;p62"/>
          <p:cNvSpPr/>
          <p:nvPr/>
        </p:nvSpPr>
        <p:spPr>
          <a:xfrm>
            <a:off x="5388125" y="36409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6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7" name="Google Shape;657;p63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由</a:t>
            </a:r>
            <a:r>
              <a:rPr lang="en-US"/>
              <a:t>研究者自行指定塊類型，以更好地反映網絡特徵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部長對主席：全型塊 (每位部長都該對主席互動)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部長之間：正則塊 (每位部長都應該跟至少一位部長互動)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部長對顧問：無型塊 (部長不需對顧問互動)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塊類型的組合：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核心──週邊塊模型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等級塊模型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研究者使用塊模型來驗證假設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如果塊模型找出的分區文件，有別於行動者本身的特徵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則表示此塊模型可揭示行動者們隱含的社會角色集</a:t>
            </a:r>
            <a:endParaRPr/>
          </a:p>
        </p:txBody>
      </p:sp>
      <p:sp>
        <p:nvSpPr>
          <p:cNvPr id="658" name="Google Shape;658;p6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59" name="Google Shape;659;p6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600"/>
              <a:t>Generalized Blockmodeling</a:t>
            </a:r>
            <a:endParaRPr sz="26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廣義塊建模</a:t>
            </a:r>
            <a:endParaRPr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3" name="Shape 6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4" name="Google Shape;664;p6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塊類型</a:t>
            </a:r>
            <a:endParaRPr/>
          </a:p>
        </p:txBody>
      </p:sp>
      <p:sp>
        <p:nvSpPr>
          <p:cNvPr id="665" name="Google Shape;665;p6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66" name="Google Shape;666;p64"/>
          <p:cNvSpPr txBox="1"/>
          <p:nvPr/>
        </p:nvSpPr>
        <p:spPr>
          <a:xfrm>
            <a:off x="363050" y="6189400"/>
            <a:ext cx="8276100" cy="314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http://mrvar.fdv.uni-lj.si/sola/info4/nusa/doc/vezi1e.pdf</a:t>
            </a:r>
            <a:endParaRPr/>
          </a:p>
        </p:txBody>
      </p:sp>
      <p:pic>
        <p:nvPicPr>
          <p:cNvPr id="667" name="Google Shape;667;p6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08713" y="1408387"/>
            <a:ext cx="4126584" cy="4314563"/>
          </a:xfrm>
          <a:prstGeom prst="rect">
            <a:avLst/>
          </a:prstGeom>
          <a:noFill/>
          <a:ln>
            <a:noFill/>
          </a:ln>
        </p:spPr>
      </p:pic>
      <p:pic>
        <p:nvPicPr>
          <p:cNvPr id="668" name="Google Shape;668;p6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7200" y="1925019"/>
            <a:ext cx="1548525" cy="3169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2" name="Shape 6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3" name="Google Shape;673;p65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學生交流網絡 student_government.paj</a:t>
            </a:r>
            <a:endParaRPr/>
          </a:p>
        </p:txBody>
      </p:sp>
      <p:sp>
        <p:nvSpPr>
          <p:cNvPr id="674" name="Google Shape;674;p6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75" name="Google Shape;675;p6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操作：資料集 </a:t>
            </a:r>
            <a:br>
              <a:rPr lang="en-US">
                <a:solidFill>
                  <a:schemeClr val="dk1"/>
                </a:solidFill>
              </a:rPr>
            </a:b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>
                <a:solidFill>
                  <a:schemeClr val="dk1"/>
                </a:solidFill>
              </a:rPr>
              <a:t> </a:t>
            </a:r>
            <a:endParaRPr/>
          </a:p>
        </p:txBody>
      </p:sp>
      <p:pic>
        <p:nvPicPr>
          <p:cNvPr id="676" name="Google Shape;676;p6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868638" y="2508275"/>
            <a:ext cx="5305425" cy="3543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0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1" name="Google Shape;681;p66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操作：正則塊建模</a:t>
            </a:r>
            <a:endParaRPr/>
          </a:p>
        </p:txBody>
      </p:sp>
      <p:sp>
        <p:nvSpPr>
          <p:cNvPr id="682" name="Google Shape;682;p66"/>
          <p:cNvSpPr txBox="1"/>
          <p:nvPr>
            <p:ph idx="1" type="body"/>
          </p:nvPr>
        </p:nvSpPr>
        <p:spPr>
          <a:xfrm>
            <a:off x="457200" y="1600200"/>
            <a:ext cx="52461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開啟Networks: student_government.paj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Menu: Operations &gt; Blockmodeling &gt; Random Start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1-Mode BlockModeling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 sz="2400"/>
              <a:t>Regular Equivalence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2 clusters &gt; 3 clusters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100 repetitions &gt; 1000 repetiotions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RUN (每次跑結果都不一樣)</a:t>
            </a:r>
            <a:endParaRPr/>
          </a:p>
        </p:txBody>
      </p:sp>
      <p:sp>
        <p:nvSpPr>
          <p:cNvPr id="683" name="Google Shape;683;p6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84" name="Google Shape;684;p66"/>
          <p:cNvSpPr/>
          <p:nvPr/>
        </p:nvSpPr>
        <p:spPr>
          <a:xfrm>
            <a:off x="5956425" y="1259850"/>
            <a:ext cx="2927400" cy="5206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Image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1   2      3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-  com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-   -      reg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-   -      reg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  1    2    3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1     0    1    1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2     0    2    0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3     0    3    0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= 7.000 (6 solutions)</a:t>
            </a:r>
            <a:endParaRPr sz="180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8" name="Shape 6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" name="Google Shape;689;p6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比較正則塊建模跟理論模型</a:t>
            </a:r>
            <a:endParaRPr/>
          </a:p>
        </p:txBody>
      </p:sp>
      <p:sp>
        <p:nvSpPr>
          <p:cNvPr id="690" name="Google Shape;690;p67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正則塊建模</a:t>
            </a:r>
            <a:endParaRPr/>
          </a:p>
        </p:txBody>
      </p:sp>
      <p:sp>
        <p:nvSpPr>
          <p:cNvPr id="691" name="Google Shape;691;p6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92" name="Google Shape;692;p67"/>
          <p:cNvSpPr/>
          <p:nvPr/>
        </p:nvSpPr>
        <p:spPr>
          <a:xfrm>
            <a:off x="1277725" y="3063000"/>
            <a:ext cx="2927400" cy="2305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Image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1   2      3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-  com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-   -      reg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-   -      reg</a:t>
            </a:r>
            <a:endParaRPr sz="1800"/>
          </a:p>
        </p:txBody>
      </p:sp>
      <p:sp>
        <p:nvSpPr>
          <p:cNvPr id="693" name="Google Shape;693;p67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理論模型</a:t>
            </a:r>
            <a:endParaRPr/>
          </a:p>
        </p:txBody>
      </p:sp>
      <p:sp>
        <p:nvSpPr>
          <p:cNvPr id="694" name="Google Shape;694;p67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5" name="Google Shape;695;p67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96" name="Google Shape;696;p6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39579" y="3326129"/>
            <a:ext cx="4365625" cy="1779525"/>
          </a:xfrm>
          <a:prstGeom prst="rect">
            <a:avLst/>
          </a:prstGeom>
          <a:noFill/>
          <a:ln>
            <a:noFill/>
          </a:ln>
        </p:spPr>
      </p:pic>
      <p:sp>
        <p:nvSpPr>
          <p:cNvPr id="697" name="Google Shape;697;p67"/>
          <p:cNvSpPr/>
          <p:nvPr/>
        </p:nvSpPr>
        <p:spPr>
          <a:xfrm>
            <a:off x="6564200" y="434347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8" name="Google Shape;698;p67"/>
          <p:cNvSpPr/>
          <p:nvPr/>
        </p:nvSpPr>
        <p:spPr>
          <a:xfrm>
            <a:off x="6564200" y="462277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9" name="Google Shape;699;p67"/>
          <p:cNvSpPr/>
          <p:nvPr/>
        </p:nvSpPr>
        <p:spPr>
          <a:xfrm>
            <a:off x="6564200" y="407623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0" name="Google Shape;700;p67"/>
          <p:cNvSpPr/>
          <p:nvPr/>
        </p:nvSpPr>
        <p:spPr>
          <a:xfrm>
            <a:off x="5308100" y="407623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1" name="Google Shape;701;p67"/>
          <p:cNvSpPr/>
          <p:nvPr/>
        </p:nvSpPr>
        <p:spPr>
          <a:xfrm>
            <a:off x="7652175" y="407623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2" name="Google Shape;702;p67"/>
          <p:cNvSpPr/>
          <p:nvPr/>
        </p:nvSpPr>
        <p:spPr>
          <a:xfrm>
            <a:off x="7652175" y="434346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3" name="Google Shape;703;p67"/>
          <p:cNvSpPr/>
          <p:nvPr/>
        </p:nvSpPr>
        <p:spPr>
          <a:xfrm>
            <a:off x="7652175" y="462276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4" name="Google Shape;704;p67"/>
          <p:cNvSpPr/>
          <p:nvPr/>
        </p:nvSpPr>
        <p:spPr>
          <a:xfrm>
            <a:off x="5308100" y="462276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5" name="Google Shape;705;p67"/>
          <p:cNvSpPr/>
          <p:nvPr/>
        </p:nvSpPr>
        <p:spPr>
          <a:xfrm>
            <a:off x="5308100" y="434347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9" name="Shape 7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0" name="Google Shape;710;p6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操作：廣義塊建模 (1/2)</a:t>
            </a:r>
            <a:endParaRPr/>
          </a:p>
        </p:txBody>
      </p:sp>
      <p:sp>
        <p:nvSpPr>
          <p:cNvPr id="711" name="Google Shape;711;p68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只要改成「User Definied」即可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2" name="Google Shape;712;p6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713" name="Google Shape;713;p6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94475" y="2418650"/>
            <a:ext cx="5772150" cy="3667125"/>
          </a:xfrm>
          <a:prstGeom prst="rect">
            <a:avLst/>
          </a:prstGeom>
          <a:noFill/>
          <a:ln>
            <a:noFill/>
          </a:ln>
        </p:spPr>
      </p:pic>
      <p:sp>
        <p:nvSpPr>
          <p:cNvPr id="714" name="Google Shape;714;p68"/>
          <p:cNvSpPr/>
          <p:nvPr/>
        </p:nvSpPr>
        <p:spPr>
          <a:xfrm>
            <a:off x="6625000" y="3490975"/>
            <a:ext cx="2133600" cy="1270200"/>
          </a:xfrm>
          <a:prstGeom prst="wedgeRoundRectCallout">
            <a:avLst>
              <a:gd fmla="val -76217" name="adj1"/>
              <a:gd fmla="val -8894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FFFF"/>
                </a:solidFill>
              </a:rPr>
              <a:t>指定影矩陣中的塊類型</a:t>
            </a:r>
            <a:endParaRPr sz="24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FFFF"/>
                </a:solidFill>
              </a:rPr>
              <a:t>(按Shift</a:t>
            </a:r>
            <a:r>
              <a:rPr lang="en-US" sz="2400">
                <a:solidFill>
                  <a:srgbClr val="FFFFFF"/>
                </a:solidFill>
              </a:rPr>
              <a:t>多選</a:t>
            </a:r>
            <a:r>
              <a:rPr lang="en-US" sz="2400">
                <a:solidFill>
                  <a:srgbClr val="FFFFFF"/>
                </a:solidFill>
              </a:rPr>
              <a:t>)</a:t>
            </a:r>
            <a:endParaRPr sz="24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8" name="Shape 7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" name="Google Shape;719;p69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操作：廣義塊建模 (2/2)</a:t>
            </a:r>
            <a:endParaRPr/>
          </a:p>
        </p:txBody>
      </p:sp>
      <p:sp>
        <p:nvSpPr>
          <p:cNvPr id="720" name="Google Shape;720;p6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721" name="Google Shape;721;p69"/>
          <p:cNvSpPr txBox="1"/>
          <p:nvPr>
            <p:ph idx="1" type="body"/>
          </p:nvPr>
        </p:nvSpPr>
        <p:spPr>
          <a:xfrm>
            <a:off x="3484725" y="1124100"/>
            <a:ext cx="50703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查看分區文件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回到Pajek主介面，雙擊Partitions中BlockModel [User Defined]的文件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得到分區文件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3位行為者</a:t>
            </a:r>
            <a:br>
              <a:rPr lang="en-US"/>
            </a:br>
            <a:r>
              <a:rPr lang="en-US"/>
              <a:t>有隱含的角色集</a:t>
            </a:r>
            <a:br>
              <a:rPr lang="en-US"/>
            </a:br>
            <a:r>
              <a:rPr lang="en-US"/>
              <a:t>(兩位部長下尅上)</a:t>
            </a:r>
            <a:endParaRPr/>
          </a:p>
        </p:txBody>
      </p:sp>
      <p:sp>
        <p:nvSpPr>
          <p:cNvPr id="722" name="Google Shape;722;p69"/>
          <p:cNvSpPr/>
          <p:nvPr/>
        </p:nvSpPr>
        <p:spPr>
          <a:xfrm>
            <a:off x="457200" y="1259850"/>
            <a:ext cx="2927400" cy="5206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Image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1   2   3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reg  -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reg reg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reg reg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  1    2    3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1     0    3    0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2     0    0    3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3     0    0    1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= 7.000 (2 solutions)</a:t>
            </a:r>
            <a:endParaRPr sz="1800"/>
          </a:p>
        </p:txBody>
      </p:sp>
      <p:sp>
        <p:nvSpPr>
          <p:cNvPr id="723" name="Google Shape;723;p69"/>
          <p:cNvSpPr/>
          <p:nvPr/>
        </p:nvSpPr>
        <p:spPr>
          <a:xfrm>
            <a:off x="6513575" y="3093400"/>
            <a:ext cx="2238600" cy="33291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1. 2 - minister1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2. 1 - pminister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3. 2 - minister2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4. </a:t>
            </a:r>
            <a:r>
              <a:rPr lang="en-US" sz="1800">
                <a:solidFill>
                  <a:srgbClr val="FF0000"/>
                </a:solidFill>
              </a:rPr>
              <a:t>1 - minister3</a:t>
            </a:r>
            <a:endParaRPr sz="1800">
              <a:solidFill>
                <a:srgbClr val="FF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5. 3 - minister4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6. 2 - minister5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7. 2 - minister6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8. </a:t>
            </a:r>
            <a:r>
              <a:rPr lang="en-US" sz="1800">
                <a:solidFill>
                  <a:srgbClr val="FF0000"/>
                </a:solidFill>
              </a:rPr>
              <a:t>1 - minister7</a:t>
            </a:r>
            <a:endParaRPr sz="1800">
              <a:solidFill>
                <a:srgbClr val="FF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9. 3 - advisor1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10. 3 - advisor2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11. </a:t>
            </a:r>
            <a:r>
              <a:rPr lang="en-US" sz="1800">
                <a:solidFill>
                  <a:srgbClr val="FF0000"/>
                </a:solidFill>
              </a:rPr>
              <a:t>2 - advisor3</a:t>
            </a:r>
            <a:endParaRPr sz="18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7" name="Shape 7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" name="Google Shape;728;p7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