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20" r:id="rId4"/>
    <p:sldMasterId id="2147483721" r:id="rId5"/>
    <p:sldMasterId id="2147483722" r:id="rId6"/>
    <p:sldMasterId id="214748372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5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50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0" Type="http://schemas.openxmlformats.org/officeDocument/2006/relationships/slide" Target="slides/slide42.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b8200cedc7_6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FFFF00"/>
              </a:highlight>
            </a:endParaRPr>
          </a:p>
          <a:p>
            <a:pPr indent="0" lvl="0" marL="0" rtl="0" algn="l">
              <a:spcBef>
                <a:spcPts val="0"/>
              </a:spcBef>
              <a:spcAft>
                <a:spcPts val="0"/>
              </a:spcAft>
              <a:buNone/>
            </a:pPr>
            <a:r>
              <a:rPr lang="en">
                <a:highlight>
                  <a:srgbClr val="FFFF00"/>
                </a:highlight>
              </a:rPr>
              <a:t>Noelle-slides 1-20</a:t>
            </a:r>
            <a:endParaRPr>
              <a:highlight>
                <a:srgbClr val="FFFF00"/>
              </a:highlight>
            </a:endParaRPr>
          </a:p>
        </p:txBody>
      </p:sp>
      <p:sp>
        <p:nvSpPr>
          <p:cNvPr id="384" name="Google Shape;384;gb8200cedc7_6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48bca5e3b4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48bca5e3b4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Noelle-</a:t>
            </a: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b8200cedc7_3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b8200cedc7_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a:t>
            </a:r>
            <a:r>
              <a:rPr lang="en"/>
              <a:t>1 min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37d8eb5e1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37d8eb5e1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Noelle-1 min. </a:t>
            </a:r>
            <a:r>
              <a:rPr lang="en">
                <a:solidFill>
                  <a:schemeClr val="dk1"/>
                </a:solidFill>
              </a:rPr>
              <a:t>This is the Granite School District Instructional Framework.  This framework is based on the evidence-based instructional practices embedded in the GSD Strategic Plan and represents all of Granite School District’s priorities.  You will notice student learning is at the heart of the framework as it represents our commitment to student learning around which everything else is built.  The framework features the basic elements of a high quality instructional cycle including Lesson Design, Lesson Delivery, and Student Assessment. You will notice the evidence-based practices at the lesson delivery level that we expect to see in what the teacher and the student are doing during the lesson. The high quality instructional cycle components are reinforced through ongoing, job-embedded coaching in: lesson design, student engagement, lesson delivery, assessment classroom culture and behavior supports, all of which contribute to meaningful learning and career and college readiness.  The framework rests on the foundational pillars of Granite School District’s commitment to Equity, Proficiency-Based Learning, Social Skills and Dispositions and Multi-Tiered Systems of Support. Today we will be learning about the tools and resources in alignment with the instructional framework that will help you in your specific content areas.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5bbaac72a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5bbaac72a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Noelle-1 min. For the purpose of this presentation, we will be focusing primarily on the Lesson Design and Student Assessment components, and </a:t>
            </a:r>
            <a:r>
              <a:rPr lang="en"/>
              <a:t>specifically</a:t>
            </a:r>
            <a:r>
              <a:rPr lang="en"/>
              <a:t> </a:t>
            </a:r>
            <a:r>
              <a:rPr lang="en"/>
              <a:t>within</a:t>
            </a:r>
            <a:r>
              <a:rPr lang="en"/>
              <a:t> those, we will discuss Understand Student (and School) Learning Needs and Analyze and Reflect on Data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5bd06892b6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5bd06892b6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Noelle-1 min. Here you see the components of lesson design. Lesson design is more than just facilitating a learning activity, It starts with a strong understanding of student and school data, followed by prioritizing core standards and determining instructional goals before the actual building of the lesson occurs. Following all of the steps allows </a:t>
            </a:r>
            <a:r>
              <a:rPr lang="en" sz="1200">
                <a:solidFill>
                  <a:schemeClr val="dk1"/>
                </a:solidFill>
                <a:latin typeface="Calibri"/>
                <a:ea typeface="Calibri"/>
                <a:cs typeface="Calibri"/>
                <a:sym typeface="Calibri"/>
              </a:rPr>
              <a:t>teachers</a:t>
            </a:r>
            <a:r>
              <a:rPr lang="en" sz="1200">
                <a:solidFill>
                  <a:schemeClr val="dk1"/>
                </a:solidFill>
                <a:latin typeface="Calibri"/>
                <a:ea typeface="Calibri"/>
                <a:cs typeface="Calibri"/>
                <a:sym typeface="Calibri"/>
              </a:rPr>
              <a:t> to be sure they establish clarity about the “Why, What and How” of the lessons they facilitate. It is important to know that knowledge and skill of evidence based lesson design comes with time, practice, reflection and collaboration in PLCs.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7e8817624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7e8817624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Noelle-You have this guide as a handout. Teachers can use this to design lessons and you can use it when coaching on lesson design. </a:t>
            </a:r>
            <a:r>
              <a:rPr lang="en" sz="1400">
                <a:solidFill>
                  <a:schemeClr val="dk1"/>
                </a:solidFill>
                <a:latin typeface="Calibri"/>
                <a:ea typeface="Calibri"/>
                <a:cs typeface="Calibri"/>
                <a:sym typeface="Calibri"/>
              </a:rPr>
              <a:t>Can every principal recognize when/if a teacher has well established learning intentions and goals based on what they see in a teacher observation or in a coaching conversation?</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How to identify the specific evidences of good lesson design   …how can you be sure it is appropriate; technology as a mask because the way it looked versus the content and the clarity of the teacher goals</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7e8817624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7e8817624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Calibri"/>
                <a:ea typeface="Calibri"/>
                <a:cs typeface="Calibri"/>
                <a:sym typeface="Calibri"/>
              </a:rPr>
              <a:t>Noelle-</a:t>
            </a:r>
            <a:r>
              <a:rPr lang="en" sz="1400">
                <a:solidFill>
                  <a:schemeClr val="dk1"/>
                </a:solidFill>
                <a:latin typeface="Calibri"/>
                <a:ea typeface="Calibri"/>
                <a:cs typeface="Calibri"/>
                <a:sym typeface="Calibri"/>
              </a:rPr>
              <a:t>Can every principal recognize when/if a teacher has well established learning intentions and goals based on what they see in a teacher observation or in a coaching conversation?</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How to identify the specific evidences of good lesson design   …how can you be sure it is appropriate; technology as a mask because the way it looked versus the content and the clarity of the teacher goals</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3d948908c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3d948908c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entury Gothic"/>
                <a:ea typeface="Century Gothic"/>
                <a:cs typeface="Century Gothic"/>
                <a:sym typeface="Century Gothic"/>
              </a:rPr>
              <a:t>Noelle-1 min.</a:t>
            </a:r>
            <a:r>
              <a:rPr lang="en" sz="1400">
                <a:latin typeface="Century Gothic"/>
                <a:ea typeface="Century Gothic"/>
                <a:cs typeface="Century Gothic"/>
                <a:sym typeface="Century Gothic"/>
              </a:rPr>
              <a:t> As part of each month’s learning, you are going to engage in reflecting on teachers and teacher teams and record using your own reflection journal. Point out, for the purpose of the journaling you need to use current staff so if you are not sure, you will have time between now and next session to complete the journal….Logistics around the structured journal; only the admin assigned to the school and the PPL team have access. The info is completely confidential but if you are concerned about the use of the info feel free to use a pseudonym. We access the info only to manage the content.</a:t>
            </a:r>
            <a:endParaRPr sz="1400">
              <a:latin typeface="Century Gothic"/>
              <a:ea typeface="Century Gothic"/>
              <a:cs typeface="Century Gothic"/>
              <a:sym typeface="Century Gothic"/>
            </a:endParaRPr>
          </a:p>
          <a:p>
            <a:pPr indent="0" lvl="0" marL="0" rtl="0" algn="l">
              <a:spcBef>
                <a:spcPts val="0"/>
              </a:spcBef>
              <a:spcAft>
                <a:spcPts val="0"/>
              </a:spcAft>
              <a:buNone/>
            </a:pPr>
            <a:r>
              <a:t/>
            </a:r>
            <a:endParaRPr sz="1400">
              <a:latin typeface="Century Gothic"/>
              <a:ea typeface="Century Gothic"/>
              <a:cs typeface="Century Gothic"/>
              <a:sym typeface="Century Gothic"/>
            </a:endParaRPr>
          </a:p>
          <a:p>
            <a:pPr indent="0" lvl="0" marL="0" rtl="0" algn="l">
              <a:spcBef>
                <a:spcPts val="0"/>
              </a:spcBef>
              <a:spcAft>
                <a:spcPts val="0"/>
              </a:spcAft>
              <a:buNone/>
            </a:pPr>
            <a:r>
              <a:rPr lang="en" sz="1400">
                <a:solidFill>
                  <a:schemeClr val="dk1"/>
                </a:solidFill>
                <a:latin typeface="Century Gothic"/>
                <a:ea typeface="Century Gothic"/>
                <a:cs typeface="Century Gothic"/>
                <a:sym typeface="Century Gothic"/>
              </a:rPr>
              <a:t>If you are new to your school, you may need to think a little about the teacher/PLC you will be targeting. Take some initial notes and then complete between now and October session</a:t>
            </a:r>
            <a:endParaRPr sz="14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400">
              <a:latin typeface="Century Gothic"/>
              <a:ea typeface="Century Gothic"/>
              <a:cs typeface="Century Gothic"/>
              <a:sym typeface="Century Gothic"/>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39b50fc20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39b50fc20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Noelle-1 min. Think about your September reflections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37d8eb5e1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37d8eb5e1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Noelle-5 min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892c0808c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892c0808c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a:t>
            </a:r>
            <a:endParaRPr/>
          </a:p>
          <a:p>
            <a:pPr indent="0" lvl="0" marL="0" rtl="0" algn="l">
              <a:spcBef>
                <a:spcPts val="0"/>
              </a:spcBef>
              <a:spcAft>
                <a:spcPts val="0"/>
              </a:spcAft>
              <a:buNone/>
            </a:pPr>
            <a:r>
              <a:rPr lang="en"/>
              <a:t>Under 1 min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824a1936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824a1936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Noelle-5 min. </a:t>
            </a:r>
            <a:r>
              <a:rPr lang="en"/>
              <a:t>You will now have time to complete the top rows in your October Reflection Journal. Keep in mind we will be revisiting your reflections at the start of the November PPL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5a20a2434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5a20a2434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entury Gothic"/>
                <a:ea typeface="Century Gothic"/>
                <a:cs typeface="Century Gothic"/>
                <a:sym typeface="Century Gothic"/>
              </a:rPr>
              <a:t>Lynne-1 </a:t>
            </a:r>
            <a:r>
              <a:rPr lang="en" sz="1400">
                <a:latin typeface="Century Gothic"/>
                <a:ea typeface="Century Gothic"/>
                <a:cs typeface="Century Gothic"/>
                <a:sym typeface="Century Gothic"/>
              </a:rPr>
              <a:t>min. Rationale for switching from math to ELA…using these as examples but applies to any content</a:t>
            </a:r>
            <a:endParaRPr sz="1400">
              <a:latin typeface="Century Gothic"/>
              <a:ea typeface="Century Gothic"/>
              <a:cs typeface="Century Gothic"/>
              <a:sym typeface="Century Gothic"/>
            </a:endParaRPr>
          </a:p>
          <a:p>
            <a:pPr indent="0" lvl="0" marL="0" rtl="0" algn="l">
              <a:spcBef>
                <a:spcPts val="0"/>
              </a:spcBef>
              <a:spcAft>
                <a:spcPts val="0"/>
              </a:spcAft>
              <a:buNone/>
            </a:pPr>
            <a:r>
              <a:rPr lang="en" sz="1400">
                <a:latin typeface="Century Gothic"/>
                <a:ea typeface="Century Gothic"/>
                <a:cs typeface="Century Gothic"/>
                <a:sym typeface="Century Gothic"/>
              </a:rPr>
              <a:t>Lynne presents slides 21-32</a:t>
            </a:r>
            <a:endParaRPr sz="1400">
              <a:latin typeface="Century Gothic"/>
              <a:ea typeface="Century Gothic"/>
              <a:cs typeface="Century Gothic"/>
              <a:sym typeface="Century Gothic"/>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8069260e4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8069260e4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 Talking specifically about ELA- The new standards have been reduced and the state considers all standards Essential Standards.</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824a193627_1_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2" name="Google Shape;602;g2824a193627_1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 2 min. </a:t>
            </a:r>
            <a:r>
              <a:rPr lang="en"/>
              <a:t>Understand that all of the Prof Scales, curr maps, etc were built based on the DuFour’s model of unpacking standards and prioritizing standards. These resources are there for teachers to understand and adjust to meet their needs. Teachers need to be aware of these resources, where to find them and use them to be able to answer the above three key questions.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824a19362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824a19362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2400">
                <a:solidFill>
                  <a:schemeClr val="dk1"/>
                </a:solidFill>
                <a:latin typeface="Calibri"/>
                <a:ea typeface="Calibri"/>
                <a:cs typeface="Calibri"/>
                <a:sym typeface="Calibri"/>
              </a:rPr>
              <a:t>15 min next 4 slides </a:t>
            </a:r>
            <a:r>
              <a:rPr lang="en" sz="2400">
                <a:solidFill>
                  <a:schemeClr val="dk1"/>
                </a:solidFill>
                <a:latin typeface="Calibri"/>
                <a:ea typeface="Calibri"/>
                <a:cs typeface="Calibri"/>
                <a:sym typeface="Calibri"/>
              </a:rPr>
              <a:t>On the following slides you will complete or compete (if that’s in your nature) in a foraging activity on the Curriculum and Instruction Intranet site to find the answers to specific questions about the crosswalk and vertical alignment for the 3.R.8 standard:</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48a703069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48a703069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AutoNum type="arabicPeriod"/>
            </a:pPr>
            <a:r>
              <a:rPr lang="en" sz="1500">
                <a:solidFill>
                  <a:schemeClr val="dk1"/>
                </a:solidFill>
              </a:rPr>
              <a:t>Identify the fastest phone app loader at your table</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en" sz="1500">
                <a:solidFill>
                  <a:schemeClr val="dk1"/>
                </a:solidFill>
              </a:rPr>
              <a:t>This person will also be your recorder in the activity</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en" sz="1500">
                <a:solidFill>
                  <a:schemeClr val="dk1"/>
                </a:solidFill>
              </a:rPr>
              <a:t>The app loader at the table follows these directions</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en" sz="1500">
                <a:solidFill>
                  <a:schemeClr val="dk1"/>
                </a:solidFill>
              </a:rPr>
              <a:t>Team members will use your computers to FORAGE for the answers. </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en" sz="1500">
                <a:solidFill>
                  <a:schemeClr val="dk1"/>
                </a:solidFill>
              </a:rPr>
              <a:t>Let your recorder know what you find so they can take a pic or enter the info into the app.</a:t>
            </a:r>
            <a:endParaRPr sz="15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48bca5e3b4_0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48bca5e3b4_0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AutoNum type="arabicPeriod"/>
            </a:pPr>
            <a:r>
              <a:t/>
            </a:r>
            <a:endParaRPr sz="15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80697f8fa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80697f8fa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  Activity Debrief</a:t>
            </a:r>
            <a:endParaRPr/>
          </a:p>
          <a:p>
            <a:pPr indent="0" lvl="0" marL="0" rtl="0" algn="l">
              <a:spcBef>
                <a:spcPts val="0"/>
              </a:spcBef>
              <a:spcAft>
                <a:spcPts val="0"/>
              </a:spcAft>
              <a:buNone/>
            </a:pPr>
            <a:r>
              <a:rPr lang="en"/>
              <a:t>Purpose for using the crosswalk - to know the changes in the updated core and how that may impact their planning.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8069260e42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8069260e42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 min </a:t>
            </a:r>
            <a:r>
              <a:rPr lang="en">
                <a:solidFill>
                  <a:schemeClr val="dk1"/>
                </a:solidFill>
              </a:rPr>
              <a:t>Discussion: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These curriculum resources shoulds help our teachers implement clear learning intentions and success criteria in their daily teaching.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Makes giving feedback easier and more efficient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45720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4acf815df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4acf815df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Lynne</a:t>
            </a:r>
            <a:r>
              <a:rPr lang="en" sz="1200">
                <a:solidFill>
                  <a:schemeClr val="dk1"/>
                </a:solidFill>
                <a:latin typeface="Calibri"/>
                <a:ea typeface="Calibri"/>
                <a:cs typeface="Calibri"/>
                <a:sym typeface="Calibri"/>
              </a:rPr>
              <a:t> - 2 minutes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important to establish clarity about what you are going to teach. This guides all of the other elements and the clearer the teacher is about intentions, the more targeted, intentional and relevant the rest of the lesson will be. There are a variety of synonyms for learning intentions and success criteria. What are some others? Learning Targets/Essential questions, This is our Granite Common Vocabulary derived from Fisher and Frey and Karin Hess work. What matters is not the title but the purpose of each. The intentions help the teacher to establish clarity about the lesson in the scope of the learning progression, unit of study so that he/she can be more intentional about developing success criteria, learning tasks and strategies. Success criteria give the students access to clearly understand the learning intention in easy language step by step or in smaller incremental expectations.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What does this do for students? </a:t>
            </a:r>
            <a:r>
              <a:rPr lang="en" sz="1200">
                <a:solidFill>
                  <a:schemeClr val="dk1"/>
                </a:solidFill>
                <a:highlight>
                  <a:srgbClr val="FFFF00"/>
                </a:highlight>
                <a:latin typeface="Calibri"/>
                <a:ea typeface="Calibri"/>
                <a:cs typeface="Calibri"/>
                <a:sym typeface="Calibri"/>
              </a:rPr>
              <a:t>Hattie effect size…</a:t>
            </a:r>
            <a:r>
              <a:rPr lang="en" sz="1200">
                <a:solidFill>
                  <a:schemeClr val="dk1"/>
                </a:solidFill>
                <a:latin typeface="Calibri"/>
                <a:ea typeface="Calibri"/>
                <a:cs typeface="Calibri"/>
                <a:sym typeface="Calibri"/>
              </a:rPr>
              <a:t>more focused for longer periods of time •	 more motivated and active in their learning •	 better able to take responsibility for their own learning</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Learning goals vs no goals: .68</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Feedback: .70</a:t>
            </a:r>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55a79bcaa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55a79bcaa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Noelle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Under 1 min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8069260e4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8069260e4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min </a:t>
            </a:r>
            <a:r>
              <a:rPr lang="en"/>
              <a:t>Can be a simple statement about what learning is about to happen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8069260e4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28069260e4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2 min </a:t>
            </a:r>
            <a:r>
              <a:rPr lang="en" sz="1200">
                <a:solidFill>
                  <a:schemeClr val="dk1"/>
                </a:solidFill>
                <a:latin typeface="Calibri"/>
                <a:ea typeface="Calibri"/>
                <a:cs typeface="Calibri"/>
                <a:sym typeface="Calibri"/>
              </a:rPr>
              <a:t>Success criteria give the students access to clearly understand the learning intention in easy language step by step or in smaller incremental expectations.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Noelle presents  slide 33-end</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8069260e4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8069260e4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min </a:t>
            </a:r>
            <a:r>
              <a:rPr lang="en"/>
              <a:t>No matter what form it takes, it should define what success looks like. (for the lesson, task, evidence, standard, etc.)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8069260e42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8069260e42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 min </a:t>
            </a:r>
            <a:r>
              <a:rPr lang="en">
                <a:solidFill>
                  <a:schemeClr val="dk1"/>
                </a:solidFill>
              </a:rPr>
              <a:t>What are the advantages of having this kind of clarity in your daily teaching?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Clarity for grade-level teams on expectations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Clarity for students to be able to self-assess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Makes giving feedback easier and more efficient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45720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8069260e4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28069260e4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a:solidFill>
                  <a:schemeClr val="dk1"/>
                </a:solidFill>
              </a:rPr>
              <a:t>2 min </a:t>
            </a:r>
            <a:r>
              <a:rPr lang="en">
                <a:solidFill>
                  <a:schemeClr val="dk1"/>
                </a:solidFill>
              </a:rPr>
              <a:t>Use the graphic to explain simplicity of each style, and how you can weave in and out within a single lesson based on student response and need. </a:t>
            </a:r>
            <a:endParaRPr>
              <a:solidFill>
                <a:schemeClr val="dk1"/>
              </a:solidFill>
            </a:endParaRPr>
          </a:p>
          <a:p>
            <a:pPr indent="0" lvl="0" marL="457200" rtl="0" algn="l">
              <a:spcBef>
                <a:spcPts val="0"/>
              </a:spcBef>
              <a:spcAft>
                <a:spcPts val="0"/>
              </a:spcAft>
              <a:buClr>
                <a:schemeClr val="dk1"/>
              </a:buClr>
              <a:buSzPts val="1100"/>
              <a:buFont typeface="Arial"/>
              <a:buNone/>
            </a:pPr>
            <a:r>
              <a:rPr lang="en">
                <a:solidFill>
                  <a:schemeClr val="dk1"/>
                </a:solidFill>
              </a:rPr>
              <a:t>After teachers are clear on learning intentions and success criteria, they start to think about the actual lesson and how to approach it and these are things to keep in mind when determining which approach is best for the goals of the lesson.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8069260e4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8069260e4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a:solidFill>
                  <a:schemeClr val="dk1"/>
                </a:solidFill>
              </a:rPr>
              <a:t>2 min </a:t>
            </a:r>
            <a:r>
              <a:rPr lang="en">
                <a:solidFill>
                  <a:schemeClr val="dk1"/>
                </a:solidFill>
              </a:rPr>
              <a:t>Two general approaches - value in both… Talk about the differences , commonalities, when/how do you determine which one is appropriate for which lesson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48bca5e3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48bca5e3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2100">
                <a:solidFill>
                  <a:schemeClr val="dk1"/>
                </a:solidFill>
                <a:latin typeface="Montserrat"/>
                <a:ea typeface="Montserrat"/>
                <a:cs typeface="Montserrat"/>
                <a:sym typeface="Montserrat"/>
              </a:rPr>
              <a:t>15 min next 4 slides Questions-Why do teachers shy away from inquiry-based instruction?</a:t>
            </a:r>
            <a:endParaRPr sz="2100">
              <a:solidFill>
                <a:schemeClr val="dk1"/>
              </a:solidFill>
              <a:latin typeface="Montserrat"/>
              <a:ea typeface="Montserrat"/>
              <a:cs typeface="Montserrat"/>
              <a:sym typeface="Montserrat"/>
            </a:endParaRPr>
          </a:p>
          <a:p>
            <a:pPr indent="0" lvl="0" marL="0" rtl="0" algn="l">
              <a:lnSpc>
                <a:spcPct val="90000"/>
              </a:lnSpc>
              <a:spcBef>
                <a:spcPts val="800"/>
              </a:spcBef>
              <a:spcAft>
                <a:spcPts val="0"/>
              </a:spcAft>
              <a:buClr>
                <a:schemeClr val="dk1"/>
              </a:buClr>
              <a:buSzPts val="1100"/>
              <a:buFont typeface="Arial"/>
              <a:buNone/>
            </a:pPr>
            <a:r>
              <a:rPr lang="en" sz="2100">
                <a:solidFill>
                  <a:schemeClr val="dk1"/>
                </a:solidFill>
                <a:latin typeface="Montserrat"/>
                <a:ea typeface="Montserrat"/>
                <a:cs typeface="Montserrat"/>
                <a:sym typeface="Montserrat"/>
              </a:rPr>
              <a:t>How can we support teachers in their selection of lesson approach?</a:t>
            </a:r>
            <a:endParaRPr sz="2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48bca5e3b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248bca5e3b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48bca5e3b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48bca5e3b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8069260e42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28069260e42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Century Gothic"/>
              <a:ea typeface="Century Gothic"/>
              <a:cs typeface="Century Gothic"/>
              <a:sym typeface="Century Gothic"/>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3f02158cd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3f02158cd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Noelle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4763443dd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24763443dd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 min journal </a:t>
            </a:r>
            <a:r>
              <a:rPr lang="en"/>
              <a:t>You will now have time to complete the top rows in your October Reflection Journal. Keep in mind we will be revisiting your reflections at the start of the November PPL</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1784feaa3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1784feaa3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5776b46b99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5776b46b99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3d80b277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3d80b277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Noelle-I min</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48bca5e3b4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48bca5e3b4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Noelle-</a:t>
            </a:r>
            <a:r>
              <a:rPr lang="en">
                <a:solidFill>
                  <a:schemeClr val="dk1"/>
                </a:solidFill>
              </a:rPr>
              <a:t>Under 1 min</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48bca5e3b4_0_1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48bca5e3b4_0_1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Noelle-</a:t>
            </a: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48bca5e3b4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48bca5e3b4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Noelle-</a:t>
            </a: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48bca5e3b4_0_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48bca5e3b4_0_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Noelle-</a:t>
            </a: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 name="Shape 9"/>
        <p:cNvGrpSpPr/>
        <p:nvPr/>
      </p:nvGrpSpPr>
      <p:grpSpPr>
        <a:xfrm>
          <a:off x="0" y="0"/>
          <a:ext cx="0" cy="0"/>
          <a:chOff x="0" y="0"/>
          <a:chExt cx="0" cy="0"/>
        </a:xfrm>
      </p:grpSpPr>
      <p:sp>
        <p:nvSpPr>
          <p:cNvPr id="10" name="Google Shape;10;p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7" name="Google Shape;57;p1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8" name="Google Shape;58;p1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59" name="Shape 59"/>
        <p:cNvGrpSpPr/>
        <p:nvPr/>
      </p:nvGrpSpPr>
      <p:grpSpPr>
        <a:xfrm>
          <a:off x="0" y="0"/>
          <a:ext cx="0" cy="0"/>
          <a:chOff x="0" y="0"/>
          <a:chExt cx="0" cy="0"/>
        </a:xfrm>
      </p:grpSpPr>
      <p:sp>
        <p:nvSpPr>
          <p:cNvPr id="60" name="Google Shape;60;p12"/>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2" name="Google Shape;62;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3" name="Google Shape;63;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64" name="Google Shape;6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65" name="Shape 65"/>
        <p:cNvGrpSpPr/>
        <p:nvPr/>
      </p:nvGrpSpPr>
      <p:grpSpPr>
        <a:xfrm>
          <a:off x="0" y="0"/>
          <a:ext cx="0" cy="0"/>
          <a:chOff x="0" y="0"/>
          <a:chExt cx="0" cy="0"/>
        </a:xfrm>
      </p:grpSpPr>
      <p:sp>
        <p:nvSpPr>
          <p:cNvPr id="66" name="Google Shape;66;p1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8" name="Google Shape;68;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 name="Google Shape;69;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72" name="Google Shape;7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sp>
        <p:nvSpPr>
          <p:cNvPr id="74" name="Google Shape;74;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5" name="Google Shape;75;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76" name="Google Shape;7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1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81" name="Shape 81"/>
        <p:cNvGrpSpPr/>
        <p:nvPr/>
      </p:nvGrpSpPr>
      <p:grpSpPr>
        <a:xfrm>
          <a:off x="0" y="0"/>
          <a:ext cx="0" cy="0"/>
          <a:chOff x="0" y="0"/>
          <a:chExt cx="0" cy="0"/>
        </a:xfrm>
      </p:grpSpPr>
      <p:sp>
        <p:nvSpPr>
          <p:cNvPr id="82" name="Google Shape;8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83" name="Shape 8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84" name="Shape 8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p2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3" name="Google Shape;93;p21"/>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94" name="Google Shape;94;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 name="Google Shape;95;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6" name="Google Shape;96;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6" name="Shape 16"/>
        <p:cNvGrpSpPr/>
        <p:nvPr/>
      </p:nvGrpSpPr>
      <p:grpSpPr>
        <a:xfrm>
          <a:off x="0" y="0"/>
          <a:ext cx="0" cy="0"/>
          <a:chOff x="0" y="0"/>
          <a:chExt cx="0" cy="0"/>
        </a:xfrm>
      </p:grpSpPr>
      <p:sp>
        <p:nvSpPr>
          <p:cNvPr id="17" name="Google Shape;17;p3"/>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 name="Google Shape;21;p3"/>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 name="Google Shape;22;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7" name="Shape 97"/>
        <p:cNvGrpSpPr/>
        <p:nvPr/>
      </p:nvGrpSpPr>
      <p:grpSpPr>
        <a:xfrm>
          <a:off x="0" y="0"/>
          <a:ext cx="0" cy="0"/>
          <a:chOff x="0" y="0"/>
          <a:chExt cx="0" cy="0"/>
        </a:xfrm>
      </p:grpSpPr>
      <p:sp>
        <p:nvSpPr>
          <p:cNvPr id="98" name="Google Shape;98;p22"/>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9" name="Google Shape;99;p22"/>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00" name="Google Shape;10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1" name="Google Shape;10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2" name="Google Shape;10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3" name="Shape 103"/>
        <p:cNvGrpSpPr/>
        <p:nvPr/>
      </p:nvGrpSpPr>
      <p:grpSpPr>
        <a:xfrm>
          <a:off x="0" y="0"/>
          <a:ext cx="0" cy="0"/>
          <a:chOff x="0" y="0"/>
          <a:chExt cx="0" cy="0"/>
        </a:xfrm>
      </p:grpSpPr>
      <p:sp>
        <p:nvSpPr>
          <p:cNvPr id="104" name="Google Shape;10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5" name="Google Shape;105;p2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6" name="Google Shape;10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9" name="Shape 109"/>
        <p:cNvGrpSpPr/>
        <p:nvPr/>
      </p:nvGrpSpPr>
      <p:grpSpPr>
        <a:xfrm>
          <a:off x="0" y="0"/>
          <a:ext cx="0" cy="0"/>
          <a:chOff x="0" y="0"/>
          <a:chExt cx="0" cy="0"/>
        </a:xfrm>
      </p:grpSpPr>
      <p:sp>
        <p:nvSpPr>
          <p:cNvPr id="110" name="Google Shape;110;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1" name="Google Shape;111;p2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2" name="Google Shape;112;p2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3" name="Google Shape;113;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6" name="Shape 116"/>
        <p:cNvGrpSpPr/>
        <p:nvPr/>
      </p:nvGrpSpPr>
      <p:grpSpPr>
        <a:xfrm>
          <a:off x="0" y="0"/>
          <a:ext cx="0" cy="0"/>
          <a:chOff x="0" y="0"/>
          <a:chExt cx="0" cy="0"/>
        </a:xfrm>
      </p:grpSpPr>
      <p:sp>
        <p:nvSpPr>
          <p:cNvPr id="117" name="Google Shape;117;p25"/>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8" name="Google Shape;118;p25"/>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9" name="Google Shape;119;p25"/>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0" name="Google Shape;120;p25"/>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1" name="Google Shape;121;p25"/>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7" name="Google Shape;127;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8" name="Google Shape;128;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9" name="Google Shape;129;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 name="Shape 130"/>
        <p:cNvGrpSpPr/>
        <p:nvPr/>
      </p:nvGrpSpPr>
      <p:grpSpPr>
        <a:xfrm>
          <a:off x="0" y="0"/>
          <a:ext cx="0" cy="0"/>
          <a:chOff x="0" y="0"/>
          <a:chExt cx="0" cy="0"/>
        </a:xfrm>
      </p:grpSpPr>
      <p:sp>
        <p:nvSpPr>
          <p:cNvPr id="131" name="Google Shape;131;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2" name="Google Shape;132;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3" name="Google Shape;133;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4" name="Shape 134"/>
        <p:cNvGrpSpPr/>
        <p:nvPr/>
      </p:nvGrpSpPr>
      <p:grpSpPr>
        <a:xfrm>
          <a:off x="0" y="0"/>
          <a:ext cx="0" cy="0"/>
          <a:chOff x="0" y="0"/>
          <a:chExt cx="0" cy="0"/>
        </a:xfrm>
      </p:grpSpPr>
      <p:sp>
        <p:nvSpPr>
          <p:cNvPr id="135" name="Google Shape;135;p28"/>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6" name="Google Shape;136;p28"/>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37" name="Google Shape;137;p28"/>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38" name="Google Shape;138;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0" name="Google Shape;140;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1" name="Shape 141"/>
        <p:cNvGrpSpPr/>
        <p:nvPr/>
      </p:nvGrpSpPr>
      <p:grpSpPr>
        <a:xfrm>
          <a:off x="0" y="0"/>
          <a:ext cx="0" cy="0"/>
          <a:chOff x="0" y="0"/>
          <a:chExt cx="0" cy="0"/>
        </a:xfrm>
      </p:grpSpPr>
      <p:sp>
        <p:nvSpPr>
          <p:cNvPr id="142" name="Google Shape;142;p29"/>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3" name="Google Shape;143;p29"/>
          <p:cNvSpPr/>
          <p:nvPr>
            <p:ph idx="2" type="pic"/>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44" name="Google Shape;144;p29"/>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45" name="Google Shape;145;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6" name="Google Shape;146;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7" name="Google Shape;147;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8" name="Shape 148"/>
        <p:cNvGrpSpPr/>
        <p:nvPr/>
      </p:nvGrpSpPr>
      <p:grpSpPr>
        <a:xfrm>
          <a:off x="0" y="0"/>
          <a:ext cx="0" cy="0"/>
          <a:chOff x="0" y="0"/>
          <a:chExt cx="0" cy="0"/>
        </a:xfrm>
      </p:grpSpPr>
      <p:sp>
        <p:nvSpPr>
          <p:cNvPr id="149" name="Google Shape;149;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0" name="Google Shape;150;p30"/>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1" name="Google Shape;151;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3" name="Google Shape;153;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4" name="Shape 154"/>
        <p:cNvGrpSpPr/>
        <p:nvPr/>
      </p:nvGrpSpPr>
      <p:grpSpPr>
        <a:xfrm>
          <a:off x="0" y="0"/>
          <a:ext cx="0" cy="0"/>
          <a:chOff x="0" y="0"/>
          <a:chExt cx="0" cy="0"/>
        </a:xfrm>
      </p:grpSpPr>
      <p:sp>
        <p:nvSpPr>
          <p:cNvPr id="155" name="Google Shape;155;p3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6" name="Google Shape;156;p3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7" name="Google Shape;157;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8" name="Google Shape;158;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9" name="Google Shape;159;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3" name="Shape 23"/>
        <p:cNvGrpSpPr/>
        <p:nvPr/>
      </p:nvGrpSpPr>
      <p:grpSpPr>
        <a:xfrm>
          <a:off x="0" y="0"/>
          <a:ext cx="0" cy="0"/>
          <a:chOff x="0" y="0"/>
          <a:chExt cx="0" cy="0"/>
        </a:xfrm>
      </p:grpSpPr>
      <p:sp>
        <p:nvSpPr>
          <p:cNvPr id="24" name="Google Shape;24;p4"/>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 name="Google Shape;25;p4"/>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8" name="Google Shape;28;p4"/>
          <p:cNvPicPr preferRelativeResize="0"/>
          <p:nvPr/>
        </p:nvPicPr>
        <p:blipFill>
          <a:blip r:embed="rId2">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160" name="Shape 160"/>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1" name="Shape 161"/>
        <p:cNvGrpSpPr/>
        <p:nvPr/>
      </p:nvGrpSpPr>
      <p:grpSpPr>
        <a:xfrm>
          <a:off x="0" y="0"/>
          <a:ext cx="0" cy="0"/>
          <a:chOff x="0" y="0"/>
          <a:chExt cx="0" cy="0"/>
        </a:xfrm>
      </p:grpSpPr>
      <p:sp>
        <p:nvSpPr>
          <p:cNvPr id="162" name="Google Shape;162;p33"/>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3" name="Google Shape;163;p33"/>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164" name="Google Shape;164;p33"/>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165" name="Shape 165"/>
        <p:cNvGrpSpPr/>
        <p:nvPr/>
      </p:nvGrpSpPr>
      <p:grpSpPr>
        <a:xfrm>
          <a:off x="0" y="0"/>
          <a:ext cx="0" cy="0"/>
          <a:chOff x="0" y="0"/>
          <a:chExt cx="0" cy="0"/>
        </a:xfrm>
      </p:grpSpPr>
      <p:sp>
        <p:nvSpPr>
          <p:cNvPr id="166" name="Google Shape;166;p34"/>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7" name="Shape 167"/>
        <p:cNvGrpSpPr/>
        <p:nvPr/>
      </p:nvGrpSpPr>
      <p:grpSpPr>
        <a:xfrm>
          <a:off x="0" y="0"/>
          <a:ext cx="0" cy="0"/>
          <a:chOff x="0" y="0"/>
          <a:chExt cx="0" cy="0"/>
        </a:xfrm>
      </p:grpSpPr>
      <p:sp>
        <p:nvSpPr>
          <p:cNvPr id="168" name="Google Shape;168;p35"/>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9" name="Google Shape;169;p35"/>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70" name="Google Shape;170;p35"/>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71" name="Google Shape;171;p3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2" name="Google Shape;172;p3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3" name="Google Shape;173;p3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4" name="Shape 174"/>
        <p:cNvGrpSpPr/>
        <p:nvPr/>
      </p:nvGrpSpPr>
      <p:grpSpPr>
        <a:xfrm>
          <a:off x="0" y="0"/>
          <a:ext cx="0" cy="0"/>
          <a:chOff x="0" y="0"/>
          <a:chExt cx="0" cy="0"/>
        </a:xfrm>
      </p:grpSpPr>
      <p:sp>
        <p:nvSpPr>
          <p:cNvPr id="175" name="Google Shape;175;p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6"/>
          <p:cNvSpPr txBox="1"/>
          <p:nvPr>
            <p:ph type="title"/>
          </p:nvPr>
        </p:nvSpPr>
        <p:spPr>
          <a:xfrm>
            <a:off x="265500" y="1233175"/>
            <a:ext cx="4045200" cy="14823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77" name="Google Shape;177;p36"/>
          <p:cNvSpPr txBox="1"/>
          <p:nvPr>
            <p:ph idx="1" type="subTitle"/>
          </p:nvPr>
        </p:nvSpPr>
        <p:spPr>
          <a:xfrm>
            <a:off x="265500" y="2803075"/>
            <a:ext cx="4045200" cy="12351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100"/>
              <a:buNone/>
              <a:defRPr sz="2100"/>
            </a:lvl1pPr>
            <a:lvl2pPr lvl="1" rtl="0" algn="ctr">
              <a:lnSpc>
                <a:spcPct val="100000"/>
              </a:lnSpc>
              <a:spcBef>
                <a:spcPts val="400"/>
              </a:spcBef>
              <a:spcAft>
                <a:spcPts val="0"/>
              </a:spcAft>
              <a:buSzPts val="2100"/>
              <a:buNone/>
              <a:defRPr sz="2100"/>
            </a:lvl2pPr>
            <a:lvl3pPr lvl="2" rtl="0" algn="ctr">
              <a:lnSpc>
                <a:spcPct val="100000"/>
              </a:lnSpc>
              <a:spcBef>
                <a:spcPts val="400"/>
              </a:spcBef>
              <a:spcAft>
                <a:spcPts val="0"/>
              </a:spcAft>
              <a:buSzPts val="2100"/>
              <a:buNone/>
              <a:defRPr sz="2100"/>
            </a:lvl3pPr>
            <a:lvl4pPr lvl="3" rtl="0" algn="ctr">
              <a:lnSpc>
                <a:spcPct val="100000"/>
              </a:lnSpc>
              <a:spcBef>
                <a:spcPts val="400"/>
              </a:spcBef>
              <a:spcAft>
                <a:spcPts val="0"/>
              </a:spcAft>
              <a:buSzPts val="2100"/>
              <a:buNone/>
              <a:defRPr sz="2100"/>
            </a:lvl4pPr>
            <a:lvl5pPr lvl="4" rtl="0" algn="ctr">
              <a:lnSpc>
                <a:spcPct val="100000"/>
              </a:lnSpc>
              <a:spcBef>
                <a:spcPts val="400"/>
              </a:spcBef>
              <a:spcAft>
                <a:spcPts val="0"/>
              </a:spcAft>
              <a:buSzPts val="2100"/>
              <a:buNone/>
              <a:defRPr sz="2100"/>
            </a:lvl5pPr>
            <a:lvl6pPr lvl="5" rtl="0" algn="ctr">
              <a:lnSpc>
                <a:spcPct val="100000"/>
              </a:lnSpc>
              <a:spcBef>
                <a:spcPts val="400"/>
              </a:spcBef>
              <a:spcAft>
                <a:spcPts val="0"/>
              </a:spcAft>
              <a:buSzPts val="2100"/>
              <a:buNone/>
              <a:defRPr sz="2100"/>
            </a:lvl6pPr>
            <a:lvl7pPr lvl="6" rtl="0" algn="ctr">
              <a:lnSpc>
                <a:spcPct val="100000"/>
              </a:lnSpc>
              <a:spcBef>
                <a:spcPts val="400"/>
              </a:spcBef>
              <a:spcAft>
                <a:spcPts val="0"/>
              </a:spcAft>
              <a:buSzPts val="2100"/>
              <a:buNone/>
              <a:defRPr sz="2100"/>
            </a:lvl7pPr>
            <a:lvl8pPr lvl="7" rtl="0" algn="ctr">
              <a:lnSpc>
                <a:spcPct val="100000"/>
              </a:lnSpc>
              <a:spcBef>
                <a:spcPts val="400"/>
              </a:spcBef>
              <a:spcAft>
                <a:spcPts val="0"/>
              </a:spcAft>
              <a:buSzPts val="2100"/>
              <a:buNone/>
              <a:defRPr sz="2100"/>
            </a:lvl8pPr>
            <a:lvl9pPr lvl="8" rtl="0" algn="ctr">
              <a:lnSpc>
                <a:spcPct val="100000"/>
              </a:lnSpc>
              <a:spcBef>
                <a:spcPts val="400"/>
              </a:spcBef>
              <a:spcAft>
                <a:spcPts val="0"/>
              </a:spcAft>
              <a:buSzPts val="2100"/>
              <a:buNone/>
              <a:defRPr sz="2100"/>
            </a:lvl9pPr>
          </a:lstStyle>
          <a:p/>
        </p:txBody>
      </p:sp>
      <p:sp>
        <p:nvSpPr>
          <p:cNvPr id="178" name="Google Shape;178;p36"/>
          <p:cNvSpPr txBox="1"/>
          <p:nvPr>
            <p:ph idx="2" type="body"/>
          </p:nvPr>
        </p:nvSpPr>
        <p:spPr>
          <a:xfrm>
            <a:off x="4939500" y="724075"/>
            <a:ext cx="3837000" cy="3695100"/>
          </a:xfrm>
          <a:prstGeom prst="rect">
            <a:avLst/>
          </a:prstGeom>
        </p:spPr>
        <p:txBody>
          <a:bodyPr anchorCtr="0" anchor="ctr"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179" name="Shape 179"/>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180" name="Shape 180"/>
        <p:cNvGrpSpPr/>
        <p:nvPr/>
      </p:nvGrpSpPr>
      <p:grpSpPr>
        <a:xfrm>
          <a:off x="0" y="0"/>
          <a:ext cx="0" cy="0"/>
          <a:chOff x="0" y="0"/>
          <a:chExt cx="0" cy="0"/>
        </a:xfrm>
      </p:grpSpPr>
      <p:sp>
        <p:nvSpPr>
          <p:cNvPr id="181" name="Google Shape;181;p38"/>
          <p:cNvSpPr txBox="1"/>
          <p:nvPr>
            <p:ph type="title"/>
          </p:nvPr>
        </p:nvSpPr>
        <p:spPr>
          <a:xfrm>
            <a:off x="361400" y="723750"/>
            <a:ext cx="2740200" cy="35091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11300"/>
              <a:buNone/>
              <a:defRPr sz="11300"/>
            </a:lvl1pPr>
            <a:lvl2pPr lvl="1" rtl="0" algn="r">
              <a:lnSpc>
                <a:spcPct val="100000"/>
              </a:lnSpc>
              <a:spcBef>
                <a:spcPts val="0"/>
              </a:spcBef>
              <a:spcAft>
                <a:spcPts val="0"/>
              </a:spcAft>
              <a:buSzPts val="11300"/>
              <a:buNone/>
              <a:defRPr sz="11300"/>
            </a:lvl2pPr>
            <a:lvl3pPr lvl="2" rtl="0" algn="r">
              <a:lnSpc>
                <a:spcPct val="100000"/>
              </a:lnSpc>
              <a:spcBef>
                <a:spcPts val="0"/>
              </a:spcBef>
              <a:spcAft>
                <a:spcPts val="0"/>
              </a:spcAft>
              <a:buSzPts val="11300"/>
              <a:buNone/>
              <a:defRPr sz="11300"/>
            </a:lvl3pPr>
            <a:lvl4pPr lvl="3" rtl="0" algn="r">
              <a:lnSpc>
                <a:spcPct val="100000"/>
              </a:lnSpc>
              <a:spcBef>
                <a:spcPts val="0"/>
              </a:spcBef>
              <a:spcAft>
                <a:spcPts val="0"/>
              </a:spcAft>
              <a:buSzPts val="11300"/>
              <a:buNone/>
              <a:defRPr sz="11300"/>
            </a:lvl4pPr>
            <a:lvl5pPr lvl="4" rtl="0" algn="r">
              <a:lnSpc>
                <a:spcPct val="100000"/>
              </a:lnSpc>
              <a:spcBef>
                <a:spcPts val="0"/>
              </a:spcBef>
              <a:spcAft>
                <a:spcPts val="0"/>
              </a:spcAft>
              <a:buSzPts val="11300"/>
              <a:buNone/>
              <a:defRPr sz="11300"/>
            </a:lvl5pPr>
            <a:lvl6pPr lvl="5" rtl="0" algn="r">
              <a:lnSpc>
                <a:spcPct val="100000"/>
              </a:lnSpc>
              <a:spcBef>
                <a:spcPts val="0"/>
              </a:spcBef>
              <a:spcAft>
                <a:spcPts val="0"/>
              </a:spcAft>
              <a:buSzPts val="11300"/>
              <a:buNone/>
              <a:defRPr sz="11300"/>
            </a:lvl6pPr>
            <a:lvl7pPr lvl="6" rtl="0" algn="r">
              <a:lnSpc>
                <a:spcPct val="100000"/>
              </a:lnSpc>
              <a:spcBef>
                <a:spcPts val="0"/>
              </a:spcBef>
              <a:spcAft>
                <a:spcPts val="0"/>
              </a:spcAft>
              <a:buSzPts val="11300"/>
              <a:buNone/>
              <a:defRPr sz="11300"/>
            </a:lvl7pPr>
            <a:lvl8pPr lvl="7" rtl="0" algn="r">
              <a:lnSpc>
                <a:spcPct val="100000"/>
              </a:lnSpc>
              <a:spcBef>
                <a:spcPts val="0"/>
              </a:spcBef>
              <a:spcAft>
                <a:spcPts val="0"/>
              </a:spcAft>
              <a:buSzPts val="11300"/>
              <a:buNone/>
              <a:defRPr sz="11300"/>
            </a:lvl8pPr>
            <a:lvl9pPr lvl="8" rtl="0" algn="r">
              <a:lnSpc>
                <a:spcPct val="100000"/>
              </a:lnSpc>
              <a:spcBef>
                <a:spcPts val="0"/>
              </a:spcBef>
              <a:spcAft>
                <a:spcPts val="0"/>
              </a:spcAft>
              <a:buSzPts val="11300"/>
              <a:buNone/>
              <a:defRPr sz="11300"/>
            </a:lvl9pPr>
          </a:lstStyle>
          <a:p/>
        </p:txBody>
      </p:sp>
      <p:sp>
        <p:nvSpPr>
          <p:cNvPr id="182" name="Google Shape;182;p38"/>
          <p:cNvSpPr txBox="1"/>
          <p:nvPr>
            <p:ph idx="1" type="subTitle"/>
          </p:nvPr>
        </p:nvSpPr>
        <p:spPr>
          <a:xfrm>
            <a:off x="3305025" y="1523850"/>
            <a:ext cx="5124000" cy="538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700"/>
              <a:buNone/>
              <a:defRPr b="1" sz="2700"/>
            </a:lvl1pPr>
            <a:lvl2pPr lvl="1" rtl="0" algn="l">
              <a:lnSpc>
                <a:spcPct val="115000"/>
              </a:lnSpc>
              <a:spcBef>
                <a:spcPts val="1600"/>
              </a:spcBef>
              <a:spcAft>
                <a:spcPts val="0"/>
              </a:spcAft>
              <a:buSzPts val="2700"/>
              <a:buNone/>
              <a:defRPr b="1" sz="2700"/>
            </a:lvl2pPr>
            <a:lvl3pPr lvl="2" rtl="0" algn="l">
              <a:lnSpc>
                <a:spcPct val="115000"/>
              </a:lnSpc>
              <a:spcBef>
                <a:spcPts val="1600"/>
              </a:spcBef>
              <a:spcAft>
                <a:spcPts val="0"/>
              </a:spcAft>
              <a:buSzPts val="2700"/>
              <a:buNone/>
              <a:defRPr b="1" sz="2700"/>
            </a:lvl3pPr>
            <a:lvl4pPr lvl="3" rtl="0" algn="l">
              <a:lnSpc>
                <a:spcPct val="115000"/>
              </a:lnSpc>
              <a:spcBef>
                <a:spcPts val="1600"/>
              </a:spcBef>
              <a:spcAft>
                <a:spcPts val="0"/>
              </a:spcAft>
              <a:buSzPts val="2700"/>
              <a:buNone/>
              <a:defRPr b="1" sz="2700"/>
            </a:lvl4pPr>
            <a:lvl5pPr lvl="4" rtl="0" algn="l">
              <a:lnSpc>
                <a:spcPct val="115000"/>
              </a:lnSpc>
              <a:spcBef>
                <a:spcPts val="1600"/>
              </a:spcBef>
              <a:spcAft>
                <a:spcPts val="0"/>
              </a:spcAft>
              <a:buSzPts val="2700"/>
              <a:buNone/>
              <a:defRPr b="1" sz="2700"/>
            </a:lvl5pPr>
            <a:lvl6pPr lvl="5" rtl="0" algn="l">
              <a:lnSpc>
                <a:spcPct val="115000"/>
              </a:lnSpc>
              <a:spcBef>
                <a:spcPts val="1600"/>
              </a:spcBef>
              <a:spcAft>
                <a:spcPts val="0"/>
              </a:spcAft>
              <a:buSzPts val="2700"/>
              <a:buNone/>
              <a:defRPr b="1" sz="2700"/>
            </a:lvl6pPr>
            <a:lvl7pPr lvl="6" rtl="0" algn="l">
              <a:lnSpc>
                <a:spcPct val="115000"/>
              </a:lnSpc>
              <a:spcBef>
                <a:spcPts val="1600"/>
              </a:spcBef>
              <a:spcAft>
                <a:spcPts val="0"/>
              </a:spcAft>
              <a:buSzPts val="2700"/>
              <a:buNone/>
              <a:defRPr b="1" sz="2700"/>
            </a:lvl7pPr>
            <a:lvl8pPr lvl="7" rtl="0" algn="l">
              <a:lnSpc>
                <a:spcPct val="115000"/>
              </a:lnSpc>
              <a:spcBef>
                <a:spcPts val="1600"/>
              </a:spcBef>
              <a:spcAft>
                <a:spcPts val="0"/>
              </a:spcAft>
              <a:buSzPts val="2700"/>
              <a:buNone/>
              <a:defRPr b="1" sz="2700"/>
            </a:lvl8pPr>
            <a:lvl9pPr lvl="8" rtl="0" algn="l">
              <a:lnSpc>
                <a:spcPct val="115000"/>
              </a:lnSpc>
              <a:spcBef>
                <a:spcPts val="1600"/>
              </a:spcBef>
              <a:spcAft>
                <a:spcPts val="1600"/>
              </a:spcAft>
              <a:buSzPts val="2700"/>
              <a:buNone/>
              <a:defRPr b="1" sz="2700"/>
            </a:lvl9pPr>
          </a:lstStyle>
          <a:p/>
        </p:txBody>
      </p:sp>
      <p:sp>
        <p:nvSpPr>
          <p:cNvPr id="183" name="Google Shape;183;p38"/>
          <p:cNvSpPr txBox="1"/>
          <p:nvPr>
            <p:ph idx="2" type="body"/>
          </p:nvPr>
        </p:nvSpPr>
        <p:spPr>
          <a:xfrm>
            <a:off x="3290231" y="2224219"/>
            <a:ext cx="5115300" cy="1556400"/>
          </a:xfrm>
          <a:prstGeom prst="rect">
            <a:avLst/>
          </a:prstGeom>
          <a:noFill/>
          <a:ln>
            <a:noFill/>
          </a:ln>
        </p:spPr>
        <p:txBody>
          <a:bodyPr anchorCtr="0" anchor="ctr" bIns="91425" lIns="91425" spcFirstLastPara="1" rIns="91425" wrap="square" tIns="91425">
            <a:normAutofit/>
          </a:bodyPr>
          <a:lstStyle>
            <a:lvl1pPr indent="-317500" lvl="0" marL="457200" rtl="0" algn="l">
              <a:lnSpc>
                <a:spcPct val="115000"/>
              </a:lnSpc>
              <a:spcBef>
                <a:spcPts val="0"/>
              </a:spcBef>
              <a:spcAft>
                <a:spcPts val="0"/>
              </a:spcAft>
              <a:buSzPts val="14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188" name="Shape 188"/>
        <p:cNvGrpSpPr/>
        <p:nvPr/>
      </p:nvGrpSpPr>
      <p:grpSpPr>
        <a:xfrm>
          <a:off x="0" y="0"/>
          <a:ext cx="0" cy="0"/>
          <a:chOff x="0" y="0"/>
          <a:chExt cx="0" cy="0"/>
        </a:xfrm>
      </p:grpSpPr>
      <p:sp>
        <p:nvSpPr>
          <p:cNvPr id="189" name="Google Shape;189;p40"/>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0"/>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0"/>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0"/>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3" name="Google Shape;193;p40"/>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4" name="Google Shape;194;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95" name="Shape 195"/>
        <p:cNvGrpSpPr/>
        <p:nvPr/>
      </p:nvGrpSpPr>
      <p:grpSpPr>
        <a:xfrm>
          <a:off x="0" y="0"/>
          <a:ext cx="0" cy="0"/>
          <a:chOff x="0" y="0"/>
          <a:chExt cx="0" cy="0"/>
        </a:xfrm>
      </p:grpSpPr>
      <p:sp>
        <p:nvSpPr>
          <p:cNvPr id="196" name="Google Shape;196;p41"/>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1"/>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1"/>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1"/>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00" name="Google Shape;200;p41"/>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1" name="Google Shape;201;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2" name="Google Shape;202;p41"/>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03" name="Shape 203"/>
        <p:cNvGrpSpPr/>
        <p:nvPr/>
      </p:nvGrpSpPr>
      <p:grpSpPr>
        <a:xfrm>
          <a:off x="0" y="0"/>
          <a:ext cx="0" cy="0"/>
          <a:chOff x="0" y="0"/>
          <a:chExt cx="0" cy="0"/>
        </a:xfrm>
      </p:grpSpPr>
      <p:sp>
        <p:nvSpPr>
          <p:cNvPr id="204" name="Google Shape;204;p42"/>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05" name="Google Shape;205;p42"/>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06" name="Google Shape;206;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7" name="Google Shape;207;p42"/>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08" name="Google Shape;208;p42"/>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209" name="Google Shape;209;p42"/>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0" name="Shape 210"/>
        <p:cNvGrpSpPr/>
        <p:nvPr/>
      </p:nvGrpSpPr>
      <p:grpSpPr>
        <a:xfrm>
          <a:off x="0" y="0"/>
          <a:ext cx="0" cy="0"/>
          <a:chOff x="0" y="0"/>
          <a:chExt cx="0" cy="0"/>
        </a:xfrm>
      </p:grpSpPr>
      <p:sp>
        <p:nvSpPr>
          <p:cNvPr id="211" name="Google Shape;211;p4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2" name="Google Shape;212;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3" name="Shape 213"/>
        <p:cNvGrpSpPr/>
        <p:nvPr/>
      </p:nvGrpSpPr>
      <p:grpSpPr>
        <a:xfrm>
          <a:off x="0" y="0"/>
          <a:ext cx="0" cy="0"/>
          <a:chOff x="0" y="0"/>
          <a:chExt cx="0" cy="0"/>
        </a:xfrm>
      </p:grpSpPr>
      <p:sp>
        <p:nvSpPr>
          <p:cNvPr id="214" name="Google Shape;214;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 name="Google Shape;215;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6" name="Google Shape;216;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7" name="Google Shape;217;p4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18" name="Google Shape;218;p4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19" name="Shape 219"/>
        <p:cNvGrpSpPr/>
        <p:nvPr/>
      </p:nvGrpSpPr>
      <p:grpSpPr>
        <a:xfrm>
          <a:off x="0" y="0"/>
          <a:ext cx="0" cy="0"/>
          <a:chOff x="0" y="0"/>
          <a:chExt cx="0" cy="0"/>
        </a:xfrm>
      </p:grpSpPr>
      <p:sp>
        <p:nvSpPr>
          <p:cNvPr id="220" name="Google Shape;220;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1" name="Google Shape;221;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22" name="Google Shape;222;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3" name="Shape 223"/>
        <p:cNvGrpSpPr/>
        <p:nvPr/>
      </p:nvGrpSpPr>
      <p:grpSpPr>
        <a:xfrm>
          <a:off x="0" y="0"/>
          <a:ext cx="0" cy="0"/>
          <a:chOff x="0" y="0"/>
          <a:chExt cx="0" cy="0"/>
        </a:xfrm>
      </p:grpSpPr>
      <p:sp>
        <p:nvSpPr>
          <p:cNvPr id="224" name="Google Shape;224;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5" name="Google Shape;225;p4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6" name="Google Shape;226;p4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7" name="Google Shape;227;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28" name="Google Shape;228;p4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29" name="Google Shape;229;p4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0" name="Shape 230"/>
        <p:cNvGrpSpPr/>
        <p:nvPr/>
      </p:nvGrpSpPr>
      <p:grpSpPr>
        <a:xfrm>
          <a:off x="0" y="0"/>
          <a:ext cx="0" cy="0"/>
          <a:chOff x="0" y="0"/>
          <a:chExt cx="0" cy="0"/>
        </a:xfrm>
      </p:grpSpPr>
      <p:sp>
        <p:nvSpPr>
          <p:cNvPr id="231" name="Google Shape;231;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2" name="Google Shape;232;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33" name="Google Shape;233;p47"/>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34" name="Google Shape;234;p47"/>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5" name="Shape 235"/>
        <p:cNvGrpSpPr/>
        <p:nvPr/>
      </p:nvGrpSpPr>
      <p:grpSpPr>
        <a:xfrm>
          <a:off x="0" y="0"/>
          <a:ext cx="0" cy="0"/>
          <a:chOff x="0" y="0"/>
          <a:chExt cx="0" cy="0"/>
        </a:xfrm>
      </p:grpSpPr>
      <p:sp>
        <p:nvSpPr>
          <p:cNvPr id="236" name="Google Shape;236;p4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37" name="Google Shape;237;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8" name="Shape 238"/>
        <p:cNvGrpSpPr/>
        <p:nvPr/>
      </p:nvGrpSpPr>
      <p:grpSpPr>
        <a:xfrm>
          <a:off x="0" y="0"/>
          <a:ext cx="0" cy="0"/>
          <a:chOff x="0" y="0"/>
          <a:chExt cx="0" cy="0"/>
        </a:xfrm>
      </p:grpSpPr>
      <p:sp>
        <p:nvSpPr>
          <p:cNvPr id="239" name="Google Shape;239;p4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41" name="Google Shape;241;p4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42" name="Google Shape;242;p4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243" name="Shape 243"/>
        <p:cNvGrpSpPr/>
        <p:nvPr/>
      </p:nvGrpSpPr>
      <p:grpSpPr>
        <a:xfrm>
          <a:off x="0" y="0"/>
          <a:ext cx="0" cy="0"/>
          <a:chOff x="0" y="0"/>
          <a:chExt cx="0" cy="0"/>
        </a:xfrm>
      </p:grpSpPr>
      <p:sp>
        <p:nvSpPr>
          <p:cNvPr id="244" name="Google Shape;244;p50"/>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5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46" name="Google Shape;246;p5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47" name="Google Shape;247;p5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248" name="Google Shape;248;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249" name="Shape 249"/>
        <p:cNvGrpSpPr/>
        <p:nvPr/>
      </p:nvGrpSpPr>
      <p:grpSpPr>
        <a:xfrm>
          <a:off x="0" y="0"/>
          <a:ext cx="0" cy="0"/>
          <a:chOff x="0" y="0"/>
          <a:chExt cx="0" cy="0"/>
        </a:xfrm>
      </p:grpSpPr>
      <p:sp>
        <p:nvSpPr>
          <p:cNvPr id="250" name="Google Shape;250;p51"/>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5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52" name="Google Shape;252;p5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53" name="Google Shape;253;p5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4" name="Shape 254"/>
        <p:cNvGrpSpPr/>
        <p:nvPr/>
      </p:nvGrpSpPr>
      <p:grpSpPr>
        <a:xfrm>
          <a:off x="0" y="0"/>
          <a:ext cx="0" cy="0"/>
          <a:chOff x="0" y="0"/>
          <a:chExt cx="0" cy="0"/>
        </a:xfrm>
      </p:grpSpPr>
      <p:sp>
        <p:nvSpPr>
          <p:cNvPr id="255" name="Google Shape;255;p5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56" name="Google Shape;256;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 name="Google Shape;34;p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7" name="Shape 257"/>
        <p:cNvGrpSpPr/>
        <p:nvPr/>
      </p:nvGrpSpPr>
      <p:grpSpPr>
        <a:xfrm>
          <a:off x="0" y="0"/>
          <a:ext cx="0" cy="0"/>
          <a:chOff x="0" y="0"/>
          <a:chExt cx="0" cy="0"/>
        </a:xfrm>
      </p:grpSpPr>
      <p:sp>
        <p:nvSpPr>
          <p:cNvPr id="258" name="Google Shape;258;p5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59" name="Google Shape;259;p5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60" name="Google Shape;260;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61" name="Google Shape;261;p53"/>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62" name="Google Shape;262;p53"/>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3" name="Shape 263"/>
        <p:cNvGrpSpPr/>
        <p:nvPr/>
      </p:nvGrpSpPr>
      <p:grpSpPr>
        <a:xfrm>
          <a:off x="0" y="0"/>
          <a:ext cx="0" cy="0"/>
          <a:chOff x="0" y="0"/>
          <a:chExt cx="0" cy="0"/>
        </a:xfrm>
      </p:grpSpPr>
      <p:sp>
        <p:nvSpPr>
          <p:cNvPr id="264" name="Google Shape;264;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65" name="Google Shape;265;p5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66" name="Google Shape;266;p5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267" name="Shape 267"/>
        <p:cNvGrpSpPr/>
        <p:nvPr/>
      </p:nvGrpSpPr>
      <p:grpSpPr>
        <a:xfrm>
          <a:off x="0" y="0"/>
          <a:ext cx="0" cy="0"/>
          <a:chOff x="0" y="0"/>
          <a:chExt cx="0" cy="0"/>
        </a:xfrm>
      </p:grpSpPr>
      <p:sp>
        <p:nvSpPr>
          <p:cNvPr id="268" name="Google Shape;268;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269" name="Shape 269"/>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ion">
  <p:cSld name="Collaboration">
    <p:spTree>
      <p:nvGrpSpPr>
        <p:cNvPr id="270" name="Shape 270"/>
        <p:cNvGrpSpPr/>
        <p:nvPr/>
      </p:nvGrpSpPr>
      <p:grpSpPr>
        <a:xfrm>
          <a:off x="0" y="0"/>
          <a:ext cx="0" cy="0"/>
          <a:chOff x="0" y="0"/>
          <a:chExt cx="0" cy="0"/>
        </a:xfrm>
      </p:grpSpPr>
      <p:pic>
        <p:nvPicPr>
          <p:cNvPr id="271" name="Google Shape;271;p57"/>
          <p:cNvPicPr preferRelativeResize="0"/>
          <p:nvPr/>
        </p:nvPicPr>
        <p:blipFill>
          <a:blip r:embed="rId2">
            <a:alphaModFix/>
          </a:blip>
          <a:stretch>
            <a:fillRect/>
          </a:stretch>
        </p:blipFill>
        <p:spPr>
          <a:xfrm>
            <a:off x="0" y="0"/>
            <a:ext cx="9144000" cy="5138974"/>
          </a:xfrm>
          <a:prstGeom prst="rect">
            <a:avLst/>
          </a:prstGeom>
          <a:noFill/>
          <a:ln>
            <a:noFill/>
          </a:ln>
        </p:spPr>
      </p:pic>
      <p:sp>
        <p:nvSpPr>
          <p:cNvPr id="272" name="Google Shape;272;p57"/>
          <p:cNvSpPr txBox="1"/>
          <p:nvPr>
            <p:ph type="title"/>
          </p:nvPr>
        </p:nvSpPr>
        <p:spPr>
          <a:xfrm>
            <a:off x="1609264" y="2074863"/>
            <a:ext cx="5925600" cy="99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3" name="Shape 273"/>
        <p:cNvGrpSpPr/>
        <p:nvPr/>
      </p:nvGrpSpPr>
      <p:grpSpPr>
        <a:xfrm>
          <a:off x="0" y="0"/>
          <a:ext cx="0" cy="0"/>
          <a:chOff x="0" y="0"/>
          <a:chExt cx="0" cy="0"/>
        </a:xfrm>
      </p:grpSpPr>
      <p:sp>
        <p:nvSpPr>
          <p:cNvPr id="274" name="Google Shape;274;p58"/>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
        <p:nvSpPr>
          <p:cNvPr id="275" name="Google Shape;275;p5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2000" u="none" cap="none" strike="noStrike">
                <a:solidFill>
                  <a:srgbClr val="16425B"/>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2pPr>
            <a:lvl3pPr indent="-317500" lvl="2" marL="13716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3pPr>
            <a:lvl4pPr indent="-317500" lvl="3" marL="18288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4pPr>
            <a:lvl5pPr indent="-317500" lvl="4" marL="22860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cxnSp>
        <p:nvCxnSpPr>
          <p:cNvPr id="276" name="Google Shape;276;p58"/>
          <p:cNvCxnSpPr/>
          <p:nvPr/>
        </p:nvCxnSpPr>
        <p:spPr>
          <a:xfrm rot="10800000">
            <a:off x="423601" y="1030760"/>
            <a:ext cx="8408700" cy="0"/>
          </a:xfrm>
          <a:prstGeom prst="straightConnector1">
            <a:avLst/>
          </a:prstGeom>
          <a:noFill/>
          <a:ln cap="flat" cmpd="sng" w="9525">
            <a:solidFill>
              <a:srgbClr val="5DA9A7"/>
            </a:solidFill>
            <a:prstDash val="solid"/>
            <a:round/>
            <a:headEnd len="sm" w="sm" type="none"/>
            <a:tailEnd len="sm" w="sm" type="none"/>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277" name="Shape 277"/>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p:cSld name="TITLE_3">
    <p:spTree>
      <p:nvGrpSpPr>
        <p:cNvPr id="278" name="Shape 278"/>
        <p:cNvGrpSpPr/>
        <p:nvPr/>
      </p:nvGrpSpPr>
      <p:grpSpPr>
        <a:xfrm>
          <a:off x="0" y="0"/>
          <a:ext cx="0" cy="0"/>
          <a:chOff x="0" y="0"/>
          <a:chExt cx="0" cy="0"/>
        </a:xfrm>
      </p:grpSpPr>
      <p:sp>
        <p:nvSpPr>
          <p:cNvPr id="279" name="Google Shape;279;p60"/>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80" name="Google Shape;280;p60"/>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81" name="Google Shape;281;p60"/>
          <p:cNvGrpSpPr/>
          <p:nvPr/>
        </p:nvGrpSpPr>
        <p:grpSpPr>
          <a:xfrm>
            <a:off x="-562067" y="-642585"/>
            <a:ext cx="10240937" cy="6411435"/>
            <a:chOff x="-562067" y="-642585"/>
            <a:chExt cx="10240937" cy="6411435"/>
          </a:xfrm>
        </p:grpSpPr>
        <p:grpSp>
          <p:nvGrpSpPr>
            <p:cNvPr id="282" name="Google Shape;282;p60"/>
            <p:cNvGrpSpPr/>
            <p:nvPr/>
          </p:nvGrpSpPr>
          <p:grpSpPr>
            <a:xfrm flipH="1">
              <a:off x="8181902" y="-642585"/>
              <a:ext cx="1496968" cy="1832225"/>
              <a:chOff x="-498093" y="-514637"/>
              <a:chExt cx="1496968" cy="1832225"/>
            </a:xfrm>
          </p:grpSpPr>
          <p:sp>
            <p:nvSpPr>
              <p:cNvPr id="283" name="Google Shape;283;p60"/>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60"/>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60"/>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60"/>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7" name="Google Shape;287;p60"/>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88" name="Google Shape;288;p60"/>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89" name="Google Shape;289;p60"/>
            <p:cNvGrpSpPr/>
            <p:nvPr/>
          </p:nvGrpSpPr>
          <p:grpSpPr>
            <a:xfrm flipH="1">
              <a:off x="-562067" y="3936624"/>
              <a:ext cx="9667697" cy="1832225"/>
              <a:chOff x="-1622" y="3828438"/>
              <a:chExt cx="9667697" cy="1832225"/>
            </a:xfrm>
          </p:grpSpPr>
          <p:grpSp>
            <p:nvGrpSpPr>
              <p:cNvPr id="290" name="Google Shape;290;p60"/>
              <p:cNvGrpSpPr/>
              <p:nvPr/>
            </p:nvGrpSpPr>
            <p:grpSpPr>
              <a:xfrm rot="10800000">
                <a:off x="8169107" y="3828438"/>
                <a:ext cx="1496968" cy="1832225"/>
                <a:chOff x="-498093" y="-514637"/>
                <a:chExt cx="1496968" cy="1832225"/>
              </a:xfrm>
            </p:grpSpPr>
            <p:sp>
              <p:nvSpPr>
                <p:cNvPr id="291" name="Google Shape;291;p60"/>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60"/>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60"/>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60"/>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95" name="Google Shape;295;p60"/>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1">
  <p:cSld name="TITLE_4">
    <p:spTree>
      <p:nvGrpSpPr>
        <p:cNvPr id="296" name="Shape 296"/>
        <p:cNvGrpSpPr/>
        <p:nvPr/>
      </p:nvGrpSpPr>
      <p:grpSpPr>
        <a:xfrm>
          <a:off x="0" y="0"/>
          <a:ext cx="0" cy="0"/>
          <a:chOff x="0" y="0"/>
          <a:chExt cx="0" cy="0"/>
        </a:xfrm>
      </p:grpSpPr>
      <p:sp>
        <p:nvSpPr>
          <p:cNvPr id="297" name="Google Shape;297;p61"/>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98" name="Google Shape;298;p61"/>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99" name="Google Shape;299;p61"/>
          <p:cNvGrpSpPr/>
          <p:nvPr/>
        </p:nvGrpSpPr>
        <p:grpSpPr>
          <a:xfrm>
            <a:off x="-562067" y="-642585"/>
            <a:ext cx="10240937" cy="6411435"/>
            <a:chOff x="-562067" y="-642585"/>
            <a:chExt cx="10240937" cy="6411435"/>
          </a:xfrm>
        </p:grpSpPr>
        <p:grpSp>
          <p:nvGrpSpPr>
            <p:cNvPr id="300" name="Google Shape;300;p61"/>
            <p:cNvGrpSpPr/>
            <p:nvPr/>
          </p:nvGrpSpPr>
          <p:grpSpPr>
            <a:xfrm flipH="1">
              <a:off x="8181902" y="-642585"/>
              <a:ext cx="1496968" cy="1832225"/>
              <a:chOff x="-498093" y="-514637"/>
              <a:chExt cx="1496968" cy="1832225"/>
            </a:xfrm>
          </p:grpSpPr>
          <p:sp>
            <p:nvSpPr>
              <p:cNvPr id="301" name="Google Shape;301;p6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6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6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6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5" name="Google Shape;305;p61"/>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306" name="Google Shape;306;p61"/>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307" name="Google Shape;307;p61"/>
            <p:cNvGrpSpPr/>
            <p:nvPr/>
          </p:nvGrpSpPr>
          <p:grpSpPr>
            <a:xfrm flipH="1">
              <a:off x="-562067" y="3936624"/>
              <a:ext cx="9667697" cy="1832225"/>
              <a:chOff x="-1622" y="3828438"/>
              <a:chExt cx="9667697" cy="1832225"/>
            </a:xfrm>
          </p:grpSpPr>
          <p:grpSp>
            <p:nvGrpSpPr>
              <p:cNvPr id="308" name="Google Shape;308;p61"/>
              <p:cNvGrpSpPr/>
              <p:nvPr/>
            </p:nvGrpSpPr>
            <p:grpSpPr>
              <a:xfrm rot="10800000">
                <a:off x="8169107" y="3828438"/>
                <a:ext cx="1496968" cy="1832225"/>
                <a:chOff x="-498093" y="-514637"/>
                <a:chExt cx="1496968" cy="1832225"/>
              </a:xfrm>
            </p:grpSpPr>
            <p:sp>
              <p:nvSpPr>
                <p:cNvPr id="309" name="Google Shape;309;p6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6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6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6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13" name="Google Shape;313;p61"/>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4" name="Shape 314"/>
        <p:cNvGrpSpPr/>
        <p:nvPr/>
      </p:nvGrpSpPr>
      <p:grpSpPr>
        <a:xfrm>
          <a:off x="0" y="0"/>
          <a:ext cx="0" cy="0"/>
          <a:chOff x="0" y="0"/>
          <a:chExt cx="0" cy="0"/>
        </a:xfrm>
      </p:grpSpPr>
      <p:sp>
        <p:nvSpPr>
          <p:cNvPr id="315" name="Google Shape;315;p6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6" name="Google Shape;316;p6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7" name="Google Shape;317;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37" name="Shape 37"/>
        <p:cNvGrpSpPr/>
        <p:nvPr/>
      </p:nvGrpSpPr>
      <p:grpSpPr>
        <a:xfrm>
          <a:off x="0" y="0"/>
          <a:ext cx="0" cy="0"/>
          <a:chOff x="0" y="0"/>
          <a:chExt cx="0" cy="0"/>
        </a:xfrm>
      </p:grpSpPr>
      <p:sp>
        <p:nvSpPr>
          <p:cNvPr id="38" name="Google Shape;38;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 name="Google Shape;39;p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2">
  <p:cSld name="TITLE_5">
    <p:spTree>
      <p:nvGrpSpPr>
        <p:cNvPr id="318" name="Shape 318"/>
        <p:cNvGrpSpPr/>
        <p:nvPr/>
      </p:nvGrpSpPr>
      <p:grpSpPr>
        <a:xfrm>
          <a:off x="0" y="0"/>
          <a:ext cx="0" cy="0"/>
          <a:chOff x="0" y="0"/>
          <a:chExt cx="0" cy="0"/>
        </a:xfrm>
      </p:grpSpPr>
      <p:sp>
        <p:nvSpPr>
          <p:cNvPr id="319" name="Google Shape;319;p63"/>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20" name="Google Shape;320;p63"/>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321" name="Google Shape;321;p63"/>
          <p:cNvGrpSpPr/>
          <p:nvPr/>
        </p:nvGrpSpPr>
        <p:grpSpPr>
          <a:xfrm>
            <a:off x="-562067" y="-642585"/>
            <a:ext cx="10240937" cy="6411435"/>
            <a:chOff x="-562067" y="-642585"/>
            <a:chExt cx="10240937" cy="6411435"/>
          </a:xfrm>
        </p:grpSpPr>
        <p:grpSp>
          <p:nvGrpSpPr>
            <p:cNvPr id="322" name="Google Shape;322;p63"/>
            <p:cNvGrpSpPr/>
            <p:nvPr/>
          </p:nvGrpSpPr>
          <p:grpSpPr>
            <a:xfrm flipH="1">
              <a:off x="8181902" y="-642585"/>
              <a:ext cx="1496968" cy="1832225"/>
              <a:chOff x="-498093" y="-514637"/>
              <a:chExt cx="1496968" cy="1832225"/>
            </a:xfrm>
          </p:grpSpPr>
          <p:sp>
            <p:nvSpPr>
              <p:cNvPr id="323" name="Google Shape;323;p63"/>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63"/>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63"/>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63"/>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27" name="Google Shape;327;p63"/>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328" name="Google Shape;328;p63"/>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329" name="Google Shape;329;p63"/>
            <p:cNvGrpSpPr/>
            <p:nvPr/>
          </p:nvGrpSpPr>
          <p:grpSpPr>
            <a:xfrm flipH="1">
              <a:off x="-562067" y="3936624"/>
              <a:ext cx="9667697" cy="1832225"/>
              <a:chOff x="-1622" y="3828438"/>
              <a:chExt cx="9667697" cy="1832225"/>
            </a:xfrm>
          </p:grpSpPr>
          <p:grpSp>
            <p:nvGrpSpPr>
              <p:cNvPr id="330" name="Google Shape;330;p63"/>
              <p:cNvGrpSpPr/>
              <p:nvPr/>
            </p:nvGrpSpPr>
            <p:grpSpPr>
              <a:xfrm rot="10800000">
                <a:off x="8169107" y="3828438"/>
                <a:ext cx="1496968" cy="1832225"/>
                <a:chOff x="-498093" y="-514637"/>
                <a:chExt cx="1496968" cy="1832225"/>
              </a:xfrm>
            </p:grpSpPr>
            <p:sp>
              <p:nvSpPr>
                <p:cNvPr id="331" name="Google Shape;331;p63"/>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63"/>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3"/>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3"/>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35" name="Google Shape;335;p63"/>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0" name="Shape 340"/>
        <p:cNvGrpSpPr/>
        <p:nvPr/>
      </p:nvGrpSpPr>
      <p:grpSpPr>
        <a:xfrm>
          <a:off x="0" y="0"/>
          <a:ext cx="0" cy="0"/>
          <a:chOff x="0" y="0"/>
          <a:chExt cx="0" cy="0"/>
        </a:xfrm>
      </p:grpSpPr>
      <p:sp>
        <p:nvSpPr>
          <p:cNvPr id="341" name="Google Shape;341;p6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2" name="Google Shape;342;p6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3" name="Google Shape;343;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4" name="Shape 344"/>
        <p:cNvGrpSpPr/>
        <p:nvPr/>
      </p:nvGrpSpPr>
      <p:grpSpPr>
        <a:xfrm>
          <a:off x="0" y="0"/>
          <a:ext cx="0" cy="0"/>
          <a:chOff x="0" y="0"/>
          <a:chExt cx="0" cy="0"/>
        </a:xfrm>
      </p:grpSpPr>
      <p:sp>
        <p:nvSpPr>
          <p:cNvPr id="345" name="Google Shape;345;p6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46" name="Google Shape;346;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7" name="Shape 347"/>
        <p:cNvGrpSpPr/>
        <p:nvPr/>
      </p:nvGrpSpPr>
      <p:grpSpPr>
        <a:xfrm>
          <a:off x="0" y="0"/>
          <a:ext cx="0" cy="0"/>
          <a:chOff x="0" y="0"/>
          <a:chExt cx="0" cy="0"/>
        </a:xfrm>
      </p:grpSpPr>
      <p:sp>
        <p:nvSpPr>
          <p:cNvPr id="348" name="Google Shape;348;p6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9" name="Google Shape;349;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50" name="Google Shape;350;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1" name="Shape 351"/>
        <p:cNvGrpSpPr/>
        <p:nvPr/>
      </p:nvGrpSpPr>
      <p:grpSpPr>
        <a:xfrm>
          <a:off x="0" y="0"/>
          <a:ext cx="0" cy="0"/>
          <a:chOff x="0" y="0"/>
          <a:chExt cx="0" cy="0"/>
        </a:xfrm>
      </p:grpSpPr>
      <p:sp>
        <p:nvSpPr>
          <p:cNvPr id="352" name="Google Shape;352;p6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3" name="Google Shape;353;p6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4" name="Google Shape;354;p6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5" name="Google Shape;355;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6" name="Shape 356"/>
        <p:cNvGrpSpPr/>
        <p:nvPr/>
      </p:nvGrpSpPr>
      <p:grpSpPr>
        <a:xfrm>
          <a:off x="0" y="0"/>
          <a:ext cx="0" cy="0"/>
          <a:chOff x="0" y="0"/>
          <a:chExt cx="0" cy="0"/>
        </a:xfrm>
      </p:grpSpPr>
      <p:sp>
        <p:nvSpPr>
          <p:cNvPr id="357" name="Google Shape;357;p6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8" name="Google Shape;358;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9" name="Shape 359"/>
        <p:cNvGrpSpPr/>
        <p:nvPr/>
      </p:nvGrpSpPr>
      <p:grpSpPr>
        <a:xfrm>
          <a:off x="0" y="0"/>
          <a:ext cx="0" cy="0"/>
          <a:chOff x="0" y="0"/>
          <a:chExt cx="0" cy="0"/>
        </a:xfrm>
      </p:grpSpPr>
      <p:sp>
        <p:nvSpPr>
          <p:cNvPr id="360" name="Google Shape;360;p7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61" name="Google Shape;361;p7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2" name="Google Shape;362;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3" name="Shape 363"/>
        <p:cNvGrpSpPr/>
        <p:nvPr/>
      </p:nvGrpSpPr>
      <p:grpSpPr>
        <a:xfrm>
          <a:off x="0" y="0"/>
          <a:ext cx="0" cy="0"/>
          <a:chOff x="0" y="0"/>
          <a:chExt cx="0" cy="0"/>
        </a:xfrm>
      </p:grpSpPr>
      <p:sp>
        <p:nvSpPr>
          <p:cNvPr id="364" name="Google Shape;364;p7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5" name="Google Shape;365;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6" name="Shape 366"/>
        <p:cNvGrpSpPr/>
        <p:nvPr/>
      </p:nvGrpSpPr>
      <p:grpSpPr>
        <a:xfrm>
          <a:off x="0" y="0"/>
          <a:ext cx="0" cy="0"/>
          <a:chOff x="0" y="0"/>
          <a:chExt cx="0" cy="0"/>
        </a:xfrm>
      </p:grpSpPr>
      <p:sp>
        <p:nvSpPr>
          <p:cNvPr id="367" name="Google Shape;367;p7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7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69" name="Google Shape;369;p7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70" name="Google Shape;370;p7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71" name="Google Shape;371;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2" name="Shape 372"/>
        <p:cNvGrpSpPr/>
        <p:nvPr/>
      </p:nvGrpSpPr>
      <p:grpSpPr>
        <a:xfrm>
          <a:off x="0" y="0"/>
          <a:ext cx="0" cy="0"/>
          <a:chOff x="0" y="0"/>
          <a:chExt cx="0" cy="0"/>
        </a:xfrm>
      </p:grpSpPr>
      <p:sp>
        <p:nvSpPr>
          <p:cNvPr id="373" name="Google Shape;373;p7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74" name="Google Shape;374;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 name="Shape 41"/>
        <p:cNvGrpSpPr/>
        <p:nvPr/>
      </p:nvGrpSpPr>
      <p:grpSpPr>
        <a:xfrm>
          <a:off x="0" y="0"/>
          <a:ext cx="0" cy="0"/>
          <a:chOff x="0" y="0"/>
          <a:chExt cx="0" cy="0"/>
        </a:xfrm>
      </p:grpSpPr>
      <p:sp>
        <p:nvSpPr>
          <p:cNvPr id="42" name="Google Shape;42;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4" name="Google Shape;44;p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75" name="Shape 375"/>
        <p:cNvGrpSpPr/>
        <p:nvPr/>
      </p:nvGrpSpPr>
      <p:grpSpPr>
        <a:xfrm>
          <a:off x="0" y="0"/>
          <a:ext cx="0" cy="0"/>
          <a:chOff x="0" y="0"/>
          <a:chExt cx="0" cy="0"/>
        </a:xfrm>
      </p:grpSpPr>
      <p:sp>
        <p:nvSpPr>
          <p:cNvPr id="376" name="Google Shape;376;p7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77" name="Google Shape;377;p7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78" name="Google Shape;378;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9" name="Shape 379"/>
        <p:cNvGrpSpPr/>
        <p:nvPr/>
      </p:nvGrpSpPr>
      <p:grpSpPr>
        <a:xfrm>
          <a:off x="0" y="0"/>
          <a:ext cx="0" cy="0"/>
          <a:chOff x="0" y="0"/>
          <a:chExt cx="0" cy="0"/>
        </a:xfrm>
      </p:grpSpPr>
      <p:sp>
        <p:nvSpPr>
          <p:cNvPr id="380" name="Google Shape;380;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381" name="Shape 38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9"/>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1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image" Target="../media/image1.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19" Type="http://schemas.openxmlformats.org/officeDocument/2006/relationships/slideLayout" Target="../slideLayouts/slideLayout36.xml"/><Relationship Id="rId6" Type="http://schemas.openxmlformats.org/officeDocument/2006/relationships/slideLayout" Target="../slideLayouts/slideLayout23.xml"/><Relationship Id="rId18" Type="http://schemas.openxmlformats.org/officeDocument/2006/relationships/slideLayout" Target="../slideLayouts/slideLayout35.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6.xml"/><Relationship Id="rId22" Type="http://schemas.openxmlformats.org/officeDocument/2006/relationships/slideLayout" Target="../slideLayouts/slideLayout58.xml"/><Relationship Id="rId21" Type="http://schemas.openxmlformats.org/officeDocument/2006/relationships/slideLayout" Target="../slideLayouts/slideLayout57.xml"/><Relationship Id="rId24" Type="http://schemas.openxmlformats.org/officeDocument/2006/relationships/slideLayout" Target="../slideLayouts/slideLayout60.xml"/><Relationship Id="rId23" Type="http://schemas.openxmlformats.org/officeDocument/2006/relationships/slideLayout" Target="../slideLayouts/slideLayout59.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25" Type="http://schemas.openxmlformats.org/officeDocument/2006/relationships/theme" Target="../theme/theme2.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17" Type="http://schemas.openxmlformats.org/officeDocument/2006/relationships/slideLayout" Target="../slideLayouts/slideLayout53.xml"/><Relationship Id="rId16" Type="http://schemas.openxmlformats.org/officeDocument/2006/relationships/slideLayout" Target="../slideLayouts/slideLayout52.xml"/><Relationship Id="rId19" Type="http://schemas.openxmlformats.org/officeDocument/2006/relationships/slideLayout" Target="../slideLayouts/slideLayout55.xml"/><Relationship Id="rId18"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3" Type="http://schemas.openxmlformats.org/officeDocument/2006/relationships/theme" Target="../theme/theme5.xml"/><Relationship Id="rId1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5" name="Shape 85"/>
        <p:cNvGrpSpPr/>
        <p:nvPr/>
      </p:nvGrpSpPr>
      <p:grpSpPr>
        <a:xfrm>
          <a:off x="0" y="0"/>
          <a:ext cx="0" cy="0"/>
          <a:chOff x="0" y="0"/>
          <a:chExt cx="0" cy="0"/>
        </a:xfrm>
      </p:grpSpPr>
      <p:sp>
        <p:nvSpPr>
          <p:cNvPr id="86" name="Google Shape;86;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7" name="Google Shape;87;p2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8" name="Google Shape;88;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9" name="Google Shape;89;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0" name="Google Shape;9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4" name="Shape 184"/>
        <p:cNvGrpSpPr/>
        <p:nvPr/>
      </p:nvGrpSpPr>
      <p:grpSpPr>
        <a:xfrm>
          <a:off x="0" y="0"/>
          <a:ext cx="0" cy="0"/>
          <a:chOff x="0" y="0"/>
          <a:chExt cx="0" cy="0"/>
        </a:xfrm>
      </p:grpSpPr>
      <p:sp>
        <p:nvSpPr>
          <p:cNvPr id="185" name="Google Shape;185;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86" name="Google Shape;186;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187" name="Google Shape;187;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36" name="Shape 336"/>
        <p:cNvGrpSpPr/>
        <p:nvPr/>
      </p:nvGrpSpPr>
      <p:grpSpPr>
        <a:xfrm>
          <a:off x="0" y="0"/>
          <a:ext cx="0" cy="0"/>
          <a:chOff x="0" y="0"/>
          <a:chExt cx="0" cy="0"/>
        </a:xfrm>
      </p:grpSpPr>
      <p:sp>
        <p:nvSpPr>
          <p:cNvPr id="337" name="Google Shape;337;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38" name="Google Shape;338;p6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39" name="Google Shape;339;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0" Type="http://schemas.openxmlformats.org/officeDocument/2006/relationships/image" Target="../media/image21.png"/><Relationship Id="rId22" Type="http://schemas.openxmlformats.org/officeDocument/2006/relationships/image" Target="../media/image22.png"/><Relationship Id="rId21" Type="http://schemas.openxmlformats.org/officeDocument/2006/relationships/image" Target="../media/image19.png"/><Relationship Id="rId24" Type="http://schemas.openxmlformats.org/officeDocument/2006/relationships/image" Target="../media/image17.png"/><Relationship Id="rId23" Type="http://schemas.openxmlformats.org/officeDocument/2006/relationships/hyperlink" Target="https://docs.google.com/document/d/1bOSVmSijenbI43zdjUKDJR3r5TkMEDPdsIvsTkb6Mm8/copy" TargetMode="External"/><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hyperlink" Target="https://docs.google.com/document/d/1O0CkijYUvgx_v-ZCE5BxHi56nfF-cNezxAGd7hURSc0/edit?usp=sharing" TargetMode="External"/><Relationship Id="rId4" Type="http://schemas.openxmlformats.org/officeDocument/2006/relationships/hyperlink" Target="https://docs.google.com/document/d/1O0CkijYUvgx_v-ZCE5BxHi56nfF-cNezxAGd7hURSc0/edit?usp=sharing" TargetMode="External"/><Relationship Id="rId9" Type="http://schemas.openxmlformats.org/officeDocument/2006/relationships/hyperlink" Target="https://drive.google.com/drive/folders/1zBOY1zcgfITjMLjOSpQm1Ls4XOq_lk5m?usp=sharing" TargetMode="External"/><Relationship Id="rId5" Type="http://schemas.openxmlformats.org/officeDocument/2006/relationships/hyperlink" Target="https://docs.google.com/document/d/1HZ5ghBbWXu0XS15MIWqLcubsG5KScjV7MwGfkcahEQE/edit" TargetMode="External"/><Relationship Id="rId6" Type="http://schemas.openxmlformats.org/officeDocument/2006/relationships/hyperlink" Target="https://docs.google.com/presentation/d/1BlbLvIKnG-McKf1NsT7xdAOpY8Wr3p-Xx1EVMffv4CQ/edit?usp=sharing" TargetMode="External"/><Relationship Id="rId7" Type="http://schemas.openxmlformats.org/officeDocument/2006/relationships/hyperlink" Target="https://docs.google.com/document/d/1_MJwMoICl16yLVCHclRSS4qdIzISVpLtrC1bBLvkk4U/view" TargetMode="External"/><Relationship Id="rId8" Type="http://schemas.openxmlformats.org/officeDocument/2006/relationships/hyperlink" Target="https://docs.google.com/document/d/1zEoXZY-rWH1XksPc9-uUjRMpOjfLCFwkkkFWM0lq0LQ/edit?usp=sharing" TargetMode="External"/><Relationship Id="rId11" Type="http://schemas.openxmlformats.org/officeDocument/2006/relationships/hyperlink" Target="https://docs.google.com/document/d/11KB_xOWdTsMg41MvSPIUkvs54S6v83-4dwXFt9SDtVc/edit?usp=sharing" TargetMode="External"/><Relationship Id="rId10" Type="http://schemas.openxmlformats.org/officeDocument/2006/relationships/image" Target="../media/image18.png"/><Relationship Id="rId13" Type="http://schemas.openxmlformats.org/officeDocument/2006/relationships/hyperlink" Target="https://graniteschools.sharepoint.com/sites/Intranet/dept/curriculum/Pages/default.aspx" TargetMode="External"/><Relationship Id="rId12" Type="http://schemas.openxmlformats.org/officeDocument/2006/relationships/hyperlink" Target="https://graniteschools.sharepoint.com/sites/Intranet/dept/curriculum/Pages/default.aspx" TargetMode="External"/><Relationship Id="rId15" Type="http://schemas.openxmlformats.org/officeDocument/2006/relationships/hyperlink" Target="https://docs.google.com/document/d/1DKIYV-nJaLck25_qmW89utIu7390MXOpOd3KByzKoFA/edit?usp=sharing" TargetMode="External"/><Relationship Id="rId14" Type="http://schemas.openxmlformats.org/officeDocument/2006/relationships/hyperlink" Target="https://graniteschools.sharepoint.com/sites/Intranet/dept/curriculum/Pages/default.aspx" TargetMode="External"/><Relationship Id="rId17" Type="http://schemas.openxmlformats.org/officeDocument/2006/relationships/hyperlink" Target="https://sites.google.com/granitesd.org/pbl-library-of-teacher-resourc" TargetMode="External"/><Relationship Id="rId16" Type="http://schemas.openxmlformats.org/officeDocument/2006/relationships/hyperlink" Target="https://drive.google.com/drive/folders/1E9A8uSMbrS7d1EwQ7Sidpv9EFtiWDzGK?usp=sharing" TargetMode="External"/><Relationship Id="rId19" Type="http://schemas.openxmlformats.org/officeDocument/2006/relationships/hyperlink" Target="https://docs.google.com/document/d/1fZiHWo4vVAMI-oYnz4BCjjvyl7Jjl7joAjC_T-2e6Sc/edit" TargetMode="External"/><Relationship Id="rId18" Type="http://schemas.openxmlformats.org/officeDocument/2006/relationships/hyperlink" Target="https://drive.google.com/file/d/1KpywE6hUA5ChiOfKMWA02vhGlbzzHscK/view?usp=shar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hyperlink" Target="https://drive.google.com/drive/folders/1ChqxIrYvDzImPkJJr-hh1aSXQdNGOtF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hyperlink" Target="https://drive.google.com/drive/folders/1ChqxIrYvDzImPkJJr-hh1aSXQdNGOtFT" TargetMode="Externa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hyperlink" Target="https://drive.google.com/drive/folders/1ChqxIrYvDzImPkJJr-hh1aSXQdNGOtFT" TargetMode="Externa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hyperlink" Target="https://graniteschools.sharepoint.com/sites/Intranet/dept/curriculum/Pages/default.aspx" TargetMode="External"/><Relationship Id="rId9" Type="http://schemas.openxmlformats.org/officeDocument/2006/relationships/hyperlink" Target="https://drive.google.com/drive/folders/1hp0gvA3NoJFMfe4X9nKsRyygt_nlzPD_?usp=sharing" TargetMode="External"/><Relationship Id="rId5" Type="http://schemas.openxmlformats.org/officeDocument/2006/relationships/hyperlink" Target="https://sites.google.com/granitesd.org/pbl-library-of-teacher-resourc" TargetMode="External"/><Relationship Id="rId6" Type="http://schemas.openxmlformats.org/officeDocument/2006/relationships/hyperlink" Target="https://sites.google.com/granitesd.org/pbl-library-of-teacher-resourc" TargetMode="External"/><Relationship Id="rId7" Type="http://schemas.openxmlformats.org/officeDocument/2006/relationships/hyperlink" Target="https://drive.google.com/drive/folders/1e08bmKTfFluAkY-cvKQx5A2esc7YErU9?usp=sharing" TargetMode="External"/><Relationship Id="rId8" Type="http://schemas.openxmlformats.org/officeDocument/2006/relationships/hyperlink" Target="https://drive.google.com/file/d/1sBsyBsy7kMGROALp1L6xV7r9vdssSOno/view?usp=sharing" TargetMode="External"/><Relationship Id="rId10" Type="http://schemas.openxmlformats.org/officeDocument/2006/relationships/hyperlink" Target="https://drive.google.com/drive/folders/1OYulf-AaYUNn2dwmhFwraSYoaQwMm6BM?usp=sharin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hyperlink" Target="https://sites.google.com/granitesd.org/gsdsecondaryelaresources/home" TargetMode="External"/><Relationship Id="rId4" Type="http://schemas.openxmlformats.org/officeDocument/2006/relationships/image" Target="../media/image31.png"/><Relationship Id="rId5" Type="http://schemas.openxmlformats.org/officeDocument/2006/relationships/hyperlink" Target="https://sites.google.com/granitesd.org/gsdsecondaryelaresources/hom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hyperlink" Target="http://www.youtube.com/watch?v=Hm6XZOs-nns" TargetMode="External"/><Relationship Id="rId8"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23.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9.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51.jpg"/><Relationship Id="rId4" Type="http://schemas.openxmlformats.org/officeDocument/2006/relationships/image" Target="../media/image40.png"/><Relationship Id="rId5"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hyperlink" Target="https://drive.google.com/file/d/1yvApIMo9EMcXUO6IZsozIipZBI-IwdiA/view?usp=sharing" TargetMode="Externa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hyperlink" Target="https://docs.google.com/presentation/d/10OHyhSbq-XPt3PydsjZITXCbZXfHw_nqZZaxghiRnsc/edit#slide=id.gca84c78f5a_0_0" TargetMode="Externa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hyperlink" Target="https://drive.google.com/drive/folders/1zBOY1zcgfITjMLjOSpQm1Ls4XOq_lk5m?usp=share_link" TargetMode="External"/><Relationship Id="rId4" Type="http://schemas.openxmlformats.org/officeDocument/2006/relationships/image" Target="../media/image45.png"/><Relationship Id="rId5" Type="http://schemas.openxmlformats.org/officeDocument/2006/relationships/hyperlink" Target="https://drive.google.com/drive/folders/1zBOY1zcgfITjMLjOSpQm1Ls4XOq_lk5m?usp=share_link" TargetMode="External"/><Relationship Id="rId6"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 Id="rId3" Type="http://schemas.openxmlformats.org/officeDocument/2006/relationships/hyperlink" Target="https://docs.google.com/document/d/1HjaBGo3Ck14Sjr5YqVUwpiJW8AS-qcGiJBFm_ip7a9Q/edit?usp=sharing" TargetMode="Externa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8.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9.xml"/><Relationship Id="rId3" Type="http://schemas.openxmlformats.org/officeDocument/2006/relationships/hyperlink" Target="https://drive.google.com/drive/folders/1ChqxIrYvDzImPkJJr-hh1aSXQdNGOtF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0.xml"/><Relationship Id="rId3" Type="http://schemas.openxmlformats.org/officeDocument/2006/relationships/hyperlink" Target="https://drive.google.com/drive/folders/1ChqxIrYvDzImPkJJr-hh1aSXQdNGOtFT" TargetMode="Externa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hyperlink" Target="https://docs.google.com/forms/d/e/1FAIpQLSfI3jySfuIyQ7iQVLevzUssff8BvxsBPLoaDPNOpQv37QNpCg/viewform" TargetMode="External"/><Relationship Id="rId4" Type="http://schemas.openxmlformats.org/officeDocument/2006/relationships/hyperlink" Target="https://docs.google.com/forms/d/e/1FAIpQLSfI3jySfuIyQ7iQVLevzUssff8BvxsBPLoaDPNOpQv37QNpCg/viewform" TargetMode="External"/><Relationship Id="rId5" Type="http://schemas.openxmlformats.org/officeDocument/2006/relationships/image" Target="../media/image10.png"/><Relationship Id="rId6"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53.png"/><Relationship Id="rId4" Type="http://schemas.openxmlformats.org/officeDocument/2006/relationships/hyperlink" Target="https://drive.google.com/drive/folders/1ChqxIrYvDzImPkJJr-hh1aSXQdNGOtFT" TargetMode="External"/><Relationship Id="rId9" Type="http://schemas.openxmlformats.org/officeDocument/2006/relationships/hyperlink" Target="https://docs.google.com/presentation/d/1_L4umeyu7UfoZyaDylftIgm4pUAfzl7FAUcKkBU80qs/edit?usp=sharing" TargetMode="External"/><Relationship Id="rId5" Type="http://schemas.openxmlformats.org/officeDocument/2006/relationships/hyperlink" Target="https://drive.google.com/file/d/1WZI47Mry4w9fy7ZT8aotfSSrOHnOdgyO/view" TargetMode="External"/><Relationship Id="rId6" Type="http://schemas.openxmlformats.org/officeDocument/2006/relationships/hyperlink" Target="https://docs.google.com/presentation/d/1F9NGpbz_7eIoRTaRlO6KkKFGenSTLkn4Gg3PNN1AckM/edit?usp=sharing" TargetMode="External"/><Relationship Id="rId7" Type="http://schemas.openxmlformats.org/officeDocument/2006/relationships/hyperlink" Target="https://sites.google.com/granitesd.org/gsdhighimpactstrategies/lesson-design" TargetMode="External"/><Relationship Id="rId8" Type="http://schemas.openxmlformats.org/officeDocument/2006/relationships/hyperlink" Target="https://docs.google.com/document/d/1bOSVmSijenbI43zdjUKDJR3r5TkMEDPdsIvsTkb6Mm8/edit?usp=sharing" TargetMode="External"/><Relationship Id="rId11" Type="http://schemas.openxmlformats.org/officeDocument/2006/relationships/hyperlink" Target="https://docs.google.com/document/d/1Rn8I4hbq8wsw4FM8dIqIR-2N1pBX6tf7WyFPCYjBqyU/edit?usp=sharing" TargetMode="External"/><Relationship Id="rId10" Type="http://schemas.openxmlformats.org/officeDocument/2006/relationships/hyperlink" Target="https://docs.google.com/presentation/d/1O4T5lqcIF__pdSScLiF_6q3OSdkK81Va6EJlNvjhQxs/edit?usp=sharing" TargetMode="External"/><Relationship Id="rId12"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hyperlink" Target="https://drive.google.com/file/d/13mrf0Rulg_tIbJEd3EPzT17FpLftgCc0/view" TargetMode="External"/><Relationship Id="rId4" Type="http://schemas.openxmlformats.org/officeDocument/2006/relationships/hyperlink" Target="https://drive.google.com/file/d/13mrf0Rulg_tIbJEd3EPzT17FpLftgCc0/view"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77"/>
          <p:cNvSpPr txBox="1"/>
          <p:nvPr>
            <p:ph type="ctrTitle"/>
          </p:nvPr>
        </p:nvSpPr>
        <p:spPr>
          <a:xfrm>
            <a:off x="668050" y="200725"/>
            <a:ext cx="7629900" cy="18555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SzPts val="990"/>
              <a:buNone/>
            </a:pPr>
            <a:r>
              <a:rPr lang="en" sz="2850">
                <a:solidFill>
                  <a:srgbClr val="00467F"/>
                </a:solidFill>
                <a:latin typeface="Montserrat"/>
                <a:ea typeface="Montserrat"/>
                <a:cs typeface="Montserrat"/>
                <a:sym typeface="Montserrat"/>
              </a:rPr>
              <a:t>Using District Instructional Tools and Resources based on Instructional Goals </a:t>
            </a:r>
            <a:endParaRPr sz="2850">
              <a:solidFill>
                <a:srgbClr val="00467F"/>
              </a:solidFill>
              <a:latin typeface="Montserrat"/>
              <a:ea typeface="Montserrat"/>
              <a:cs typeface="Montserrat"/>
              <a:sym typeface="Montserrat"/>
            </a:endParaRPr>
          </a:p>
        </p:txBody>
      </p:sp>
      <p:sp>
        <p:nvSpPr>
          <p:cNvPr id="387" name="Google Shape;387;p77"/>
          <p:cNvSpPr txBox="1"/>
          <p:nvPr>
            <p:ph idx="1" type="subTitle"/>
          </p:nvPr>
        </p:nvSpPr>
        <p:spPr>
          <a:xfrm>
            <a:off x="1464925" y="2278900"/>
            <a:ext cx="6139500" cy="689100"/>
          </a:xfrm>
          <a:prstGeom prst="rect">
            <a:avLst/>
          </a:prstGeom>
        </p:spPr>
        <p:txBody>
          <a:bodyPr anchorCtr="0" anchor="t" bIns="34275" lIns="68575" spcFirstLastPara="1" rIns="68575" wrap="square" tIns="34275">
            <a:noAutofit/>
          </a:bodyPr>
          <a:lstStyle/>
          <a:p>
            <a:pPr indent="0" lvl="0" marL="0" rtl="0" algn="ctr">
              <a:lnSpc>
                <a:spcPct val="70000"/>
              </a:lnSpc>
              <a:spcBef>
                <a:spcPts val="800"/>
              </a:spcBef>
              <a:spcAft>
                <a:spcPts val="0"/>
              </a:spcAft>
              <a:buSzPts val="770"/>
              <a:buNone/>
            </a:pPr>
            <a:r>
              <a:rPr lang="en" sz="2160">
                <a:solidFill>
                  <a:srgbClr val="00467F"/>
                </a:solidFill>
                <a:latin typeface="Montserrat"/>
                <a:ea typeface="Montserrat"/>
                <a:cs typeface="Montserrat"/>
                <a:sym typeface="Montserrat"/>
              </a:rPr>
              <a:t>Principal Professional Learning</a:t>
            </a:r>
            <a:endParaRPr sz="2160">
              <a:solidFill>
                <a:srgbClr val="00467F"/>
              </a:solidFill>
              <a:latin typeface="Montserrat"/>
              <a:ea typeface="Montserrat"/>
              <a:cs typeface="Montserrat"/>
              <a:sym typeface="Montserrat"/>
            </a:endParaRPr>
          </a:p>
          <a:p>
            <a:pPr indent="0" lvl="0" marL="0" rtl="0" algn="ctr">
              <a:lnSpc>
                <a:spcPct val="70000"/>
              </a:lnSpc>
              <a:spcBef>
                <a:spcPts val="800"/>
              </a:spcBef>
              <a:spcAft>
                <a:spcPts val="0"/>
              </a:spcAft>
              <a:buSzPts val="770"/>
              <a:buNone/>
            </a:pPr>
            <a:r>
              <a:rPr lang="en" sz="2160">
                <a:solidFill>
                  <a:srgbClr val="00467F"/>
                </a:solidFill>
                <a:latin typeface="Montserrat"/>
                <a:ea typeface="Montserrat"/>
                <a:cs typeface="Montserrat"/>
                <a:sym typeface="Montserrat"/>
              </a:rPr>
              <a:t>October, 2023</a:t>
            </a:r>
            <a:endParaRPr sz="2160">
              <a:solidFill>
                <a:srgbClr val="00467F"/>
              </a:solidFill>
              <a:latin typeface="Montserrat"/>
              <a:ea typeface="Montserrat"/>
              <a:cs typeface="Montserrat"/>
              <a:sym typeface="Montserrat"/>
            </a:endParaRPr>
          </a:p>
        </p:txBody>
      </p:sp>
      <p:pic>
        <p:nvPicPr>
          <p:cNvPr id="388" name="Google Shape;388;p77"/>
          <p:cNvPicPr preferRelativeResize="0"/>
          <p:nvPr/>
        </p:nvPicPr>
        <p:blipFill>
          <a:blip r:embed="rId3">
            <a:alphaModFix/>
          </a:blip>
          <a:stretch>
            <a:fillRect/>
          </a:stretch>
        </p:blipFill>
        <p:spPr>
          <a:xfrm>
            <a:off x="0" y="4052175"/>
            <a:ext cx="2058302" cy="1091318"/>
          </a:xfrm>
          <a:prstGeom prst="rect">
            <a:avLst/>
          </a:prstGeom>
          <a:noFill/>
          <a:ln>
            <a:noFill/>
          </a:ln>
        </p:spPr>
      </p:pic>
      <p:pic>
        <p:nvPicPr>
          <p:cNvPr id="389" name="Google Shape;389;p77"/>
          <p:cNvPicPr preferRelativeResize="0"/>
          <p:nvPr/>
        </p:nvPicPr>
        <p:blipFill>
          <a:blip r:embed="rId4">
            <a:alphaModFix/>
          </a:blip>
          <a:stretch>
            <a:fillRect/>
          </a:stretch>
        </p:blipFill>
        <p:spPr>
          <a:xfrm>
            <a:off x="3237725" y="3190681"/>
            <a:ext cx="2668549" cy="15271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86"/>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86"/>
          <p:cNvSpPr txBox="1"/>
          <p:nvPr>
            <p:ph type="title"/>
          </p:nvPr>
        </p:nvSpPr>
        <p:spPr>
          <a:xfrm>
            <a:off x="311700" y="445025"/>
            <a:ext cx="85206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463" name="Google Shape;463;p86"/>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p>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2.D-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464" name="Google Shape;464;p86"/>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465" name="Google Shape;465;p86"/>
          <p:cNvSpPr txBox="1"/>
          <p:nvPr>
            <p:ph idx="2" type="body"/>
          </p:nvPr>
        </p:nvSpPr>
        <p:spPr>
          <a:xfrm>
            <a:off x="4598750" y="1649125"/>
            <a:ext cx="4233600" cy="2880300"/>
          </a:xfrm>
          <a:prstGeom prst="rect">
            <a:avLst/>
          </a:prstGeom>
        </p:spPr>
        <p:txBody>
          <a:bodyPr anchorCtr="0" anchor="t" bIns="34275" lIns="68575" spcFirstLastPara="1" rIns="68575" wrap="square" tIns="34275">
            <a:noAutofit/>
          </a:bodyPr>
          <a:lstStyle/>
          <a:p>
            <a:pPr indent="0" lvl="0" marL="0" rtl="0" algn="l">
              <a:lnSpc>
                <a:spcPct val="80000"/>
              </a:lnSpc>
              <a:spcBef>
                <a:spcPts val="800"/>
              </a:spcBef>
              <a:spcAft>
                <a:spcPts val="0"/>
              </a:spcAft>
              <a:buSzPts val="688"/>
              <a:buNone/>
            </a:pPr>
            <a:r>
              <a:t/>
            </a:r>
            <a:endParaRPr>
              <a:solidFill>
                <a:schemeClr val="dk1"/>
              </a:solidFill>
              <a:latin typeface="Montserrat"/>
              <a:ea typeface="Montserrat"/>
              <a:cs typeface="Montserrat"/>
              <a:sym typeface="Montserrat"/>
            </a:endParaRPr>
          </a:p>
          <a:p>
            <a:pPr indent="457200" lvl="0" marL="457200" rtl="0" algn="l">
              <a:lnSpc>
                <a:spcPct val="80000"/>
              </a:lnSpc>
              <a:spcBef>
                <a:spcPts val="800"/>
              </a:spcBef>
              <a:spcAft>
                <a:spcPts val="0"/>
              </a:spcAft>
              <a:buSzPts val="688"/>
              <a:buNone/>
            </a:pPr>
            <a:r>
              <a:rPr b="1" lang="en">
                <a:latin typeface="Montserrat"/>
                <a:ea typeface="Montserrat"/>
                <a:cs typeface="Montserrat"/>
                <a:sym typeface="Montserrat"/>
              </a:rPr>
              <a:t>    </a:t>
            </a:r>
            <a:r>
              <a:rPr b="1" lang="en">
                <a:solidFill>
                  <a:schemeClr val="dk1"/>
                </a:solidFill>
                <a:latin typeface="Montserrat"/>
                <a:ea typeface="Montserrat"/>
                <a:cs typeface="Montserrat"/>
                <a:sym typeface="Montserrat"/>
              </a:rPr>
              <a:t>Highly Effective </a:t>
            </a:r>
            <a:endParaRPr b="1">
              <a:solidFill>
                <a:schemeClr val="dk1"/>
              </a:solidFill>
              <a:latin typeface="Montserrat"/>
              <a:ea typeface="Montserrat"/>
              <a:cs typeface="Montserrat"/>
              <a:sym typeface="Montserrat"/>
            </a:endParaRPr>
          </a:p>
          <a:p>
            <a:pPr indent="457200" lvl="0" marL="457200" rtl="0" algn="l">
              <a:lnSpc>
                <a:spcPct val="80000"/>
              </a:lnSpc>
              <a:spcBef>
                <a:spcPts val="800"/>
              </a:spcBef>
              <a:spcAft>
                <a:spcPts val="0"/>
              </a:spcAft>
              <a:buSzPts val="688"/>
              <a:buNone/>
            </a:pPr>
            <a:r>
              <a:t/>
            </a:r>
            <a:endParaRPr b="1">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Supports students</a:t>
            </a:r>
            <a:r>
              <a:rPr lang="en" sz="1500">
                <a:latin typeface="Montserrat"/>
                <a:ea typeface="Montserrat"/>
                <a:cs typeface="Montserrat"/>
                <a:sym typeface="Montserrat"/>
              </a:rPr>
              <a:t> in maximizing </a:t>
            </a:r>
            <a:r>
              <a:rPr b="1" lang="en" sz="1500">
                <a:solidFill>
                  <a:srgbClr val="6FA8DC"/>
                </a:solidFill>
                <a:latin typeface="Montserrat"/>
                <a:ea typeface="Montserrat"/>
                <a:cs typeface="Montserrat"/>
                <a:sym typeface="Montserrat"/>
              </a:rPr>
              <a:t>their</a:t>
            </a:r>
            <a:endParaRPr b="1" sz="15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own time </a:t>
            </a:r>
            <a:r>
              <a:rPr lang="en" sz="1500">
                <a:latin typeface="Montserrat"/>
                <a:ea typeface="Montserrat"/>
                <a:cs typeface="Montserrat"/>
                <a:sym typeface="Montserrat"/>
              </a:rPr>
              <a:t>on task behavior.</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Uses student input</a:t>
            </a:r>
            <a:r>
              <a:rPr lang="en" sz="1500">
                <a:latin typeface="Montserrat"/>
                <a:ea typeface="Montserrat"/>
                <a:cs typeface="Montserrat"/>
                <a:sym typeface="Montserrat"/>
              </a:rPr>
              <a:t> to establish</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performance outcomes.</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Incorporates differentiated instructional</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strategies</a:t>
            </a:r>
            <a:r>
              <a:rPr b="1" lang="en" sz="1500">
                <a:solidFill>
                  <a:srgbClr val="6FA8DC"/>
                </a:solidFill>
                <a:latin typeface="Montserrat"/>
                <a:ea typeface="Montserrat"/>
                <a:cs typeface="Montserrat"/>
                <a:sym typeface="Montserrat"/>
              </a:rPr>
              <a:t> in response to student needs</a:t>
            </a:r>
            <a:r>
              <a:rPr lang="en" sz="1500">
                <a:latin typeface="Montserrat"/>
                <a:ea typeface="Montserrat"/>
                <a:cs typeface="Montserrat"/>
                <a:sym typeface="Montserrat"/>
              </a:rPr>
              <a:t>.</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688"/>
              <a:buFont typeface="Arial"/>
              <a:buNone/>
            </a:pPr>
            <a:r>
              <a:t/>
            </a:r>
            <a:endParaRPr sz="1500">
              <a:latin typeface="Montserrat"/>
              <a:ea typeface="Montserrat"/>
              <a:cs typeface="Montserrat"/>
              <a:sym typeface="Montserrat"/>
            </a:endParaRPr>
          </a:p>
          <a:p>
            <a:pPr indent="0" lvl="0" marL="0" rtl="0" algn="l">
              <a:lnSpc>
                <a:spcPct val="80000"/>
              </a:lnSpc>
              <a:spcBef>
                <a:spcPts val="800"/>
              </a:spcBef>
              <a:spcAft>
                <a:spcPts val="0"/>
              </a:spcAft>
              <a:buSzPts val="688"/>
              <a:buNone/>
            </a:pPr>
            <a:r>
              <a:t/>
            </a:r>
            <a:endParaRPr>
              <a:solidFill>
                <a:schemeClr val="dk1"/>
              </a:solidFill>
              <a:latin typeface="Montserrat"/>
              <a:ea typeface="Montserrat"/>
              <a:cs typeface="Montserrat"/>
              <a:sym typeface="Montserrat"/>
            </a:endParaRPr>
          </a:p>
          <a:p>
            <a:pPr indent="0" lvl="0" marL="0" rtl="0" algn="l">
              <a:lnSpc>
                <a:spcPct val="80000"/>
              </a:lnSpc>
              <a:spcBef>
                <a:spcPts val="800"/>
              </a:spcBef>
              <a:spcAft>
                <a:spcPts val="0"/>
              </a:spcAft>
              <a:buClr>
                <a:schemeClr val="dk1"/>
              </a:buClr>
              <a:buSzPts val="688"/>
              <a:buFont typeface="Arial"/>
              <a:buNone/>
            </a:pPr>
            <a:r>
              <a:t/>
            </a:r>
            <a:endParaRPr>
              <a:solidFill>
                <a:schemeClr val="dk1"/>
              </a:solidFill>
              <a:latin typeface="Montserrat"/>
              <a:ea typeface="Montserrat"/>
              <a:cs typeface="Montserrat"/>
              <a:sym typeface="Montserrat"/>
            </a:endParaRPr>
          </a:p>
          <a:p>
            <a:pPr indent="0" lvl="0" marL="0" rtl="0" algn="l">
              <a:lnSpc>
                <a:spcPct val="70000"/>
              </a:lnSpc>
              <a:spcBef>
                <a:spcPts val="800"/>
              </a:spcBef>
              <a:spcAft>
                <a:spcPts val="0"/>
              </a:spcAft>
              <a:buSzPts val="688"/>
              <a:buNone/>
            </a:pPr>
            <a:r>
              <a:t/>
            </a:r>
            <a:endParaRPr>
              <a:solidFill>
                <a:schemeClr val="dk1"/>
              </a:solidFill>
              <a:latin typeface="Montserrat"/>
              <a:ea typeface="Montserrat"/>
              <a:cs typeface="Montserrat"/>
              <a:sym typeface="Montserrat"/>
            </a:endParaRPr>
          </a:p>
        </p:txBody>
      </p:sp>
      <p:sp>
        <p:nvSpPr>
          <p:cNvPr id="466" name="Google Shape;466;p86"/>
          <p:cNvSpPr txBox="1"/>
          <p:nvPr>
            <p:ph idx="1" type="body"/>
          </p:nvPr>
        </p:nvSpPr>
        <p:spPr>
          <a:xfrm>
            <a:off x="603350" y="1830550"/>
            <a:ext cx="3995400" cy="2880300"/>
          </a:xfrm>
          <a:prstGeom prst="rect">
            <a:avLst/>
          </a:prstGeom>
        </p:spPr>
        <p:txBody>
          <a:bodyPr anchorCtr="0" anchor="t" bIns="34275" lIns="68575" spcFirstLastPara="1" rIns="68575" wrap="square" tIns="34275">
            <a:noAutofit/>
          </a:bodyPr>
          <a:lstStyle/>
          <a:p>
            <a:pPr indent="457200" lvl="0" marL="914400" rtl="0" algn="l">
              <a:lnSpc>
                <a:spcPct val="100000"/>
              </a:lnSpc>
              <a:spcBef>
                <a:spcPts val="800"/>
              </a:spcBef>
              <a:spcAft>
                <a:spcPts val="0"/>
              </a:spcAft>
              <a:buSzPts val="1018"/>
              <a:buNone/>
            </a:pPr>
            <a:r>
              <a:rPr b="1" lang="en" sz="1500">
                <a:solidFill>
                  <a:schemeClr val="dk1"/>
                </a:solidFill>
                <a:latin typeface="Montserrat"/>
                <a:ea typeface="Montserrat"/>
                <a:cs typeface="Montserrat"/>
                <a:sym typeface="Montserrat"/>
              </a:rPr>
              <a:t>Effective</a:t>
            </a:r>
            <a:endParaRPr b="1" sz="1500">
              <a:solidFill>
                <a:schemeClr val="dk1"/>
              </a:solidFill>
              <a:latin typeface="Montserrat"/>
              <a:ea typeface="Montserrat"/>
              <a:cs typeface="Montserrat"/>
              <a:sym typeface="Montserrat"/>
            </a:endParaRPr>
          </a:p>
          <a:p>
            <a:pPr indent="457200" lvl="0" marL="914400" rtl="0" algn="l">
              <a:lnSpc>
                <a:spcPct val="100000"/>
              </a:lnSpc>
              <a:spcBef>
                <a:spcPts val="800"/>
              </a:spcBef>
              <a:spcAft>
                <a:spcPts val="0"/>
              </a:spcAft>
              <a:buSzPts val="1018"/>
              <a:buNone/>
            </a:pPr>
            <a:r>
              <a:t/>
            </a:r>
            <a:endParaRPr b="1"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Maximizes student time on task.</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Establishes performance outcomes.</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Uses differentiated instructional</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strategies.</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en" sz="1500">
                <a:latin typeface="Montserrat"/>
                <a:ea typeface="Montserrat"/>
                <a:cs typeface="Montserrat"/>
                <a:sym typeface="Montserrat"/>
              </a:rPr>
              <a:t>•</a:t>
            </a:r>
            <a:endParaRPr sz="1500">
              <a:latin typeface="Montserrat"/>
              <a:ea typeface="Montserrat"/>
              <a:cs typeface="Montserrat"/>
              <a:sym typeface="Montserrat"/>
            </a:endParaRPr>
          </a:p>
        </p:txBody>
      </p:sp>
      <p:sp>
        <p:nvSpPr>
          <p:cNvPr id="467" name="Google Shape;467;p86"/>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87"/>
          <p:cNvSpPr txBox="1"/>
          <p:nvPr>
            <p:ph idx="2" type="body"/>
          </p:nvPr>
        </p:nvSpPr>
        <p:spPr>
          <a:xfrm>
            <a:off x="4577500" y="0"/>
            <a:ext cx="4566600" cy="51435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b="1" sz="3500">
              <a:solidFill>
                <a:schemeClr val="lt1"/>
              </a:solidFill>
              <a:latin typeface="Roboto"/>
              <a:ea typeface="Roboto"/>
              <a:cs typeface="Roboto"/>
              <a:sym typeface="Roboto"/>
            </a:endParaRPr>
          </a:p>
          <a:p>
            <a:pPr indent="0" lvl="0" marL="0" rtl="0" algn="l">
              <a:spcBef>
                <a:spcPts val="1600"/>
              </a:spcBef>
              <a:spcAft>
                <a:spcPts val="1600"/>
              </a:spcAft>
              <a:buNone/>
            </a:pPr>
            <a:r>
              <a:t/>
            </a:r>
            <a:endParaRPr b="1">
              <a:solidFill>
                <a:schemeClr val="lt1"/>
              </a:solidFill>
              <a:latin typeface="Roboto"/>
              <a:ea typeface="Roboto"/>
              <a:cs typeface="Roboto"/>
              <a:sym typeface="Roboto"/>
            </a:endParaRPr>
          </a:p>
        </p:txBody>
      </p:sp>
      <p:pic>
        <p:nvPicPr>
          <p:cNvPr id="473" name="Google Shape;473;p87"/>
          <p:cNvPicPr preferRelativeResize="0"/>
          <p:nvPr/>
        </p:nvPicPr>
        <p:blipFill>
          <a:blip r:embed="rId3">
            <a:alphaModFix/>
          </a:blip>
          <a:stretch>
            <a:fillRect/>
          </a:stretch>
        </p:blipFill>
        <p:spPr>
          <a:xfrm>
            <a:off x="5113300" y="781825"/>
            <a:ext cx="3579850" cy="3579850"/>
          </a:xfrm>
          <a:prstGeom prst="rect">
            <a:avLst/>
          </a:prstGeom>
          <a:noFill/>
          <a:ln>
            <a:noFill/>
          </a:ln>
        </p:spPr>
      </p:pic>
      <p:sp>
        <p:nvSpPr>
          <p:cNvPr id="474" name="Google Shape;474;p87"/>
          <p:cNvSpPr txBox="1"/>
          <p:nvPr>
            <p:ph type="title"/>
          </p:nvPr>
        </p:nvSpPr>
        <p:spPr>
          <a:xfrm>
            <a:off x="265500" y="-75"/>
            <a:ext cx="4045200" cy="122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000">
                <a:solidFill>
                  <a:srgbClr val="00467F"/>
                </a:solidFill>
                <a:latin typeface="Montserrat"/>
                <a:ea typeface="Montserrat"/>
                <a:cs typeface="Montserrat"/>
                <a:sym typeface="Montserrat"/>
              </a:rPr>
              <a:t>Objectives</a:t>
            </a:r>
            <a:endParaRPr sz="5000">
              <a:solidFill>
                <a:srgbClr val="00467F"/>
              </a:solidFill>
              <a:latin typeface="Montserrat Light"/>
              <a:ea typeface="Montserrat Light"/>
              <a:cs typeface="Montserrat Light"/>
              <a:sym typeface="Montserrat Light"/>
            </a:endParaRPr>
          </a:p>
        </p:txBody>
      </p:sp>
      <p:sp>
        <p:nvSpPr>
          <p:cNvPr id="475" name="Google Shape;475;p87"/>
          <p:cNvSpPr txBox="1"/>
          <p:nvPr>
            <p:ph idx="1" type="subTitle"/>
          </p:nvPr>
        </p:nvSpPr>
        <p:spPr>
          <a:xfrm>
            <a:off x="208800" y="1174775"/>
            <a:ext cx="4158600" cy="39687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l">
              <a:lnSpc>
                <a:spcPct val="90000"/>
              </a:lnSpc>
              <a:spcBef>
                <a:spcPts val="45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Administrators will be able to self-assess where their teachers and PLCs are relative to Educator Standard 2A and 2D.</a:t>
            </a:r>
            <a:endParaRPr sz="1800">
              <a:solidFill>
                <a:schemeClr val="dk1"/>
              </a:solidFill>
              <a:latin typeface="Montserrat"/>
              <a:ea typeface="Montserrat"/>
              <a:cs typeface="Montserrat"/>
              <a:sym typeface="Montserrat"/>
            </a:endParaRPr>
          </a:p>
          <a:p>
            <a:pPr indent="-342900" lvl="0" marL="457200" rtl="0" algn="l">
              <a:lnSpc>
                <a:spcPct val="90000"/>
              </a:lnSpc>
              <a:spcBef>
                <a:spcPts val="45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Administrators </a:t>
            </a:r>
            <a:r>
              <a:rPr lang="en" sz="1800">
                <a:solidFill>
                  <a:schemeClr val="dk1"/>
                </a:solidFill>
                <a:latin typeface="Montserrat"/>
                <a:ea typeface="Montserrat"/>
                <a:cs typeface="Montserrat"/>
                <a:sym typeface="Montserrat"/>
              </a:rPr>
              <a:t>will increase their ability to support teachers in their use of GSD instructional tools and resources.</a:t>
            </a:r>
            <a:endParaRPr sz="1800">
              <a:solidFill>
                <a:schemeClr val="dk1"/>
              </a:solidFill>
              <a:latin typeface="Montserrat"/>
              <a:ea typeface="Montserrat"/>
              <a:cs typeface="Montserrat"/>
              <a:sym typeface="Montserrat"/>
            </a:endParaRPr>
          </a:p>
          <a:p>
            <a:pPr indent="0" lvl="0" marL="0" rtl="0" algn="l">
              <a:lnSpc>
                <a:spcPct val="95000"/>
              </a:lnSpc>
              <a:spcBef>
                <a:spcPts val="0"/>
              </a:spcBef>
              <a:spcAft>
                <a:spcPts val="0"/>
              </a:spcAft>
              <a:buNone/>
            </a:pPr>
            <a:r>
              <a:t/>
            </a:r>
            <a:endParaRPr sz="2700">
              <a:solidFill>
                <a:schemeClr val="accent2"/>
              </a:solidFill>
              <a:latin typeface="Montserrat Light"/>
              <a:ea typeface="Montserrat Light"/>
              <a:cs typeface="Montserrat Light"/>
              <a:sym typeface="Montserrat Light"/>
            </a:endParaRPr>
          </a:p>
          <a:p>
            <a:pPr indent="0" lvl="0" marL="0" rtl="0" algn="l">
              <a:lnSpc>
                <a:spcPct val="95000"/>
              </a:lnSpc>
              <a:spcBef>
                <a:spcPts val="0"/>
              </a:spcBef>
              <a:spcAft>
                <a:spcPts val="0"/>
              </a:spcAft>
              <a:buNone/>
            </a:pPr>
            <a:r>
              <a:t/>
            </a:r>
            <a:endParaRPr sz="2900">
              <a:solidFill>
                <a:schemeClr val="accent2"/>
              </a:solidFill>
              <a:latin typeface="Montserrat Light"/>
              <a:ea typeface="Montserrat Light"/>
              <a:cs typeface="Montserrat Light"/>
              <a:sym typeface="Montserrat Light"/>
            </a:endParaRPr>
          </a:p>
        </p:txBody>
      </p:sp>
      <p:pic>
        <p:nvPicPr>
          <p:cNvPr id="476" name="Google Shape;476;p87"/>
          <p:cNvPicPr preferRelativeResize="0"/>
          <p:nvPr/>
        </p:nvPicPr>
        <p:blipFill>
          <a:blip r:embed="rId4">
            <a:alphaModFix/>
          </a:blip>
          <a:stretch>
            <a:fillRect/>
          </a:stretch>
        </p:blipFill>
        <p:spPr>
          <a:xfrm>
            <a:off x="8158595" y="4621050"/>
            <a:ext cx="985400" cy="5224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88"/>
          <p:cNvPicPr preferRelativeResize="0"/>
          <p:nvPr/>
        </p:nvPicPr>
        <p:blipFill>
          <a:blip r:embed="rId3">
            <a:alphaModFix/>
          </a:blip>
          <a:stretch>
            <a:fillRect/>
          </a:stretch>
        </p:blipFill>
        <p:spPr>
          <a:xfrm>
            <a:off x="1971625" y="213175"/>
            <a:ext cx="4940006" cy="48386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89"/>
          <p:cNvPicPr preferRelativeResize="0"/>
          <p:nvPr/>
        </p:nvPicPr>
        <p:blipFill>
          <a:blip r:embed="rId3">
            <a:alphaModFix amt="68000"/>
          </a:blip>
          <a:stretch>
            <a:fillRect/>
          </a:stretch>
        </p:blipFill>
        <p:spPr>
          <a:xfrm>
            <a:off x="1454250" y="654725"/>
            <a:ext cx="3327375" cy="3259148"/>
          </a:xfrm>
          <a:prstGeom prst="rect">
            <a:avLst/>
          </a:prstGeom>
          <a:noFill/>
          <a:ln>
            <a:noFill/>
          </a:ln>
          <a:effectLst>
            <a:reflection blurRad="0" dir="5400000" dist="38100" endA="0" endPos="30000" fadeDir="5400012" kx="0" rotWithShape="0" algn="bl" stPos="0" sy="-100000" ky="0"/>
          </a:effectLst>
        </p:spPr>
      </p:pic>
      <p:pic>
        <p:nvPicPr>
          <p:cNvPr id="487" name="Google Shape;487;p89"/>
          <p:cNvPicPr preferRelativeResize="0"/>
          <p:nvPr/>
        </p:nvPicPr>
        <p:blipFill>
          <a:blip r:embed="rId4">
            <a:alphaModFix/>
          </a:blip>
          <a:stretch>
            <a:fillRect/>
          </a:stretch>
        </p:blipFill>
        <p:spPr>
          <a:xfrm>
            <a:off x="2741025" y="0"/>
            <a:ext cx="5205198" cy="5143501"/>
          </a:xfrm>
          <a:prstGeom prst="rect">
            <a:avLst/>
          </a:prstGeom>
          <a:noFill/>
          <a:ln>
            <a:noFill/>
          </a:ln>
        </p:spPr>
      </p:pic>
      <p:sp>
        <p:nvSpPr>
          <p:cNvPr id="488" name="Google Shape;488;p89"/>
          <p:cNvSpPr/>
          <p:nvPr/>
        </p:nvSpPr>
        <p:spPr>
          <a:xfrm rot="8955326">
            <a:off x="6198528" y="204304"/>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89"/>
          <p:cNvSpPr/>
          <p:nvPr/>
        </p:nvSpPr>
        <p:spPr>
          <a:xfrm rot="2103535">
            <a:off x="3270812" y="318426"/>
            <a:ext cx="968284" cy="615064"/>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3" name="Shape 493"/>
        <p:cNvGrpSpPr/>
        <p:nvPr/>
      </p:nvGrpSpPr>
      <p:grpSpPr>
        <a:xfrm>
          <a:off x="0" y="0"/>
          <a:ext cx="0" cy="0"/>
          <a:chOff x="0" y="0"/>
          <a:chExt cx="0" cy="0"/>
        </a:xfrm>
      </p:grpSpPr>
      <p:sp>
        <p:nvSpPr>
          <p:cNvPr id="494" name="Google Shape;494;p90"/>
          <p:cNvSpPr/>
          <p:nvPr/>
        </p:nvSpPr>
        <p:spPr>
          <a:xfrm>
            <a:off x="4501675" y="1214875"/>
            <a:ext cx="1918800" cy="3290700"/>
          </a:xfrm>
          <a:prstGeom prst="roundRect">
            <a:avLst>
              <a:gd fmla="val 16667" name="adj"/>
            </a:avLst>
          </a:prstGeom>
          <a:noFill/>
          <a:ln cap="flat" cmpd="sng" w="28575">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3"/>
              </a:rPr>
              <a:t>Identify learning intentions</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4"/>
              </a:rPr>
              <a:t>Identify success criteria </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5"/>
              </a:rPr>
              <a:t>Identify the relevance of the learning</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6"/>
              </a:rPr>
              <a:t>Determine design approach</a:t>
            </a:r>
            <a:endParaRPr b="1" sz="1100">
              <a:solidFill>
                <a:schemeClr val="dk1"/>
              </a:solidFill>
              <a:latin typeface="Montserrat"/>
              <a:ea typeface="Montserrat"/>
              <a:cs typeface="Montserrat"/>
              <a:sym typeface="Montserrat"/>
            </a:endParaRPr>
          </a:p>
        </p:txBody>
      </p:sp>
      <p:sp>
        <p:nvSpPr>
          <p:cNvPr id="495" name="Google Shape;495;p90"/>
          <p:cNvSpPr/>
          <p:nvPr/>
        </p:nvSpPr>
        <p:spPr>
          <a:xfrm>
            <a:off x="6505325" y="1214875"/>
            <a:ext cx="1893300" cy="3290700"/>
          </a:xfrm>
          <a:prstGeom prst="roundRect">
            <a:avLst>
              <a:gd fmla="val 16667" name="adj"/>
            </a:avLst>
          </a:prstGeom>
          <a:noFill/>
          <a:ln cap="flat" cmpd="sng" w="28575">
            <a:solidFill>
              <a:srgbClr val="DD7E6B"/>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7"/>
              </a:rPr>
              <a:t>Determine evidence to support learning </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8"/>
              </a:rPr>
              <a:t>Develop learning tasks</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9"/>
              </a:rPr>
              <a:t>Organize the components of the lesson</a:t>
            </a:r>
            <a:endParaRPr b="1" sz="1100">
              <a:solidFill>
                <a:schemeClr val="dk1"/>
              </a:solidFill>
              <a:highlight>
                <a:srgbClr val="D9EAD3"/>
              </a:highlight>
              <a:latin typeface="Montserrat"/>
              <a:ea typeface="Montserrat"/>
              <a:cs typeface="Montserrat"/>
              <a:sym typeface="Montserrat"/>
            </a:endParaRPr>
          </a:p>
        </p:txBody>
      </p:sp>
      <p:sp>
        <p:nvSpPr>
          <p:cNvPr id="496" name="Google Shape;496;p90"/>
          <p:cNvSpPr/>
          <p:nvPr/>
        </p:nvSpPr>
        <p:spPr>
          <a:xfrm>
            <a:off x="473375" y="1214875"/>
            <a:ext cx="1965300" cy="3290700"/>
          </a:xfrm>
          <a:prstGeom prst="roundRect">
            <a:avLst>
              <a:gd fmla="val 16667" name="adj"/>
            </a:avLst>
          </a:prstGeom>
          <a:solidFill>
            <a:srgbClr val="FFFFFF"/>
          </a:solidFill>
          <a:ln cap="flat" cmpd="sng" w="285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7" name="Google Shape;497;p90"/>
          <p:cNvGrpSpPr/>
          <p:nvPr/>
        </p:nvGrpSpPr>
        <p:grpSpPr>
          <a:xfrm>
            <a:off x="435475" y="117088"/>
            <a:ext cx="2393925" cy="1035175"/>
            <a:chOff x="696450" y="1186413"/>
            <a:chExt cx="2393925" cy="1035175"/>
          </a:xfrm>
        </p:grpSpPr>
        <p:sp>
          <p:nvSpPr>
            <p:cNvPr id="498" name="Google Shape;498;p90"/>
            <p:cNvSpPr/>
            <p:nvPr/>
          </p:nvSpPr>
          <p:spPr>
            <a:xfrm rot="-5400000">
              <a:off x="1375825" y="507038"/>
              <a:ext cx="1035175" cy="2393925"/>
            </a:xfrm>
            <a:prstGeom prst="flowChartOffpageConnector">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latin typeface="Caveat Brush"/>
                <a:ea typeface="Caveat Brush"/>
                <a:cs typeface="Caveat Brush"/>
                <a:sym typeface="Caveat Brush"/>
              </a:endParaRPr>
            </a:p>
          </p:txBody>
        </p:sp>
        <p:sp>
          <p:nvSpPr>
            <p:cNvPr id="499" name="Google Shape;499;p90"/>
            <p:cNvSpPr txBox="1"/>
            <p:nvPr/>
          </p:nvSpPr>
          <p:spPr>
            <a:xfrm>
              <a:off x="806188" y="1350025"/>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Understand Student</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Learning Needs</a:t>
              </a:r>
              <a:endParaRPr sz="1700">
                <a:solidFill>
                  <a:schemeClr val="lt1"/>
                </a:solidFill>
                <a:latin typeface="Oswald"/>
                <a:ea typeface="Oswald"/>
                <a:cs typeface="Oswald"/>
                <a:sym typeface="Oswald"/>
              </a:endParaRPr>
            </a:p>
          </p:txBody>
        </p:sp>
      </p:grpSp>
      <p:pic>
        <p:nvPicPr>
          <p:cNvPr id="500" name="Google Shape;500;p90"/>
          <p:cNvPicPr preferRelativeResize="0"/>
          <p:nvPr/>
        </p:nvPicPr>
        <p:blipFill>
          <a:blip r:embed="rId10">
            <a:alphaModFix/>
          </a:blip>
          <a:stretch>
            <a:fillRect/>
          </a:stretch>
        </p:blipFill>
        <p:spPr>
          <a:xfrm>
            <a:off x="1075900" y="3718189"/>
            <a:ext cx="630700" cy="612159"/>
          </a:xfrm>
          <a:prstGeom prst="rect">
            <a:avLst/>
          </a:prstGeom>
          <a:noFill/>
          <a:ln>
            <a:noFill/>
          </a:ln>
        </p:spPr>
      </p:pic>
      <p:sp>
        <p:nvSpPr>
          <p:cNvPr id="501" name="Google Shape;501;p90"/>
          <p:cNvSpPr/>
          <p:nvPr/>
        </p:nvSpPr>
        <p:spPr>
          <a:xfrm>
            <a:off x="2405025" y="117025"/>
            <a:ext cx="2394000" cy="1035300"/>
          </a:xfrm>
          <a:prstGeom prst="chevron">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90"/>
          <p:cNvSpPr txBox="1"/>
          <p:nvPr/>
        </p:nvSpPr>
        <p:spPr>
          <a:xfrm>
            <a:off x="2590713" y="280663"/>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Prioritize</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Standards </a:t>
            </a:r>
            <a:endParaRPr sz="1700">
              <a:solidFill>
                <a:schemeClr val="lt1"/>
              </a:solidFill>
              <a:latin typeface="Oswald"/>
              <a:ea typeface="Oswald"/>
              <a:cs typeface="Oswald"/>
              <a:sym typeface="Oswald"/>
            </a:endParaRPr>
          </a:p>
        </p:txBody>
      </p:sp>
      <p:sp>
        <p:nvSpPr>
          <p:cNvPr id="503" name="Google Shape;503;p90"/>
          <p:cNvSpPr/>
          <p:nvPr/>
        </p:nvSpPr>
        <p:spPr>
          <a:xfrm>
            <a:off x="4365825" y="117025"/>
            <a:ext cx="2394000" cy="1035300"/>
          </a:xfrm>
          <a:prstGeom prst="chevron">
            <a:avLst>
              <a:gd fmla="val 50000"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90"/>
          <p:cNvSpPr txBox="1"/>
          <p:nvPr/>
        </p:nvSpPr>
        <p:spPr>
          <a:xfrm>
            <a:off x="4548013" y="149863"/>
            <a:ext cx="1775100" cy="969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Determine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Instructional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Goals </a:t>
            </a:r>
            <a:endParaRPr sz="1700">
              <a:solidFill>
                <a:schemeClr val="lt1"/>
              </a:solidFill>
              <a:latin typeface="Oswald"/>
              <a:ea typeface="Oswald"/>
              <a:cs typeface="Oswald"/>
              <a:sym typeface="Oswald"/>
            </a:endParaRPr>
          </a:p>
        </p:txBody>
      </p:sp>
      <p:sp>
        <p:nvSpPr>
          <p:cNvPr id="505" name="Google Shape;505;p90"/>
          <p:cNvSpPr/>
          <p:nvPr/>
        </p:nvSpPr>
        <p:spPr>
          <a:xfrm>
            <a:off x="6323125" y="117038"/>
            <a:ext cx="2394000" cy="1035300"/>
          </a:xfrm>
          <a:prstGeom prst="chevron">
            <a:avLst>
              <a:gd fmla="val 50000" name="adj"/>
            </a:avLst>
          </a:pr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90"/>
          <p:cNvSpPr txBox="1"/>
          <p:nvPr/>
        </p:nvSpPr>
        <p:spPr>
          <a:xfrm>
            <a:off x="6505313" y="280675"/>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Build a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Lesson</a:t>
            </a:r>
            <a:endParaRPr sz="1700">
              <a:solidFill>
                <a:schemeClr val="lt1"/>
              </a:solidFill>
              <a:latin typeface="Oswald"/>
              <a:ea typeface="Oswald"/>
              <a:cs typeface="Oswald"/>
              <a:sym typeface="Oswald"/>
            </a:endParaRPr>
          </a:p>
        </p:txBody>
      </p:sp>
      <p:sp>
        <p:nvSpPr>
          <p:cNvPr id="507" name="Google Shape;507;p90"/>
          <p:cNvSpPr txBox="1"/>
          <p:nvPr/>
        </p:nvSpPr>
        <p:spPr>
          <a:xfrm>
            <a:off x="426875" y="1119475"/>
            <a:ext cx="2011800" cy="18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
          </a:p>
          <a:p>
            <a:pPr indent="-298450" lvl="0" marL="400050" rtl="0" algn="l">
              <a:spcBef>
                <a:spcPts val="1000"/>
              </a:spcBef>
              <a:spcAft>
                <a:spcPts val="0"/>
              </a:spcAft>
              <a:buClr>
                <a:srgbClr val="1155CC"/>
              </a:buClr>
              <a:buSzPts val="1100"/>
              <a:buFont typeface="Montserrat"/>
              <a:buChar char="●"/>
            </a:pPr>
            <a:r>
              <a:rPr b="1" lang="en" sz="1100" u="sng">
                <a:solidFill>
                  <a:schemeClr val="accent5"/>
                </a:solidFill>
                <a:latin typeface="Montserrat"/>
                <a:ea typeface="Montserrat"/>
                <a:cs typeface="Montserrat"/>
                <a:sym typeface="Montserrat"/>
                <a:hlinkClick r:id="rId11">
                  <a:extLst>
                    <a:ext uri="{A12FA001-AC4F-418D-AE19-62706E023703}">
                      <ahyp:hlinkClr val="tx"/>
                    </a:ext>
                  </a:extLst>
                </a:hlinkClick>
              </a:rPr>
              <a:t>Review student and school data</a:t>
            </a:r>
            <a:endParaRPr b="1" sz="1100">
              <a:solidFill>
                <a:schemeClr val="dk1"/>
              </a:solidFill>
              <a:latin typeface="Montserrat"/>
              <a:ea typeface="Montserrat"/>
              <a:cs typeface="Montserrat"/>
              <a:sym typeface="Montserrat"/>
            </a:endParaRPr>
          </a:p>
          <a:p>
            <a:pPr indent="-298450" lvl="0" marL="400050" rtl="0" algn="l">
              <a:spcBef>
                <a:spcPts val="1000"/>
              </a:spcBef>
              <a:spcAft>
                <a:spcPts val="0"/>
              </a:spcAft>
              <a:buClr>
                <a:srgbClr val="1155CC"/>
              </a:buClr>
              <a:buSzPts val="1100"/>
              <a:buFont typeface="Montserrat"/>
              <a:buChar char="●"/>
            </a:pPr>
            <a:r>
              <a:rPr b="1" lang="en" sz="1100" u="sng">
                <a:solidFill>
                  <a:schemeClr val="hlink"/>
                </a:solidFill>
                <a:latin typeface="Montserrat"/>
                <a:ea typeface="Montserrat"/>
                <a:cs typeface="Montserrat"/>
                <a:sym typeface="Montserrat"/>
                <a:hlinkClick r:id="rId12"/>
              </a:rPr>
              <a:t>Scan the year’s curriculum maps to </a:t>
            </a:r>
            <a:r>
              <a:rPr b="1" lang="en" sz="1100" u="sng">
                <a:solidFill>
                  <a:schemeClr val="hlink"/>
                </a:solidFill>
                <a:latin typeface="Montserrat"/>
                <a:ea typeface="Montserrat"/>
                <a:cs typeface="Montserrat"/>
                <a:sym typeface="Montserrat"/>
                <a:hlinkClick r:id="rId13"/>
              </a:rPr>
              <a:t>orient </a:t>
            </a:r>
            <a:r>
              <a:rPr b="1" lang="en" sz="1100" u="sng">
                <a:solidFill>
                  <a:schemeClr val="hlink"/>
                </a:solidFill>
                <a:latin typeface="Montserrat"/>
                <a:ea typeface="Montserrat"/>
                <a:cs typeface="Montserrat"/>
                <a:sym typeface="Montserrat"/>
                <a:hlinkClick r:id="rId14"/>
              </a:rPr>
              <a:t>lesson(s) within the year’s scope and sequence </a:t>
            </a:r>
            <a:endParaRPr b="1" sz="1100">
              <a:solidFill>
                <a:schemeClr val="dk1"/>
              </a:solidFill>
              <a:latin typeface="Montserrat"/>
              <a:ea typeface="Montserrat"/>
              <a:cs typeface="Montserrat"/>
              <a:sym typeface="Montserrat"/>
            </a:endParaRPr>
          </a:p>
          <a:p>
            <a:pPr indent="-304800" lvl="0" marL="400050" rtl="0" algn="l">
              <a:spcBef>
                <a:spcPts val="1000"/>
              </a:spcBef>
              <a:spcAft>
                <a:spcPts val="0"/>
              </a:spcAft>
              <a:buClr>
                <a:srgbClr val="1155CC"/>
              </a:buClr>
              <a:buSzPts val="1200"/>
              <a:buFont typeface="Montserrat"/>
              <a:buChar char="●"/>
            </a:pPr>
            <a:r>
              <a:rPr b="1" lang="en" sz="1100" u="sng">
                <a:solidFill>
                  <a:schemeClr val="hlink"/>
                </a:solidFill>
                <a:latin typeface="Montserrat"/>
                <a:ea typeface="Montserrat"/>
                <a:cs typeface="Montserrat"/>
                <a:sym typeface="Montserrat"/>
                <a:hlinkClick r:id="rId15"/>
              </a:rPr>
              <a:t>Review curricular resources from the learners’ perspective</a:t>
            </a:r>
            <a:r>
              <a:rPr b="1" lang="en" sz="1200">
                <a:solidFill>
                  <a:schemeClr val="dk1"/>
                </a:solidFill>
                <a:latin typeface="Montserrat"/>
                <a:ea typeface="Montserrat"/>
                <a:cs typeface="Montserrat"/>
                <a:sym typeface="Montserrat"/>
              </a:rPr>
              <a:t> </a:t>
            </a:r>
            <a:endParaRPr sz="1200"/>
          </a:p>
        </p:txBody>
      </p:sp>
      <p:sp>
        <p:nvSpPr>
          <p:cNvPr id="508" name="Google Shape;508;p90"/>
          <p:cNvSpPr/>
          <p:nvPr/>
        </p:nvSpPr>
        <p:spPr>
          <a:xfrm>
            <a:off x="2523525" y="1187425"/>
            <a:ext cx="1893300" cy="3318300"/>
          </a:xfrm>
          <a:prstGeom prst="roundRect">
            <a:avLst>
              <a:gd fmla="val 16667" name="adj"/>
            </a:avLst>
          </a:prstGeom>
          <a:solidFill>
            <a:srgbClr val="FFFFFF"/>
          </a:solidFill>
          <a:ln cap="flat" cmpd="sng" w="28575">
            <a:solidFill>
              <a:srgbClr val="A2C4C9"/>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0"/>
              </a:spcBef>
              <a:spcAft>
                <a:spcPts val="0"/>
              </a:spcAft>
              <a:buClr>
                <a:srgbClr val="A2C4C9"/>
              </a:buClr>
              <a:buSzPts val="1100"/>
              <a:buFont typeface="Montserrat"/>
              <a:buChar char="●"/>
            </a:pPr>
            <a:r>
              <a:rPr b="1" lang="en" sz="1100" u="sng">
                <a:solidFill>
                  <a:schemeClr val="accent5"/>
                </a:solidFill>
                <a:latin typeface="Montserrat"/>
                <a:ea typeface="Montserrat"/>
                <a:cs typeface="Montserrat"/>
                <a:sym typeface="Montserrat"/>
                <a:hlinkClick r:id="rId16">
                  <a:extLst>
                    <a:ext uri="{A12FA001-AC4F-418D-AE19-62706E023703}">
                      <ahyp:hlinkClr val="tx"/>
                    </a:ext>
                  </a:extLst>
                </a:hlinkClick>
              </a:rPr>
              <a:t>Understand essential standards</a:t>
            </a:r>
            <a:endParaRPr b="1" sz="1100" u="sng">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A2C4C9"/>
              </a:buClr>
              <a:buSzPts val="1100"/>
              <a:buFont typeface="Montserrat"/>
              <a:buChar char="●"/>
            </a:pPr>
            <a:r>
              <a:rPr b="1" lang="en" sz="1100" u="sng">
                <a:solidFill>
                  <a:schemeClr val="accent5"/>
                </a:solidFill>
                <a:latin typeface="Montserrat"/>
                <a:ea typeface="Montserrat"/>
                <a:cs typeface="Montserrat"/>
                <a:sym typeface="Montserrat"/>
                <a:hlinkClick r:id="rId17">
                  <a:extLst>
                    <a:ext uri="{A12FA001-AC4F-418D-AE19-62706E023703}">
                      <ahyp:hlinkClr val="tx"/>
                    </a:ext>
                  </a:extLst>
                </a:hlinkClick>
              </a:rPr>
              <a:t>Access proficiency scales</a:t>
            </a:r>
            <a:endParaRPr b="1" sz="1100">
              <a:latin typeface="Montserrat"/>
              <a:ea typeface="Montserrat"/>
              <a:cs typeface="Montserrat"/>
              <a:sym typeface="Montserrat"/>
            </a:endParaRPr>
          </a:p>
          <a:p>
            <a:pPr indent="-298450" lvl="0" marL="285750" rtl="0" algn="l">
              <a:spcBef>
                <a:spcPts val="1000"/>
              </a:spcBef>
              <a:spcAft>
                <a:spcPts val="0"/>
              </a:spcAft>
              <a:buClr>
                <a:srgbClr val="A2C4C9"/>
              </a:buClr>
              <a:buSzPts val="1100"/>
              <a:buFont typeface="Montserrat"/>
              <a:buChar char="●"/>
            </a:pPr>
            <a:r>
              <a:rPr b="1" lang="en" sz="1100" u="sng">
                <a:solidFill>
                  <a:schemeClr val="hlink"/>
                </a:solidFill>
                <a:latin typeface="Montserrat"/>
                <a:ea typeface="Montserrat"/>
                <a:cs typeface="Montserrat"/>
                <a:sym typeface="Montserrat"/>
                <a:hlinkClick r:id="rId18"/>
              </a:rPr>
              <a:t>Organize</a:t>
            </a:r>
            <a:r>
              <a:rPr b="1" lang="en" sz="1100">
                <a:latin typeface="Montserrat"/>
                <a:ea typeface="Montserrat"/>
                <a:cs typeface="Montserrat"/>
                <a:sym typeface="Montserrat"/>
              </a:rPr>
              <a:t>  </a:t>
            </a:r>
            <a:r>
              <a:rPr b="1" lang="en" sz="1100" u="sng">
                <a:solidFill>
                  <a:schemeClr val="hlink"/>
                </a:solidFill>
                <a:latin typeface="Montserrat"/>
                <a:ea typeface="Montserrat"/>
                <a:cs typeface="Montserrat"/>
                <a:sym typeface="Montserrat"/>
                <a:hlinkClick r:id="rId19"/>
              </a:rPr>
              <a:t> concepts and skills from the standard into lesson(s)</a:t>
            </a:r>
            <a:endParaRPr b="1" sz="1100">
              <a:latin typeface="Montserrat"/>
              <a:ea typeface="Montserrat"/>
              <a:cs typeface="Montserrat"/>
              <a:sym typeface="Montserrat"/>
            </a:endParaRPr>
          </a:p>
          <a:p>
            <a:pPr indent="0" lvl="0" marL="0" rtl="0" algn="l">
              <a:spcBef>
                <a:spcPts val="1000"/>
              </a:spcBef>
              <a:spcAft>
                <a:spcPts val="1000"/>
              </a:spcAft>
              <a:buNone/>
            </a:pPr>
            <a:r>
              <a:t/>
            </a:r>
            <a:endParaRPr>
              <a:latin typeface="Montserrat"/>
              <a:ea typeface="Montserrat"/>
              <a:cs typeface="Montserrat"/>
              <a:sym typeface="Montserrat"/>
            </a:endParaRPr>
          </a:p>
        </p:txBody>
      </p:sp>
      <p:pic>
        <p:nvPicPr>
          <p:cNvPr id="509" name="Google Shape;509;p90"/>
          <p:cNvPicPr preferRelativeResize="0"/>
          <p:nvPr/>
        </p:nvPicPr>
        <p:blipFill>
          <a:blip r:embed="rId20">
            <a:alphaModFix/>
          </a:blip>
          <a:stretch>
            <a:fillRect/>
          </a:stretch>
        </p:blipFill>
        <p:spPr>
          <a:xfrm>
            <a:off x="5145726" y="3761775"/>
            <a:ext cx="630700" cy="613050"/>
          </a:xfrm>
          <a:prstGeom prst="rect">
            <a:avLst/>
          </a:prstGeom>
          <a:noFill/>
          <a:ln>
            <a:noFill/>
          </a:ln>
        </p:spPr>
      </p:pic>
      <p:pic>
        <p:nvPicPr>
          <p:cNvPr id="510" name="Google Shape;510;p90"/>
          <p:cNvPicPr preferRelativeResize="0"/>
          <p:nvPr/>
        </p:nvPicPr>
        <p:blipFill>
          <a:blip r:embed="rId21">
            <a:alphaModFix/>
          </a:blip>
          <a:stretch>
            <a:fillRect/>
          </a:stretch>
        </p:blipFill>
        <p:spPr>
          <a:xfrm>
            <a:off x="7204775" y="3762250"/>
            <a:ext cx="630700" cy="612100"/>
          </a:xfrm>
          <a:prstGeom prst="rect">
            <a:avLst/>
          </a:prstGeom>
          <a:noFill/>
          <a:ln>
            <a:noFill/>
          </a:ln>
        </p:spPr>
      </p:pic>
      <p:pic>
        <p:nvPicPr>
          <p:cNvPr id="511" name="Google Shape;511;p90"/>
          <p:cNvPicPr preferRelativeResize="0"/>
          <p:nvPr/>
        </p:nvPicPr>
        <p:blipFill>
          <a:blip r:embed="rId22">
            <a:alphaModFix/>
          </a:blip>
          <a:stretch>
            <a:fillRect/>
          </a:stretch>
        </p:blipFill>
        <p:spPr>
          <a:xfrm>
            <a:off x="3159125" y="3762250"/>
            <a:ext cx="630700" cy="612100"/>
          </a:xfrm>
          <a:prstGeom prst="rect">
            <a:avLst/>
          </a:prstGeom>
          <a:noFill/>
          <a:ln>
            <a:noFill/>
          </a:ln>
        </p:spPr>
      </p:pic>
      <p:sp>
        <p:nvSpPr>
          <p:cNvPr id="512" name="Google Shape;512;p90">
            <a:hlinkClick r:id="rId23"/>
          </p:cNvPr>
          <p:cNvSpPr txBox="1"/>
          <p:nvPr/>
        </p:nvSpPr>
        <p:spPr>
          <a:xfrm>
            <a:off x="3789825" y="4600963"/>
            <a:ext cx="1503600" cy="354000"/>
          </a:xfrm>
          <a:prstGeom prst="rect">
            <a:avLst/>
          </a:prstGeom>
          <a:solidFill>
            <a:srgbClr val="4A86E8"/>
          </a:solidFill>
          <a:ln cap="flat" cmpd="sng" w="9525">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Didact Gothic"/>
                <a:ea typeface="Didact Gothic"/>
                <a:cs typeface="Didact Gothic"/>
                <a:sym typeface="Didact Gothic"/>
              </a:rPr>
              <a:t>Lesson Design Guide</a:t>
            </a:r>
            <a:r>
              <a:rPr lang="en" sz="1100">
                <a:latin typeface="Didact Gothic"/>
                <a:ea typeface="Didact Gothic"/>
                <a:cs typeface="Didact Gothic"/>
                <a:sym typeface="Didact Gothic"/>
              </a:rPr>
              <a:t> </a:t>
            </a:r>
            <a:endParaRPr sz="1100">
              <a:latin typeface="Didact Gothic"/>
              <a:ea typeface="Didact Gothic"/>
              <a:cs typeface="Didact Gothic"/>
              <a:sym typeface="Didact Gothic"/>
            </a:endParaRPr>
          </a:p>
        </p:txBody>
      </p:sp>
      <p:pic>
        <p:nvPicPr>
          <p:cNvPr id="513" name="Google Shape;513;p90"/>
          <p:cNvPicPr preferRelativeResize="0"/>
          <p:nvPr/>
        </p:nvPicPr>
        <p:blipFill>
          <a:blip r:embed="rId24">
            <a:alphaModFix amt="38000"/>
          </a:blip>
          <a:stretch>
            <a:fillRect/>
          </a:stretch>
        </p:blipFill>
        <p:spPr>
          <a:xfrm>
            <a:off x="8182200" y="4568108"/>
            <a:ext cx="842551" cy="446725"/>
          </a:xfrm>
          <a:prstGeom prst="rect">
            <a:avLst/>
          </a:prstGeom>
          <a:noFill/>
          <a:ln>
            <a:noFill/>
          </a:ln>
        </p:spPr>
      </p:pic>
      <p:sp>
        <p:nvSpPr>
          <p:cNvPr id="514" name="Google Shape;514;p90"/>
          <p:cNvSpPr txBox="1"/>
          <p:nvPr/>
        </p:nvSpPr>
        <p:spPr>
          <a:xfrm>
            <a:off x="7900200" y="4836475"/>
            <a:ext cx="124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Didact Gothic"/>
                <a:ea typeface="Didact Gothic"/>
                <a:cs typeface="Didact Gothic"/>
                <a:sym typeface="Didact Gothic"/>
              </a:rPr>
              <a:t>Curriculum and Instruction 2023</a:t>
            </a:r>
            <a:endParaRPr b="1" sz="700">
              <a:latin typeface="Didact Gothic"/>
              <a:ea typeface="Didact Gothic"/>
              <a:cs typeface="Didact Gothic"/>
              <a:sym typeface="Didact Gothic"/>
            </a:endParaRPr>
          </a:p>
        </p:txBody>
      </p:sp>
      <p:sp>
        <p:nvSpPr>
          <p:cNvPr id="515" name="Google Shape;515;p90"/>
          <p:cNvSpPr/>
          <p:nvPr/>
        </p:nvSpPr>
        <p:spPr>
          <a:xfrm>
            <a:off x="2625525" y="1166550"/>
            <a:ext cx="3832200" cy="2962800"/>
          </a:xfrm>
          <a:prstGeom prst="flowChartAlternateProcess">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91"/>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21" name="Google Shape;521;p91"/>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pic>
        <p:nvPicPr>
          <p:cNvPr id="522" name="Google Shape;522;p91"/>
          <p:cNvPicPr preferRelativeResize="0"/>
          <p:nvPr/>
        </p:nvPicPr>
        <p:blipFill>
          <a:blip r:embed="rId3">
            <a:alphaModFix/>
          </a:blip>
          <a:stretch>
            <a:fillRect/>
          </a:stretch>
        </p:blipFill>
        <p:spPr>
          <a:xfrm>
            <a:off x="1201463" y="639600"/>
            <a:ext cx="7227024" cy="4073750"/>
          </a:xfrm>
          <a:prstGeom prst="rect">
            <a:avLst/>
          </a:prstGeom>
          <a:noFill/>
          <a:ln>
            <a:noFill/>
          </a:ln>
        </p:spPr>
      </p:pic>
      <p:sp>
        <p:nvSpPr>
          <p:cNvPr id="523" name="Google Shape;523;p91"/>
          <p:cNvSpPr/>
          <p:nvPr/>
        </p:nvSpPr>
        <p:spPr>
          <a:xfrm>
            <a:off x="1045325" y="1538125"/>
            <a:ext cx="6971700" cy="615600"/>
          </a:xfrm>
          <a:prstGeom prst="roundRect">
            <a:avLst>
              <a:gd fmla="val 16667" name="adj"/>
            </a:avLst>
          </a:prstGeom>
          <a:noFill/>
          <a:ln cap="flat" cmpd="sng" w="7620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91"/>
          <p:cNvSpPr txBox="1"/>
          <p:nvPr/>
        </p:nvSpPr>
        <p:spPr>
          <a:xfrm>
            <a:off x="6779300" y="715500"/>
            <a:ext cx="1972200" cy="1086600"/>
          </a:xfrm>
          <a:prstGeom prst="rect">
            <a:avLst/>
          </a:prstGeom>
          <a:solidFill>
            <a:srgbClr val="CFE2F3"/>
          </a:solidFill>
          <a:ln cap="flat" cmpd="sng" w="38100">
            <a:solidFill>
              <a:srgbClr val="3D85C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September</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Use of data from multiple sources to inform instruction</a:t>
            </a:r>
            <a:endParaRPr>
              <a:latin typeface="Montserrat"/>
              <a:ea typeface="Montserrat"/>
              <a:cs typeface="Montserrat"/>
              <a:sym typeface="Montserrat"/>
            </a:endParaRPr>
          </a:p>
        </p:txBody>
      </p:sp>
      <p:sp>
        <p:nvSpPr>
          <p:cNvPr id="525" name="Google Shape;525;p91"/>
          <p:cNvSpPr/>
          <p:nvPr/>
        </p:nvSpPr>
        <p:spPr>
          <a:xfrm>
            <a:off x="1045325" y="2034625"/>
            <a:ext cx="7383300" cy="2790600"/>
          </a:xfrm>
          <a:prstGeom prst="roundRect">
            <a:avLst>
              <a:gd fmla="val 16667" name="adj"/>
            </a:avLst>
          </a:prstGeom>
          <a:noFill/>
          <a:ln cap="flat" cmpd="sng" w="762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91"/>
          <p:cNvSpPr txBox="1"/>
          <p:nvPr/>
        </p:nvSpPr>
        <p:spPr>
          <a:xfrm>
            <a:off x="6779300" y="2349000"/>
            <a:ext cx="1972200" cy="1577400"/>
          </a:xfrm>
          <a:prstGeom prst="rect">
            <a:avLst/>
          </a:prstGeom>
          <a:solidFill>
            <a:srgbClr val="FFE599"/>
          </a:solidFill>
          <a:ln cap="flat" cmpd="sng" w="2857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October</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Use of district instructional tools and resources based on instructional goals</a:t>
            </a:r>
            <a:endParaRPr>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92"/>
          <p:cNvPicPr preferRelativeResize="0"/>
          <p:nvPr/>
        </p:nvPicPr>
        <p:blipFill>
          <a:blip r:embed="rId3">
            <a:alphaModFix/>
          </a:blip>
          <a:stretch>
            <a:fillRect/>
          </a:stretch>
        </p:blipFill>
        <p:spPr>
          <a:xfrm>
            <a:off x="1218150" y="754900"/>
            <a:ext cx="7048800" cy="4367052"/>
          </a:xfrm>
          <a:prstGeom prst="rect">
            <a:avLst/>
          </a:prstGeom>
          <a:noFill/>
          <a:ln>
            <a:noFill/>
          </a:ln>
        </p:spPr>
      </p:pic>
      <p:sp>
        <p:nvSpPr>
          <p:cNvPr id="532" name="Google Shape;532;p92"/>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33" name="Google Shape;533;p92"/>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sp>
        <p:nvSpPr>
          <p:cNvPr id="534" name="Google Shape;534;p92"/>
          <p:cNvSpPr/>
          <p:nvPr/>
        </p:nvSpPr>
        <p:spPr>
          <a:xfrm>
            <a:off x="1045325" y="754900"/>
            <a:ext cx="7048800" cy="2889600"/>
          </a:xfrm>
          <a:prstGeom prst="roundRect">
            <a:avLst>
              <a:gd fmla="val 16667" name="adj"/>
            </a:avLst>
          </a:prstGeom>
          <a:noFill/>
          <a:ln cap="flat" cmpd="sng" w="76200">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92"/>
          <p:cNvSpPr txBox="1"/>
          <p:nvPr/>
        </p:nvSpPr>
        <p:spPr>
          <a:xfrm>
            <a:off x="6390250" y="948025"/>
            <a:ext cx="1972200" cy="1623600"/>
          </a:xfrm>
          <a:prstGeom prst="rect">
            <a:avLst/>
          </a:prstGeom>
          <a:solidFill>
            <a:srgbClr val="E6B8AF"/>
          </a:solidFill>
          <a:ln cap="flat" cmpd="sng" w="9525">
            <a:solidFill>
              <a:srgbClr val="CC4125"/>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November</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Design of lesson using developmentally appropriate practices based on instructional goals</a:t>
            </a:r>
            <a:endParaRPr>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9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700">
                <a:solidFill>
                  <a:srgbClr val="3C78D8"/>
                </a:solidFill>
                <a:latin typeface="Montserrat"/>
                <a:ea typeface="Montserrat"/>
                <a:cs typeface="Montserrat"/>
                <a:sym typeface="Montserrat"/>
              </a:rPr>
              <a:t>Structured Reflection Journal </a:t>
            </a:r>
            <a:endParaRPr b="1" sz="2700">
              <a:solidFill>
                <a:srgbClr val="3C78D8"/>
              </a:solidFill>
              <a:latin typeface="Montserrat"/>
              <a:ea typeface="Montserrat"/>
              <a:cs typeface="Montserrat"/>
              <a:sym typeface="Montserrat"/>
            </a:endParaRPr>
          </a:p>
        </p:txBody>
      </p:sp>
      <p:sp>
        <p:nvSpPr>
          <p:cNvPr id="541" name="Google Shape;541;p93"/>
          <p:cNvSpPr txBox="1"/>
          <p:nvPr>
            <p:ph idx="1" type="body"/>
          </p:nvPr>
        </p:nvSpPr>
        <p:spPr>
          <a:xfrm>
            <a:off x="628650" y="1138519"/>
            <a:ext cx="7886700" cy="3263400"/>
          </a:xfrm>
          <a:prstGeom prst="rect">
            <a:avLst/>
          </a:prstGeom>
        </p:spPr>
        <p:txBody>
          <a:bodyPr anchorCtr="0" anchor="t" bIns="34275" lIns="68575" spcFirstLastPara="1" rIns="68575" wrap="square" tIns="34275">
            <a:noAutofit/>
          </a:bodyPr>
          <a:lstStyle/>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rPr lang="en" sz="1904">
                <a:latin typeface="Montserrat"/>
                <a:ea typeface="Montserrat"/>
                <a:cs typeface="Montserrat"/>
                <a:sym typeface="Montserrat"/>
              </a:rPr>
              <a:t>  Click Here…</a:t>
            </a:r>
            <a:r>
              <a:rPr lang="en" sz="1904" u="sng">
                <a:solidFill>
                  <a:schemeClr val="hlink"/>
                </a:solidFill>
                <a:latin typeface="Montserrat"/>
                <a:ea typeface="Montserrat"/>
                <a:cs typeface="Montserrat"/>
                <a:sym typeface="Montserrat"/>
                <a:hlinkClick r:id="rId3"/>
              </a:rPr>
              <a:t>Principal Reflection Journals</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349523" lvl="0" marL="457200" rtl="0" algn="l">
              <a:lnSpc>
                <a:spcPct val="115000"/>
              </a:lnSpc>
              <a:spcBef>
                <a:spcPts val="80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link and find your school folder</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folder with your name. </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Open the reflection journal and scroll to the </a:t>
            </a:r>
            <a:r>
              <a:rPr b="1" lang="en" sz="1904">
                <a:solidFill>
                  <a:srgbClr val="3C78D8"/>
                </a:solidFill>
                <a:latin typeface="Montserrat"/>
                <a:ea typeface="Montserrat"/>
                <a:cs typeface="Montserrat"/>
                <a:sym typeface="Montserrat"/>
              </a:rPr>
              <a:t>September </a:t>
            </a:r>
            <a:r>
              <a:rPr lang="en" sz="1904">
                <a:solidFill>
                  <a:srgbClr val="3C78D8"/>
                </a:solidFill>
                <a:latin typeface="Montserrat"/>
                <a:ea typeface="Montserrat"/>
                <a:cs typeface="Montserrat"/>
                <a:sym typeface="Montserrat"/>
              </a:rPr>
              <a:t>reflection.</a:t>
            </a:r>
            <a:endParaRPr sz="1904">
              <a:solidFill>
                <a:srgbClr val="3C78D8"/>
              </a:solidFill>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solidFill>
                <a:srgbClr val="3C78D8"/>
              </a:solidFill>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9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solidFill>
                  <a:srgbClr val="3C78D8"/>
                </a:solidFill>
                <a:latin typeface="Montserrat"/>
                <a:ea typeface="Montserrat"/>
                <a:cs typeface="Montserrat"/>
                <a:sym typeface="Montserrat"/>
              </a:rPr>
              <a:t>Reflect on September</a:t>
            </a:r>
            <a:endParaRPr>
              <a:solidFill>
                <a:srgbClr val="3C78D8"/>
              </a:solidFill>
              <a:latin typeface="Montserrat"/>
              <a:ea typeface="Montserrat"/>
              <a:cs typeface="Montserrat"/>
              <a:sym typeface="Montserrat"/>
            </a:endParaRPr>
          </a:p>
        </p:txBody>
      </p:sp>
      <p:pic>
        <p:nvPicPr>
          <p:cNvPr id="547" name="Google Shape;547;p94">
            <a:hlinkClick r:id="rId3"/>
          </p:cNvPr>
          <p:cNvPicPr preferRelativeResize="0"/>
          <p:nvPr/>
        </p:nvPicPr>
        <p:blipFill>
          <a:blip r:embed="rId4">
            <a:alphaModFix/>
          </a:blip>
          <a:stretch>
            <a:fillRect/>
          </a:stretch>
        </p:blipFill>
        <p:spPr>
          <a:xfrm>
            <a:off x="2019675" y="1141150"/>
            <a:ext cx="5104651" cy="32871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95"/>
          <p:cNvSpPr txBox="1"/>
          <p:nvPr>
            <p:ph idx="1" type="body"/>
          </p:nvPr>
        </p:nvSpPr>
        <p:spPr>
          <a:xfrm>
            <a:off x="628650" y="1603403"/>
            <a:ext cx="7886700" cy="3263400"/>
          </a:xfrm>
          <a:prstGeom prst="rect">
            <a:avLst/>
          </a:prstGeom>
        </p:spPr>
        <p:txBody>
          <a:bodyPr anchorCtr="0" anchor="t" bIns="34275" lIns="68575" spcFirstLastPara="1" rIns="68575" wrap="square" tIns="34275">
            <a:normAutofit/>
          </a:bodyPr>
          <a:lstStyle/>
          <a:p>
            <a:pPr indent="0" lvl="0" marL="0" rtl="0" algn="l">
              <a:lnSpc>
                <a:spcPct val="87916"/>
              </a:lnSpc>
              <a:spcBef>
                <a:spcPts val="0"/>
              </a:spcBef>
              <a:spcAft>
                <a:spcPts val="0"/>
              </a:spcAft>
              <a:buSzPts val="275"/>
              <a:buNone/>
            </a:pPr>
            <a:r>
              <a:rPr lang="en" sz="1850">
                <a:solidFill>
                  <a:srgbClr val="000000"/>
                </a:solidFill>
                <a:latin typeface="Montserrat"/>
                <a:ea typeface="Montserrat"/>
                <a:cs typeface="Montserrat"/>
                <a:sym typeface="Montserrat"/>
              </a:rPr>
              <a:t>“What will I look for </a:t>
            </a:r>
            <a:r>
              <a:rPr lang="en" sz="1850">
                <a:solidFill>
                  <a:srgbClr val="000000"/>
                </a:solidFill>
                <a:latin typeface="Montserrat"/>
                <a:ea typeface="Montserrat"/>
                <a:cs typeface="Montserrat"/>
                <a:sym typeface="Montserrat"/>
              </a:rPr>
              <a:t>between now and </a:t>
            </a:r>
            <a:r>
              <a:rPr lang="en" sz="1850">
                <a:solidFill>
                  <a:srgbClr val="000000"/>
                </a:solidFill>
                <a:latin typeface="Montserrat"/>
                <a:ea typeface="Montserrat"/>
                <a:cs typeface="Montserrat"/>
                <a:sym typeface="Montserrat"/>
              </a:rPr>
              <a:t>next month’s PPL to determine what additional supports my teacher may need?</a:t>
            </a:r>
            <a:endParaRPr sz="1850">
              <a:solidFill>
                <a:srgbClr val="000000"/>
              </a:solidFill>
              <a:latin typeface="Montserrat"/>
              <a:ea typeface="Montserrat"/>
              <a:cs typeface="Montserrat"/>
              <a:sym typeface="Montserrat"/>
            </a:endParaRPr>
          </a:p>
          <a:p>
            <a:pPr indent="0" lvl="0" marL="0" rtl="0" algn="l">
              <a:lnSpc>
                <a:spcPct val="87916"/>
              </a:lnSpc>
              <a:spcBef>
                <a:spcPts val="800"/>
              </a:spcBef>
              <a:spcAft>
                <a:spcPts val="0"/>
              </a:spcAft>
              <a:buSzPts val="275"/>
              <a:buNone/>
            </a:pPr>
            <a:r>
              <a:t/>
            </a:r>
            <a:endParaRPr sz="1850">
              <a:solidFill>
                <a:srgbClr val="000000"/>
              </a:solidFill>
              <a:latin typeface="Montserrat"/>
              <a:ea typeface="Montserrat"/>
              <a:cs typeface="Montserrat"/>
              <a:sym typeface="Montserrat"/>
            </a:endParaRPr>
          </a:p>
          <a:p>
            <a:pPr indent="0" lvl="0" marL="0" rtl="0" algn="l">
              <a:lnSpc>
                <a:spcPct val="87916"/>
              </a:lnSpc>
              <a:spcBef>
                <a:spcPts val="800"/>
              </a:spcBef>
              <a:spcAft>
                <a:spcPts val="0"/>
              </a:spcAft>
              <a:buSzPts val="275"/>
              <a:buNone/>
            </a:pPr>
            <a:r>
              <a:rPr lang="en" sz="1850">
                <a:solidFill>
                  <a:srgbClr val="000000"/>
                </a:solidFill>
                <a:latin typeface="Montserrat"/>
                <a:ea typeface="Montserrat"/>
                <a:cs typeface="Montserrat"/>
                <a:sym typeface="Montserrat"/>
              </a:rPr>
              <a:t>What will I look for between now and next month’s PPL to determine what additional supports my PLC may need?</a:t>
            </a:r>
            <a:endParaRPr sz="1850">
              <a:solidFill>
                <a:srgbClr val="000000"/>
              </a:solidFill>
            </a:endParaRPr>
          </a:p>
          <a:p>
            <a:pPr indent="0" lvl="0" marL="0" rtl="0" algn="l">
              <a:lnSpc>
                <a:spcPct val="80000"/>
              </a:lnSpc>
              <a:spcBef>
                <a:spcPts val="800"/>
              </a:spcBef>
              <a:spcAft>
                <a:spcPts val="0"/>
              </a:spcAft>
              <a:buSzPts val="275"/>
              <a:buNone/>
            </a:pPr>
            <a:r>
              <a:t/>
            </a:r>
            <a:endParaRPr b="1" i="1" sz="1850">
              <a:solidFill>
                <a:srgbClr val="000000"/>
              </a:solidFill>
            </a:endParaRPr>
          </a:p>
          <a:p>
            <a:pPr indent="0" lvl="0" marL="0" rtl="0" algn="l">
              <a:lnSpc>
                <a:spcPct val="87916"/>
              </a:lnSpc>
              <a:spcBef>
                <a:spcPts val="0"/>
              </a:spcBef>
              <a:spcAft>
                <a:spcPts val="0"/>
              </a:spcAft>
              <a:buSzPts val="275"/>
              <a:buNone/>
            </a:pPr>
            <a:r>
              <a:rPr lang="en" sz="1850">
                <a:solidFill>
                  <a:srgbClr val="000000"/>
                </a:solidFill>
                <a:latin typeface="Montserrat"/>
                <a:ea typeface="Montserrat"/>
                <a:cs typeface="Montserrat"/>
                <a:sym typeface="Montserrat"/>
              </a:rPr>
              <a:t>What new data tool will I use or what existing tool will I use in a new way before next month’s Principal PL?”</a:t>
            </a:r>
            <a:endParaRPr sz="1850">
              <a:solidFill>
                <a:srgbClr val="000000"/>
              </a:solidFill>
              <a:latin typeface="Montserrat"/>
              <a:ea typeface="Montserrat"/>
              <a:cs typeface="Montserrat"/>
              <a:sym typeface="Montserrat"/>
            </a:endParaRPr>
          </a:p>
          <a:p>
            <a:pPr indent="0" lvl="0" marL="0" rtl="0" algn="l">
              <a:lnSpc>
                <a:spcPct val="87916"/>
              </a:lnSpc>
              <a:spcBef>
                <a:spcPts val="800"/>
              </a:spcBef>
              <a:spcAft>
                <a:spcPts val="0"/>
              </a:spcAft>
              <a:buSzPts val="275"/>
              <a:buNone/>
            </a:pPr>
            <a:r>
              <a:t/>
            </a:r>
            <a:endParaRPr sz="100">
              <a:solidFill>
                <a:srgbClr val="000000"/>
              </a:solidFill>
            </a:endParaRPr>
          </a:p>
          <a:p>
            <a:pPr indent="0" lvl="0" marL="0" rtl="0" algn="ctr">
              <a:lnSpc>
                <a:spcPct val="70000"/>
              </a:lnSpc>
              <a:spcBef>
                <a:spcPts val="800"/>
              </a:spcBef>
              <a:spcAft>
                <a:spcPts val="0"/>
              </a:spcAft>
              <a:buSzPts val="275"/>
              <a:buNone/>
            </a:pPr>
            <a:r>
              <a:t/>
            </a:r>
            <a:endParaRPr b="1" sz="200">
              <a:highlight>
                <a:srgbClr val="FFFF00"/>
              </a:highlight>
              <a:latin typeface="Montserrat"/>
              <a:ea typeface="Montserrat"/>
              <a:cs typeface="Montserrat"/>
              <a:sym typeface="Montserrat"/>
            </a:endParaRPr>
          </a:p>
        </p:txBody>
      </p:sp>
      <p:sp>
        <p:nvSpPr>
          <p:cNvPr id="553" name="Google Shape;553;p95"/>
          <p:cNvSpPr txBox="1"/>
          <p:nvPr>
            <p:ph type="title"/>
          </p:nvPr>
        </p:nvSpPr>
        <p:spPr>
          <a:xfrm>
            <a:off x="498450" y="286876"/>
            <a:ext cx="7886700" cy="1101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2200">
                <a:solidFill>
                  <a:srgbClr val="3C78D8"/>
                </a:solidFill>
                <a:latin typeface="Montserrat"/>
                <a:ea typeface="Montserrat"/>
                <a:cs typeface="Montserrat"/>
                <a:sym typeface="Montserrat"/>
              </a:rPr>
              <a:t>Turn and Talk- September Reflection Prompts</a:t>
            </a:r>
            <a:endParaRPr b="1" sz="2200">
              <a:solidFill>
                <a:srgbClr val="3C78D8"/>
              </a:solidFill>
              <a:latin typeface="Montserrat"/>
              <a:ea typeface="Montserrat"/>
              <a:cs typeface="Montserrat"/>
              <a:sym typeface="Montserrat"/>
            </a:endParaRPr>
          </a:p>
          <a:p>
            <a:pPr indent="0" lvl="0" marL="0" rtl="0" algn="l">
              <a:spcBef>
                <a:spcPts val="0"/>
              </a:spcBef>
              <a:spcAft>
                <a:spcPts val="0"/>
              </a:spcAft>
              <a:buNone/>
            </a:pPr>
            <a:r>
              <a:t/>
            </a:r>
            <a:endParaRPr b="1" sz="2200">
              <a:solidFill>
                <a:srgbClr val="3C78D8"/>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3C78D8"/>
                </a:solidFill>
                <a:latin typeface="Montserrat"/>
                <a:ea typeface="Montserrat"/>
                <a:cs typeface="Montserrat"/>
                <a:sym typeface="Montserrat"/>
              </a:rPr>
              <a:t>Discuss your reflections and any actions you took…</a:t>
            </a:r>
            <a:endParaRPr b="1" sz="2200">
              <a:solidFill>
                <a:srgbClr val="3C78D8"/>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78"/>
          <p:cNvSpPr txBox="1"/>
          <p:nvPr/>
        </p:nvSpPr>
        <p:spPr>
          <a:xfrm>
            <a:off x="409975" y="280075"/>
            <a:ext cx="8065200" cy="444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3400">
                <a:solidFill>
                  <a:srgbClr val="00467F"/>
                </a:solidFill>
                <a:latin typeface="Montserrat Light"/>
                <a:ea typeface="Montserrat Light"/>
                <a:cs typeface="Montserrat Light"/>
                <a:sym typeface="Montserrat Light"/>
              </a:rPr>
              <a:t>Shared Norms</a:t>
            </a:r>
            <a:endParaRPr sz="3400">
              <a:solidFill>
                <a:srgbClr val="00467F"/>
              </a:solidFill>
              <a:latin typeface="Montserrat Light"/>
              <a:ea typeface="Montserrat Light"/>
              <a:cs typeface="Montserrat Light"/>
              <a:sym typeface="Montserrat Light"/>
            </a:endParaRPr>
          </a:p>
        </p:txBody>
      </p:sp>
      <p:sp>
        <p:nvSpPr>
          <p:cNvPr id="395" name="Google Shape;395;p78"/>
          <p:cNvSpPr txBox="1"/>
          <p:nvPr/>
        </p:nvSpPr>
        <p:spPr>
          <a:xfrm>
            <a:off x="409975" y="979025"/>
            <a:ext cx="7435500" cy="347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sz="2000">
              <a:solidFill>
                <a:srgbClr val="00467F"/>
              </a:solidFill>
              <a:latin typeface="Roboto"/>
              <a:ea typeface="Roboto"/>
              <a:cs typeface="Roboto"/>
              <a:sym typeface="Roboto"/>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Be on time and prepared</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Stay engaged - Signal for coming back</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Respect all voices</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Assume best intent</a:t>
            </a:r>
            <a:endParaRPr sz="2600">
              <a:solidFill>
                <a:srgbClr val="00467F"/>
              </a:solidFill>
              <a:latin typeface="Montserrat Light"/>
              <a:ea typeface="Montserrat Light"/>
              <a:cs typeface="Montserrat Light"/>
              <a:sym typeface="Montserrat Light"/>
            </a:endParaRPr>
          </a:p>
          <a:p>
            <a:pPr indent="0" lvl="0" marL="0" rtl="0" algn="l">
              <a:lnSpc>
                <a:spcPct val="150000"/>
              </a:lnSpc>
              <a:spcBef>
                <a:spcPts val="0"/>
              </a:spcBef>
              <a:spcAft>
                <a:spcPts val="0"/>
              </a:spcAft>
              <a:buNone/>
            </a:pPr>
            <a:r>
              <a:t/>
            </a:r>
            <a:endParaRPr sz="2000">
              <a:solidFill>
                <a:srgbClr val="00467F"/>
              </a:solidFill>
              <a:latin typeface="Montserrat Light"/>
              <a:ea typeface="Montserrat Light"/>
              <a:cs typeface="Montserrat Light"/>
              <a:sym typeface="Montserrat Light"/>
            </a:endParaRPr>
          </a:p>
          <a:p>
            <a:pPr indent="0" lvl="0" marL="0" rtl="0" algn="l">
              <a:lnSpc>
                <a:spcPct val="150000"/>
              </a:lnSpc>
              <a:spcBef>
                <a:spcPts val="0"/>
              </a:spcBef>
              <a:spcAft>
                <a:spcPts val="0"/>
              </a:spcAft>
              <a:buNone/>
            </a:pPr>
            <a:r>
              <a:t/>
            </a:r>
            <a:endParaRPr sz="2000">
              <a:solidFill>
                <a:srgbClr val="00467F"/>
              </a:solidFill>
              <a:latin typeface="Roboto Light"/>
              <a:ea typeface="Roboto Light"/>
              <a:cs typeface="Roboto Light"/>
              <a:sym typeface="Roboto Light"/>
            </a:endParaRPr>
          </a:p>
        </p:txBody>
      </p:sp>
      <p:pic>
        <p:nvPicPr>
          <p:cNvPr id="396" name="Google Shape;396;p78"/>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9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None/>
            </a:pPr>
            <a:r>
              <a:rPr b="1" lang="en" sz="2300">
                <a:solidFill>
                  <a:srgbClr val="3C78D8"/>
                </a:solidFill>
                <a:latin typeface="Montserrat"/>
                <a:ea typeface="Montserrat"/>
                <a:cs typeface="Montserrat"/>
                <a:sym typeface="Montserrat"/>
              </a:rPr>
              <a:t>Reflection Journal Time-</a:t>
            </a:r>
            <a:r>
              <a:rPr b="1" lang="en" sz="2300">
                <a:solidFill>
                  <a:srgbClr val="FF9900"/>
                </a:solidFill>
                <a:latin typeface="Montserrat"/>
                <a:ea typeface="Montserrat"/>
                <a:cs typeface="Montserrat"/>
                <a:sym typeface="Montserrat"/>
              </a:rPr>
              <a:t>October</a:t>
            </a:r>
            <a:r>
              <a:rPr b="1" lang="en" sz="2300">
                <a:solidFill>
                  <a:srgbClr val="3C78D8"/>
                </a:solidFill>
                <a:latin typeface="Montserrat"/>
                <a:ea typeface="Montserrat"/>
                <a:cs typeface="Montserrat"/>
                <a:sym typeface="Montserrat"/>
              </a:rPr>
              <a:t>  </a:t>
            </a:r>
            <a:endParaRPr b="1" sz="2300">
              <a:solidFill>
                <a:srgbClr val="3C78D8"/>
              </a:solidFill>
              <a:latin typeface="Montserrat"/>
              <a:ea typeface="Montserrat"/>
              <a:cs typeface="Montserrat"/>
              <a:sym typeface="Montserrat"/>
            </a:endParaRPr>
          </a:p>
        </p:txBody>
      </p:sp>
      <p:pic>
        <p:nvPicPr>
          <p:cNvPr id="559" name="Google Shape;559;p96">
            <a:hlinkClick r:id="rId3"/>
          </p:cNvPr>
          <p:cNvPicPr preferRelativeResize="0"/>
          <p:nvPr/>
        </p:nvPicPr>
        <p:blipFill>
          <a:blip r:embed="rId4">
            <a:alphaModFix/>
          </a:blip>
          <a:stretch>
            <a:fillRect/>
          </a:stretch>
        </p:blipFill>
        <p:spPr>
          <a:xfrm>
            <a:off x="1688325" y="1041025"/>
            <a:ext cx="5495100" cy="3747650"/>
          </a:xfrm>
          <a:prstGeom prst="rect">
            <a:avLst/>
          </a:prstGeom>
          <a:noFill/>
          <a:ln>
            <a:noFill/>
          </a:ln>
        </p:spPr>
      </p:pic>
      <p:sp>
        <p:nvSpPr>
          <p:cNvPr id="560" name="Google Shape;560;p96"/>
          <p:cNvSpPr/>
          <p:nvPr/>
        </p:nvSpPr>
        <p:spPr>
          <a:xfrm>
            <a:off x="1596225" y="1389050"/>
            <a:ext cx="5679300" cy="1512000"/>
          </a:xfrm>
          <a:prstGeom prst="roundRect">
            <a:avLst>
              <a:gd fmla="val 16667" name="adj"/>
            </a:avLst>
          </a:prstGeom>
          <a:no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96"/>
          <p:cNvSpPr/>
          <p:nvPr/>
        </p:nvSpPr>
        <p:spPr>
          <a:xfrm rot="8955326">
            <a:off x="3951728" y="192832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96"/>
          <p:cNvSpPr/>
          <p:nvPr/>
        </p:nvSpPr>
        <p:spPr>
          <a:xfrm rot="8955326">
            <a:off x="6803353" y="1837404"/>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97"/>
          <p:cNvSpPr/>
          <p:nvPr/>
        </p:nvSpPr>
        <p:spPr>
          <a:xfrm>
            <a:off x="6158872" y="2877908"/>
            <a:ext cx="2036700" cy="2031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8" name="Google Shape;568;p97"/>
          <p:cNvGrpSpPr/>
          <p:nvPr/>
        </p:nvGrpSpPr>
        <p:grpSpPr>
          <a:xfrm>
            <a:off x="6070808" y="1925928"/>
            <a:ext cx="2337838" cy="1690523"/>
            <a:chOff x="4351895" y="2505366"/>
            <a:chExt cx="2025681" cy="1112406"/>
          </a:xfrm>
        </p:grpSpPr>
        <p:grpSp>
          <p:nvGrpSpPr>
            <p:cNvPr id="569" name="Google Shape;569;p97"/>
            <p:cNvGrpSpPr/>
            <p:nvPr/>
          </p:nvGrpSpPr>
          <p:grpSpPr>
            <a:xfrm>
              <a:off x="4566637" y="2834737"/>
              <a:ext cx="119100" cy="359400"/>
              <a:chOff x="603896" y="2598372"/>
              <a:chExt cx="119100" cy="359400"/>
            </a:xfrm>
          </p:grpSpPr>
          <p:cxnSp>
            <p:nvCxnSpPr>
              <p:cNvPr id="570" name="Google Shape;570;p97"/>
              <p:cNvCxnSpPr/>
              <p:nvPr/>
            </p:nvCxnSpPr>
            <p:spPr>
              <a:xfrm>
                <a:off x="650104" y="2598372"/>
                <a:ext cx="0" cy="359400"/>
              </a:xfrm>
              <a:prstGeom prst="straightConnector1">
                <a:avLst/>
              </a:prstGeom>
              <a:noFill/>
              <a:ln cap="flat" cmpd="sng" w="9525">
                <a:solidFill>
                  <a:srgbClr val="000000"/>
                </a:solidFill>
                <a:prstDash val="solid"/>
                <a:round/>
                <a:headEnd len="sm" w="sm" type="none"/>
                <a:tailEnd len="sm" w="sm" type="none"/>
              </a:ln>
            </p:spPr>
          </p:cxnSp>
          <p:sp>
            <p:nvSpPr>
              <p:cNvPr id="571" name="Google Shape;571;p97"/>
              <p:cNvSpPr/>
              <p:nvPr/>
            </p:nvSpPr>
            <p:spPr>
              <a:xfrm>
                <a:off x="603896" y="2598373"/>
                <a:ext cx="1191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2" name="Google Shape;572;p97"/>
            <p:cNvSpPr txBox="1"/>
            <p:nvPr/>
          </p:nvSpPr>
          <p:spPr>
            <a:xfrm>
              <a:off x="4351895" y="3246371"/>
              <a:ext cx="837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F6B26B"/>
                  </a:solidFill>
                  <a:latin typeface="Montserrat"/>
                  <a:ea typeface="Montserrat"/>
                  <a:cs typeface="Montserrat"/>
                  <a:sym typeface="Montserrat"/>
                </a:rPr>
                <a:t>NOV</a:t>
              </a:r>
              <a:endParaRPr b="1" sz="2000">
                <a:solidFill>
                  <a:srgbClr val="F6B26B"/>
                </a:solidFill>
                <a:latin typeface="Montserrat"/>
                <a:ea typeface="Montserrat"/>
                <a:cs typeface="Montserrat"/>
                <a:sym typeface="Montserrat"/>
              </a:endParaRPr>
            </a:p>
          </p:txBody>
        </p:sp>
        <p:sp>
          <p:nvSpPr>
            <p:cNvPr id="573" name="Google Shape;573;p97"/>
            <p:cNvSpPr txBox="1"/>
            <p:nvPr/>
          </p:nvSpPr>
          <p:spPr>
            <a:xfrm>
              <a:off x="4463876" y="2505366"/>
              <a:ext cx="1913700" cy="5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6B26B"/>
                  </a:solidFill>
                  <a:latin typeface="Montserrat"/>
                  <a:ea typeface="Montserrat"/>
                  <a:cs typeface="Montserrat"/>
                  <a:sym typeface="Montserrat"/>
                </a:rPr>
                <a:t>SCI </a:t>
              </a:r>
              <a:r>
                <a:rPr lang="en" sz="1800">
                  <a:solidFill>
                    <a:srgbClr val="0B5394"/>
                  </a:solidFill>
                  <a:latin typeface="Montserrat"/>
                  <a:ea typeface="Montserrat"/>
                  <a:cs typeface="Montserrat"/>
                  <a:sym typeface="Montserrat"/>
                </a:rPr>
                <a:t>Content</a:t>
              </a:r>
              <a:endParaRPr sz="1800">
                <a:solidFill>
                  <a:srgbClr val="0B5394"/>
                </a:solidFill>
                <a:latin typeface="Montserrat"/>
                <a:ea typeface="Montserrat"/>
                <a:cs typeface="Montserrat"/>
                <a:sym typeface="Montserrat"/>
              </a:endParaRPr>
            </a:p>
          </p:txBody>
        </p:sp>
      </p:grpSp>
      <p:grpSp>
        <p:nvGrpSpPr>
          <p:cNvPr id="574" name="Google Shape;574;p97"/>
          <p:cNvGrpSpPr/>
          <p:nvPr/>
        </p:nvGrpSpPr>
        <p:grpSpPr>
          <a:xfrm>
            <a:off x="858873" y="1925933"/>
            <a:ext cx="2285475" cy="1661790"/>
            <a:chOff x="786652" y="2442397"/>
            <a:chExt cx="2414404" cy="1137355"/>
          </a:xfrm>
        </p:grpSpPr>
        <p:sp>
          <p:nvSpPr>
            <p:cNvPr id="575" name="Google Shape;575;p97"/>
            <p:cNvSpPr/>
            <p:nvPr/>
          </p:nvSpPr>
          <p:spPr>
            <a:xfrm>
              <a:off x="932600" y="3079475"/>
              <a:ext cx="1958400" cy="1335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6" name="Google Shape;576;p97"/>
            <p:cNvGrpSpPr/>
            <p:nvPr/>
          </p:nvGrpSpPr>
          <p:grpSpPr>
            <a:xfrm>
              <a:off x="786652" y="2442397"/>
              <a:ext cx="2414404" cy="1137355"/>
              <a:chOff x="786652" y="2442397"/>
              <a:chExt cx="2414404" cy="1137355"/>
            </a:xfrm>
          </p:grpSpPr>
          <p:sp>
            <p:nvSpPr>
              <p:cNvPr id="577" name="Google Shape;577;p97"/>
              <p:cNvSpPr txBox="1"/>
              <p:nvPr/>
            </p:nvSpPr>
            <p:spPr>
              <a:xfrm>
                <a:off x="786652" y="3208352"/>
                <a:ext cx="1069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1155CC"/>
                    </a:solidFill>
                    <a:latin typeface="Montserrat"/>
                    <a:ea typeface="Montserrat"/>
                    <a:cs typeface="Montserrat"/>
                    <a:sym typeface="Montserrat"/>
                  </a:rPr>
                  <a:t>SEPT </a:t>
                </a:r>
                <a:endParaRPr b="1" sz="2000">
                  <a:solidFill>
                    <a:srgbClr val="1155CC"/>
                  </a:solidFill>
                  <a:latin typeface="Montserrat"/>
                  <a:ea typeface="Montserrat"/>
                  <a:cs typeface="Montserrat"/>
                  <a:sym typeface="Montserrat"/>
                </a:endParaRPr>
              </a:p>
            </p:txBody>
          </p:sp>
          <p:grpSp>
            <p:nvGrpSpPr>
              <p:cNvPr id="578" name="Google Shape;578;p97"/>
              <p:cNvGrpSpPr/>
              <p:nvPr/>
            </p:nvGrpSpPr>
            <p:grpSpPr>
              <a:xfrm>
                <a:off x="881038" y="2800057"/>
                <a:ext cx="150000" cy="411832"/>
                <a:chOff x="845588" y="2563693"/>
                <a:chExt cx="150000" cy="411832"/>
              </a:xfrm>
            </p:grpSpPr>
            <p:cxnSp>
              <p:nvCxnSpPr>
                <p:cNvPr id="579" name="Google Shape;579;p97"/>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80" name="Google Shape;580;p97"/>
                <p:cNvSpPr/>
                <p:nvPr/>
              </p:nvSpPr>
              <p:spPr>
                <a:xfrm>
                  <a:off x="845588" y="2563693"/>
                  <a:ext cx="1500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1" name="Google Shape;581;p97"/>
              <p:cNvSpPr txBox="1"/>
              <p:nvPr/>
            </p:nvSpPr>
            <p:spPr>
              <a:xfrm>
                <a:off x="786656" y="2442397"/>
                <a:ext cx="2414400" cy="6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900">
                    <a:solidFill>
                      <a:srgbClr val="1155CC"/>
                    </a:solidFill>
                    <a:latin typeface="Montserrat"/>
                    <a:ea typeface="Montserrat"/>
                    <a:cs typeface="Montserrat"/>
                    <a:sym typeface="Montserrat"/>
                  </a:rPr>
                  <a:t>Math </a:t>
                </a:r>
                <a:r>
                  <a:rPr lang="en" sz="1900">
                    <a:solidFill>
                      <a:srgbClr val="0B5394"/>
                    </a:solidFill>
                    <a:latin typeface="Montserrat"/>
                    <a:ea typeface="Montserrat"/>
                    <a:cs typeface="Montserrat"/>
                    <a:sym typeface="Montserrat"/>
                  </a:rPr>
                  <a:t>Content</a:t>
                </a:r>
                <a:endParaRPr sz="1900">
                  <a:solidFill>
                    <a:srgbClr val="0B5394"/>
                  </a:solidFill>
                  <a:latin typeface="Montserrat"/>
                  <a:ea typeface="Montserrat"/>
                  <a:cs typeface="Montserrat"/>
                  <a:sym typeface="Montserrat"/>
                </a:endParaRPr>
              </a:p>
            </p:txBody>
          </p:sp>
        </p:grpSp>
      </p:grpSp>
      <p:grpSp>
        <p:nvGrpSpPr>
          <p:cNvPr id="582" name="Google Shape;582;p97"/>
          <p:cNvGrpSpPr/>
          <p:nvPr/>
        </p:nvGrpSpPr>
        <p:grpSpPr>
          <a:xfrm>
            <a:off x="3342073" y="2305147"/>
            <a:ext cx="2434456" cy="1666777"/>
            <a:chOff x="2644499" y="2702596"/>
            <a:chExt cx="2492532" cy="1101127"/>
          </a:xfrm>
        </p:grpSpPr>
        <p:sp>
          <p:nvSpPr>
            <p:cNvPr id="583" name="Google Shape;583;p97"/>
            <p:cNvSpPr/>
            <p:nvPr/>
          </p:nvSpPr>
          <p:spPr>
            <a:xfrm>
              <a:off x="2890952" y="3079475"/>
              <a:ext cx="1958400" cy="133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4" name="Google Shape;584;p97"/>
            <p:cNvGrpSpPr/>
            <p:nvPr/>
          </p:nvGrpSpPr>
          <p:grpSpPr>
            <a:xfrm>
              <a:off x="2644499" y="2702596"/>
              <a:ext cx="2492532" cy="1101127"/>
              <a:chOff x="2644499" y="2702596"/>
              <a:chExt cx="2492532" cy="1101127"/>
            </a:xfrm>
          </p:grpSpPr>
          <p:sp>
            <p:nvSpPr>
              <p:cNvPr id="585" name="Google Shape;585;p97"/>
              <p:cNvSpPr txBox="1"/>
              <p:nvPr/>
            </p:nvSpPr>
            <p:spPr>
              <a:xfrm>
                <a:off x="2644499" y="2702596"/>
                <a:ext cx="99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6AA84F"/>
                    </a:solidFill>
                    <a:latin typeface="Montserrat"/>
                    <a:ea typeface="Montserrat"/>
                    <a:cs typeface="Montserrat"/>
                    <a:sym typeface="Montserrat"/>
                  </a:rPr>
                  <a:t>OCT</a:t>
                </a:r>
                <a:endParaRPr b="1" sz="2000">
                  <a:solidFill>
                    <a:srgbClr val="6AA84F"/>
                  </a:solidFill>
                  <a:latin typeface="Montserrat"/>
                  <a:ea typeface="Montserrat"/>
                  <a:cs typeface="Montserrat"/>
                  <a:sym typeface="Montserrat"/>
                </a:endParaRPr>
              </a:p>
            </p:txBody>
          </p:sp>
          <p:grpSp>
            <p:nvGrpSpPr>
              <p:cNvPr id="586" name="Google Shape;586;p97"/>
              <p:cNvGrpSpPr/>
              <p:nvPr/>
            </p:nvGrpSpPr>
            <p:grpSpPr>
              <a:xfrm rot="10800000">
                <a:off x="2815477" y="3079467"/>
                <a:ext cx="126000" cy="411826"/>
                <a:chOff x="2070096" y="2563699"/>
                <a:chExt cx="126000" cy="411826"/>
              </a:xfrm>
            </p:grpSpPr>
            <p:cxnSp>
              <p:nvCxnSpPr>
                <p:cNvPr id="587" name="Google Shape;587;p9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88" name="Google Shape;588;p97"/>
                <p:cNvSpPr/>
                <p:nvPr/>
              </p:nvSpPr>
              <p:spPr>
                <a:xfrm>
                  <a:off x="2070096" y="2563699"/>
                  <a:ext cx="1260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9" name="Google Shape;589;p97"/>
              <p:cNvSpPr txBox="1"/>
              <p:nvPr/>
            </p:nvSpPr>
            <p:spPr>
              <a:xfrm>
                <a:off x="2743331" y="3444324"/>
                <a:ext cx="23937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800">
                    <a:solidFill>
                      <a:srgbClr val="6AA84F"/>
                    </a:solidFill>
                    <a:latin typeface="Montserrat"/>
                    <a:ea typeface="Montserrat"/>
                    <a:cs typeface="Montserrat"/>
                    <a:sym typeface="Montserrat"/>
                  </a:rPr>
                  <a:t>ELA </a:t>
                </a:r>
                <a:r>
                  <a:rPr lang="en" sz="1800">
                    <a:solidFill>
                      <a:srgbClr val="0B5394"/>
                    </a:solidFill>
                    <a:latin typeface="Montserrat"/>
                    <a:ea typeface="Montserrat"/>
                    <a:cs typeface="Montserrat"/>
                    <a:sym typeface="Montserrat"/>
                  </a:rPr>
                  <a:t>Content</a:t>
                </a:r>
                <a:endParaRPr sz="1800">
                  <a:solidFill>
                    <a:srgbClr val="0B5394"/>
                  </a:solidFill>
                  <a:latin typeface="Montserrat"/>
                  <a:ea typeface="Montserrat"/>
                  <a:cs typeface="Montserrat"/>
                  <a:sym typeface="Montserrat"/>
                </a:endParaRPr>
              </a:p>
            </p:txBody>
          </p:sp>
        </p:grpSp>
      </p:grpSp>
      <p:sp>
        <p:nvSpPr>
          <p:cNvPr id="590" name="Google Shape;590;p97"/>
          <p:cNvSpPr txBox="1"/>
          <p:nvPr/>
        </p:nvSpPr>
        <p:spPr>
          <a:xfrm>
            <a:off x="683375" y="464270"/>
            <a:ext cx="7087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434343"/>
                </a:solidFill>
                <a:latin typeface="Montserrat"/>
                <a:ea typeface="Montserrat"/>
                <a:cs typeface="Montserrat"/>
                <a:sym typeface="Montserrat"/>
              </a:rPr>
              <a:t>Content Focus for 3 months</a:t>
            </a:r>
            <a:endParaRPr sz="2400">
              <a:solidFill>
                <a:srgbClr val="434343"/>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98"/>
          <p:cNvSpPr txBox="1"/>
          <p:nvPr/>
        </p:nvSpPr>
        <p:spPr>
          <a:xfrm>
            <a:off x="9258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96" name="Google Shape;596;p98"/>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pic>
        <p:nvPicPr>
          <p:cNvPr id="597" name="Google Shape;597;p98"/>
          <p:cNvPicPr preferRelativeResize="0"/>
          <p:nvPr/>
        </p:nvPicPr>
        <p:blipFill>
          <a:blip r:embed="rId3">
            <a:alphaModFix/>
          </a:blip>
          <a:stretch>
            <a:fillRect/>
          </a:stretch>
        </p:blipFill>
        <p:spPr>
          <a:xfrm>
            <a:off x="1201463" y="639600"/>
            <a:ext cx="7227024" cy="4073750"/>
          </a:xfrm>
          <a:prstGeom prst="rect">
            <a:avLst/>
          </a:prstGeom>
          <a:noFill/>
          <a:ln>
            <a:noFill/>
          </a:ln>
        </p:spPr>
      </p:pic>
      <p:sp>
        <p:nvSpPr>
          <p:cNvPr id="598" name="Google Shape;598;p98"/>
          <p:cNvSpPr/>
          <p:nvPr/>
        </p:nvSpPr>
        <p:spPr>
          <a:xfrm>
            <a:off x="1171475" y="2014675"/>
            <a:ext cx="7257000" cy="615600"/>
          </a:xfrm>
          <a:prstGeom prst="roundRect">
            <a:avLst>
              <a:gd fmla="val 16667" name="adj"/>
            </a:avLst>
          </a:prstGeom>
          <a:noFill/>
          <a:ln cap="flat" cmpd="sng" w="152400">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9" name="Google Shape;599;p98"/>
          <p:cNvPicPr preferRelativeResize="0"/>
          <p:nvPr/>
        </p:nvPicPr>
        <p:blipFill>
          <a:blip r:embed="rId4">
            <a:alphaModFix/>
          </a:blip>
          <a:stretch>
            <a:fillRect/>
          </a:stretch>
        </p:blipFill>
        <p:spPr>
          <a:xfrm>
            <a:off x="4518275" y="1663175"/>
            <a:ext cx="3215150" cy="2269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99"/>
          <p:cNvPicPr preferRelativeResize="0"/>
          <p:nvPr/>
        </p:nvPicPr>
        <p:blipFill>
          <a:blip r:embed="rId3">
            <a:alphaModFix/>
          </a:blip>
          <a:stretch>
            <a:fillRect/>
          </a:stretch>
        </p:blipFill>
        <p:spPr>
          <a:xfrm>
            <a:off x="301338" y="201575"/>
            <a:ext cx="7227024" cy="4073750"/>
          </a:xfrm>
          <a:prstGeom prst="rect">
            <a:avLst/>
          </a:prstGeom>
          <a:noFill/>
          <a:ln>
            <a:noFill/>
          </a:ln>
        </p:spPr>
      </p:pic>
      <p:sp>
        <p:nvSpPr>
          <p:cNvPr id="605" name="Google Shape;605;p99"/>
          <p:cNvSpPr/>
          <p:nvPr/>
        </p:nvSpPr>
        <p:spPr>
          <a:xfrm>
            <a:off x="207125" y="1577425"/>
            <a:ext cx="7383300" cy="652500"/>
          </a:xfrm>
          <a:prstGeom prst="roundRect">
            <a:avLst>
              <a:gd fmla="val 16667" name="adj"/>
            </a:avLst>
          </a:prstGeom>
          <a:noFill/>
          <a:ln cap="flat" cmpd="sng" w="762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99"/>
          <p:cNvSpPr/>
          <p:nvPr/>
        </p:nvSpPr>
        <p:spPr>
          <a:xfrm>
            <a:off x="128025" y="201575"/>
            <a:ext cx="8222700" cy="469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99"/>
          <p:cNvSpPr txBox="1"/>
          <p:nvPr>
            <p:ph idx="1" type="subTitle"/>
          </p:nvPr>
        </p:nvSpPr>
        <p:spPr>
          <a:xfrm>
            <a:off x="517750" y="395400"/>
            <a:ext cx="7713900" cy="53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688"/>
              <a:buNone/>
            </a:pPr>
            <a:r>
              <a:rPr lang="en" sz="2575">
                <a:solidFill>
                  <a:srgbClr val="1155CC"/>
                </a:solidFill>
                <a:latin typeface="Montserrat"/>
                <a:ea typeface="Montserrat"/>
                <a:cs typeface="Montserrat"/>
                <a:sym typeface="Montserrat"/>
              </a:rPr>
              <a:t>Prioritize the Standard-Secondary</a:t>
            </a:r>
            <a:endParaRPr sz="2575">
              <a:solidFill>
                <a:srgbClr val="1155CC"/>
              </a:solidFill>
              <a:latin typeface="Montserrat"/>
              <a:ea typeface="Montserrat"/>
              <a:cs typeface="Montserrat"/>
              <a:sym typeface="Montserrat"/>
            </a:endParaRPr>
          </a:p>
        </p:txBody>
      </p:sp>
      <p:sp>
        <p:nvSpPr>
          <p:cNvPr id="608" name="Google Shape;608;p99"/>
          <p:cNvSpPr txBox="1"/>
          <p:nvPr>
            <p:ph idx="2" type="body"/>
          </p:nvPr>
        </p:nvSpPr>
        <p:spPr>
          <a:xfrm>
            <a:off x="4562125" y="1510500"/>
            <a:ext cx="4359600" cy="3154500"/>
          </a:xfrm>
          <a:prstGeom prst="rect">
            <a:avLst/>
          </a:prstGeom>
          <a:noFill/>
          <a:ln>
            <a:noFill/>
          </a:ln>
        </p:spPr>
        <p:txBody>
          <a:bodyPr anchorCtr="0" anchor="ctr" bIns="91425" lIns="91425" spcFirstLastPara="1" rIns="91425" wrap="square" tIns="91425">
            <a:noAutofit/>
          </a:bodyPr>
          <a:lstStyle/>
          <a:p>
            <a:pPr indent="0" lvl="0" marL="0" rtl="0" algn="l">
              <a:lnSpc>
                <a:spcPct val="140000"/>
              </a:lnSpc>
              <a:spcBef>
                <a:spcPts val="0"/>
              </a:spcBef>
              <a:spcAft>
                <a:spcPts val="0"/>
              </a:spcAft>
              <a:buClr>
                <a:schemeClr val="dk1"/>
              </a:buClr>
              <a:buSzPts val="350"/>
              <a:buFont typeface="Arial"/>
              <a:buNone/>
            </a:pPr>
            <a:r>
              <a:rPr lang="en" sz="1775" u="sng">
                <a:solidFill>
                  <a:schemeClr val="hlink"/>
                </a:solidFill>
                <a:latin typeface="Montserrat"/>
                <a:ea typeface="Montserrat"/>
                <a:cs typeface="Montserrat"/>
                <a:sym typeface="Montserrat"/>
                <a:hlinkClick r:id="rId4"/>
              </a:rPr>
              <a:t>Curriculum and Instruction Intranet Page</a:t>
            </a:r>
            <a:r>
              <a:rPr lang="en" sz="1775">
                <a:solidFill>
                  <a:schemeClr val="accent2"/>
                </a:solidFill>
                <a:latin typeface="Montserrat"/>
                <a:ea typeface="Montserrat"/>
                <a:cs typeface="Montserrat"/>
                <a:sym typeface="Montserrat"/>
              </a:rPr>
              <a:t>    </a:t>
            </a:r>
            <a:endParaRPr sz="1775">
              <a:solidFill>
                <a:schemeClr val="accent2"/>
              </a:solidFill>
              <a:latin typeface="Montserrat"/>
              <a:ea typeface="Montserrat"/>
              <a:cs typeface="Montserrat"/>
              <a:sym typeface="Montserrat"/>
            </a:endParaRPr>
          </a:p>
          <a:p>
            <a:pPr indent="0" lvl="0" marL="0" rtl="0" algn="l">
              <a:lnSpc>
                <a:spcPct val="140000"/>
              </a:lnSpc>
              <a:spcBef>
                <a:spcPts val="0"/>
              </a:spcBef>
              <a:spcAft>
                <a:spcPts val="0"/>
              </a:spcAft>
              <a:buClr>
                <a:schemeClr val="dk1"/>
              </a:buClr>
              <a:buSzPts val="350"/>
              <a:buFont typeface="Arial"/>
              <a:buNone/>
            </a:pPr>
            <a:r>
              <a:rPr lang="en" sz="1775" u="sng">
                <a:solidFill>
                  <a:schemeClr val="hlink"/>
                </a:solidFill>
                <a:latin typeface="Montserrat"/>
                <a:ea typeface="Montserrat"/>
                <a:cs typeface="Montserrat"/>
                <a:sym typeface="Montserrat"/>
                <a:hlinkClick r:id="rId5"/>
              </a:rPr>
              <a:t>PBL Library</a:t>
            </a:r>
            <a:r>
              <a:rPr lang="en" sz="1775">
                <a:solidFill>
                  <a:schemeClr val="hlink"/>
                </a:solidFill>
                <a:uFill>
                  <a:noFill/>
                </a:uFill>
                <a:latin typeface="Montserrat"/>
                <a:ea typeface="Montserrat"/>
                <a:cs typeface="Montserrat"/>
                <a:sym typeface="Montserrat"/>
                <a:hlinkClick r:id="rId6"/>
              </a:rPr>
              <a:t>  </a:t>
            </a:r>
            <a:r>
              <a:rPr lang="en" sz="1775" u="sng">
                <a:solidFill>
                  <a:schemeClr val="hlink"/>
                </a:solidFill>
                <a:latin typeface="Montserrat"/>
                <a:ea typeface="Montserrat"/>
                <a:cs typeface="Montserrat"/>
                <a:sym typeface="Montserrat"/>
                <a:hlinkClick r:id="rId7"/>
              </a:rPr>
              <a:t>(Proficiency Scales)</a:t>
            </a:r>
            <a:endParaRPr sz="1775">
              <a:solidFill>
                <a:schemeClr val="accent2"/>
              </a:solidFill>
              <a:latin typeface="Montserrat"/>
              <a:ea typeface="Montserrat"/>
              <a:cs typeface="Montserrat"/>
              <a:sym typeface="Montserrat"/>
            </a:endParaRPr>
          </a:p>
          <a:p>
            <a:pPr indent="0" lvl="0" marL="0" rtl="0" algn="l">
              <a:lnSpc>
                <a:spcPct val="140000"/>
              </a:lnSpc>
              <a:spcBef>
                <a:spcPts val="0"/>
              </a:spcBef>
              <a:spcAft>
                <a:spcPts val="0"/>
              </a:spcAft>
              <a:buClr>
                <a:schemeClr val="dk1"/>
              </a:buClr>
              <a:buSzPts val="350"/>
              <a:buFont typeface="Arial"/>
              <a:buNone/>
            </a:pPr>
            <a:r>
              <a:rPr lang="en" sz="1775" u="sng">
                <a:solidFill>
                  <a:schemeClr val="hlink"/>
                </a:solidFill>
                <a:latin typeface="Montserrat"/>
                <a:ea typeface="Montserrat"/>
                <a:cs typeface="Montserrat"/>
                <a:sym typeface="Montserrat"/>
                <a:hlinkClick r:id="rId8"/>
              </a:rPr>
              <a:t>ELA Core Standards</a:t>
            </a:r>
            <a:endParaRPr sz="1775">
              <a:solidFill>
                <a:schemeClr val="accent2"/>
              </a:solidFill>
              <a:latin typeface="Montserrat"/>
              <a:ea typeface="Montserrat"/>
              <a:cs typeface="Montserrat"/>
              <a:sym typeface="Montserrat"/>
            </a:endParaRPr>
          </a:p>
          <a:p>
            <a:pPr indent="0" lvl="0" marL="0" rtl="0" algn="l">
              <a:lnSpc>
                <a:spcPct val="140000"/>
              </a:lnSpc>
              <a:spcBef>
                <a:spcPts val="0"/>
              </a:spcBef>
              <a:spcAft>
                <a:spcPts val="0"/>
              </a:spcAft>
              <a:buClr>
                <a:schemeClr val="dk1"/>
              </a:buClr>
              <a:buSzPts val="350"/>
              <a:buFont typeface="Arial"/>
              <a:buNone/>
            </a:pPr>
            <a:r>
              <a:rPr lang="en" sz="1775" u="sng">
                <a:solidFill>
                  <a:schemeClr val="hlink"/>
                </a:solidFill>
                <a:latin typeface="Montserrat"/>
                <a:ea typeface="Montserrat"/>
                <a:cs typeface="Montserrat"/>
                <a:sym typeface="Montserrat"/>
                <a:hlinkClick r:id="rId9"/>
              </a:rPr>
              <a:t>ELA Curriculum Maps</a:t>
            </a:r>
            <a:r>
              <a:rPr lang="en" sz="1775">
                <a:solidFill>
                  <a:schemeClr val="accent2"/>
                </a:solidFill>
                <a:latin typeface="Montserrat"/>
                <a:ea typeface="Montserrat"/>
                <a:cs typeface="Montserrat"/>
                <a:sym typeface="Montserrat"/>
              </a:rPr>
              <a:t> </a:t>
            </a:r>
            <a:endParaRPr sz="1775">
              <a:solidFill>
                <a:schemeClr val="accent2"/>
              </a:solidFill>
              <a:latin typeface="Montserrat"/>
              <a:ea typeface="Montserrat"/>
              <a:cs typeface="Montserrat"/>
              <a:sym typeface="Montserrat"/>
            </a:endParaRPr>
          </a:p>
          <a:p>
            <a:pPr indent="0" lvl="0" marL="0" rtl="0" algn="l">
              <a:lnSpc>
                <a:spcPct val="140000"/>
              </a:lnSpc>
              <a:spcBef>
                <a:spcPts val="0"/>
              </a:spcBef>
              <a:spcAft>
                <a:spcPts val="0"/>
              </a:spcAft>
              <a:buClr>
                <a:schemeClr val="dk1"/>
              </a:buClr>
              <a:buSzPts val="350"/>
              <a:buFont typeface="Arial"/>
              <a:buNone/>
            </a:pPr>
            <a:r>
              <a:rPr lang="en" sz="1775" u="sng">
                <a:solidFill>
                  <a:schemeClr val="hlink"/>
                </a:solidFill>
                <a:latin typeface="Montserrat"/>
                <a:ea typeface="Montserrat"/>
                <a:cs typeface="Montserrat"/>
                <a:sym typeface="Montserrat"/>
                <a:hlinkClick r:id="rId10"/>
              </a:rPr>
              <a:t>Vertical Alignment</a:t>
            </a:r>
            <a:endParaRPr sz="1775">
              <a:solidFill>
                <a:schemeClr val="accent2"/>
              </a:solidFill>
              <a:latin typeface="Montserrat"/>
              <a:ea typeface="Montserrat"/>
              <a:cs typeface="Montserrat"/>
              <a:sym typeface="Montserrat"/>
            </a:endParaRPr>
          </a:p>
          <a:p>
            <a:pPr indent="0" lvl="0" marL="0" rtl="0" algn="l">
              <a:lnSpc>
                <a:spcPct val="140000"/>
              </a:lnSpc>
              <a:spcBef>
                <a:spcPts val="0"/>
              </a:spcBef>
              <a:spcAft>
                <a:spcPts val="0"/>
              </a:spcAft>
              <a:buSzPts val="350"/>
              <a:buNone/>
            </a:pPr>
            <a:r>
              <a:t/>
            </a:r>
            <a:endParaRPr b="1" sz="1600">
              <a:solidFill>
                <a:schemeClr val="accent2"/>
              </a:solidFill>
              <a:latin typeface="Montserrat"/>
              <a:ea typeface="Montserrat"/>
              <a:cs typeface="Montserrat"/>
              <a:sym typeface="Montserrat"/>
            </a:endParaRPr>
          </a:p>
          <a:p>
            <a:pPr indent="457200" lvl="0" marL="0" rtl="0" algn="l">
              <a:lnSpc>
                <a:spcPct val="140000"/>
              </a:lnSpc>
              <a:spcBef>
                <a:spcPts val="0"/>
              </a:spcBef>
              <a:spcAft>
                <a:spcPts val="0"/>
              </a:spcAft>
              <a:buSzPts val="350"/>
              <a:buNone/>
            </a:pPr>
            <a:r>
              <a:rPr b="1" lang="en" sz="1600">
                <a:solidFill>
                  <a:schemeClr val="accent2"/>
                </a:solidFill>
                <a:latin typeface="Montserrat"/>
                <a:ea typeface="Montserrat"/>
                <a:cs typeface="Montserrat"/>
                <a:sym typeface="Montserrat"/>
              </a:rPr>
              <a:t>    </a:t>
            </a:r>
            <a:endParaRPr b="1" sz="1600">
              <a:solidFill>
                <a:schemeClr val="accent2"/>
              </a:solidFill>
              <a:latin typeface="Montserrat"/>
              <a:ea typeface="Montserrat"/>
              <a:cs typeface="Montserrat"/>
              <a:sym typeface="Montserrat"/>
            </a:endParaRPr>
          </a:p>
        </p:txBody>
      </p:sp>
      <p:sp>
        <p:nvSpPr>
          <p:cNvPr id="609" name="Google Shape;609;p99"/>
          <p:cNvSpPr txBox="1"/>
          <p:nvPr/>
        </p:nvSpPr>
        <p:spPr>
          <a:xfrm>
            <a:off x="692650" y="1280225"/>
            <a:ext cx="3745800" cy="332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2100"/>
              </a:spcBef>
              <a:spcAft>
                <a:spcPts val="0"/>
              </a:spcAft>
              <a:buNone/>
            </a:pPr>
            <a:r>
              <a:rPr b="1" lang="en" sz="1900">
                <a:solidFill>
                  <a:schemeClr val="accent6"/>
                </a:solidFill>
                <a:latin typeface="Montserrat"/>
                <a:ea typeface="Montserrat"/>
                <a:cs typeface="Montserrat"/>
                <a:sym typeface="Montserrat"/>
              </a:rPr>
              <a:t>What should the students be able to know and do?</a:t>
            </a:r>
            <a:endParaRPr b="1" sz="1900">
              <a:solidFill>
                <a:schemeClr val="accent6"/>
              </a:solidFill>
              <a:latin typeface="Montserrat"/>
              <a:ea typeface="Montserrat"/>
              <a:cs typeface="Montserrat"/>
              <a:sym typeface="Montserrat"/>
            </a:endParaRPr>
          </a:p>
          <a:p>
            <a:pPr indent="0" lvl="0" marL="0" rtl="0" algn="l">
              <a:lnSpc>
                <a:spcPct val="115000"/>
              </a:lnSpc>
              <a:spcBef>
                <a:spcPts val="2100"/>
              </a:spcBef>
              <a:spcAft>
                <a:spcPts val="0"/>
              </a:spcAft>
              <a:buNone/>
            </a:pPr>
            <a:r>
              <a:rPr b="1" lang="en" sz="1900">
                <a:solidFill>
                  <a:schemeClr val="accent6"/>
                </a:solidFill>
                <a:latin typeface="Montserrat"/>
                <a:ea typeface="Montserrat"/>
                <a:cs typeface="Montserrat"/>
                <a:sym typeface="Montserrat"/>
              </a:rPr>
              <a:t>What critical background do they need to become proficient?</a:t>
            </a:r>
            <a:endParaRPr b="1" sz="1900">
              <a:solidFill>
                <a:schemeClr val="accent6"/>
              </a:solidFill>
              <a:latin typeface="Montserrat"/>
              <a:ea typeface="Montserrat"/>
              <a:cs typeface="Montserrat"/>
              <a:sym typeface="Montserrat"/>
            </a:endParaRPr>
          </a:p>
          <a:p>
            <a:pPr indent="0" lvl="0" marL="0" rtl="0" algn="l">
              <a:lnSpc>
                <a:spcPct val="115000"/>
              </a:lnSpc>
              <a:spcBef>
                <a:spcPts val="2100"/>
              </a:spcBef>
              <a:spcAft>
                <a:spcPts val="0"/>
              </a:spcAft>
              <a:buNone/>
            </a:pPr>
            <a:r>
              <a:rPr b="1" lang="en" sz="1900">
                <a:solidFill>
                  <a:schemeClr val="accent6"/>
                </a:solidFill>
                <a:latin typeface="Montserrat"/>
                <a:ea typeface="Montserrat"/>
                <a:cs typeface="Montserrat"/>
                <a:sym typeface="Montserrat"/>
              </a:rPr>
              <a:t>How will the lessons progress over time?</a:t>
            </a:r>
            <a:endParaRPr b="1" sz="1900">
              <a:solidFill>
                <a:schemeClr val="accent6"/>
              </a:solidFill>
              <a:latin typeface="Montserrat"/>
              <a:ea typeface="Montserrat"/>
              <a:cs typeface="Montserrat"/>
              <a:sym typeface="Montserrat"/>
            </a:endParaRPr>
          </a:p>
          <a:p>
            <a:pPr indent="0" lvl="0" marL="0" rtl="0" algn="l">
              <a:spcBef>
                <a:spcPts val="2100"/>
              </a:spcBef>
              <a:spcAft>
                <a:spcPts val="0"/>
              </a:spcAft>
              <a:buNone/>
            </a:pPr>
            <a:r>
              <a:t/>
            </a:r>
            <a:endParaRPr sz="13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100"/>
          <p:cNvSpPr txBox="1"/>
          <p:nvPr>
            <p:ph type="title"/>
          </p:nvPr>
        </p:nvSpPr>
        <p:spPr>
          <a:xfrm>
            <a:off x="857250" y="104669"/>
            <a:ext cx="7886700" cy="994200"/>
          </a:xfrm>
          <a:prstGeom prst="rect">
            <a:avLst/>
          </a:prstGeom>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b="1" lang="en" sz="2600">
                <a:solidFill>
                  <a:srgbClr val="1155CC"/>
                </a:solidFill>
                <a:latin typeface="Montserrat"/>
                <a:ea typeface="Montserrat"/>
                <a:cs typeface="Montserrat"/>
                <a:sym typeface="Montserrat"/>
              </a:rPr>
              <a:t>Secondary </a:t>
            </a:r>
            <a:r>
              <a:rPr b="1" lang="en" sz="2600">
                <a:solidFill>
                  <a:srgbClr val="1155CC"/>
                </a:solidFill>
                <a:latin typeface="Montserrat"/>
                <a:ea typeface="Montserrat"/>
                <a:cs typeface="Montserrat"/>
                <a:sym typeface="Montserrat"/>
              </a:rPr>
              <a:t>ELA Curriculum Forage Activity </a:t>
            </a:r>
            <a:endParaRPr b="1" sz="2600">
              <a:solidFill>
                <a:srgbClr val="1155CC"/>
              </a:solidFill>
              <a:latin typeface="Montserrat"/>
              <a:ea typeface="Montserrat"/>
              <a:cs typeface="Montserrat"/>
              <a:sym typeface="Montserrat"/>
            </a:endParaRPr>
          </a:p>
        </p:txBody>
      </p:sp>
      <p:sp>
        <p:nvSpPr>
          <p:cNvPr id="615" name="Google Shape;615;p100"/>
          <p:cNvSpPr txBox="1"/>
          <p:nvPr>
            <p:ph idx="1" type="body"/>
          </p:nvPr>
        </p:nvSpPr>
        <p:spPr>
          <a:xfrm>
            <a:off x="398025" y="1098875"/>
            <a:ext cx="8494500" cy="2567400"/>
          </a:xfrm>
          <a:prstGeom prst="rect">
            <a:avLst/>
          </a:prstGeom>
        </p:spPr>
        <p:txBody>
          <a:bodyPr anchorCtr="0" anchor="t" bIns="34275" lIns="68575" spcFirstLastPara="1" rIns="68575" wrap="square" tIns="34275">
            <a:noAutofit/>
          </a:bodyPr>
          <a:lstStyle/>
          <a:p>
            <a:pPr indent="-368300" lvl="0" marL="457200" rtl="0" algn="l">
              <a:lnSpc>
                <a:spcPct val="115000"/>
              </a:lnSpc>
              <a:spcBef>
                <a:spcPts val="800"/>
              </a:spcBef>
              <a:spcAft>
                <a:spcPts val="0"/>
              </a:spcAft>
              <a:buSzPts val="2200"/>
              <a:buAutoNum type="arabicPeriod"/>
            </a:pPr>
            <a:r>
              <a:rPr lang="en" sz="2200">
                <a:latin typeface="Montserrat"/>
                <a:ea typeface="Montserrat"/>
                <a:cs typeface="Montserrat"/>
                <a:sym typeface="Montserrat"/>
              </a:rPr>
              <a:t>Go to the Intranet and click </a:t>
            </a:r>
            <a:r>
              <a:rPr b="1" lang="en" sz="2200">
                <a:solidFill>
                  <a:srgbClr val="FF9900"/>
                </a:solidFill>
                <a:latin typeface="Montserrat"/>
                <a:ea typeface="Montserrat"/>
                <a:cs typeface="Montserrat"/>
                <a:sym typeface="Montserrat"/>
              </a:rPr>
              <a:t>Old</a:t>
            </a:r>
            <a:r>
              <a:rPr lang="en" sz="2200">
                <a:latin typeface="Montserrat"/>
                <a:ea typeface="Montserrat"/>
                <a:cs typeface="Montserrat"/>
                <a:sym typeface="Montserrat"/>
              </a:rPr>
              <a:t> </a:t>
            </a:r>
            <a:r>
              <a:rPr b="1" lang="en" sz="2200">
                <a:solidFill>
                  <a:srgbClr val="E69138"/>
                </a:solidFill>
                <a:latin typeface="Montserrat"/>
                <a:ea typeface="Montserrat"/>
                <a:cs typeface="Montserrat"/>
                <a:sym typeface="Montserrat"/>
              </a:rPr>
              <a:t>Intranet Site</a:t>
            </a:r>
            <a:endParaRPr sz="2200">
              <a:latin typeface="Montserrat"/>
              <a:ea typeface="Montserrat"/>
              <a:cs typeface="Montserrat"/>
              <a:sym typeface="Montserrat"/>
            </a:endParaRPr>
          </a:p>
          <a:p>
            <a:pPr indent="-368300" lvl="0" marL="457200" rtl="0" algn="l">
              <a:lnSpc>
                <a:spcPct val="115000"/>
              </a:lnSpc>
              <a:spcBef>
                <a:spcPts val="0"/>
              </a:spcBef>
              <a:spcAft>
                <a:spcPts val="0"/>
              </a:spcAft>
              <a:buSzPts val="2200"/>
              <a:buAutoNum type="arabicPeriod"/>
            </a:pPr>
            <a:r>
              <a:rPr lang="en" sz="2200">
                <a:latin typeface="Montserrat"/>
                <a:ea typeface="Montserrat"/>
                <a:cs typeface="Montserrat"/>
                <a:sym typeface="Montserrat"/>
              </a:rPr>
              <a:t>C</a:t>
            </a:r>
            <a:r>
              <a:rPr lang="en" sz="2200">
                <a:latin typeface="Montserrat"/>
                <a:ea typeface="Montserrat"/>
                <a:cs typeface="Montserrat"/>
                <a:sym typeface="Montserrat"/>
              </a:rPr>
              <a:t>lick on </a:t>
            </a:r>
            <a:r>
              <a:rPr b="1" lang="en" sz="2200">
                <a:solidFill>
                  <a:srgbClr val="1155CC"/>
                </a:solidFill>
                <a:latin typeface="Montserrat"/>
                <a:ea typeface="Montserrat"/>
                <a:cs typeface="Montserrat"/>
                <a:sym typeface="Montserrat"/>
              </a:rPr>
              <a:t>Departments</a:t>
            </a:r>
            <a:r>
              <a:rPr lang="en" sz="2200">
                <a:latin typeface="Montserrat"/>
                <a:ea typeface="Montserrat"/>
                <a:cs typeface="Montserrat"/>
                <a:sym typeface="Montserrat"/>
              </a:rPr>
              <a:t>, and </a:t>
            </a:r>
            <a:r>
              <a:rPr b="1" lang="en" sz="2200">
                <a:solidFill>
                  <a:srgbClr val="1155CC"/>
                </a:solidFill>
                <a:latin typeface="Montserrat"/>
                <a:ea typeface="Montserrat"/>
                <a:cs typeface="Montserrat"/>
                <a:sym typeface="Montserrat"/>
              </a:rPr>
              <a:t>Curriculum and Instruction</a:t>
            </a:r>
            <a:endParaRPr b="1" sz="2200">
              <a:solidFill>
                <a:srgbClr val="1155CC"/>
              </a:solidFill>
              <a:latin typeface="Montserrat"/>
              <a:ea typeface="Montserrat"/>
              <a:cs typeface="Montserrat"/>
              <a:sym typeface="Montserrat"/>
            </a:endParaRPr>
          </a:p>
          <a:p>
            <a:pPr indent="-368300" lvl="0" marL="457200" rtl="0" algn="l">
              <a:lnSpc>
                <a:spcPct val="115000"/>
              </a:lnSpc>
              <a:spcBef>
                <a:spcPts val="0"/>
              </a:spcBef>
              <a:spcAft>
                <a:spcPts val="0"/>
              </a:spcAft>
              <a:buSzPts val="2200"/>
              <a:buAutoNum type="arabicPeriod"/>
            </a:pPr>
            <a:r>
              <a:rPr lang="en" sz="2200">
                <a:latin typeface="Montserrat"/>
                <a:ea typeface="Montserrat"/>
                <a:cs typeface="Montserrat"/>
                <a:sym typeface="Montserrat"/>
              </a:rPr>
              <a:t>Click on </a:t>
            </a:r>
            <a:r>
              <a:rPr b="1" lang="en" sz="2200">
                <a:solidFill>
                  <a:srgbClr val="6AA84F"/>
                </a:solidFill>
                <a:latin typeface="Montserrat"/>
                <a:ea typeface="Montserrat"/>
                <a:cs typeface="Montserrat"/>
                <a:sym typeface="Montserrat"/>
              </a:rPr>
              <a:t>Secondary </a:t>
            </a:r>
            <a:r>
              <a:rPr b="1" lang="en" sz="2200">
                <a:solidFill>
                  <a:srgbClr val="6AA84F"/>
                </a:solidFill>
                <a:latin typeface="Montserrat"/>
                <a:ea typeface="Montserrat"/>
                <a:cs typeface="Montserrat"/>
                <a:sym typeface="Montserrat"/>
              </a:rPr>
              <a:t>Pages</a:t>
            </a:r>
            <a:r>
              <a:rPr lang="en" sz="2200">
                <a:latin typeface="Montserrat"/>
                <a:ea typeface="Montserrat"/>
                <a:cs typeface="Montserrat"/>
                <a:sym typeface="Montserrat"/>
              </a:rPr>
              <a:t>, then </a:t>
            </a:r>
            <a:r>
              <a:rPr b="1" lang="en" sz="2200">
                <a:solidFill>
                  <a:srgbClr val="6AA84F"/>
                </a:solidFill>
                <a:latin typeface="Montserrat"/>
                <a:ea typeface="Montserrat"/>
                <a:cs typeface="Montserrat"/>
                <a:sym typeface="Montserrat"/>
              </a:rPr>
              <a:t>English Language Arts </a:t>
            </a:r>
            <a:endParaRPr b="1" sz="2200">
              <a:solidFill>
                <a:srgbClr val="6AA84F"/>
              </a:solidFill>
              <a:latin typeface="Montserrat"/>
              <a:ea typeface="Montserrat"/>
              <a:cs typeface="Montserrat"/>
              <a:sym typeface="Montserrat"/>
            </a:endParaRPr>
          </a:p>
          <a:p>
            <a:pPr indent="-368300" lvl="0" marL="457200" rtl="0" algn="l">
              <a:lnSpc>
                <a:spcPct val="115000"/>
              </a:lnSpc>
              <a:spcBef>
                <a:spcPts val="0"/>
              </a:spcBef>
              <a:spcAft>
                <a:spcPts val="0"/>
              </a:spcAft>
              <a:buSzPts val="2200"/>
              <a:buFont typeface="Montserrat"/>
              <a:buAutoNum type="arabicPeriod"/>
            </a:pPr>
            <a:r>
              <a:rPr lang="en" sz="2200">
                <a:latin typeface="Montserrat"/>
                <a:ea typeface="Montserrat"/>
                <a:cs typeface="Montserrat"/>
                <a:sym typeface="Montserrat"/>
              </a:rPr>
              <a:t>Below the page name, you will see four </a:t>
            </a:r>
            <a:r>
              <a:rPr b="1" lang="en" sz="2200">
                <a:solidFill>
                  <a:srgbClr val="0B5394"/>
                </a:solidFill>
                <a:latin typeface="Montserrat"/>
                <a:ea typeface="Montserrat"/>
                <a:cs typeface="Montserrat"/>
                <a:sym typeface="Montserrat"/>
              </a:rPr>
              <a:t>BLUE</a:t>
            </a:r>
            <a:r>
              <a:rPr b="1" lang="en" sz="2200">
                <a:solidFill>
                  <a:srgbClr val="073763"/>
                </a:solidFill>
                <a:latin typeface="Montserrat"/>
                <a:ea typeface="Montserrat"/>
                <a:cs typeface="Montserrat"/>
                <a:sym typeface="Montserrat"/>
              </a:rPr>
              <a:t> </a:t>
            </a:r>
            <a:r>
              <a:rPr lang="en" sz="2200">
                <a:latin typeface="Montserrat"/>
                <a:ea typeface="Montserrat"/>
                <a:cs typeface="Montserrat"/>
                <a:sym typeface="Montserrat"/>
              </a:rPr>
              <a:t>four tabs</a:t>
            </a:r>
            <a:endParaRPr sz="2200">
              <a:latin typeface="Montserrat"/>
              <a:ea typeface="Montserrat"/>
              <a:cs typeface="Montserrat"/>
              <a:sym typeface="Montserrat"/>
            </a:endParaRPr>
          </a:p>
          <a:p>
            <a:pPr indent="0" lvl="0" marL="457200" rtl="0" algn="l">
              <a:lnSpc>
                <a:spcPct val="115000"/>
              </a:lnSpc>
              <a:spcBef>
                <a:spcPts val="800"/>
              </a:spcBef>
              <a:spcAft>
                <a:spcPts val="0"/>
              </a:spcAft>
              <a:buNone/>
            </a:pPr>
            <a:r>
              <a:t/>
            </a:r>
            <a:endParaRPr sz="2200">
              <a:latin typeface="Montserrat"/>
              <a:ea typeface="Montserrat"/>
              <a:cs typeface="Montserrat"/>
              <a:sym typeface="Montserrat"/>
            </a:endParaRPr>
          </a:p>
          <a:p>
            <a:pPr indent="0" lvl="0" marL="0" rtl="0" algn="l">
              <a:spcBef>
                <a:spcPts val="800"/>
              </a:spcBef>
              <a:spcAft>
                <a:spcPts val="0"/>
              </a:spcAft>
              <a:buNone/>
            </a:pPr>
            <a:r>
              <a:t/>
            </a:r>
            <a:endParaRPr sz="2400">
              <a:solidFill>
                <a:srgbClr val="000000"/>
              </a:solidFill>
              <a:latin typeface="Montserrat"/>
              <a:ea typeface="Montserrat"/>
              <a:cs typeface="Montserrat"/>
              <a:sym typeface="Montserrat"/>
            </a:endParaRPr>
          </a:p>
        </p:txBody>
      </p:sp>
      <p:pic>
        <p:nvPicPr>
          <p:cNvPr id="616" name="Google Shape;616;p100">
            <a:hlinkClick r:id="rId3"/>
          </p:cNvPr>
          <p:cNvPicPr preferRelativeResize="0"/>
          <p:nvPr/>
        </p:nvPicPr>
        <p:blipFill>
          <a:blip r:embed="rId4">
            <a:alphaModFix/>
          </a:blip>
          <a:stretch>
            <a:fillRect/>
          </a:stretch>
        </p:blipFill>
        <p:spPr>
          <a:xfrm>
            <a:off x="1422125" y="2734900"/>
            <a:ext cx="6446299" cy="1932750"/>
          </a:xfrm>
          <a:prstGeom prst="rect">
            <a:avLst/>
          </a:prstGeom>
          <a:noFill/>
          <a:ln>
            <a:noFill/>
          </a:ln>
        </p:spPr>
      </p:pic>
      <p:sp>
        <p:nvSpPr>
          <p:cNvPr id="617" name="Google Shape;617;p100"/>
          <p:cNvSpPr txBox="1"/>
          <p:nvPr/>
        </p:nvSpPr>
        <p:spPr>
          <a:xfrm>
            <a:off x="3213450" y="4625175"/>
            <a:ext cx="27171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Calibri"/>
                <a:ea typeface="Calibri"/>
                <a:cs typeface="Calibri"/>
                <a:sym typeface="Calibri"/>
                <a:hlinkClick r:id="rId5"/>
              </a:rPr>
              <a:t>GSD Secondary ELA Resources</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101"/>
          <p:cNvSpPr txBox="1"/>
          <p:nvPr/>
        </p:nvSpPr>
        <p:spPr>
          <a:xfrm>
            <a:off x="999500" y="97500"/>
            <a:ext cx="7785600" cy="49485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Clr>
                <a:schemeClr val="dk1"/>
              </a:buClr>
              <a:buSzPts val="1100"/>
              <a:buFont typeface="Arial"/>
              <a:buNone/>
            </a:pPr>
            <a:r>
              <a:rPr b="1" lang="en" sz="2500">
                <a:solidFill>
                  <a:srgbClr val="674EA7"/>
                </a:solidFill>
                <a:latin typeface="Montserrat"/>
                <a:ea typeface="Montserrat"/>
                <a:cs typeface="Montserrat"/>
                <a:sym typeface="Montserrat"/>
              </a:rPr>
              <a:t>ELA Resource Forage Activity-Group Work</a:t>
            </a:r>
            <a:endParaRPr b="1" sz="2500">
              <a:solidFill>
                <a:srgbClr val="674EA7"/>
              </a:solidFill>
              <a:latin typeface="Montserrat"/>
              <a:ea typeface="Montserrat"/>
              <a:cs typeface="Montserrat"/>
              <a:sym typeface="Montserrat"/>
            </a:endParaRPr>
          </a:p>
          <a:p>
            <a:pPr indent="0" lvl="0" marL="457200" rtl="0" algn="ctr">
              <a:spcBef>
                <a:spcPts val="0"/>
              </a:spcBef>
              <a:spcAft>
                <a:spcPts val="0"/>
              </a:spcAft>
              <a:buClr>
                <a:schemeClr val="dk1"/>
              </a:buClr>
              <a:buSzPts val="1100"/>
              <a:buFont typeface="Arial"/>
              <a:buNone/>
            </a:pPr>
            <a:r>
              <a:rPr b="1" lang="en" sz="2500">
                <a:solidFill>
                  <a:srgbClr val="FF9900"/>
                </a:solidFill>
                <a:latin typeface="Montserrat"/>
                <a:ea typeface="Montserrat"/>
                <a:cs typeface="Montserrat"/>
                <a:sym typeface="Montserrat"/>
              </a:rPr>
              <a:t>Directions</a:t>
            </a:r>
            <a:endParaRPr b="1" sz="2500">
              <a:solidFill>
                <a:srgbClr val="FF9900"/>
              </a:solidFill>
              <a:latin typeface="Montserrat"/>
              <a:ea typeface="Montserrat"/>
              <a:cs typeface="Montserrat"/>
              <a:sym typeface="Montserrat"/>
            </a:endParaRPr>
          </a:p>
          <a:p>
            <a:pPr indent="0" lvl="0" marL="457200" rtl="0" algn="ctr">
              <a:spcBef>
                <a:spcPts val="0"/>
              </a:spcBef>
              <a:spcAft>
                <a:spcPts val="0"/>
              </a:spcAft>
              <a:buNone/>
            </a:pPr>
            <a:r>
              <a:t/>
            </a:r>
            <a:endParaRPr b="1" sz="2900">
              <a:solidFill>
                <a:srgbClr val="674EA7"/>
              </a:solidFill>
              <a:latin typeface="Montserrat"/>
              <a:ea typeface="Montserrat"/>
              <a:cs typeface="Montserrat"/>
              <a:sym typeface="Montserrat"/>
            </a:endParaRPr>
          </a:p>
          <a:p>
            <a:pPr indent="-368300" lvl="0" marL="457200" rtl="0" algn="l">
              <a:lnSpc>
                <a:spcPct val="115000"/>
              </a:lnSpc>
              <a:spcBef>
                <a:spcPts val="0"/>
              </a:spcBef>
              <a:spcAft>
                <a:spcPts val="0"/>
              </a:spcAft>
              <a:buClr>
                <a:schemeClr val="dk1"/>
              </a:buClr>
              <a:buSzPts val="2200"/>
              <a:buAutoNum type="arabicPeriod"/>
            </a:pPr>
            <a:r>
              <a:rPr lang="en" sz="2200">
                <a:solidFill>
                  <a:schemeClr val="dk1"/>
                </a:solidFill>
              </a:rPr>
              <a:t>Identify the </a:t>
            </a:r>
            <a:r>
              <a:rPr lang="en" sz="2200">
                <a:solidFill>
                  <a:srgbClr val="FF0000"/>
                </a:solidFill>
              </a:rPr>
              <a:t>fastest phone app loader</a:t>
            </a:r>
            <a:r>
              <a:rPr lang="en" sz="2200">
                <a:solidFill>
                  <a:schemeClr val="dk1"/>
                </a:solidFill>
              </a:rPr>
              <a:t> in your group.</a:t>
            </a:r>
            <a:endParaRPr sz="2200">
              <a:solidFill>
                <a:schemeClr val="dk1"/>
              </a:solidFill>
            </a:endParaRPr>
          </a:p>
          <a:p>
            <a:pPr indent="-368300" lvl="0" marL="457200" rtl="0" algn="l">
              <a:lnSpc>
                <a:spcPct val="115000"/>
              </a:lnSpc>
              <a:spcBef>
                <a:spcPts val="0"/>
              </a:spcBef>
              <a:spcAft>
                <a:spcPts val="0"/>
              </a:spcAft>
              <a:buClr>
                <a:schemeClr val="dk1"/>
              </a:buClr>
              <a:buSzPts val="2200"/>
              <a:buAutoNum type="arabicPeriod"/>
            </a:pPr>
            <a:r>
              <a:rPr lang="en" sz="2200">
                <a:solidFill>
                  <a:schemeClr val="dk1"/>
                </a:solidFill>
              </a:rPr>
              <a:t>The </a:t>
            </a:r>
            <a:r>
              <a:rPr lang="en" sz="2200">
                <a:solidFill>
                  <a:srgbClr val="FF0000"/>
                </a:solidFill>
              </a:rPr>
              <a:t>phone app loader</a:t>
            </a:r>
            <a:r>
              <a:rPr lang="en" sz="2200">
                <a:solidFill>
                  <a:schemeClr val="dk1"/>
                </a:solidFill>
              </a:rPr>
              <a:t> will load the app and be your answer </a:t>
            </a:r>
            <a:r>
              <a:rPr lang="en" sz="2200">
                <a:solidFill>
                  <a:srgbClr val="FF0000"/>
                </a:solidFill>
              </a:rPr>
              <a:t>recorder </a:t>
            </a:r>
            <a:r>
              <a:rPr lang="en" sz="2200">
                <a:solidFill>
                  <a:schemeClr val="dk1"/>
                </a:solidFill>
              </a:rPr>
              <a:t>in the activity.</a:t>
            </a:r>
            <a:endParaRPr sz="2200">
              <a:solidFill>
                <a:schemeClr val="dk1"/>
              </a:solidFill>
            </a:endParaRPr>
          </a:p>
          <a:p>
            <a:pPr indent="-368300" lvl="0" marL="457200" rtl="0" algn="l">
              <a:lnSpc>
                <a:spcPct val="115000"/>
              </a:lnSpc>
              <a:spcBef>
                <a:spcPts val="0"/>
              </a:spcBef>
              <a:spcAft>
                <a:spcPts val="0"/>
              </a:spcAft>
              <a:buClr>
                <a:schemeClr val="dk1"/>
              </a:buClr>
              <a:buSzPts val="2200"/>
              <a:buAutoNum type="arabicPeriod"/>
            </a:pPr>
            <a:r>
              <a:rPr lang="en" sz="2200">
                <a:solidFill>
                  <a:srgbClr val="FF0000"/>
                </a:solidFill>
              </a:rPr>
              <a:t>Only the app loader</a:t>
            </a:r>
            <a:r>
              <a:rPr lang="en" sz="2200">
                <a:solidFill>
                  <a:schemeClr val="dk1"/>
                </a:solidFill>
              </a:rPr>
              <a:t> at the table follows the directions on the next page.</a:t>
            </a:r>
            <a:endParaRPr sz="2200">
              <a:solidFill>
                <a:schemeClr val="dk1"/>
              </a:solidFill>
            </a:endParaRPr>
          </a:p>
          <a:p>
            <a:pPr indent="-368300" lvl="0" marL="457200" rtl="0" algn="l">
              <a:lnSpc>
                <a:spcPct val="115000"/>
              </a:lnSpc>
              <a:spcBef>
                <a:spcPts val="0"/>
              </a:spcBef>
              <a:spcAft>
                <a:spcPts val="0"/>
              </a:spcAft>
              <a:buClr>
                <a:schemeClr val="dk1"/>
              </a:buClr>
              <a:buSzPts val="2200"/>
              <a:buAutoNum type="arabicPeriod"/>
            </a:pPr>
            <a:r>
              <a:rPr lang="en" sz="2200">
                <a:solidFill>
                  <a:srgbClr val="FF0000"/>
                </a:solidFill>
              </a:rPr>
              <a:t>Team members will each use your computers</a:t>
            </a:r>
            <a:r>
              <a:rPr lang="en" sz="2200">
                <a:solidFill>
                  <a:schemeClr val="dk1"/>
                </a:solidFill>
              </a:rPr>
              <a:t> to FORAGE for the answers on the ELA Intranet Page. </a:t>
            </a:r>
            <a:endParaRPr sz="2200">
              <a:solidFill>
                <a:schemeClr val="dk1"/>
              </a:solidFill>
            </a:endParaRPr>
          </a:p>
          <a:p>
            <a:pPr indent="-368300" lvl="0" marL="457200" rtl="0" algn="l">
              <a:lnSpc>
                <a:spcPct val="115000"/>
              </a:lnSpc>
              <a:spcBef>
                <a:spcPts val="0"/>
              </a:spcBef>
              <a:spcAft>
                <a:spcPts val="0"/>
              </a:spcAft>
              <a:buClr>
                <a:schemeClr val="dk1"/>
              </a:buClr>
              <a:buSzPts val="2200"/>
              <a:buAutoNum type="arabicPeriod"/>
            </a:pPr>
            <a:r>
              <a:rPr lang="en" sz="2200">
                <a:solidFill>
                  <a:schemeClr val="dk1"/>
                </a:solidFill>
              </a:rPr>
              <a:t>Team members will let the </a:t>
            </a:r>
            <a:r>
              <a:rPr lang="en" sz="2200">
                <a:solidFill>
                  <a:srgbClr val="FF0000"/>
                </a:solidFill>
              </a:rPr>
              <a:t>recorder </a:t>
            </a:r>
            <a:r>
              <a:rPr lang="en" sz="2200">
                <a:solidFill>
                  <a:schemeClr val="dk1"/>
                </a:solidFill>
              </a:rPr>
              <a:t>know when they find an answer so the recorder can add the answer in the app.</a:t>
            </a:r>
            <a:endParaRPr sz="2200">
              <a:solidFill>
                <a:schemeClr val="dk1"/>
              </a:solidFill>
            </a:endParaRPr>
          </a:p>
          <a:p>
            <a:pPr indent="0" lvl="0" marL="0" rtl="0" algn="l">
              <a:lnSpc>
                <a:spcPct val="115000"/>
              </a:lnSpc>
              <a:spcBef>
                <a:spcPts val="0"/>
              </a:spcBef>
              <a:spcAft>
                <a:spcPts val="0"/>
              </a:spcAft>
              <a:buNone/>
            </a:pPr>
            <a:r>
              <a:t/>
            </a:r>
            <a:endParaRPr sz="2400">
              <a:solidFill>
                <a:schemeClr val="dk1"/>
              </a:solidFill>
            </a:endParaRPr>
          </a:p>
          <a:p>
            <a:pPr indent="0" lvl="0" marL="457200" rtl="0" algn="l">
              <a:spcBef>
                <a:spcPts val="0"/>
              </a:spcBef>
              <a:spcAft>
                <a:spcPts val="0"/>
              </a:spcAft>
              <a:buNone/>
            </a:pPr>
            <a:r>
              <a:t/>
            </a:r>
            <a:endParaRPr b="1" sz="2700">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102"/>
          <p:cNvSpPr txBox="1"/>
          <p:nvPr/>
        </p:nvSpPr>
        <p:spPr>
          <a:xfrm>
            <a:off x="679200" y="290975"/>
            <a:ext cx="7785600" cy="49485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Clr>
                <a:schemeClr val="dk1"/>
              </a:buClr>
              <a:buSzPts val="1100"/>
              <a:buFont typeface="Arial"/>
              <a:buNone/>
            </a:pPr>
            <a:r>
              <a:rPr b="1" lang="en" sz="3000">
                <a:solidFill>
                  <a:srgbClr val="674EA7"/>
                </a:solidFill>
                <a:latin typeface="Montserrat"/>
                <a:ea typeface="Montserrat"/>
                <a:cs typeface="Montserrat"/>
                <a:sym typeface="Montserrat"/>
              </a:rPr>
              <a:t>ELA Resource Forage Activity</a:t>
            </a:r>
            <a:endParaRPr b="1" sz="3000">
              <a:solidFill>
                <a:srgbClr val="674EA7"/>
              </a:solidFill>
              <a:latin typeface="Montserrat"/>
              <a:ea typeface="Montserrat"/>
              <a:cs typeface="Montserrat"/>
              <a:sym typeface="Montserrat"/>
            </a:endParaRPr>
          </a:p>
          <a:p>
            <a:pPr indent="0" lvl="0" marL="457200" rtl="0" algn="ctr">
              <a:spcBef>
                <a:spcPts val="0"/>
              </a:spcBef>
              <a:spcAft>
                <a:spcPts val="0"/>
              </a:spcAft>
              <a:buNone/>
            </a:pPr>
            <a:r>
              <a:t/>
            </a:r>
            <a:endParaRPr b="1" sz="2900">
              <a:solidFill>
                <a:srgbClr val="674EA7"/>
              </a:solidFill>
              <a:latin typeface="Montserrat"/>
              <a:ea typeface="Montserrat"/>
              <a:cs typeface="Montserrat"/>
              <a:sym typeface="Montserrat"/>
            </a:endParaRPr>
          </a:p>
          <a:p>
            <a:pPr indent="0" lvl="0" marL="0" rtl="0" algn="ctr">
              <a:spcBef>
                <a:spcPts val="0"/>
              </a:spcBef>
              <a:spcAft>
                <a:spcPts val="0"/>
              </a:spcAft>
              <a:buNone/>
            </a:pPr>
            <a:r>
              <a:rPr b="1" lang="en" sz="2000">
                <a:solidFill>
                  <a:srgbClr val="FF0000"/>
                </a:solidFill>
                <a:latin typeface="Montserrat"/>
                <a:ea typeface="Montserrat"/>
                <a:cs typeface="Montserrat"/>
                <a:sym typeface="Montserrat"/>
              </a:rPr>
              <a:t>App Loader/Recorder</a:t>
            </a:r>
            <a:r>
              <a:rPr b="1" lang="en" sz="2000">
                <a:solidFill>
                  <a:srgbClr val="FF9900"/>
                </a:solidFill>
                <a:latin typeface="Montserrat"/>
                <a:ea typeface="Montserrat"/>
                <a:cs typeface="Montserrat"/>
                <a:sym typeface="Montserrat"/>
              </a:rPr>
              <a:t>: </a:t>
            </a:r>
            <a:r>
              <a:rPr b="1" lang="en" sz="2000">
                <a:solidFill>
                  <a:srgbClr val="FF9900"/>
                </a:solidFill>
                <a:latin typeface="Montserrat"/>
                <a:ea typeface="Montserrat"/>
                <a:cs typeface="Montserrat"/>
                <a:sym typeface="Montserrat"/>
              </a:rPr>
              <a:t>Download the app- Goosechase</a:t>
            </a:r>
            <a:endParaRPr b="1" sz="2000">
              <a:solidFill>
                <a:srgbClr val="FF9900"/>
              </a:solidFill>
              <a:latin typeface="Montserrat"/>
              <a:ea typeface="Montserrat"/>
              <a:cs typeface="Montserrat"/>
              <a:sym typeface="Montserrat"/>
            </a:endParaRPr>
          </a:p>
          <a:p>
            <a:pPr indent="0" lvl="0" marL="457200" rtl="0" algn="l">
              <a:spcBef>
                <a:spcPts val="0"/>
              </a:spcBef>
              <a:spcAft>
                <a:spcPts val="0"/>
              </a:spcAft>
              <a:buNone/>
            </a:pPr>
            <a:r>
              <a:t/>
            </a:r>
            <a:endParaRPr sz="1800">
              <a:latin typeface="Montserrat"/>
              <a:ea typeface="Montserrat"/>
              <a:cs typeface="Montserrat"/>
              <a:sym typeface="Montserrat"/>
            </a:endParaRPr>
          </a:p>
          <a:p>
            <a:pPr indent="0" lvl="0" marL="457200" rtl="0" algn="l">
              <a:spcBef>
                <a:spcPts val="0"/>
              </a:spcBef>
              <a:spcAft>
                <a:spcPts val="0"/>
              </a:spcAft>
              <a:buNone/>
            </a:pPr>
            <a:r>
              <a:t/>
            </a:r>
            <a:endParaRPr sz="1800">
              <a:latin typeface="Montserrat"/>
              <a:ea typeface="Montserrat"/>
              <a:cs typeface="Montserrat"/>
              <a:sym typeface="Montserrat"/>
            </a:endParaRPr>
          </a:p>
          <a:p>
            <a:pPr indent="0" lvl="0" marL="457200" rtl="0" algn="l">
              <a:spcBef>
                <a:spcPts val="0"/>
              </a:spcBef>
              <a:spcAft>
                <a:spcPts val="0"/>
              </a:spcAft>
              <a:buNone/>
            </a:pPr>
            <a:r>
              <a:rPr lang="en" sz="1800">
                <a:latin typeface="Montserrat"/>
                <a:ea typeface="Montserrat"/>
                <a:cs typeface="Montserrat"/>
                <a:sym typeface="Montserrat"/>
              </a:rPr>
              <a:t>		</a:t>
            </a:r>
            <a:r>
              <a:rPr b="1" lang="en" sz="1800">
                <a:latin typeface="Montserrat"/>
                <a:ea typeface="Montserrat"/>
                <a:cs typeface="Montserrat"/>
                <a:sym typeface="Montserrat"/>
              </a:rPr>
              <a:t>Apple Phones			     Android Phones</a:t>
            </a:r>
            <a:endParaRPr b="1" sz="1800">
              <a:latin typeface="Montserrat"/>
              <a:ea typeface="Montserrat"/>
              <a:cs typeface="Montserrat"/>
              <a:sym typeface="Montserrat"/>
            </a:endParaRPr>
          </a:p>
        </p:txBody>
      </p:sp>
      <p:pic>
        <p:nvPicPr>
          <p:cNvPr id="628" name="Google Shape;628;p102"/>
          <p:cNvPicPr preferRelativeResize="0"/>
          <p:nvPr/>
        </p:nvPicPr>
        <p:blipFill>
          <a:blip r:embed="rId3">
            <a:alphaModFix/>
          </a:blip>
          <a:stretch>
            <a:fillRect/>
          </a:stretch>
        </p:blipFill>
        <p:spPr>
          <a:xfrm>
            <a:off x="2243750" y="2366800"/>
            <a:ext cx="1619400" cy="1619400"/>
          </a:xfrm>
          <a:prstGeom prst="rect">
            <a:avLst/>
          </a:prstGeom>
          <a:noFill/>
          <a:ln>
            <a:noFill/>
          </a:ln>
        </p:spPr>
      </p:pic>
      <p:pic>
        <p:nvPicPr>
          <p:cNvPr id="629" name="Google Shape;629;p102"/>
          <p:cNvPicPr preferRelativeResize="0"/>
          <p:nvPr/>
        </p:nvPicPr>
        <p:blipFill>
          <a:blip r:embed="rId4">
            <a:alphaModFix/>
          </a:blip>
          <a:stretch>
            <a:fillRect/>
          </a:stretch>
        </p:blipFill>
        <p:spPr>
          <a:xfrm>
            <a:off x="5443200" y="2382751"/>
            <a:ext cx="1587500" cy="1587500"/>
          </a:xfrm>
          <a:prstGeom prst="rect">
            <a:avLst/>
          </a:prstGeom>
          <a:noFill/>
          <a:ln>
            <a:noFill/>
          </a:ln>
        </p:spPr>
      </p:pic>
      <p:sp>
        <p:nvSpPr>
          <p:cNvPr id="630" name="Google Shape;630;p102"/>
          <p:cNvSpPr txBox="1"/>
          <p:nvPr/>
        </p:nvSpPr>
        <p:spPr>
          <a:xfrm>
            <a:off x="1230150" y="4254275"/>
            <a:ext cx="7556700" cy="9852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Font typeface="Calibri"/>
              <a:buAutoNum type="arabicPeriod"/>
            </a:pPr>
            <a:r>
              <a:rPr b="1" lang="en" sz="2600">
                <a:solidFill>
                  <a:srgbClr val="1155CC"/>
                </a:solidFill>
                <a:latin typeface="Calibri"/>
                <a:ea typeface="Calibri"/>
                <a:cs typeface="Calibri"/>
                <a:sym typeface="Calibri"/>
              </a:rPr>
              <a:t>Join as a </a:t>
            </a:r>
            <a:r>
              <a:rPr b="1" lang="en" sz="2600">
                <a:solidFill>
                  <a:srgbClr val="1155CC"/>
                </a:solidFill>
                <a:highlight>
                  <a:srgbClr val="FFFF00"/>
                </a:highlight>
                <a:latin typeface="Calibri"/>
                <a:ea typeface="Calibri"/>
                <a:cs typeface="Calibri"/>
                <a:sym typeface="Calibri"/>
              </a:rPr>
              <a:t>Guest </a:t>
            </a:r>
            <a:r>
              <a:rPr b="1" lang="en" sz="2600">
                <a:solidFill>
                  <a:srgbClr val="1155CC"/>
                </a:solidFill>
                <a:latin typeface="Calibri"/>
                <a:ea typeface="Calibri"/>
                <a:cs typeface="Calibri"/>
                <a:sym typeface="Calibri"/>
              </a:rPr>
              <a:t>      </a:t>
            </a:r>
            <a:r>
              <a:rPr b="1" lang="en" sz="2600">
                <a:solidFill>
                  <a:srgbClr val="222222"/>
                </a:solidFill>
                <a:latin typeface="Calibri"/>
                <a:ea typeface="Calibri"/>
                <a:cs typeface="Calibri"/>
                <a:sym typeface="Calibri"/>
              </a:rPr>
              <a:t>2.</a:t>
            </a:r>
            <a:r>
              <a:rPr b="1" lang="en" sz="2600">
                <a:solidFill>
                  <a:srgbClr val="1155CC"/>
                </a:solidFill>
                <a:latin typeface="Calibri"/>
                <a:ea typeface="Calibri"/>
                <a:cs typeface="Calibri"/>
                <a:sym typeface="Calibri"/>
              </a:rPr>
              <a:t> Enter Join Code: </a:t>
            </a:r>
            <a:r>
              <a:rPr b="1" lang="en" sz="2600">
                <a:solidFill>
                  <a:srgbClr val="FF0000"/>
                </a:solidFill>
                <a:highlight>
                  <a:srgbClr val="FFFF00"/>
                </a:highlight>
                <a:latin typeface="Calibri"/>
                <a:ea typeface="Calibri"/>
                <a:cs typeface="Calibri"/>
                <a:sym typeface="Calibri"/>
              </a:rPr>
              <a:t>P869J1</a:t>
            </a:r>
            <a:r>
              <a:rPr b="1" lang="en" sz="2600">
                <a:solidFill>
                  <a:srgbClr val="FF0000"/>
                </a:solidFill>
                <a:highlight>
                  <a:srgbClr val="FFFF00"/>
                </a:highlight>
                <a:latin typeface="Calibri"/>
                <a:ea typeface="Calibri"/>
                <a:cs typeface="Calibri"/>
                <a:sym typeface="Calibri"/>
              </a:rPr>
              <a:t> </a:t>
            </a:r>
            <a:endParaRPr b="1" sz="2600">
              <a:solidFill>
                <a:srgbClr val="FF0000"/>
              </a:solidFill>
              <a:highlight>
                <a:srgbClr val="FFFF00"/>
              </a:highlight>
              <a:latin typeface="Calibri"/>
              <a:ea typeface="Calibri"/>
              <a:cs typeface="Calibri"/>
              <a:sym typeface="Calibri"/>
            </a:endParaRPr>
          </a:p>
          <a:p>
            <a:pPr indent="0" lvl="0" marL="0" rtl="0" algn="l">
              <a:spcBef>
                <a:spcPts val="0"/>
              </a:spcBef>
              <a:spcAft>
                <a:spcPts val="0"/>
              </a:spcAft>
              <a:buNone/>
            </a:pPr>
            <a:r>
              <a:rPr b="1" lang="en" sz="2600">
                <a:solidFill>
                  <a:schemeClr val="dk1"/>
                </a:solidFill>
                <a:latin typeface="Calibri"/>
                <a:ea typeface="Calibri"/>
                <a:cs typeface="Calibri"/>
                <a:sym typeface="Calibri"/>
              </a:rPr>
              <a:t>3.</a:t>
            </a:r>
            <a:r>
              <a:rPr b="1" lang="en" sz="2600">
                <a:solidFill>
                  <a:srgbClr val="1155CC"/>
                </a:solidFill>
                <a:latin typeface="Calibri"/>
                <a:ea typeface="Calibri"/>
                <a:cs typeface="Calibri"/>
                <a:sym typeface="Calibri"/>
              </a:rPr>
              <a:t> Create Team Name   </a:t>
            </a:r>
            <a:r>
              <a:rPr b="1" lang="en" sz="2600">
                <a:solidFill>
                  <a:schemeClr val="dk1"/>
                </a:solidFill>
                <a:latin typeface="Calibri"/>
                <a:ea typeface="Calibri"/>
                <a:cs typeface="Calibri"/>
                <a:sym typeface="Calibri"/>
              </a:rPr>
              <a:t>4. </a:t>
            </a:r>
            <a:r>
              <a:rPr b="1" lang="en" sz="2600">
                <a:solidFill>
                  <a:srgbClr val="1155CC"/>
                </a:solidFill>
                <a:latin typeface="Calibri"/>
                <a:ea typeface="Calibri"/>
                <a:cs typeface="Calibri"/>
                <a:sym typeface="Calibri"/>
              </a:rPr>
              <a:t>Hold up phone when ready</a:t>
            </a:r>
            <a:endParaRPr b="1" sz="2600">
              <a:solidFill>
                <a:srgbClr val="1155CC"/>
              </a:solidFill>
              <a:latin typeface="Calibri"/>
              <a:ea typeface="Calibri"/>
              <a:cs typeface="Calibri"/>
              <a:sym typeface="Calibri"/>
            </a:endParaRPr>
          </a:p>
        </p:txBody>
      </p:sp>
      <p:pic>
        <p:nvPicPr>
          <p:cNvPr id="631" name="Google Shape;631;p102"/>
          <p:cNvPicPr preferRelativeResize="0"/>
          <p:nvPr/>
        </p:nvPicPr>
        <p:blipFill>
          <a:blip r:embed="rId5">
            <a:alphaModFix/>
          </a:blip>
          <a:stretch>
            <a:fillRect/>
          </a:stretch>
        </p:blipFill>
        <p:spPr>
          <a:xfrm>
            <a:off x="337450" y="2625925"/>
            <a:ext cx="1587500" cy="1101150"/>
          </a:xfrm>
          <a:prstGeom prst="rect">
            <a:avLst/>
          </a:prstGeom>
          <a:noFill/>
          <a:ln>
            <a:noFill/>
          </a:ln>
        </p:spPr>
      </p:pic>
      <p:pic>
        <p:nvPicPr>
          <p:cNvPr id="632" name="Google Shape;632;p102"/>
          <p:cNvPicPr preferRelativeResize="0"/>
          <p:nvPr/>
        </p:nvPicPr>
        <p:blipFill>
          <a:blip r:embed="rId6">
            <a:alphaModFix/>
          </a:blip>
          <a:stretch>
            <a:fillRect/>
          </a:stretch>
        </p:blipFill>
        <p:spPr>
          <a:xfrm>
            <a:off x="7297550" y="2527675"/>
            <a:ext cx="1489300" cy="1199400"/>
          </a:xfrm>
          <a:prstGeom prst="rect">
            <a:avLst/>
          </a:prstGeom>
          <a:noFill/>
          <a:ln>
            <a:noFill/>
          </a:ln>
        </p:spPr>
      </p:pic>
      <p:pic>
        <p:nvPicPr>
          <p:cNvPr descr="12 minute timer with sounds to alert you that time is up." id="633" name="Google Shape;633;p102" title="12 minute timer">
            <a:hlinkClick r:id="rId7"/>
          </p:cNvPr>
          <p:cNvPicPr preferRelativeResize="0"/>
          <p:nvPr/>
        </p:nvPicPr>
        <p:blipFill>
          <a:blip r:embed="rId8">
            <a:alphaModFix/>
          </a:blip>
          <a:stretch>
            <a:fillRect/>
          </a:stretch>
        </p:blipFill>
        <p:spPr>
          <a:xfrm>
            <a:off x="93125" y="51475"/>
            <a:ext cx="1587500" cy="1199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10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2800">
                <a:solidFill>
                  <a:srgbClr val="3D85C6"/>
                </a:solidFill>
                <a:latin typeface="Montserrat"/>
                <a:ea typeface="Montserrat"/>
                <a:cs typeface="Montserrat"/>
                <a:sym typeface="Montserrat"/>
              </a:rPr>
              <a:t>Quick think…</a:t>
            </a:r>
            <a:endParaRPr b="1" sz="2800">
              <a:solidFill>
                <a:srgbClr val="3D85C6"/>
              </a:solidFill>
              <a:latin typeface="Montserrat"/>
              <a:ea typeface="Montserrat"/>
              <a:cs typeface="Montserrat"/>
              <a:sym typeface="Montserrat"/>
            </a:endParaRPr>
          </a:p>
        </p:txBody>
      </p:sp>
      <p:sp>
        <p:nvSpPr>
          <p:cNvPr id="639" name="Google Shape;639;p103"/>
          <p:cNvSpPr txBox="1"/>
          <p:nvPr>
            <p:ph idx="1" type="body"/>
          </p:nvPr>
        </p:nvSpPr>
        <p:spPr>
          <a:xfrm>
            <a:off x="628650" y="1369224"/>
            <a:ext cx="7886700" cy="2967000"/>
          </a:xfrm>
          <a:prstGeom prst="rect">
            <a:avLst/>
          </a:prstGeom>
        </p:spPr>
        <p:txBody>
          <a:bodyPr anchorCtr="0" anchor="t" bIns="34275" lIns="68575" spcFirstLastPara="1" rIns="68575" wrap="square" tIns="34275">
            <a:normAutofit fontScale="85000" lnSpcReduction="20000"/>
          </a:bodyPr>
          <a:lstStyle/>
          <a:p>
            <a:pPr indent="0" lvl="0" marL="0" rtl="0" algn="l">
              <a:spcBef>
                <a:spcPts val="800"/>
              </a:spcBef>
              <a:spcAft>
                <a:spcPts val="0"/>
              </a:spcAft>
              <a:buNone/>
            </a:pPr>
            <a:r>
              <a:t/>
            </a:r>
            <a:endParaRPr>
              <a:solidFill>
                <a:srgbClr val="3D85C6"/>
              </a:solidFill>
              <a:latin typeface="Montserrat"/>
              <a:ea typeface="Montserrat"/>
              <a:cs typeface="Montserrat"/>
              <a:sym typeface="Montserrat"/>
            </a:endParaRPr>
          </a:p>
          <a:p>
            <a:pPr indent="0" lvl="0" marL="0" rtl="0" algn="l">
              <a:spcBef>
                <a:spcPts val="800"/>
              </a:spcBef>
              <a:spcAft>
                <a:spcPts val="0"/>
              </a:spcAft>
              <a:buNone/>
            </a:pPr>
            <a:r>
              <a:rPr b="1" lang="en" sz="2200">
                <a:solidFill>
                  <a:srgbClr val="3D85C6"/>
                </a:solidFill>
                <a:latin typeface="Montserrat"/>
                <a:ea typeface="Montserrat"/>
                <a:cs typeface="Montserrat"/>
                <a:sym typeface="Montserrat"/>
              </a:rPr>
              <a:t>Thinking of the activity we just completed, how will these resources help you better support your teachers in their lesson design?</a:t>
            </a:r>
            <a:endParaRPr b="1" sz="22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b="1" sz="2200">
              <a:solidFill>
                <a:srgbClr val="3D85C6"/>
              </a:solidFill>
              <a:latin typeface="Montserrat"/>
              <a:ea typeface="Montserrat"/>
              <a:cs typeface="Montserrat"/>
              <a:sym typeface="Montserrat"/>
            </a:endParaRPr>
          </a:p>
          <a:p>
            <a:pPr indent="0" lvl="0" marL="0" rtl="0" algn="l">
              <a:spcBef>
                <a:spcPts val="800"/>
              </a:spcBef>
              <a:spcAft>
                <a:spcPts val="0"/>
              </a:spcAft>
              <a:buNone/>
            </a:pPr>
            <a:r>
              <a:rPr b="1" lang="en" sz="2200">
                <a:solidFill>
                  <a:srgbClr val="3D85C6"/>
                </a:solidFill>
                <a:latin typeface="Montserrat"/>
                <a:ea typeface="Montserrat"/>
                <a:cs typeface="Montserrat"/>
                <a:sym typeface="Montserrat"/>
              </a:rPr>
              <a:t>How could you use the Goosechase tool with your staff and students?</a:t>
            </a:r>
            <a:endParaRPr b="1" sz="22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b="1" sz="22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b="1" sz="22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b="1" sz="22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a:solidFill>
                <a:srgbClr val="3D85C6"/>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104"/>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45" name="Google Shape;645;p104"/>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pic>
        <p:nvPicPr>
          <p:cNvPr id="646" name="Google Shape;646;p104"/>
          <p:cNvPicPr preferRelativeResize="0"/>
          <p:nvPr/>
        </p:nvPicPr>
        <p:blipFill>
          <a:blip r:embed="rId3">
            <a:alphaModFix/>
          </a:blip>
          <a:stretch>
            <a:fillRect/>
          </a:stretch>
        </p:blipFill>
        <p:spPr>
          <a:xfrm>
            <a:off x="1201463" y="639600"/>
            <a:ext cx="7227024" cy="4073750"/>
          </a:xfrm>
          <a:prstGeom prst="rect">
            <a:avLst/>
          </a:prstGeom>
          <a:noFill/>
          <a:ln>
            <a:noFill/>
          </a:ln>
        </p:spPr>
      </p:pic>
      <p:sp>
        <p:nvSpPr>
          <p:cNvPr id="647" name="Google Shape;647;p104"/>
          <p:cNvSpPr/>
          <p:nvPr/>
        </p:nvSpPr>
        <p:spPr>
          <a:xfrm>
            <a:off x="1171625" y="2481550"/>
            <a:ext cx="7257000" cy="1323600"/>
          </a:xfrm>
          <a:prstGeom prst="roundRect">
            <a:avLst>
              <a:gd fmla="val 16667" name="adj"/>
            </a:avLst>
          </a:prstGeom>
          <a:noFill/>
          <a:ln cap="flat" cmpd="sng" w="1524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8" name="Google Shape;648;p104"/>
          <p:cNvPicPr preferRelativeResize="0"/>
          <p:nvPr/>
        </p:nvPicPr>
        <p:blipFill>
          <a:blip r:embed="rId4">
            <a:alphaModFix/>
          </a:blip>
          <a:stretch>
            <a:fillRect/>
          </a:stretch>
        </p:blipFill>
        <p:spPr>
          <a:xfrm>
            <a:off x="3663450" y="2099150"/>
            <a:ext cx="4572000" cy="2381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105"/>
          <p:cNvSpPr/>
          <p:nvPr/>
        </p:nvSpPr>
        <p:spPr>
          <a:xfrm rot="-5400000">
            <a:off x="1538413" y="199663"/>
            <a:ext cx="958700" cy="3020925"/>
          </a:xfrm>
          <a:prstGeom prst="flowChartOffpageConnector">
            <a:avLst/>
          </a:prstGeom>
          <a:solidFill>
            <a:srgbClr val="FFE599"/>
          </a:solidFill>
          <a:ln cap="flat" cmpd="sng" w="11430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05"/>
          <p:cNvSpPr txBox="1"/>
          <p:nvPr>
            <p:ph idx="1" type="body"/>
          </p:nvPr>
        </p:nvSpPr>
        <p:spPr>
          <a:xfrm>
            <a:off x="507300" y="1230775"/>
            <a:ext cx="5229600" cy="339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900">
                <a:solidFill>
                  <a:schemeClr val="dk1"/>
                </a:solidFill>
                <a:latin typeface="Roboto"/>
                <a:ea typeface="Roboto"/>
                <a:cs typeface="Roboto"/>
                <a:sym typeface="Roboto"/>
              </a:rPr>
              <a:t>Develop</a:t>
            </a:r>
            <a:endParaRPr b="1" sz="19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900">
                <a:solidFill>
                  <a:schemeClr val="dk1"/>
                </a:solidFill>
                <a:latin typeface="Roboto"/>
                <a:ea typeface="Roboto"/>
                <a:cs typeface="Roboto"/>
                <a:sym typeface="Roboto"/>
              </a:rPr>
              <a:t>Learning Intentions</a:t>
            </a:r>
            <a:endParaRPr b="1" sz="19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b="1" sz="2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b="1" sz="2000">
              <a:solidFill>
                <a:schemeClr val="dk1"/>
              </a:solidFill>
              <a:latin typeface="Roboto"/>
              <a:ea typeface="Roboto"/>
              <a:cs typeface="Roboto"/>
              <a:sym typeface="Roboto"/>
            </a:endParaRPr>
          </a:p>
          <a:p>
            <a:pPr indent="-336550" lvl="0" marL="457200" rtl="0" algn="l">
              <a:lnSpc>
                <a:spcPct val="115000"/>
              </a:lnSpc>
              <a:spcBef>
                <a:spcPts val="0"/>
              </a:spcBef>
              <a:spcAft>
                <a:spcPts val="0"/>
              </a:spcAft>
              <a:buClr>
                <a:srgbClr val="222222"/>
              </a:buClr>
              <a:buSzPts val="1700"/>
              <a:buFont typeface="Roboto"/>
              <a:buChar char="➢"/>
            </a:pPr>
            <a:r>
              <a:rPr lang="en" sz="1700">
                <a:solidFill>
                  <a:srgbClr val="222222"/>
                </a:solidFill>
                <a:latin typeface="Roboto"/>
                <a:ea typeface="Roboto"/>
                <a:cs typeface="Roboto"/>
                <a:sym typeface="Roboto"/>
              </a:rPr>
              <a:t>A statement developed by the teacher to clearly des</a:t>
            </a:r>
            <a:r>
              <a:rPr lang="en" sz="1700">
                <a:solidFill>
                  <a:srgbClr val="222222"/>
                </a:solidFill>
                <a:latin typeface="Roboto"/>
                <a:ea typeface="Roboto"/>
                <a:cs typeface="Roboto"/>
                <a:sym typeface="Roboto"/>
              </a:rPr>
              <a:t>cribe what </a:t>
            </a:r>
            <a:r>
              <a:rPr lang="en" sz="1700">
                <a:solidFill>
                  <a:srgbClr val="222222"/>
                </a:solidFill>
                <a:latin typeface="Roboto"/>
                <a:ea typeface="Roboto"/>
                <a:cs typeface="Roboto"/>
                <a:sym typeface="Roboto"/>
              </a:rPr>
              <a:t>they want students to know and be able to do. </a:t>
            </a:r>
            <a:endParaRPr sz="1700">
              <a:solidFill>
                <a:srgbClr val="222222"/>
              </a:solidFill>
              <a:latin typeface="Roboto"/>
              <a:ea typeface="Roboto"/>
              <a:cs typeface="Roboto"/>
              <a:sym typeface="Roboto"/>
            </a:endParaRPr>
          </a:p>
          <a:p>
            <a:pPr indent="-336550" lvl="0" marL="457200" rtl="0" algn="l">
              <a:lnSpc>
                <a:spcPct val="115000"/>
              </a:lnSpc>
              <a:spcBef>
                <a:spcPts val="0"/>
              </a:spcBef>
              <a:spcAft>
                <a:spcPts val="0"/>
              </a:spcAft>
              <a:buClr>
                <a:srgbClr val="222222"/>
              </a:buClr>
              <a:buSzPts val="1700"/>
              <a:buFont typeface="Roboto"/>
              <a:buChar char="➢"/>
            </a:pPr>
            <a:r>
              <a:rPr lang="en" sz="1700">
                <a:solidFill>
                  <a:srgbClr val="222222"/>
                </a:solidFill>
                <a:latin typeface="Roboto"/>
                <a:ea typeface="Roboto"/>
                <a:cs typeface="Roboto"/>
                <a:sym typeface="Roboto"/>
              </a:rPr>
              <a:t>Based on one or more core standards.</a:t>
            </a:r>
            <a:endParaRPr sz="1700">
              <a:solidFill>
                <a:srgbClr val="222222"/>
              </a:solidFill>
              <a:latin typeface="Roboto"/>
              <a:ea typeface="Roboto"/>
              <a:cs typeface="Roboto"/>
              <a:sym typeface="Roboto"/>
            </a:endParaRPr>
          </a:p>
          <a:p>
            <a:pPr indent="-336550" lvl="0" marL="457200" rtl="0" algn="l">
              <a:lnSpc>
                <a:spcPct val="115000"/>
              </a:lnSpc>
              <a:spcBef>
                <a:spcPts val="0"/>
              </a:spcBef>
              <a:spcAft>
                <a:spcPts val="0"/>
              </a:spcAft>
              <a:buClr>
                <a:srgbClr val="222222"/>
              </a:buClr>
              <a:buSzPts val="1700"/>
              <a:buFont typeface="Roboto"/>
              <a:buChar char="➢"/>
            </a:pPr>
            <a:r>
              <a:rPr lang="en" sz="1700">
                <a:solidFill>
                  <a:srgbClr val="222222"/>
                </a:solidFill>
                <a:latin typeface="Roboto"/>
                <a:ea typeface="Roboto"/>
                <a:cs typeface="Roboto"/>
                <a:sym typeface="Roboto"/>
              </a:rPr>
              <a:t>Helps the teacher establish clarity about what students will learn during the learning tasks within lesson.</a:t>
            </a:r>
            <a:endParaRPr sz="1700">
              <a:solidFill>
                <a:srgbClr val="222222"/>
              </a:solidFill>
              <a:latin typeface="Roboto"/>
              <a:ea typeface="Roboto"/>
              <a:cs typeface="Roboto"/>
              <a:sym typeface="Roboto"/>
            </a:endParaRPr>
          </a:p>
          <a:p>
            <a:pPr indent="0" lvl="0" marL="457200" rtl="0" algn="l">
              <a:lnSpc>
                <a:spcPct val="115000"/>
              </a:lnSpc>
              <a:spcBef>
                <a:spcPts val="0"/>
              </a:spcBef>
              <a:spcAft>
                <a:spcPts val="0"/>
              </a:spcAft>
              <a:buNone/>
            </a:pPr>
            <a:r>
              <a:t/>
            </a:r>
            <a:endParaRPr sz="2000">
              <a:latin typeface="Roboto"/>
              <a:ea typeface="Roboto"/>
              <a:cs typeface="Roboto"/>
              <a:sym typeface="Roboto"/>
            </a:endParaRPr>
          </a:p>
        </p:txBody>
      </p:sp>
      <p:sp>
        <p:nvSpPr>
          <p:cNvPr id="655" name="Google Shape;655;p105"/>
          <p:cNvSpPr txBox="1"/>
          <p:nvPr>
            <p:ph type="title"/>
          </p:nvPr>
        </p:nvSpPr>
        <p:spPr>
          <a:xfrm>
            <a:off x="311700" y="445025"/>
            <a:ext cx="85206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i="1" lang="en" sz="3000">
                <a:solidFill>
                  <a:srgbClr val="FFFFFF"/>
                </a:solidFill>
                <a:latin typeface="Roboto"/>
                <a:ea typeface="Roboto"/>
                <a:cs typeface="Roboto"/>
                <a:sym typeface="Roboto"/>
              </a:rPr>
              <a:t>Basic Elements of Lesson Design</a:t>
            </a:r>
            <a:endParaRPr i="1" sz="3000">
              <a:solidFill>
                <a:srgbClr val="FFFFFF"/>
              </a:solidFill>
              <a:latin typeface="Roboto"/>
              <a:ea typeface="Roboto"/>
              <a:cs typeface="Roboto"/>
              <a:sym typeface="Roboto"/>
            </a:endParaRPr>
          </a:p>
        </p:txBody>
      </p:sp>
      <p:pic>
        <p:nvPicPr>
          <p:cNvPr id="656" name="Google Shape;656;p105"/>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657" name="Google Shape;657;p105"/>
          <p:cNvSpPr txBox="1"/>
          <p:nvPr/>
        </p:nvSpPr>
        <p:spPr>
          <a:xfrm>
            <a:off x="5736900" y="1230775"/>
            <a:ext cx="2979600" cy="2693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000">
              <a:latin typeface="Roboto"/>
              <a:ea typeface="Roboto"/>
              <a:cs typeface="Roboto"/>
              <a:sym typeface="Roboto"/>
            </a:endParaRPr>
          </a:p>
          <a:p>
            <a:pPr indent="0" lvl="0" marL="0" rtl="0" algn="ctr">
              <a:spcBef>
                <a:spcPts val="0"/>
              </a:spcBef>
              <a:spcAft>
                <a:spcPts val="0"/>
              </a:spcAft>
              <a:buNone/>
            </a:pPr>
            <a:r>
              <a:t/>
            </a:r>
            <a:endParaRPr b="1" sz="2000">
              <a:latin typeface="Roboto"/>
              <a:ea typeface="Roboto"/>
              <a:cs typeface="Roboto"/>
              <a:sym typeface="Roboto"/>
            </a:endParaRPr>
          </a:p>
          <a:p>
            <a:pPr indent="0" lvl="0" marL="0" rtl="0" algn="ctr">
              <a:spcBef>
                <a:spcPts val="0"/>
              </a:spcBef>
              <a:spcAft>
                <a:spcPts val="0"/>
              </a:spcAft>
              <a:buNone/>
            </a:pPr>
            <a:r>
              <a:rPr b="1" lang="en" sz="2000">
                <a:latin typeface="Roboto"/>
                <a:ea typeface="Roboto"/>
                <a:cs typeface="Roboto"/>
                <a:sym typeface="Roboto"/>
              </a:rPr>
              <a:t>Sometimes Called:</a:t>
            </a:r>
            <a:endParaRPr b="1" sz="2000">
              <a:latin typeface="Roboto"/>
              <a:ea typeface="Roboto"/>
              <a:cs typeface="Roboto"/>
              <a:sym typeface="Roboto"/>
            </a:endParaRPr>
          </a:p>
          <a:p>
            <a:pPr indent="0" lvl="0" marL="0" rtl="0" algn="ctr">
              <a:spcBef>
                <a:spcPts val="0"/>
              </a:spcBef>
              <a:spcAft>
                <a:spcPts val="0"/>
              </a:spcAft>
              <a:buNone/>
            </a:pPr>
            <a:r>
              <a:t/>
            </a:r>
            <a:endParaRPr b="1" sz="18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Learning Objectives</a:t>
            </a:r>
            <a:endParaRPr sz="17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Learning Goals</a:t>
            </a:r>
            <a:endParaRPr sz="17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Learning Targets</a:t>
            </a:r>
            <a:endParaRPr sz="17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Essential Questions</a:t>
            </a:r>
            <a:endParaRPr sz="17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Content Objectives</a:t>
            </a:r>
            <a:endParaRPr sz="1700">
              <a:latin typeface="Roboto"/>
              <a:ea typeface="Roboto"/>
              <a:cs typeface="Roboto"/>
              <a:sym typeface="Roboto"/>
            </a:endParaRPr>
          </a:p>
        </p:txBody>
      </p:sp>
      <p:sp>
        <p:nvSpPr>
          <p:cNvPr id="658" name="Google Shape;658;p105"/>
          <p:cNvSpPr txBox="1"/>
          <p:nvPr/>
        </p:nvSpPr>
        <p:spPr>
          <a:xfrm>
            <a:off x="8530975" y="4545700"/>
            <a:ext cx="91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59" name="Google Shape;659;p105"/>
          <p:cNvSpPr txBox="1"/>
          <p:nvPr/>
        </p:nvSpPr>
        <p:spPr>
          <a:xfrm>
            <a:off x="2357425" y="3073550"/>
            <a:ext cx="457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79"/>
          <p:cNvPicPr preferRelativeResize="0"/>
          <p:nvPr/>
        </p:nvPicPr>
        <p:blipFill>
          <a:blip r:embed="rId3">
            <a:alphaModFix/>
          </a:blip>
          <a:stretch>
            <a:fillRect/>
          </a:stretch>
        </p:blipFill>
        <p:spPr>
          <a:xfrm>
            <a:off x="206802" y="64550"/>
            <a:ext cx="8730396" cy="4838699"/>
          </a:xfrm>
          <a:prstGeom prst="rect">
            <a:avLst/>
          </a:prstGeom>
          <a:noFill/>
          <a:ln>
            <a:noFill/>
          </a:ln>
        </p:spPr>
      </p:pic>
      <p:sp>
        <p:nvSpPr>
          <p:cNvPr id="402" name="Google Shape;402;p79"/>
          <p:cNvSpPr/>
          <p:nvPr/>
        </p:nvSpPr>
        <p:spPr>
          <a:xfrm>
            <a:off x="6243800" y="1149900"/>
            <a:ext cx="2525100" cy="8067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79"/>
          <p:cNvSpPr/>
          <p:nvPr/>
        </p:nvSpPr>
        <p:spPr>
          <a:xfrm>
            <a:off x="397725" y="1149900"/>
            <a:ext cx="2525100" cy="8067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06"/>
          <p:cNvSpPr txBox="1"/>
          <p:nvPr/>
        </p:nvSpPr>
        <p:spPr>
          <a:xfrm>
            <a:off x="616300" y="372650"/>
            <a:ext cx="81210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3000">
                <a:solidFill>
                  <a:srgbClr val="666666"/>
                </a:solidFill>
                <a:latin typeface="Montserrat"/>
                <a:ea typeface="Montserrat"/>
                <a:cs typeface="Montserrat"/>
                <a:sym typeface="Montserrat"/>
              </a:rPr>
              <a:t>Learning Intention Examples</a:t>
            </a:r>
            <a:endParaRPr sz="3000">
              <a:solidFill>
                <a:srgbClr val="666666"/>
              </a:solidFill>
              <a:latin typeface="Montserrat"/>
              <a:ea typeface="Montserrat"/>
              <a:cs typeface="Montserrat"/>
              <a:sym typeface="Montserrat"/>
            </a:endParaRPr>
          </a:p>
        </p:txBody>
      </p:sp>
      <p:pic>
        <p:nvPicPr>
          <p:cNvPr id="665" name="Google Shape;665;p106"/>
          <p:cNvPicPr preferRelativeResize="0"/>
          <p:nvPr/>
        </p:nvPicPr>
        <p:blipFill>
          <a:blip r:embed="rId3">
            <a:alphaModFix/>
          </a:blip>
          <a:stretch>
            <a:fillRect/>
          </a:stretch>
        </p:blipFill>
        <p:spPr>
          <a:xfrm>
            <a:off x="5152925" y="1353950"/>
            <a:ext cx="4067277" cy="3050477"/>
          </a:xfrm>
          <a:prstGeom prst="rect">
            <a:avLst/>
          </a:prstGeom>
          <a:noFill/>
          <a:ln>
            <a:noFill/>
          </a:ln>
        </p:spPr>
      </p:pic>
      <p:pic>
        <p:nvPicPr>
          <p:cNvPr id="666" name="Google Shape;666;p106"/>
          <p:cNvPicPr preferRelativeResize="0"/>
          <p:nvPr/>
        </p:nvPicPr>
        <p:blipFill>
          <a:blip r:embed="rId4">
            <a:alphaModFix/>
          </a:blip>
          <a:stretch>
            <a:fillRect/>
          </a:stretch>
        </p:blipFill>
        <p:spPr>
          <a:xfrm>
            <a:off x="2811750" y="1270950"/>
            <a:ext cx="2671075" cy="3209675"/>
          </a:xfrm>
          <a:prstGeom prst="rect">
            <a:avLst/>
          </a:prstGeom>
          <a:noFill/>
          <a:ln>
            <a:noFill/>
          </a:ln>
        </p:spPr>
      </p:pic>
      <p:pic>
        <p:nvPicPr>
          <p:cNvPr id="667" name="Google Shape;667;p106"/>
          <p:cNvPicPr preferRelativeResize="0"/>
          <p:nvPr/>
        </p:nvPicPr>
        <p:blipFill>
          <a:blip r:embed="rId5">
            <a:alphaModFix/>
          </a:blip>
          <a:stretch>
            <a:fillRect/>
          </a:stretch>
        </p:blipFill>
        <p:spPr>
          <a:xfrm>
            <a:off x="76200" y="985838"/>
            <a:ext cx="2743200" cy="39338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107"/>
          <p:cNvPicPr preferRelativeResize="0"/>
          <p:nvPr/>
        </p:nvPicPr>
        <p:blipFill>
          <a:blip r:embed="rId3">
            <a:alphaModFix/>
          </a:blip>
          <a:stretch>
            <a:fillRect/>
          </a:stretch>
        </p:blipFill>
        <p:spPr>
          <a:xfrm>
            <a:off x="0" y="0"/>
            <a:ext cx="9143999" cy="5143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108"/>
          <p:cNvSpPr txBox="1"/>
          <p:nvPr/>
        </p:nvSpPr>
        <p:spPr>
          <a:xfrm>
            <a:off x="469550" y="1147950"/>
            <a:ext cx="4496100" cy="2847600"/>
          </a:xfrm>
          <a:prstGeom prst="rect">
            <a:avLst/>
          </a:prstGeom>
          <a:noFill/>
          <a:ln>
            <a:noFill/>
          </a:ln>
        </p:spPr>
        <p:txBody>
          <a:bodyPr anchorCtr="0" anchor="t" bIns="68575" lIns="68575" spcFirstLastPara="1" rIns="68575" wrap="square" tIns="68575">
            <a:spAutoFit/>
          </a:bodyPr>
          <a:lstStyle/>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Common understanding developed from learning intentions by teacher and students</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Teacher or student model</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I can statement</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Rubric</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Exemplar</a:t>
            </a:r>
            <a:endParaRPr sz="2200">
              <a:solidFill>
                <a:schemeClr val="dk1"/>
              </a:solidFill>
              <a:latin typeface="Montserrat"/>
              <a:ea typeface="Montserrat"/>
              <a:cs typeface="Montserrat"/>
              <a:sym typeface="Montserrat"/>
            </a:endParaRPr>
          </a:p>
        </p:txBody>
      </p:sp>
      <p:sp>
        <p:nvSpPr>
          <p:cNvPr id="678" name="Google Shape;678;p108"/>
          <p:cNvSpPr txBox="1"/>
          <p:nvPr/>
        </p:nvSpPr>
        <p:spPr>
          <a:xfrm>
            <a:off x="592246" y="234750"/>
            <a:ext cx="7537200" cy="8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000">
                <a:solidFill>
                  <a:schemeClr val="dk1"/>
                </a:solidFill>
                <a:latin typeface="Montserrat"/>
                <a:ea typeface="Montserrat"/>
                <a:cs typeface="Montserrat"/>
                <a:sym typeface="Montserrat"/>
              </a:rPr>
              <a:t>Success Criteria Can Look Like:</a:t>
            </a:r>
            <a:endParaRPr sz="3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sp>
        <p:nvSpPr>
          <p:cNvPr id="679" name="Google Shape;679;p108"/>
          <p:cNvSpPr txBox="1"/>
          <p:nvPr/>
        </p:nvSpPr>
        <p:spPr>
          <a:xfrm>
            <a:off x="2035975" y="4220300"/>
            <a:ext cx="5118600" cy="51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u="sng">
                <a:solidFill>
                  <a:schemeClr val="hlink"/>
                </a:solidFill>
                <a:latin typeface="Montserrat"/>
                <a:ea typeface="Montserrat"/>
                <a:cs typeface="Montserrat"/>
                <a:sym typeface="Montserrat"/>
                <a:hlinkClick r:id="rId3"/>
              </a:rPr>
              <a:t>Developing Success Criteria</a:t>
            </a:r>
            <a:endParaRPr b="1" sz="2200">
              <a:latin typeface="Montserrat"/>
              <a:ea typeface="Montserrat"/>
              <a:cs typeface="Montserrat"/>
              <a:sym typeface="Montserrat"/>
            </a:endParaRPr>
          </a:p>
        </p:txBody>
      </p:sp>
      <p:pic>
        <p:nvPicPr>
          <p:cNvPr id="680" name="Google Shape;680;p108"/>
          <p:cNvPicPr preferRelativeResize="0"/>
          <p:nvPr/>
        </p:nvPicPr>
        <p:blipFill>
          <a:blip r:embed="rId4">
            <a:alphaModFix/>
          </a:blip>
          <a:stretch>
            <a:fillRect/>
          </a:stretch>
        </p:blipFill>
        <p:spPr>
          <a:xfrm>
            <a:off x="5422850" y="982625"/>
            <a:ext cx="3188724" cy="31887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109"/>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86" name="Google Shape;686;p109"/>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pic>
        <p:nvPicPr>
          <p:cNvPr id="687" name="Google Shape;687;p109"/>
          <p:cNvPicPr preferRelativeResize="0"/>
          <p:nvPr/>
        </p:nvPicPr>
        <p:blipFill>
          <a:blip r:embed="rId3">
            <a:alphaModFix/>
          </a:blip>
          <a:stretch>
            <a:fillRect/>
          </a:stretch>
        </p:blipFill>
        <p:spPr>
          <a:xfrm>
            <a:off x="1201463" y="639600"/>
            <a:ext cx="7227024" cy="4073750"/>
          </a:xfrm>
          <a:prstGeom prst="rect">
            <a:avLst/>
          </a:prstGeom>
          <a:noFill/>
          <a:ln>
            <a:noFill/>
          </a:ln>
        </p:spPr>
      </p:pic>
      <p:sp>
        <p:nvSpPr>
          <p:cNvPr id="688" name="Google Shape;688;p109"/>
          <p:cNvSpPr/>
          <p:nvPr/>
        </p:nvSpPr>
        <p:spPr>
          <a:xfrm>
            <a:off x="1201475" y="3533650"/>
            <a:ext cx="7383300" cy="1323600"/>
          </a:xfrm>
          <a:prstGeom prst="roundRect">
            <a:avLst>
              <a:gd fmla="val 16667" name="adj"/>
            </a:avLst>
          </a:prstGeom>
          <a:no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09"/>
          <p:cNvSpPr/>
          <p:nvPr/>
        </p:nvSpPr>
        <p:spPr>
          <a:xfrm>
            <a:off x="3536825" y="1516950"/>
            <a:ext cx="4516200" cy="19527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09"/>
          <p:cNvSpPr txBox="1"/>
          <p:nvPr/>
        </p:nvSpPr>
        <p:spPr>
          <a:xfrm>
            <a:off x="3696200" y="1580900"/>
            <a:ext cx="4125300" cy="195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grpSp>
        <p:nvGrpSpPr>
          <p:cNvPr id="691" name="Google Shape;691;p109"/>
          <p:cNvGrpSpPr/>
          <p:nvPr/>
        </p:nvGrpSpPr>
        <p:grpSpPr>
          <a:xfrm>
            <a:off x="3863300" y="1739926"/>
            <a:ext cx="3882000" cy="1488900"/>
            <a:chOff x="3863300" y="1816126"/>
            <a:chExt cx="3882000" cy="1488900"/>
          </a:xfrm>
        </p:grpSpPr>
        <p:sp>
          <p:nvSpPr>
            <p:cNvPr id="692" name="Google Shape;692;p109"/>
            <p:cNvSpPr txBox="1"/>
            <p:nvPr/>
          </p:nvSpPr>
          <p:spPr>
            <a:xfrm>
              <a:off x="3863300" y="1816126"/>
              <a:ext cx="3882000" cy="1488900"/>
            </a:xfrm>
            <a:prstGeom prst="rect">
              <a:avLst/>
            </a:prstGeom>
            <a:solidFill>
              <a:schemeClr val="lt1"/>
            </a:solidFill>
            <a:ln cap="flat" cmpd="sng" w="3810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3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What is the best approach for your lesson?</a:t>
              </a:r>
              <a:endParaRPr sz="1300">
                <a:solidFill>
                  <a:schemeClr val="dk1"/>
                </a:solidFill>
                <a:latin typeface="Montserrat"/>
                <a:ea typeface="Montserrat"/>
                <a:cs typeface="Montserrat"/>
                <a:sym typeface="Montserrat"/>
              </a:endParaRPr>
            </a:p>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Where are the students at in the learning stages?</a:t>
              </a:r>
              <a:endParaRPr b="1" sz="1300">
                <a:latin typeface="Montserrat"/>
                <a:ea typeface="Montserrat"/>
                <a:cs typeface="Montserrat"/>
                <a:sym typeface="Montserrat"/>
              </a:endParaRPr>
            </a:p>
          </p:txBody>
        </p:sp>
        <p:sp>
          <p:nvSpPr>
            <p:cNvPr id="693" name="Google Shape;693;p109"/>
            <p:cNvSpPr txBox="1"/>
            <p:nvPr/>
          </p:nvSpPr>
          <p:spPr>
            <a:xfrm>
              <a:off x="3896900" y="1870775"/>
              <a:ext cx="3814800" cy="402600"/>
            </a:xfrm>
            <a:prstGeom prst="rect">
              <a:avLst/>
            </a:prstGeom>
            <a:solidFill>
              <a:schemeClr val="accent4"/>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600">
                  <a:solidFill>
                    <a:schemeClr val="lt1"/>
                  </a:solidFill>
                  <a:latin typeface="Montserrat"/>
                  <a:ea typeface="Montserrat"/>
                  <a:cs typeface="Montserrat"/>
                  <a:sym typeface="Montserrat"/>
                </a:rPr>
                <a:t>Determine Lesson Approach</a:t>
              </a:r>
              <a:endParaRPr b="1">
                <a:solidFill>
                  <a:schemeClr val="lt1"/>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id="698" name="Google Shape;698;p110">
            <a:hlinkClick r:id="rId3"/>
          </p:cNvPr>
          <p:cNvPicPr preferRelativeResize="0"/>
          <p:nvPr/>
        </p:nvPicPr>
        <p:blipFill>
          <a:blip r:embed="rId4">
            <a:alphaModFix/>
          </a:blip>
          <a:stretch>
            <a:fillRect/>
          </a:stretch>
        </p:blipFill>
        <p:spPr>
          <a:xfrm>
            <a:off x="450469" y="477375"/>
            <a:ext cx="8368667" cy="4188750"/>
          </a:xfrm>
          <a:prstGeom prst="rect">
            <a:avLst/>
          </a:prstGeom>
          <a:noFill/>
          <a:ln>
            <a:noFill/>
          </a:ln>
        </p:spPr>
      </p:pic>
      <p:grpSp>
        <p:nvGrpSpPr>
          <p:cNvPr id="699" name="Google Shape;699;p110"/>
          <p:cNvGrpSpPr/>
          <p:nvPr/>
        </p:nvGrpSpPr>
        <p:grpSpPr>
          <a:xfrm>
            <a:off x="5391681" y="1957750"/>
            <a:ext cx="3004200" cy="2247300"/>
            <a:chOff x="3853400" y="1359050"/>
            <a:chExt cx="4005600" cy="2996400"/>
          </a:xfrm>
        </p:grpSpPr>
        <p:sp>
          <p:nvSpPr>
            <p:cNvPr id="700" name="Google Shape;700;p110"/>
            <p:cNvSpPr txBox="1"/>
            <p:nvPr/>
          </p:nvSpPr>
          <p:spPr>
            <a:xfrm>
              <a:off x="3853400" y="1359050"/>
              <a:ext cx="4005600" cy="2996400"/>
            </a:xfrm>
            <a:prstGeom prst="rect">
              <a:avLst/>
            </a:prstGeom>
            <a:solidFill>
              <a:srgbClr val="EFEFEF"/>
            </a:solidFill>
            <a:ln cap="flat" cmpd="sng" w="2857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t/>
              </a:r>
              <a:endParaRPr b="1" sz="1300">
                <a:latin typeface="Roboto"/>
                <a:ea typeface="Roboto"/>
                <a:cs typeface="Roboto"/>
                <a:sym typeface="Roboto"/>
              </a:endParaRPr>
            </a:p>
            <a:p>
              <a:pPr indent="0" lvl="0" marL="0" rtl="0" algn="l">
                <a:spcBef>
                  <a:spcPts val="0"/>
                </a:spcBef>
                <a:spcAft>
                  <a:spcPts val="0"/>
                </a:spcAft>
                <a:buNone/>
              </a:pPr>
              <a:r>
                <a:t/>
              </a:r>
              <a:endParaRPr b="1" sz="1300">
                <a:latin typeface="Roboto"/>
                <a:ea typeface="Roboto"/>
                <a:cs typeface="Roboto"/>
                <a:sym typeface="Roboto"/>
              </a:endParaRPr>
            </a:p>
            <a:p>
              <a:pPr indent="0" lvl="0" marL="0" rtl="0" algn="l">
                <a:spcBef>
                  <a:spcPts val="0"/>
                </a:spcBef>
                <a:spcAft>
                  <a:spcPts val="0"/>
                </a:spcAft>
                <a:buNone/>
              </a:pPr>
              <a:r>
                <a:t/>
              </a:r>
              <a:endParaRPr b="1" sz="1300">
                <a:latin typeface="Roboto"/>
                <a:ea typeface="Roboto"/>
                <a:cs typeface="Roboto"/>
                <a:sym typeface="Roboto"/>
              </a:endParaRPr>
            </a:p>
            <a:p>
              <a:pPr indent="0" lvl="0" marL="0" rtl="0" algn="l">
                <a:spcBef>
                  <a:spcPts val="0"/>
                </a:spcBef>
                <a:spcAft>
                  <a:spcPts val="0"/>
                </a:spcAft>
                <a:buNone/>
              </a:pPr>
              <a:r>
                <a:t/>
              </a:r>
              <a:endParaRPr b="1" sz="1300">
                <a:latin typeface="Roboto"/>
                <a:ea typeface="Roboto"/>
                <a:cs typeface="Roboto"/>
                <a:sym typeface="Roboto"/>
              </a:endParaRPr>
            </a:p>
            <a:p>
              <a:pPr indent="0" lvl="0" marL="0" rtl="0" algn="l">
                <a:spcBef>
                  <a:spcPts val="0"/>
                </a:spcBef>
                <a:spcAft>
                  <a:spcPts val="0"/>
                </a:spcAft>
                <a:buNone/>
              </a:pPr>
              <a:r>
                <a:t/>
              </a:r>
              <a:endParaRPr b="1" sz="1300">
                <a:latin typeface="Roboto"/>
                <a:ea typeface="Roboto"/>
                <a:cs typeface="Roboto"/>
                <a:sym typeface="Roboto"/>
              </a:endParaRPr>
            </a:p>
            <a:p>
              <a:pPr indent="-241300" lvl="0" marL="342900" rtl="0" algn="l">
                <a:spcBef>
                  <a:spcPts val="0"/>
                </a:spcBef>
                <a:spcAft>
                  <a:spcPts val="0"/>
                </a:spcAft>
                <a:buClr>
                  <a:srgbClr val="222222"/>
                </a:buClr>
                <a:buSzPts val="1200"/>
                <a:buFont typeface="Roboto"/>
                <a:buChar char="●"/>
              </a:pPr>
              <a:r>
                <a:rPr b="1" lang="en" sz="1200">
                  <a:solidFill>
                    <a:srgbClr val="222222"/>
                  </a:solidFill>
                  <a:latin typeface="Roboto"/>
                  <a:ea typeface="Roboto"/>
                  <a:cs typeface="Roboto"/>
                  <a:sym typeface="Roboto"/>
                </a:rPr>
                <a:t>Based on the standard(s) and goals of the lesson</a:t>
              </a:r>
              <a:endParaRPr b="1" sz="1200">
                <a:solidFill>
                  <a:srgbClr val="222222"/>
                </a:solidFill>
                <a:latin typeface="Roboto"/>
                <a:ea typeface="Roboto"/>
                <a:cs typeface="Roboto"/>
                <a:sym typeface="Roboto"/>
              </a:endParaRPr>
            </a:p>
            <a:p>
              <a:pPr indent="-241300" lvl="0" marL="342900" rtl="0" algn="l">
                <a:spcBef>
                  <a:spcPts val="0"/>
                </a:spcBef>
                <a:spcAft>
                  <a:spcPts val="0"/>
                </a:spcAft>
                <a:buClr>
                  <a:srgbClr val="222222"/>
                </a:buClr>
                <a:buSzPts val="1200"/>
                <a:buFont typeface="Roboto"/>
                <a:buChar char="●"/>
              </a:pPr>
              <a:r>
                <a:rPr b="1" lang="en" sz="1200">
                  <a:solidFill>
                    <a:srgbClr val="222222"/>
                  </a:solidFill>
                  <a:latin typeface="Roboto"/>
                  <a:ea typeface="Roboto"/>
                  <a:cs typeface="Roboto"/>
                  <a:sym typeface="Roboto"/>
                </a:rPr>
                <a:t>Selected to best meet students’ immediate learning needs </a:t>
              </a:r>
              <a:endParaRPr b="1" sz="1200">
                <a:solidFill>
                  <a:srgbClr val="222222"/>
                </a:solidFill>
                <a:latin typeface="Roboto"/>
                <a:ea typeface="Roboto"/>
                <a:cs typeface="Roboto"/>
                <a:sym typeface="Roboto"/>
              </a:endParaRPr>
            </a:p>
            <a:p>
              <a:pPr indent="-241300" lvl="0" marL="342900" rtl="0" algn="l">
                <a:spcBef>
                  <a:spcPts val="0"/>
                </a:spcBef>
                <a:spcAft>
                  <a:spcPts val="0"/>
                </a:spcAft>
                <a:buClr>
                  <a:srgbClr val="222222"/>
                </a:buClr>
                <a:buSzPts val="1200"/>
                <a:buFont typeface="Roboto"/>
                <a:buChar char="●"/>
              </a:pPr>
              <a:r>
                <a:rPr b="1" lang="en" sz="1200">
                  <a:solidFill>
                    <a:srgbClr val="222222"/>
                  </a:solidFill>
                  <a:latin typeface="Roboto"/>
                  <a:ea typeface="Roboto"/>
                  <a:cs typeface="Roboto"/>
                  <a:sym typeface="Roboto"/>
                </a:rPr>
                <a:t>Flexible based on needs</a:t>
              </a:r>
              <a:endParaRPr b="1" sz="1200">
                <a:solidFill>
                  <a:srgbClr val="222222"/>
                </a:solidFill>
                <a:latin typeface="Roboto"/>
                <a:ea typeface="Roboto"/>
                <a:cs typeface="Roboto"/>
                <a:sym typeface="Roboto"/>
              </a:endParaRPr>
            </a:p>
            <a:p>
              <a:pPr indent="0" lvl="0" marL="0" rtl="0" algn="l">
                <a:spcBef>
                  <a:spcPts val="0"/>
                </a:spcBef>
                <a:spcAft>
                  <a:spcPts val="0"/>
                </a:spcAft>
                <a:buNone/>
              </a:pPr>
              <a:r>
                <a:t/>
              </a:r>
              <a:endParaRPr b="1" sz="1200">
                <a:latin typeface="Roboto"/>
                <a:ea typeface="Roboto"/>
                <a:cs typeface="Roboto"/>
                <a:sym typeface="Roboto"/>
              </a:endParaRPr>
            </a:p>
          </p:txBody>
        </p:sp>
        <p:sp>
          <p:nvSpPr>
            <p:cNvPr id="701" name="Google Shape;701;p110"/>
            <p:cNvSpPr/>
            <p:nvPr/>
          </p:nvSpPr>
          <p:spPr>
            <a:xfrm>
              <a:off x="4025900" y="1471650"/>
              <a:ext cx="3182400" cy="1105800"/>
            </a:xfrm>
            <a:prstGeom prst="homePlate">
              <a:avLst>
                <a:gd fmla="val 50000" name="adj"/>
              </a:avLst>
            </a:prstGeom>
            <a:solidFill>
              <a:schemeClr val="accen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Clr>
                  <a:schemeClr val="dk1"/>
                </a:buClr>
                <a:buSzPts val="800"/>
                <a:buFont typeface="Arial"/>
                <a:buNone/>
              </a:pPr>
              <a:r>
                <a:rPr b="1" lang="en" sz="1300">
                  <a:solidFill>
                    <a:schemeClr val="dk1"/>
                  </a:solidFill>
                  <a:latin typeface="Roboto"/>
                  <a:ea typeface="Roboto"/>
                  <a:cs typeface="Roboto"/>
                  <a:sym typeface="Roboto"/>
                </a:rPr>
                <a:t>Consider </a:t>
              </a:r>
              <a:endParaRPr b="1" sz="1300">
                <a:solidFill>
                  <a:schemeClr val="dk1"/>
                </a:solidFill>
                <a:latin typeface="Roboto"/>
                <a:ea typeface="Roboto"/>
                <a:cs typeface="Roboto"/>
                <a:sym typeface="Roboto"/>
              </a:endParaRPr>
            </a:p>
            <a:p>
              <a:pPr indent="0" lvl="0" marL="0" rtl="0" algn="l">
                <a:spcBef>
                  <a:spcPts val="0"/>
                </a:spcBef>
                <a:spcAft>
                  <a:spcPts val="0"/>
                </a:spcAft>
                <a:buClr>
                  <a:schemeClr val="dk1"/>
                </a:buClr>
                <a:buSzPts val="800"/>
                <a:buFont typeface="Arial"/>
                <a:buNone/>
              </a:pPr>
              <a:r>
                <a:rPr b="1" lang="en" sz="1300">
                  <a:solidFill>
                    <a:schemeClr val="dk1"/>
                  </a:solidFill>
                  <a:latin typeface="Roboto"/>
                  <a:ea typeface="Roboto"/>
                  <a:cs typeface="Roboto"/>
                  <a:sym typeface="Roboto"/>
                </a:rPr>
                <a:t>Lesson Approach</a:t>
              </a:r>
              <a:endParaRPr sz="11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111">
            <a:hlinkClick r:id="rId3"/>
          </p:cNvPr>
          <p:cNvPicPr preferRelativeResize="0"/>
          <p:nvPr/>
        </p:nvPicPr>
        <p:blipFill>
          <a:blip r:embed="rId4">
            <a:alphaModFix/>
          </a:blip>
          <a:stretch>
            <a:fillRect/>
          </a:stretch>
        </p:blipFill>
        <p:spPr>
          <a:xfrm>
            <a:off x="1266375" y="836719"/>
            <a:ext cx="3126338" cy="3944737"/>
          </a:xfrm>
          <a:prstGeom prst="rect">
            <a:avLst/>
          </a:prstGeom>
          <a:noFill/>
          <a:ln cap="flat" cmpd="sng" w="9525">
            <a:solidFill>
              <a:srgbClr val="595959"/>
            </a:solidFill>
            <a:prstDash val="solid"/>
            <a:round/>
            <a:headEnd len="sm" w="sm" type="none"/>
            <a:tailEnd len="sm" w="sm" type="none"/>
          </a:ln>
        </p:spPr>
      </p:pic>
      <p:pic>
        <p:nvPicPr>
          <p:cNvPr id="707" name="Google Shape;707;p111">
            <a:hlinkClick r:id="rId5"/>
          </p:cNvPr>
          <p:cNvPicPr preferRelativeResize="0"/>
          <p:nvPr/>
        </p:nvPicPr>
        <p:blipFill>
          <a:blip r:embed="rId6">
            <a:alphaModFix/>
          </a:blip>
          <a:stretch>
            <a:fillRect/>
          </a:stretch>
        </p:blipFill>
        <p:spPr>
          <a:xfrm>
            <a:off x="4895269" y="836719"/>
            <a:ext cx="3092296" cy="3944738"/>
          </a:xfrm>
          <a:prstGeom prst="rect">
            <a:avLst/>
          </a:prstGeom>
          <a:noFill/>
          <a:ln cap="flat" cmpd="sng" w="9525">
            <a:solidFill>
              <a:srgbClr val="000000"/>
            </a:solidFill>
            <a:prstDash val="solid"/>
            <a:round/>
            <a:headEnd len="sm" w="sm" type="none"/>
            <a:tailEnd len="sm" w="sm" type="none"/>
          </a:ln>
        </p:spPr>
      </p:pic>
      <p:sp>
        <p:nvSpPr>
          <p:cNvPr id="708" name="Google Shape;708;p111"/>
          <p:cNvSpPr txBox="1"/>
          <p:nvPr>
            <p:ph idx="4294967295" type="subTitle"/>
          </p:nvPr>
        </p:nvSpPr>
        <p:spPr>
          <a:xfrm>
            <a:off x="1804144" y="243319"/>
            <a:ext cx="5804700" cy="538500"/>
          </a:xfrm>
          <a:prstGeom prst="rect">
            <a:avLst/>
          </a:prstGeom>
          <a:noFill/>
          <a:ln>
            <a:noFill/>
          </a:ln>
        </p:spPr>
        <p:txBody>
          <a:bodyPr anchorCtr="0" anchor="t" bIns="91425" lIns="91425" spcFirstLastPara="1" rIns="91425" wrap="square" tIns="91425">
            <a:normAutofit fontScale="77500"/>
          </a:bodyPr>
          <a:lstStyle/>
          <a:p>
            <a:pPr indent="0" lvl="0" marL="0" rtl="0" algn="ctr">
              <a:lnSpc>
                <a:spcPct val="115000"/>
              </a:lnSpc>
              <a:spcBef>
                <a:spcPts val="0"/>
              </a:spcBef>
              <a:spcAft>
                <a:spcPts val="1600"/>
              </a:spcAft>
              <a:buSzPct val="90000"/>
              <a:buNone/>
            </a:pPr>
            <a:r>
              <a:rPr b="1" lang="en" sz="3000">
                <a:solidFill>
                  <a:schemeClr val="accent4"/>
                </a:solidFill>
                <a:latin typeface="Montserrat"/>
                <a:ea typeface="Montserrat"/>
                <a:cs typeface="Montserrat"/>
                <a:sym typeface="Montserrat"/>
              </a:rPr>
              <a:t>Inquiry &amp; Explicit Templates</a:t>
            </a:r>
            <a:endParaRPr b="1" sz="3000">
              <a:solidFill>
                <a:schemeClr val="accent4"/>
              </a:solidFill>
              <a:latin typeface="Montserrat"/>
              <a:ea typeface="Montserrat"/>
              <a:cs typeface="Montserrat"/>
              <a:sym typeface="Montserrat"/>
            </a:endParaRPr>
          </a:p>
        </p:txBody>
      </p:sp>
      <p:sp>
        <p:nvSpPr>
          <p:cNvPr id="709" name="Google Shape;709;p111"/>
          <p:cNvSpPr txBox="1"/>
          <p:nvPr/>
        </p:nvSpPr>
        <p:spPr>
          <a:xfrm>
            <a:off x="1535213" y="2241169"/>
            <a:ext cx="64545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oming Soon"/>
              <a:ea typeface="Coming Soon"/>
              <a:cs typeface="Coming Soon"/>
              <a:sym typeface="Coming Soo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112"/>
          <p:cNvSpPr txBox="1"/>
          <p:nvPr>
            <p:ph idx="1" type="body"/>
          </p:nvPr>
        </p:nvSpPr>
        <p:spPr>
          <a:xfrm>
            <a:off x="624875" y="2735300"/>
            <a:ext cx="3255300" cy="1540500"/>
          </a:xfrm>
          <a:prstGeom prst="rect">
            <a:avLst/>
          </a:prstGeom>
        </p:spPr>
        <p:txBody>
          <a:bodyPr anchorCtr="0" anchor="t" bIns="34275" lIns="68575" spcFirstLastPara="1" rIns="68575" wrap="square" tIns="34275">
            <a:noAutofit/>
          </a:bodyPr>
          <a:lstStyle/>
          <a:p>
            <a:pPr indent="0" lvl="0" marL="0" rtl="0" algn="l">
              <a:lnSpc>
                <a:spcPct val="100000"/>
              </a:lnSpc>
              <a:spcBef>
                <a:spcPts val="800"/>
              </a:spcBef>
              <a:spcAft>
                <a:spcPts val="0"/>
              </a:spcAft>
              <a:buSzPts val="688"/>
              <a:buNone/>
            </a:pPr>
            <a:r>
              <a:rPr lang="en" sz="1412">
                <a:solidFill>
                  <a:srgbClr val="0B5394"/>
                </a:solidFill>
                <a:latin typeface="Montserrat"/>
                <a:ea typeface="Montserrat"/>
                <a:cs typeface="Montserrat"/>
                <a:sym typeface="Montserrat"/>
              </a:rPr>
              <a:t>What is the value of using an inquiry-based approach </a:t>
            </a:r>
            <a:r>
              <a:rPr b="1" lang="en" sz="1412">
                <a:solidFill>
                  <a:srgbClr val="0B5394"/>
                </a:solidFill>
                <a:latin typeface="Montserrat"/>
                <a:ea typeface="Montserrat"/>
                <a:cs typeface="Montserrat"/>
                <a:sym typeface="Montserrat"/>
              </a:rPr>
              <a:t>in general</a:t>
            </a:r>
            <a:r>
              <a:rPr lang="en" sz="1412">
                <a:solidFill>
                  <a:srgbClr val="0B5394"/>
                </a:solidFill>
                <a:latin typeface="Montserrat"/>
                <a:ea typeface="Montserrat"/>
                <a:cs typeface="Montserrat"/>
                <a:sym typeface="Montserrat"/>
              </a:rPr>
              <a:t>?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rPr lang="en" sz="1412">
                <a:solidFill>
                  <a:srgbClr val="0B5394"/>
                </a:solidFill>
                <a:latin typeface="Montserrat"/>
                <a:ea typeface="Montserrat"/>
                <a:cs typeface="Montserrat"/>
                <a:sym typeface="Montserrat"/>
              </a:rPr>
              <a:t>What value does it provide for students </a:t>
            </a:r>
            <a:r>
              <a:rPr b="1" lang="en" sz="1412">
                <a:solidFill>
                  <a:srgbClr val="0B5394"/>
                </a:solidFill>
                <a:latin typeface="Montserrat"/>
                <a:ea typeface="Montserrat"/>
                <a:cs typeface="Montserrat"/>
                <a:sym typeface="Montserrat"/>
              </a:rPr>
              <a:t>in relation to this standard and learning intention?</a:t>
            </a:r>
            <a:endParaRPr b="1"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p:txBody>
      </p:sp>
      <p:sp>
        <p:nvSpPr>
          <p:cNvPr id="715" name="Google Shape;715;p112"/>
          <p:cNvSpPr txBox="1"/>
          <p:nvPr/>
        </p:nvSpPr>
        <p:spPr>
          <a:xfrm>
            <a:off x="624875" y="1246375"/>
            <a:ext cx="3255300" cy="812100"/>
          </a:xfrm>
          <a:prstGeom prst="rect">
            <a:avLst/>
          </a:prstGeom>
          <a:noFill/>
          <a:ln>
            <a:noFill/>
          </a:ln>
        </p:spPr>
        <p:txBody>
          <a:bodyPr anchorCtr="0" anchor="t" bIns="91425" lIns="91425" spcFirstLastPara="1" rIns="91425" wrap="square" tIns="91425">
            <a:noAutofit/>
          </a:bodyPr>
          <a:lstStyle/>
          <a:p>
            <a:pPr indent="0" lvl="0" marL="0" rtl="0" algn="l">
              <a:spcBef>
                <a:spcPts val="800"/>
              </a:spcBef>
              <a:spcAft>
                <a:spcPts val="0"/>
              </a:spcAft>
              <a:buNone/>
            </a:pPr>
            <a:r>
              <a:rPr lang="en" sz="1412">
                <a:solidFill>
                  <a:srgbClr val="0B5394"/>
                </a:solidFill>
                <a:latin typeface="Montserrat"/>
                <a:ea typeface="Montserrat"/>
                <a:cs typeface="Montserrat"/>
                <a:sym typeface="Montserrat"/>
              </a:rPr>
              <a:t>Look at the features of </a:t>
            </a:r>
            <a:r>
              <a:rPr b="1" lang="en" sz="1412">
                <a:solidFill>
                  <a:srgbClr val="0B5394"/>
                </a:solidFill>
                <a:highlight>
                  <a:srgbClr val="FFFF00"/>
                </a:highlight>
                <a:latin typeface="Montserrat"/>
                <a:ea typeface="Montserrat"/>
                <a:cs typeface="Montserrat"/>
                <a:sym typeface="Montserrat"/>
              </a:rPr>
              <a:t>Example 1</a:t>
            </a:r>
            <a:r>
              <a:rPr b="1" lang="en" sz="1412">
                <a:solidFill>
                  <a:srgbClr val="0B5394"/>
                </a:solidFill>
                <a:latin typeface="Montserrat"/>
                <a:ea typeface="Montserrat"/>
                <a:cs typeface="Montserrat"/>
                <a:sym typeface="Montserrat"/>
              </a:rPr>
              <a:t> </a:t>
            </a:r>
            <a:r>
              <a:rPr lang="en" sz="1412">
                <a:solidFill>
                  <a:srgbClr val="0B5394"/>
                </a:solidFill>
                <a:latin typeface="Montserrat"/>
                <a:ea typeface="Montserrat"/>
                <a:cs typeface="Montserrat"/>
                <a:sym typeface="Montserrat"/>
              </a:rPr>
              <a:t>what does it tell you about the lesson</a:t>
            </a:r>
            <a:r>
              <a:rPr b="1" lang="en" sz="1412">
                <a:solidFill>
                  <a:srgbClr val="0B5394"/>
                </a:solidFill>
                <a:latin typeface="Montserrat"/>
                <a:ea typeface="Montserrat"/>
                <a:cs typeface="Montserrat"/>
                <a:sym typeface="Montserrat"/>
              </a:rPr>
              <a:t> </a:t>
            </a:r>
            <a:r>
              <a:rPr lang="en" sz="1412">
                <a:solidFill>
                  <a:srgbClr val="0B5394"/>
                </a:solidFill>
                <a:latin typeface="Montserrat"/>
                <a:ea typeface="Montserrat"/>
                <a:cs typeface="Montserrat"/>
                <a:sym typeface="Montserrat"/>
              </a:rPr>
              <a:t>approach?</a:t>
            </a:r>
            <a:endParaRPr sz="1412">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a:latin typeface="Calibri"/>
              <a:ea typeface="Calibri"/>
              <a:cs typeface="Calibri"/>
              <a:sym typeface="Calibri"/>
            </a:endParaRPr>
          </a:p>
        </p:txBody>
      </p:sp>
      <p:sp>
        <p:nvSpPr>
          <p:cNvPr id="716" name="Google Shape;716;p112"/>
          <p:cNvSpPr txBox="1"/>
          <p:nvPr/>
        </p:nvSpPr>
        <p:spPr>
          <a:xfrm>
            <a:off x="699325" y="2210800"/>
            <a:ext cx="2994900" cy="360900"/>
          </a:xfrm>
          <a:prstGeom prst="rect">
            <a:avLst/>
          </a:prstGeom>
          <a:noFill/>
          <a:ln>
            <a:noFill/>
          </a:ln>
        </p:spPr>
        <p:txBody>
          <a:bodyPr anchorCtr="0" anchor="t" bIns="91425" lIns="91425" spcFirstLastPara="1" rIns="91425" wrap="square" tIns="91425">
            <a:noAutofit/>
          </a:bodyPr>
          <a:lstStyle/>
          <a:p>
            <a:pPr indent="0" lvl="0" marL="0" rtl="0" algn="ctr">
              <a:spcBef>
                <a:spcPts val="800"/>
              </a:spcBef>
              <a:spcAft>
                <a:spcPts val="0"/>
              </a:spcAft>
              <a:buNone/>
            </a:pPr>
            <a:r>
              <a:rPr b="1" lang="en" sz="1712">
                <a:solidFill>
                  <a:srgbClr val="0B5394"/>
                </a:solidFill>
                <a:highlight>
                  <a:srgbClr val="FFFF00"/>
                </a:highlight>
                <a:latin typeface="Montserrat"/>
                <a:ea typeface="Montserrat"/>
                <a:cs typeface="Montserrat"/>
                <a:sym typeface="Montserrat"/>
              </a:rPr>
              <a:t>INQUIRY</a:t>
            </a:r>
            <a:endParaRPr b="1" sz="1712">
              <a:solidFill>
                <a:srgbClr val="0B5394"/>
              </a:solidFill>
              <a:highlight>
                <a:srgbClr val="FFFF00"/>
              </a:highlight>
              <a:latin typeface="Montserrat"/>
              <a:ea typeface="Montserrat"/>
              <a:cs typeface="Montserrat"/>
              <a:sym typeface="Montserrat"/>
            </a:endParaRPr>
          </a:p>
          <a:p>
            <a:pPr indent="0" lvl="0" marL="0" rtl="0" algn="l">
              <a:spcBef>
                <a:spcPts val="0"/>
              </a:spcBef>
              <a:spcAft>
                <a:spcPts val="0"/>
              </a:spcAft>
              <a:buNone/>
            </a:pPr>
            <a:r>
              <a:t/>
            </a:r>
            <a:endParaRPr>
              <a:latin typeface="Calibri"/>
              <a:ea typeface="Calibri"/>
              <a:cs typeface="Calibri"/>
              <a:sym typeface="Calibri"/>
            </a:endParaRPr>
          </a:p>
        </p:txBody>
      </p:sp>
      <p:sp>
        <p:nvSpPr>
          <p:cNvPr id="717" name="Google Shape;717;p112"/>
          <p:cNvSpPr txBox="1"/>
          <p:nvPr>
            <p:ph type="title"/>
          </p:nvPr>
        </p:nvSpPr>
        <p:spPr>
          <a:xfrm>
            <a:off x="421200" y="481450"/>
            <a:ext cx="8299500" cy="6063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SzPts val="990"/>
              <a:buNone/>
            </a:pPr>
            <a:r>
              <a:rPr b="1" lang="en" sz="1890">
                <a:solidFill>
                  <a:srgbClr val="0B5394"/>
                </a:solidFill>
                <a:latin typeface="Montserrat"/>
                <a:ea typeface="Montserrat"/>
                <a:cs typeface="Montserrat"/>
                <a:sym typeface="Montserrat"/>
              </a:rPr>
              <a:t>Identify the Lesson Approach: Is it Explicit, Inquiry or Blended?</a:t>
            </a:r>
            <a:endParaRPr b="1" sz="1890">
              <a:solidFill>
                <a:srgbClr val="0B5394"/>
              </a:solidFill>
              <a:latin typeface="Montserrat"/>
              <a:ea typeface="Montserrat"/>
              <a:cs typeface="Montserrat"/>
              <a:sym typeface="Montserrat"/>
            </a:endParaRPr>
          </a:p>
        </p:txBody>
      </p:sp>
      <p:pic>
        <p:nvPicPr>
          <p:cNvPr id="718" name="Google Shape;718;p112">
            <a:hlinkClick r:id="rId3"/>
          </p:cNvPr>
          <p:cNvPicPr preferRelativeResize="0"/>
          <p:nvPr/>
        </p:nvPicPr>
        <p:blipFill>
          <a:blip r:embed="rId4">
            <a:alphaModFix/>
          </a:blip>
          <a:stretch>
            <a:fillRect/>
          </a:stretch>
        </p:blipFill>
        <p:spPr>
          <a:xfrm>
            <a:off x="3980750" y="1087750"/>
            <a:ext cx="4959026" cy="35255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13"/>
          <p:cNvSpPr txBox="1"/>
          <p:nvPr>
            <p:ph idx="1" type="body"/>
          </p:nvPr>
        </p:nvSpPr>
        <p:spPr>
          <a:xfrm>
            <a:off x="624875" y="2989100"/>
            <a:ext cx="3255300" cy="1286700"/>
          </a:xfrm>
          <a:prstGeom prst="rect">
            <a:avLst/>
          </a:prstGeom>
        </p:spPr>
        <p:txBody>
          <a:bodyPr anchorCtr="0" anchor="t" bIns="34275" lIns="68575" spcFirstLastPara="1" rIns="68575" wrap="square" tIns="34275">
            <a:noAutofit/>
          </a:bodyPr>
          <a:lstStyle/>
          <a:p>
            <a:pPr indent="0" lvl="0" marL="0" rtl="0" algn="l">
              <a:lnSpc>
                <a:spcPct val="100000"/>
              </a:lnSpc>
              <a:spcBef>
                <a:spcPts val="800"/>
              </a:spcBef>
              <a:spcAft>
                <a:spcPts val="0"/>
              </a:spcAft>
              <a:buSzPts val="688"/>
              <a:buNone/>
            </a:pPr>
            <a:r>
              <a:rPr lang="en" sz="1412">
                <a:solidFill>
                  <a:srgbClr val="0B5394"/>
                </a:solidFill>
                <a:latin typeface="Montserrat"/>
                <a:ea typeface="Montserrat"/>
                <a:cs typeface="Montserrat"/>
                <a:sym typeface="Montserrat"/>
              </a:rPr>
              <a:t>What is the value of using an explicit approach </a:t>
            </a:r>
            <a:r>
              <a:rPr b="1" lang="en" sz="1412">
                <a:solidFill>
                  <a:srgbClr val="0B5394"/>
                </a:solidFill>
                <a:latin typeface="Montserrat"/>
                <a:ea typeface="Montserrat"/>
                <a:cs typeface="Montserrat"/>
                <a:sym typeface="Montserrat"/>
              </a:rPr>
              <a:t>in general</a:t>
            </a:r>
            <a:r>
              <a:rPr lang="en" sz="1412">
                <a:solidFill>
                  <a:srgbClr val="0B5394"/>
                </a:solidFill>
                <a:latin typeface="Montserrat"/>
                <a:ea typeface="Montserrat"/>
                <a:cs typeface="Montserrat"/>
                <a:sym typeface="Montserrat"/>
              </a:rPr>
              <a:t>?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rPr lang="en" sz="1412">
                <a:solidFill>
                  <a:srgbClr val="0B5394"/>
                </a:solidFill>
                <a:latin typeface="Montserrat"/>
                <a:ea typeface="Montserrat"/>
                <a:cs typeface="Montserrat"/>
                <a:sym typeface="Montserrat"/>
              </a:rPr>
              <a:t>What value does it provide for students </a:t>
            </a:r>
            <a:r>
              <a:rPr b="1" lang="en" sz="1412">
                <a:solidFill>
                  <a:srgbClr val="0B5394"/>
                </a:solidFill>
                <a:latin typeface="Montserrat"/>
                <a:ea typeface="Montserrat"/>
                <a:cs typeface="Montserrat"/>
                <a:sym typeface="Montserrat"/>
              </a:rPr>
              <a:t>in relation to this standard and learning intention?</a:t>
            </a:r>
            <a:endParaRPr b="1"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p:txBody>
      </p:sp>
      <p:sp>
        <p:nvSpPr>
          <p:cNvPr id="724" name="Google Shape;724;p113"/>
          <p:cNvSpPr txBox="1"/>
          <p:nvPr/>
        </p:nvSpPr>
        <p:spPr>
          <a:xfrm>
            <a:off x="563975" y="1511625"/>
            <a:ext cx="3316200" cy="879900"/>
          </a:xfrm>
          <a:prstGeom prst="rect">
            <a:avLst/>
          </a:prstGeom>
          <a:noFill/>
          <a:ln>
            <a:noFill/>
          </a:ln>
        </p:spPr>
        <p:txBody>
          <a:bodyPr anchorCtr="0" anchor="t" bIns="91425" lIns="91425" spcFirstLastPara="1" rIns="91425" wrap="square" tIns="91425">
            <a:noAutofit/>
          </a:bodyPr>
          <a:lstStyle/>
          <a:p>
            <a:pPr indent="0" lvl="0" marL="0" rtl="0" algn="l">
              <a:spcBef>
                <a:spcPts val="800"/>
              </a:spcBef>
              <a:spcAft>
                <a:spcPts val="0"/>
              </a:spcAft>
              <a:buNone/>
            </a:pPr>
            <a:r>
              <a:rPr lang="en" sz="1412">
                <a:solidFill>
                  <a:srgbClr val="0B5394"/>
                </a:solidFill>
                <a:latin typeface="Montserrat"/>
                <a:ea typeface="Montserrat"/>
                <a:cs typeface="Montserrat"/>
                <a:sym typeface="Montserrat"/>
              </a:rPr>
              <a:t>Look at the features of </a:t>
            </a:r>
            <a:r>
              <a:rPr b="1" lang="en" sz="1412">
                <a:solidFill>
                  <a:srgbClr val="0B5394"/>
                </a:solidFill>
                <a:highlight>
                  <a:srgbClr val="FFFF00"/>
                </a:highlight>
                <a:latin typeface="Montserrat"/>
                <a:ea typeface="Montserrat"/>
                <a:cs typeface="Montserrat"/>
                <a:sym typeface="Montserrat"/>
              </a:rPr>
              <a:t>Example 2</a:t>
            </a:r>
            <a:r>
              <a:rPr lang="en" sz="1412">
                <a:solidFill>
                  <a:srgbClr val="0B5394"/>
                </a:solidFill>
                <a:latin typeface="Montserrat"/>
                <a:ea typeface="Montserrat"/>
                <a:cs typeface="Montserrat"/>
                <a:sym typeface="Montserrat"/>
              </a:rPr>
              <a:t>, what does it tell you about the lesson</a:t>
            </a:r>
            <a:r>
              <a:rPr b="1" lang="en" sz="1412">
                <a:solidFill>
                  <a:srgbClr val="0B5394"/>
                </a:solidFill>
                <a:latin typeface="Montserrat"/>
                <a:ea typeface="Montserrat"/>
                <a:cs typeface="Montserrat"/>
                <a:sym typeface="Montserrat"/>
              </a:rPr>
              <a:t> </a:t>
            </a:r>
            <a:r>
              <a:rPr lang="en" sz="1412">
                <a:solidFill>
                  <a:srgbClr val="0B5394"/>
                </a:solidFill>
                <a:latin typeface="Montserrat"/>
                <a:ea typeface="Montserrat"/>
                <a:cs typeface="Montserrat"/>
                <a:sym typeface="Montserrat"/>
              </a:rPr>
              <a:t>approach?</a:t>
            </a:r>
            <a:endParaRPr sz="1412">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a:latin typeface="Calibri"/>
              <a:ea typeface="Calibri"/>
              <a:cs typeface="Calibri"/>
              <a:sym typeface="Calibri"/>
            </a:endParaRPr>
          </a:p>
        </p:txBody>
      </p:sp>
      <p:sp>
        <p:nvSpPr>
          <p:cNvPr id="725" name="Google Shape;725;p113"/>
          <p:cNvSpPr txBox="1"/>
          <p:nvPr/>
        </p:nvSpPr>
        <p:spPr>
          <a:xfrm>
            <a:off x="563975" y="2353275"/>
            <a:ext cx="3231600" cy="439800"/>
          </a:xfrm>
          <a:prstGeom prst="rect">
            <a:avLst/>
          </a:prstGeom>
          <a:noFill/>
          <a:ln>
            <a:noFill/>
          </a:ln>
        </p:spPr>
        <p:txBody>
          <a:bodyPr anchorCtr="0" anchor="t" bIns="91425" lIns="91425" spcFirstLastPara="1" rIns="91425" wrap="square" tIns="91425">
            <a:noAutofit/>
          </a:bodyPr>
          <a:lstStyle/>
          <a:p>
            <a:pPr indent="0" lvl="0" marL="0" rtl="0" algn="ctr">
              <a:spcBef>
                <a:spcPts val="800"/>
              </a:spcBef>
              <a:spcAft>
                <a:spcPts val="0"/>
              </a:spcAft>
              <a:buNone/>
            </a:pPr>
            <a:r>
              <a:rPr b="1" lang="en" sz="1912">
                <a:solidFill>
                  <a:srgbClr val="0B5394"/>
                </a:solidFill>
                <a:highlight>
                  <a:srgbClr val="FFFF00"/>
                </a:highlight>
                <a:latin typeface="Montserrat"/>
                <a:ea typeface="Montserrat"/>
                <a:cs typeface="Montserrat"/>
                <a:sym typeface="Montserrat"/>
              </a:rPr>
              <a:t>EXPLICIT</a:t>
            </a:r>
            <a:endParaRPr b="1" sz="1912">
              <a:solidFill>
                <a:srgbClr val="0B5394"/>
              </a:solidFill>
              <a:highlight>
                <a:srgbClr val="FFFF00"/>
              </a:highlight>
              <a:latin typeface="Montserrat"/>
              <a:ea typeface="Montserrat"/>
              <a:cs typeface="Montserrat"/>
              <a:sym typeface="Montserrat"/>
            </a:endParaRPr>
          </a:p>
          <a:p>
            <a:pPr indent="0" lvl="0" marL="0" rtl="0" algn="l">
              <a:spcBef>
                <a:spcPts val="0"/>
              </a:spcBef>
              <a:spcAft>
                <a:spcPts val="0"/>
              </a:spcAft>
              <a:buNone/>
            </a:pPr>
            <a:r>
              <a:t/>
            </a:r>
            <a:endParaRPr>
              <a:latin typeface="Calibri"/>
              <a:ea typeface="Calibri"/>
              <a:cs typeface="Calibri"/>
              <a:sym typeface="Calibri"/>
            </a:endParaRPr>
          </a:p>
        </p:txBody>
      </p:sp>
      <p:sp>
        <p:nvSpPr>
          <p:cNvPr id="726" name="Google Shape;726;p113"/>
          <p:cNvSpPr txBox="1"/>
          <p:nvPr>
            <p:ph type="title"/>
          </p:nvPr>
        </p:nvSpPr>
        <p:spPr>
          <a:xfrm>
            <a:off x="421200" y="481450"/>
            <a:ext cx="8299500" cy="6063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SzPts val="990"/>
              <a:buNone/>
            </a:pPr>
            <a:r>
              <a:rPr b="1" lang="en" sz="1890">
                <a:solidFill>
                  <a:srgbClr val="0B5394"/>
                </a:solidFill>
                <a:latin typeface="Montserrat"/>
                <a:ea typeface="Montserrat"/>
                <a:cs typeface="Montserrat"/>
                <a:sym typeface="Montserrat"/>
              </a:rPr>
              <a:t>Identify the Lesson Approach: Is it Explicit, Inquiry or Blended?</a:t>
            </a:r>
            <a:endParaRPr b="1" sz="1890">
              <a:solidFill>
                <a:srgbClr val="0B5394"/>
              </a:solidFill>
              <a:latin typeface="Montserrat"/>
              <a:ea typeface="Montserrat"/>
              <a:cs typeface="Montserrat"/>
              <a:sym typeface="Montserrat"/>
            </a:endParaRPr>
          </a:p>
        </p:txBody>
      </p:sp>
      <p:pic>
        <p:nvPicPr>
          <p:cNvPr id="727" name="Google Shape;727;p113"/>
          <p:cNvPicPr preferRelativeResize="0"/>
          <p:nvPr/>
        </p:nvPicPr>
        <p:blipFill>
          <a:blip r:embed="rId3">
            <a:alphaModFix/>
          </a:blip>
          <a:stretch>
            <a:fillRect/>
          </a:stretch>
        </p:blipFill>
        <p:spPr>
          <a:xfrm>
            <a:off x="4032575" y="1240150"/>
            <a:ext cx="4959024" cy="3153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114"/>
          <p:cNvSpPr txBox="1"/>
          <p:nvPr>
            <p:ph type="title"/>
          </p:nvPr>
        </p:nvSpPr>
        <p:spPr>
          <a:xfrm>
            <a:off x="421200" y="481450"/>
            <a:ext cx="8299500" cy="6063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SzPts val="990"/>
              <a:buNone/>
            </a:pPr>
            <a:r>
              <a:rPr b="1" lang="en" sz="1890">
                <a:solidFill>
                  <a:srgbClr val="0B5394"/>
                </a:solidFill>
                <a:latin typeface="Montserrat"/>
                <a:ea typeface="Montserrat"/>
                <a:cs typeface="Montserrat"/>
                <a:sym typeface="Montserrat"/>
              </a:rPr>
              <a:t>Identify the Lesson Approach: Is it Explicit, Inquiry or Blended?</a:t>
            </a:r>
            <a:endParaRPr b="1" sz="1890">
              <a:solidFill>
                <a:srgbClr val="0B5394"/>
              </a:solidFill>
              <a:latin typeface="Montserrat"/>
              <a:ea typeface="Montserrat"/>
              <a:cs typeface="Montserrat"/>
              <a:sym typeface="Montserrat"/>
            </a:endParaRPr>
          </a:p>
        </p:txBody>
      </p:sp>
      <p:sp>
        <p:nvSpPr>
          <p:cNvPr id="733" name="Google Shape;733;p114"/>
          <p:cNvSpPr txBox="1"/>
          <p:nvPr>
            <p:ph idx="1" type="body"/>
          </p:nvPr>
        </p:nvSpPr>
        <p:spPr>
          <a:xfrm>
            <a:off x="591050" y="2978850"/>
            <a:ext cx="3255300" cy="1267500"/>
          </a:xfrm>
          <a:prstGeom prst="rect">
            <a:avLst/>
          </a:prstGeom>
        </p:spPr>
        <p:txBody>
          <a:bodyPr anchorCtr="0" anchor="t" bIns="34275" lIns="68575" spcFirstLastPara="1" rIns="68575" wrap="square" tIns="34275">
            <a:noAutofit/>
          </a:bodyPr>
          <a:lstStyle/>
          <a:p>
            <a:pPr indent="0" lvl="0" marL="0" rtl="0" algn="l">
              <a:lnSpc>
                <a:spcPct val="100000"/>
              </a:lnSpc>
              <a:spcBef>
                <a:spcPts val="800"/>
              </a:spcBef>
              <a:spcAft>
                <a:spcPts val="0"/>
              </a:spcAft>
              <a:buSzPts val="688"/>
              <a:buNone/>
            </a:pPr>
            <a:r>
              <a:rPr lang="en" sz="1412">
                <a:solidFill>
                  <a:srgbClr val="0B5394"/>
                </a:solidFill>
                <a:latin typeface="Montserrat"/>
                <a:ea typeface="Montserrat"/>
                <a:cs typeface="Montserrat"/>
                <a:sym typeface="Montserrat"/>
              </a:rPr>
              <a:t>What is the value of using an blended  approach </a:t>
            </a:r>
            <a:r>
              <a:rPr b="1" lang="en" sz="1412">
                <a:solidFill>
                  <a:srgbClr val="0B5394"/>
                </a:solidFill>
                <a:latin typeface="Montserrat"/>
                <a:ea typeface="Montserrat"/>
                <a:cs typeface="Montserrat"/>
                <a:sym typeface="Montserrat"/>
              </a:rPr>
              <a:t>in general</a:t>
            </a:r>
            <a:r>
              <a:rPr lang="en" sz="1412">
                <a:solidFill>
                  <a:srgbClr val="0B5394"/>
                </a:solidFill>
                <a:latin typeface="Montserrat"/>
                <a:ea typeface="Montserrat"/>
                <a:cs typeface="Montserrat"/>
                <a:sym typeface="Montserrat"/>
              </a:rPr>
              <a:t>?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rPr lang="en" sz="1412">
                <a:solidFill>
                  <a:srgbClr val="0B5394"/>
                </a:solidFill>
                <a:latin typeface="Montserrat"/>
                <a:ea typeface="Montserrat"/>
                <a:cs typeface="Montserrat"/>
                <a:sym typeface="Montserrat"/>
              </a:rPr>
              <a:t>What value does it provide for students </a:t>
            </a:r>
            <a:r>
              <a:rPr b="1" lang="en" sz="1412">
                <a:solidFill>
                  <a:srgbClr val="0B5394"/>
                </a:solidFill>
                <a:latin typeface="Montserrat"/>
                <a:ea typeface="Montserrat"/>
                <a:cs typeface="Montserrat"/>
                <a:sym typeface="Montserrat"/>
              </a:rPr>
              <a:t>in relation to this standard and learning intention?</a:t>
            </a:r>
            <a:endParaRPr b="1"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p:txBody>
      </p:sp>
      <p:sp>
        <p:nvSpPr>
          <p:cNvPr id="734" name="Google Shape;734;p114"/>
          <p:cNvSpPr txBox="1"/>
          <p:nvPr/>
        </p:nvSpPr>
        <p:spPr>
          <a:xfrm>
            <a:off x="1190000" y="2481525"/>
            <a:ext cx="79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35" name="Google Shape;735;p114"/>
          <p:cNvSpPr txBox="1"/>
          <p:nvPr/>
        </p:nvSpPr>
        <p:spPr>
          <a:xfrm>
            <a:off x="682425" y="1381750"/>
            <a:ext cx="3255300" cy="851100"/>
          </a:xfrm>
          <a:prstGeom prst="rect">
            <a:avLst/>
          </a:prstGeom>
          <a:noFill/>
          <a:ln>
            <a:noFill/>
          </a:ln>
        </p:spPr>
        <p:txBody>
          <a:bodyPr anchorCtr="0" anchor="t" bIns="91425" lIns="91425" spcFirstLastPara="1" rIns="91425" wrap="square" tIns="91425">
            <a:noAutofit/>
          </a:bodyPr>
          <a:lstStyle/>
          <a:p>
            <a:pPr indent="0" lvl="0" marL="0" rtl="0" algn="l">
              <a:spcBef>
                <a:spcPts val="800"/>
              </a:spcBef>
              <a:spcAft>
                <a:spcPts val="0"/>
              </a:spcAft>
              <a:buNone/>
            </a:pPr>
            <a:r>
              <a:rPr lang="en" sz="1412">
                <a:solidFill>
                  <a:srgbClr val="0B5394"/>
                </a:solidFill>
                <a:latin typeface="Montserrat"/>
                <a:ea typeface="Montserrat"/>
                <a:cs typeface="Montserrat"/>
                <a:sym typeface="Montserrat"/>
              </a:rPr>
              <a:t>Look at the features of </a:t>
            </a:r>
            <a:r>
              <a:rPr b="1" lang="en" sz="1412">
                <a:solidFill>
                  <a:srgbClr val="0B5394"/>
                </a:solidFill>
                <a:highlight>
                  <a:srgbClr val="FFFF00"/>
                </a:highlight>
                <a:latin typeface="Montserrat"/>
                <a:ea typeface="Montserrat"/>
                <a:cs typeface="Montserrat"/>
                <a:sym typeface="Montserrat"/>
              </a:rPr>
              <a:t>Example 3</a:t>
            </a:r>
            <a:r>
              <a:rPr lang="en" sz="1412">
                <a:solidFill>
                  <a:srgbClr val="0B5394"/>
                </a:solidFill>
                <a:latin typeface="Montserrat"/>
                <a:ea typeface="Montserrat"/>
                <a:cs typeface="Montserrat"/>
                <a:sym typeface="Montserrat"/>
              </a:rPr>
              <a:t>, </a:t>
            </a:r>
            <a:r>
              <a:rPr lang="en" sz="1412">
                <a:solidFill>
                  <a:srgbClr val="0B5394"/>
                </a:solidFill>
                <a:latin typeface="Montserrat"/>
                <a:ea typeface="Montserrat"/>
                <a:cs typeface="Montserrat"/>
                <a:sym typeface="Montserrat"/>
              </a:rPr>
              <a:t>what does it tell you about the lesson</a:t>
            </a:r>
            <a:r>
              <a:rPr b="1" lang="en" sz="1412">
                <a:solidFill>
                  <a:srgbClr val="0B5394"/>
                </a:solidFill>
                <a:latin typeface="Montserrat"/>
                <a:ea typeface="Montserrat"/>
                <a:cs typeface="Montserrat"/>
                <a:sym typeface="Montserrat"/>
              </a:rPr>
              <a:t> </a:t>
            </a:r>
            <a:r>
              <a:rPr lang="en" sz="1412">
                <a:solidFill>
                  <a:srgbClr val="0B5394"/>
                </a:solidFill>
                <a:latin typeface="Montserrat"/>
                <a:ea typeface="Montserrat"/>
                <a:cs typeface="Montserrat"/>
                <a:sym typeface="Montserrat"/>
              </a:rPr>
              <a:t>approach?</a:t>
            </a:r>
            <a:endParaRPr sz="1412">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a:latin typeface="Calibri"/>
              <a:ea typeface="Calibri"/>
              <a:cs typeface="Calibri"/>
              <a:sym typeface="Calibri"/>
            </a:endParaRPr>
          </a:p>
        </p:txBody>
      </p:sp>
      <p:sp>
        <p:nvSpPr>
          <p:cNvPr id="736" name="Google Shape;736;p114"/>
          <p:cNvSpPr txBox="1"/>
          <p:nvPr/>
        </p:nvSpPr>
        <p:spPr>
          <a:xfrm>
            <a:off x="670550" y="2405750"/>
            <a:ext cx="3096300" cy="400200"/>
          </a:xfrm>
          <a:prstGeom prst="rect">
            <a:avLst/>
          </a:prstGeom>
          <a:noFill/>
          <a:ln>
            <a:noFill/>
          </a:ln>
        </p:spPr>
        <p:txBody>
          <a:bodyPr anchorCtr="0" anchor="t" bIns="91425" lIns="91425" spcFirstLastPara="1" rIns="91425" wrap="square" tIns="91425">
            <a:noAutofit/>
          </a:bodyPr>
          <a:lstStyle/>
          <a:p>
            <a:pPr indent="0" lvl="0" marL="0" rtl="0" algn="ctr">
              <a:spcBef>
                <a:spcPts val="800"/>
              </a:spcBef>
              <a:spcAft>
                <a:spcPts val="0"/>
              </a:spcAft>
              <a:buNone/>
            </a:pPr>
            <a:r>
              <a:rPr b="1" lang="en" sz="1712">
                <a:solidFill>
                  <a:srgbClr val="0B5394"/>
                </a:solidFill>
                <a:highlight>
                  <a:srgbClr val="FFFF00"/>
                </a:highlight>
                <a:latin typeface="Montserrat"/>
                <a:ea typeface="Montserrat"/>
                <a:cs typeface="Montserrat"/>
                <a:sym typeface="Montserrat"/>
              </a:rPr>
              <a:t>BLENDED</a:t>
            </a:r>
            <a:endParaRPr b="1" sz="1712">
              <a:solidFill>
                <a:srgbClr val="0B5394"/>
              </a:solidFill>
              <a:highlight>
                <a:srgbClr val="FFFF00"/>
              </a:highlight>
              <a:latin typeface="Montserrat"/>
              <a:ea typeface="Montserrat"/>
              <a:cs typeface="Montserrat"/>
              <a:sym typeface="Montserrat"/>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737" name="Google Shape;737;p114"/>
          <p:cNvPicPr preferRelativeResize="0"/>
          <p:nvPr/>
        </p:nvPicPr>
        <p:blipFill>
          <a:blip r:embed="rId3">
            <a:alphaModFix/>
          </a:blip>
          <a:stretch>
            <a:fillRect/>
          </a:stretch>
        </p:blipFill>
        <p:spPr>
          <a:xfrm>
            <a:off x="3937725" y="1381750"/>
            <a:ext cx="4831901" cy="3265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1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700">
                <a:solidFill>
                  <a:srgbClr val="3C78D8"/>
                </a:solidFill>
                <a:latin typeface="Montserrat"/>
                <a:ea typeface="Montserrat"/>
                <a:cs typeface="Montserrat"/>
                <a:sym typeface="Montserrat"/>
              </a:rPr>
              <a:t>Structured Reflection Journal </a:t>
            </a:r>
            <a:endParaRPr b="1" sz="2700">
              <a:solidFill>
                <a:srgbClr val="3C78D8"/>
              </a:solidFill>
              <a:latin typeface="Montserrat"/>
              <a:ea typeface="Montserrat"/>
              <a:cs typeface="Montserrat"/>
              <a:sym typeface="Montserrat"/>
            </a:endParaRPr>
          </a:p>
        </p:txBody>
      </p:sp>
      <p:sp>
        <p:nvSpPr>
          <p:cNvPr id="743" name="Google Shape;743;p115"/>
          <p:cNvSpPr txBox="1"/>
          <p:nvPr>
            <p:ph idx="1" type="body"/>
          </p:nvPr>
        </p:nvSpPr>
        <p:spPr>
          <a:xfrm>
            <a:off x="628650" y="1138519"/>
            <a:ext cx="7886700" cy="3263400"/>
          </a:xfrm>
          <a:prstGeom prst="rect">
            <a:avLst/>
          </a:prstGeom>
        </p:spPr>
        <p:txBody>
          <a:bodyPr anchorCtr="0" anchor="t" bIns="34275" lIns="68575" spcFirstLastPara="1" rIns="68575" wrap="square" tIns="34275">
            <a:noAutofit/>
          </a:bodyPr>
          <a:lstStyle/>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rPr lang="en" sz="1904">
                <a:latin typeface="Montserrat"/>
                <a:ea typeface="Montserrat"/>
                <a:cs typeface="Montserrat"/>
                <a:sym typeface="Montserrat"/>
              </a:rPr>
              <a:t>  Click Here…</a:t>
            </a:r>
            <a:r>
              <a:rPr lang="en" sz="1904" u="sng">
                <a:solidFill>
                  <a:schemeClr val="hlink"/>
                </a:solidFill>
                <a:latin typeface="Montserrat"/>
                <a:ea typeface="Montserrat"/>
                <a:cs typeface="Montserrat"/>
                <a:sym typeface="Montserrat"/>
                <a:hlinkClick r:id="rId3"/>
              </a:rPr>
              <a:t>Principal Reflection Journals</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349523" lvl="0" marL="457200" rtl="0" algn="l">
              <a:lnSpc>
                <a:spcPct val="115000"/>
              </a:lnSpc>
              <a:spcBef>
                <a:spcPts val="80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link and find your school folder</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folder with your name. </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Open the reflection journal and scroll to the </a:t>
            </a:r>
            <a:r>
              <a:rPr b="1" lang="en" sz="1904">
                <a:solidFill>
                  <a:srgbClr val="F1C232"/>
                </a:solidFill>
                <a:latin typeface="Montserrat"/>
                <a:ea typeface="Montserrat"/>
                <a:cs typeface="Montserrat"/>
                <a:sym typeface="Montserrat"/>
              </a:rPr>
              <a:t>October </a:t>
            </a:r>
            <a:r>
              <a:rPr lang="en" sz="1904">
                <a:solidFill>
                  <a:srgbClr val="3C78D8"/>
                </a:solidFill>
                <a:latin typeface="Montserrat"/>
                <a:ea typeface="Montserrat"/>
                <a:cs typeface="Montserrat"/>
                <a:sym typeface="Montserrat"/>
              </a:rPr>
              <a:t>reflection.</a:t>
            </a:r>
            <a:endParaRPr sz="1904">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80"/>
          <p:cNvSpPr txBox="1"/>
          <p:nvPr>
            <p:ph type="title"/>
          </p:nvPr>
        </p:nvSpPr>
        <p:spPr>
          <a:xfrm>
            <a:off x="407275"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SzPts val="990"/>
              <a:buNone/>
            </a:pPr>
            <a:r>
              <a:rPr b="1" lang="en" sz="2670">
                <a:solidFill>
                  <a:srgbClr val="0B5394"/>
                </a:solidFill>
                <a:latin typeface="Montserrat"/>
                <a:ea typeface="Montserrat"/>
                <a:cs typeface="Montserrat"/>
                <a:sym typeface="Montserrat"/>
              </a:rPr>
              <a:t>Quick Review of our Principal Professional Learning (PPL) 3-Year Cycle  </a:t>
            </a:r>
            <a:endParaRPr b="1" sz="2670">
              <a:solidFill>
                <a:srgbClr val="0B5394"/>
              </a:solidFill>
              <a:latin typeface="Montserrat"/>
              <a:ea typeface="Montserrat"/>
              <a:cs typeface="Montserrat"/>
              <a:sym typeface="Montserrat"/>
            </a:endParaRPr>
          </a:p>
        </p:txBody>
      </p:sp>
      <p:sp>
        <p:nvSpPr>
          <p:cNvPr id="409" name="Google Shape;409;p80"/>
          <p:cNvSpPr txBox="1"/>
          <p:nvPr>
            <p:ph idx="1" type="body"/>
          </p:nvPr>
        </p:nvSpPr>
        <p:spPr>
          <a:xfrm>
            <a:off x="628650" y="151246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sz="2000">
                <a:solidFill>
                  <a:srgbClr val="3D85C6"/>
                </a:solidFill>
                <a:latin typeface="Montserrat"/>
                <a:ea typeface="Montserrat"/>
                <a:cs typeface="Montserrat"/>
                <a:sym typeface="Montserrat"/>
              </a:rPr>
              <a:t>Year 1</a:t>
            </a:r>
            <a:r>
              <a:rPr lang="en" sz="2000">
                <a:solidFill>
                  <a:srgbClr val="3D85C6"/>
                </a:solidFill>
                <a:latin typeface="Montserrat"/>
                <a:ea typeface="Montserrat"/>
                <a:cs typeface="Montserrat"/>
                <a:sym typeface="Montserrat"/>
              </a:rPr>
              <a:t>- </a:t>
            </a:r>
            <a:r>
              <a:rPr lang="en" sz="2000">
                <a:latin typeface="Montserrat"/>
                <a:ea typeface="Montserrat"/>
                <a:cs typeface="Montserrat"/>
                <a:sym typeface="Montserrat"/>
              </a:rPr>
              <a:t>The “What” is good/great in </a:t>
            </a:r>
            <a:r>
              <a:rPr b="1" lang="en" sz="2000">
                <a:solidFill>
                  <a:srgbClr val="3D85C6"/>
                </a:solidFill>
                <a:latin typeface="Montserrat"/>
                <a:ea typeface="Montserrat"/>
                <a:cs typeface="Montserrat"/>
                <a:sym typeface="Montserrat"/>
              </a:rPr>
              <a:t>Instruction </a:t>
            </a:r>
            <a:endParaRPr b="1" sz="20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sz="2000">
              <a:solidFill>
                <a:srgbClr val="3D85C6"/>
              </a:solidFill>
              <a:latin typeface="Montserrat"/>
              <a:ea typeface="Montserrat"/>
              <a:cs typeface="Montserrat"/>
              <a:sym typeface="Montserrat"/>
            </a:endParaRPr>
          </a:p>
          <a:p>
            <a:pPr indent="0" lvl="0" marL="0" rtl="0" algn="l">
              <a:spcBef>
                <a:spcPts val="800"/>
              </a:spcBef>
              <a:spcAft>
                <a:spcPts val="0"/>
              </a:spcAft>
              <a:buNone/>
            </a:pPr>
            <a:r>
              <a:rPr b="1" lang="en" sz="2000">
                <a:solidFill>
                  <a:srgbClr val="3D85C6"/>
                </a:solidFill>
                <a:latin typeface="Montserrat"/>
                <a:ea typeface="Montserrat"/>
                <a:cs typeface="Montserrat"/>
                <a:sym typeface="Montserrat"/>
              </a:rPr>
              <a:t>Year 2</a:t>
            </a:r>
            <a:r>
              <a:rPr lang="en" sz="2000">
                <a:latin typeface="Montserrat"/>
                <a:ea typeface="Montserrat"/>
                <a:cs typeface="Montserrat"/>
                <a:sym typeface="Montserrat"/>
              </a:rPr>
              <a:t>- The “What” is good/great in </a:t>
            </a:r>
            <a:r>
              <a:rPr b="1" lang="en" sz="2000">
                <a:solidFill>
                  <a:srgbClr val="3D85C6"/>
                </a:solidFill>
                <a:latin typeface="Montserrat"/>
                <a:ea typeface="Montserrat"/>
                <a:cs typeface="Montserrat"/>
                <a:sym typeface="Montserrat"/>
              </a:rPr>
              <a:t>Learning Environment</a:t>
            </a:r>
            <a:endParaRPr b="1" sz="2000">
              <a:solidFill>
                <a:srgbClr val="3D85C6"/>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2000">
              <a:latin typeface="Montserrat"/>
              <a:ea typeface="Montserrat"/>
              <a:cs typeface="Montserrat"/>
              <a:sym typeface="Montserrat"/>
            </a:endParaRPr>
          </a:p>
          <a:p>
            <a:pPr indent="0" lvl="0" marL="0" rtl="0" algn="l">
              <a:lnSpc>
                <a:spcPct val="115000"/>
              </a:lnSpc>
              <a:spcBef>
                <a:spcPts val="800"/>
              </a:spcBef>
              <a:spcAft>
                <a:spcPts val="0"/>
              </a:spcAft>
              <a:buNone/>
            </a:pPr>
            <a:r>
              <a:rPr b="1" lang="en" sz="2000">
                <a:solidFill>
                  <a:srgbClr val="3D85C6"/>
                </a:solidFill>
                <a:latin typeface="Montserrat"/>
                <a:ea typeface="Montserrat"/>
                <a:cs typeface="Montserrat"/>
                <a:sym typeface="Montserrat"/>
              </a:rPr>
              <a:t>Year 3</a:t>
            </a:r>
            <a:r>
              <a:rPr lang="en" sz="2000">
                <a:latin typeface="Montserrat"/>
                <a:ea typeface="Montserrat"/>
                <a:cs typeface="Montserrat"/>
                <a:sym typeface="Montserrat"/>
              </a:rPr>
              <a:t>- The “How” to </a:t>
            </a:r>
            <a:r>
              <a:rPr b="1" lang="en" sz="2000">
                <a:solidFill>
                  <a:srgbClr val="3D85C6"/>
                </a:solidFill>
                <a:latin typeface="Montserrat"/>
                <a:ea typeface="Montserrat"/>
                <a:cs typeface="Montserrat"/>
                <a:sym typeface="Montserrat"/>
              </a:rPr>
              <a:t>Build Principal Capacity</a:t>
            </a:r>
            <a:r>
              <a:rPr lang="en" sz="2000">
                <a:solidFill>
                  <a:srgbClr val="3D85C6"/>
                </a:solidFill>
                <a:latin typeface="Montserrat"/>
                <a:ea typeface="Montserrat"/>
                <a:cs typeface="Montserrat"/>
                <a:sym typeface="Montserrat"/>
              </a:rPr>
              <a:t> </a:t>
            </a:r>
            <a:r>
              <a:rPr lang="en" sz="2000">
                <a:latin typeface="Montserrat"/>
                <a:ea typeface="Montserrat"/>
                <a:cs typeface="Montserrat"/>
                <a:sym typeface="Montserrat"/>
              </a:rPr>
              <a:t>based on your </a:t>
            </a:r>
            <a:endParaRPr sz="2000">
              <a:latin typeface="Montserrat"/>
              <a:ea typeface="Montserrat"/>
              <a:cs typeface="Montserrat"/>
              <a:sym typeface="Montserrat"/>
            </a:endParaRPr>
          </a:p>
          <a:p>
            <a:pPr indent="457200" lvl="0" marL="457200" rtl="0" algn="l">
              <a:lnSpc>
                <a:spcPct val="115000"/>
              </a:lnSpc>
              <a:spcBef>
                <a:spcPts val="800"/>
              </a:spcBef>
              <a:spcAft>
                <a:spcPts val="0"/>
              </a:spcAft>
              <a:buNone/>
            </a:pPr>
            <a:r>
              <a:rPr lang="en" sz="2000">
                <a:latin typeface="Montserrat"/>
                <a:ea typeface="Montserrat"/>
                <a:cs typeface="Montserrat"/>
                <a:sym typeface="Montserrat"/>
              </a:rPr>
              <a:t> understanding of what is good/great</a:t>
            </a:r>
            <a:endParaRPr sz="2000">
              <a:latin typeface="Montserrat"/>
              <a:ea typeface="Montserrat"/>
              <a:cs typeface="Montserrat"/>
              <a:sym typeface="Montserrat"/>
            </a:endParaRPr>
          </a:p>
        </p:txBody>
      </p:sp>
      <p:pic>
        <p:nvPicPr>
          <p:cNvPr id="410" name="Google Shape;410;p80"/>
          <p:cNvPicPr preferRelativeResize="0"/>
          <p:nvPr/>
        </p:nvPicPr>
        <p:blipFill>
          <a:blip r:embed="rId3">
            <a:alphaModFix/>
          </a:blip>
          <a:stretch>
            <a:fillRect/>
          </a:stretch>
        </p:blipFill>
        <p:spPr>
          <a:xfrm>
            <a:off x="6743375" y="821150"/>
            <a:ext cx="1861900" cy="1211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1000"/>
                                        <p:tgtEl>
                                          <p:spTgt spid="41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None/>
            </a:pPr>
            <a:r>
              <a:rPr b="1" lang="en" sz="2300">
                <a:solidFill>
                  <a:srgbClr val="3C78D8"/>
                </a:solidFill>
                <a:latin typeface="Montserrat"/>
                <a:ea typeface="Montserrat"/>
                <a:cs typeface="Montserrat"/>
                <a:sym typeface="Montserrat"/>
              </a:rPr>
              <a:t>Reflection Journal Time-</a:t>
            </a:r>
            <a:r>
              <a:rPr b="1" lang="en" sz="2300">
                <a:solidFill>
                  <a:srgbClr val="FF9900"/>
                </a:solidFill>
                <a:latin typeface="Montserrat"/>
                <a:ea typeface="Montserrat"/>
                <a:cs typeface="Montserrat"/>
                <a:sym typeface="Montserrat"/>
              </a:rPr>
              <a:t>October</a:t>
            </a:r>
            <a:r>
              <a:rPr b="1" lang="en" sz="2300">
                <a:solidFill>
                  <a:srgbClr val="3C78D8"/>
                </a:solidFill>
                <a:latin typeface="Montserrat"/>
                <a:ea typeface="Montserrat"/>
                <a:cs typeface="Montserrat"/>
                <a:sym typeface="Montserrat"/>
              </a:rPr>
              <a:t>  </a:t>
            </a:r>
            <a:endParaRPr b="1" sz="2300">
              <a:solidFill>
                <a:srgbClr val="3C78D8"/>
              </a:solidFill>
              <a:latin typeface="Montserrat"/>
              <a:ea typeface="Montserrat"/>
              <a:cs typeface="Montserrat"/>
              <a:sym typeface="Montserrat"/>
            </a:endParaRPr>
          </a:p>
        </p:txBody>
      </p:sp>
      <p:pic>
        <p:nvPicPr>
          <p:cNvPr id="749" name="Google Shape;749;p116">
            <a:hlinkClick r:id="rId3"/>
          </p:cNvPr>
          <p:cNvPicPr preferRelativeResize="0"/>
          <p:nvPr/>
        </p:nvPicPr>
        <p:blipFill>
          <a:blip r:embed="rId4">
            <a:alphaModFix/>
          </a:blip>
          <a:stretch>
            <a:fillRect/>
          </a:stretch>
        </p:blipFill>
        <p:spPr>
          <a:xfrm>
            <a:off x="1688325" y="1041025"/>
            <a:ext cx="5495100" cy="3747650"/>
          </a:xfrm>
          <a:prstGeom prst="rect">
            <a:avLst/>
          </a:prstGeom>
          <a:noFill/>
          <a:ln>
            <a:noFill/>
          </a:ln>
        </p:spPr>
      </p:pic>
      <p:sp>
        <p:nvSpPr>
          <p:cNvPr id="750" name="Google Shape;750;p116"/>
          <p:cNvSpPr/>
          <p:nvPr/>
        </p:nvSpPr>
        <p:spPr>
          <a:xfrm>
            <a:off x="1596225" y="3000375"/>
            <a:ext cx="5679300" cy="1952700"/>
          </a:xfrm>
          <a:prstGeom prst="roundRect">
            <a:avLst>
              <a:gd fmla="val 16667" name="adj"/>
            </a:avLst>
          </a:prstGeom>
          <a:no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16"/>
          <p:cNvSpPr/>
          <p:nvPr/>
        </p:nvSpPr>
        <p:spPr>
          <a:xfrm rot="8955326">
            <a:off x="6198528" y="396907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16"/>
          <p:cNvSpPr/>
          <p:nvPr/>
        </p:nvSpPr>
        <p:spPr>
          <a:xfrm rot="8955326">
            <a:off x="6198528" y="3080854"/>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16"/>
          <p:cNvSpPr/>
          <p:nvPr/>
        </p:nvSpPr>
        <p:spPr>
          <a:xfrm rot="8955326">
            <a:off x="3496603" y="3080854"/>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117"/>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17"/>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 Principal Professional Learning Survey</a:t>
            </a:r>
            <a:endParaRPr i="1" sz="3000">
              <a:solidFill>
                <a:srgbClr val="FFFFFF"/>
              </a:solidFill>
              <a:latin typeface="Montserrat"/>
              <a:ea typeface="Montserrat"/>
              <a:cs typeface="Montserrat"/>
              <a:sym typeface="Montserrat"/>
            </a:endParaRPr>
          </a:p>
        </p:txBody>
      </p:sp>
      <p:sp>
        <p:nvSpPr>
          <p:cNvPr id="760" name="Google Shape;760;p117">
            <a:hlinkClick r:id="rId3"/>
          </p:cNvPr>
          <p:cNvSpPr txBox="1"/>
          <p:nvPr/>
        </p:nvSpPr>
        <p:spPr>
          <a:xfrm>
            <a:off x="206650" y="879038"/>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chemeClr val="accent2"/>
                </a:solidFill>
                <a:latin typeface="Montserrat"/>
                <a:ea typeface="Montserrat"/>
                <a:cs typeface="Montserrat"/>
                <a:sym typeface="Montserrat"/>
              </a:rPr>
              <a:t>Please give us your feedback:</a:t>
            </a:r>
            <a:endParaRPr sz="2400">
              <a:solidFill>
                <a:schemeClr val="accent2"/>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sz="2400">
              <a:solidFill>
                <a:schemeClr val="accent2"/>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lang="en" sz="2400" u="sng">
                <a:solidFill>
                  <a:srgbClr val="56A0D3"/>
                </a:solidFill>
                <a:latin typeface="Montserrat"/>
                <a:ea typeface="Montserrat"/>
                <a:cs typeface="Montserrat"/>
                <a:sym typeface="Montserrat"/>
                <a:hlinkClick r:id="rId4">
                  <a:extLst>
                    <a:ext uri="{A12FA001-AC4F-418D-AE19-62706E023703}">
                      <ahyp:hlinkClr val="tx"/>
                    </a:ext>
                  </a:extLst>
                </a:hlinkClick>
              </a:rPr>
              <a:t>Survey</a:t>
            </a:r>
            <a:endParaRPr sz="2400">
              <a:solidFill>
                <a:srgbClr val="56A0D3"/>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sz="2400">
              <a:solidFill>
                <a:schemeClr val="accent2"/>
              </a:solidFill>
              <a:latin typeface="Montserrat"/>
              <a:ea typeface="Montserrat"/>
              <a:cs typeface="Montserrat"/>
              <a:sym typeface="Montserrat"/>
            </a:endParaRPr>
          </a:p>
        </p:txBody>
      </p:sp>
      <p:pic>
        <p:nvPicPr>
          <p:cNvPr id="761" name="Google Shape;761;p117"/>
          <p:cNvPicPr preferRelativeResize="0"/>
          <p:nvPr/>
        </p:nvPicPr>
        <p:blipFill>
          <a:blip r:embed="rId5">
            <a:alphaModFix/>
          </a:blip>
          <a:stretch>
            <a:fillRect/>
          </a:stretch>
        </p:blipFill>
        <p:spPr>
          <a:xfrm>
            <a:off x="0" y="4577500"/>
            <a:ext cx="1067526" cy="565999"/>
          </a:xfrm>
          <a:prstGeom prst="rect">
            <a:avLst/>
          </a:prstGeom>
          <a:noFill/>
          <a:ln>
            <a:noFill/>
          </a:ln>
        </p:spPr>
      </p:pic>
      <p:pic>
        <p:nvPicPr>
          <p:cNvPr id="762" name="Google Shape;762;p117"/>
          <p:cNvPicPr preferRelativeResize="0"/>
          <p:nvPr/>
        </p:nvPicPr>
        <p:blipFill>
          <a:blip r:embed="rId6">
            <a:alphaModFix/>
          </a:blip>
          <a:stretch>
            <a:fillRect/>
          </a:stretch>
        </p:blipFill>
        <p:spPr>
          <a:xfrm>
            <a:off x="6105750" y="2352625"/>
            <a:ext cx="2350875" cy="23508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id="767" name="Google Shape;767;p118"/>
          <p:cNvPicPr preferRelativeResize="0"/>
          <p:nvPr/>
        </p:nvPicPr>
        <p:blipFill rotWithShape="1">
          <a:blip r:embed="rId3">
            <a:alphaModFix/>
          </a:blip>
          <a:srcRect b="0" l="0" r="17749" t="0"/>
          <a:stretch/>
        </p:blipFill>
        <p:spPr>
          <a:xfrm>
            <a:off x="2758250" y="-16200"/>
            <a:ext cx="6385755" cy="5175900"/>
          </a:xfrm>
          <a:prstGeom prst="rect">
            <a:avLst/>
          </a:prstGeom>
          <a:noFill/>
          <a:ln>
            <a:noFill/>
          </a:ln>
        </p:spPr>
      </p:pic>
      <p:grpSp>
        <p:nvGrpSpPr>
          <p:cNvPr id="768" name="Google Shape;768;p118"/>
          <p:cNvGrpSpPr/>
          <p:nvPr/>
        </p:nvGrpSpPr>
        <p:grpSpPr>
          <a:xfrm>
            <a:off x="0" y="-16200"/>
            <a:ext cx="4405650" cy="5175904"/>
            <a:chOff x="0" y="0"/>
            <a:chExt cx="4405650" cy="5175904"/>
          </a:xfrm>
        </p:grpSpPr>
        <p:sp>
          <p:nvSpPr>
            <p:cNvPr id="769" name="Google Shape;769;p118"/>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770" name="Google Shape;770;p118"/>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1" name="Google Shape;771;p118"/>
          <p:cNvSpPr txBox="1"/>
          <p:nvPr/>
        </p:nvSpPr>
        <p:spPr>
          <a:xfrm>
            <a:off x="180775" y="493375"/>
            <a:ext cx="3450600" cy="35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FFFF"/>
                </a:solidFill>
                <a:latin typeface="Montserrat Light"/>
                <a:ea typeface="Montserrat Light"/>
                <a:cs typeface="Montserrat Light"/>
                <a:sym typeface="Montserrat Light"/>
              </a:rPr>
              <a:t>Links to Tools and Resources</a:t>
            </a:r>
            <a:endParaRPr sz="3000">
              <a:solidFill>
                <a:schemeClr val="lt1"/>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4">
                  <a:extLst>
                    <a:ext uri="{A12FA001-AC4F-418D-AE19-62706E023703}">
                      <ahyp:hlinkClr val="tx"/>
                    </a:ext>
                  </a:extLst>
                </a:hlinkClick>
              </a:rPr>
              <a:t>Reflection Journal Link</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5">
                  <a:extLst>
                    <a:ext uri="{A12FA001-AC4F-418D-AE19-62706E023703}">
                      <ahyp:hlinkClr val="tx"/>
                    </a:ext>
                  </a:extLst>
                </a:hlinkClick>
              </a:rPr>
              <a:t>Instructional Framework</a:t>
            </a:r>
            <a:endParaRPr sz="33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6">
                  <a:extLst>
                    <a:ext uri="{A12FA001-AC4F-418D-AE19-62706E023703}">
                      <ahyp:hlinkClr val="tx"/>
                    </a:ext>
                  </a:extLst>
                </a:hlinkClick>
              </a:rPr>
              <a:t>Lesson Design Model</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7">
                  <a:extLst>
                    <a:ext uri="{A12FA001-AC4F-418D-AE19-62706E023703}">
                      <ahyp:hlinkClr val="tx"/>
                    </a:ext>
                  </a:extLst>
                </a:hlinkClick>
              </a:rPr>
              <a:t>Lesson Design Website</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700" u="sng">
                <a:solidFill>
                  <a:srgbClr val="F6F6F6"/>
                </a:solidFill>
                <a:latin typeface="Montserrat"/>
                <a:ea typeface="Montserrat"/>
                <a:cs typeface="Montserrat"/>
                <a:sym typeface="Montserrat"/>
                <a:hlinkClick r:id="rId8">
                  <a:extLst>
                    <a:ext uri="{A12FA001-AC4F-418D-AE19-62706E023703}">
                      <ahyp:hlinkClr val="tx"/>
                    </a:ext>
                  </a:extLst>
                </a:hlinkClick>
              </a:rPr>
              <a:t>Lesson Design Guide</a:t>
            </a:r>
            <a:r>
              <a:rPr lang="en" sz="17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9">
                  <a:extLst>
                    <a:ext uri="{A12FA001-AC4F-418D-AE19-62706E023703}">
                      <ahyp:hlinkClr val="tx"/>
                    </a:ext>
                  </a:extLst>
                </a:hlinkClick>
              </a:rPr>
              <a:t>Lesson Approaches</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10">
                  <a:extLst>
                    <a:ext uri="{A12FA001-AC4F-418D-AE19-62706E023703}">
                      <ahyp:hlinkClr val="tx"/>
                    </a:ext>
                  </a:extLst>
                </a:hlinkClick>
              </a:rPr>
              <a:t>Student Learning Stages</a:t>
            </a:r>
            <a:endParaRPr sz="1800">
              <a:solidFill>
                <a:srgbClr val="FF990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chemeClr val="hlink"/>
                </a:solidFill>
                <a:latin typeface="Montserrat"/>
                <a:ea typeface="Montserrat"/>
                <a:cs typeface="Montserrat"/>
                <a:sym typeface="Montserrat"/>
                <a:hlinkClick r:id="rId11"/>
              </a:rPr>
              <a:t>Lesson Design Professional Learning Opportunities </a:t>
            </a:r>
            <a:endParaRPr sz="1800">
              <a:solidFill>
                <a:srgbClr val="FF9900"/>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None/>
            </a:pPr>
            <a:r>
              <a:t/>
            </a:r>
            <a:endParaRPr b="1" sz="1800">
              <a:solidFill>
                <a:srgbClr val="FFFFFF"/>
              </a:solidFill>
              <a:latin typeface="Montserrat"/>
              <a:ea typeface="Montserrat"/>
              <a:cs typeface="Montserrat"/>
              <a:sym typeface="Montserrat"/>
            </a:endParaRPr>
          </a:p>
        </p:txBody>
      </p:sp>
      <p:pic>
        <p:nvPicPr>
          <p:cNvPr id="772" name="Google Shape;772;p118"/>
          <p:cNvPicPr preferRelativeResize="0"/>
          <p:nvPr/>
        </p:nvPicPr>
        <p:blipFill>
          <a:blip r:embed="rId12">
            <a:alphaModFix/>
          </a:blip>
          <a:stretch>
            <a:fillRect/>
          </a:stretch>
        </p:blipFill>
        <p:spPr>
          <a:xfrm>
            <a:off x="-5" y="4637250"/>
            <a:ext cx="985400" cy="522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81"/>
          <p:cNvSpPr txBox="1"/>
          <p:nvPr/>
        </p:nvSpPr>
        <p:spPr>
          <a:xfrm>
            <a:off x="6844425" y="2751375"/>
            <a:ext cx="21483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u="sng">
                <a:solidFill>
                  <a:schemeClr val="hlink"/>
                </a:solidFill>
                <a:latin typeface="Montserrat"/>
                <a:ea typeface="Montserrat"/>
                <a:cs typeface="Montserrat"/>
                <a:sym typeface="Montserrat"/>
                <a:hlinkClick r:id="rId3"/>
              </a:rPr>
              <a:t>Leadership Standards</a:t>
            </a:r>
            <a:endParaRPr b="1" sz="2100">
              <a:solidFill>
                <a:srgbClr val="56A0D3"/>
              </a:solidFill>
              <a:latin typeface="Montserrat"/>
              <a:ea typeface="Montserrat"/>
              <a:cs typeface="Montserrat"/>
              <a:sym typeface="Montserrat"/>
            </a:endParaRPr>
          </a:p>
          <a:p>
            <a:pPr indent="0" lvl="0" marL="0" rtl="0" algn="l">
              <a:spcBef>
                <a:spcPts val="0"/>
              </a:spcBef>
              <a:spcAft>
                <a:spcPts val="0"/>
              </a:spcAft>
              <a:buNone/>
            </a:pPr>
            <a:r>
              <a:rPr b="1" lang="en" sz="2100" u="sng">
                <a:solidFill>
                  <a:schemeClr val="hlink"/>
                </a:solidFill>
                <a:latin typeface="Montserrat"/>
                <a:ea typeface="Montserrat"/>
                <a:cs typeface="Montserrat"/>
                <a:sym typeface="Montserrat"/>
                <a:hlinkClick r:id="rId4"/>
              </a:rPr>
              <a:t>Click Here</a:t>
            </a:r>
            <a:endParaRPr b="1" sz="2100">
              <a:solidFill>
                <a:srgbClr val="56A0D3"/>
              </a:solidFill>
              <a:latin typeface="Montserrat"/>
              <a:ea typeface="Montserrat"/>
              <a:cs typeface="Montserrat"/>
              <a:sym typeface="Montserrat"/>
            </a:endParaRPr>
          </a:p>
        </p:txBody>
      </p:sp>
      <p:sp>
        <p:nvSpPr>
          <p:cNvPr id="416" name="Google Shape;416;p81"/>
          <p:cNvSpPr txBox="1"/>
          <p:nvPr/>
        </p:nvSpPr>
        <p:spPr>
          <a:xfrm>
            <a:off x="241775" y="2180700"/>
            <a:ext cx="2840400" cy="27090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u="sng">
                <a:solidFill>
                  <a:srgbClr val="00467F"/>
                </a:solidFill>
                <a:latin typeface="Montserrat"/>
                <a:ea typeface="Montserrat"/>
                <a:cs typeface="Montserrat"/>
                <a:sym typeface="Montserrat"/>
              </a:rPr>
              <a:t>2C.</a:t>
            </a:r>
            <a:r>
              <a:rPr b="1" lang="en" sz="1200" u="sng">
                <a:solidFill>
                  <a:srgbClr val="00467F"/>
                </a:solidFill>
                <a:latin typeface="Montserrat"/>
                <a:ea typeface="Montserrat"/>
                <a:cs typeface="Montserrat"/>
                <a:sym typeface="Montserrat"/>
              </a:rPr>
              <a:t> Instructional Practice</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rgbClr val="00467F"/>
                </a:solidFill>
                <a:latin typeface="Montserrat"/>
                <a:ea typeface="Montserrat"/>
                <a:cs typeface="Montserrat"/>
                <a:sym typeface="Montserrat"/>
              </a:rPr>
              <a:t>Works with individuals and a variety of groups to ensure the use of Utah Core Standards, the district provided tools, data in assessing student learning, collaborative problem solving, and adjustment to evidence-based instruction to meet student learning needs.</a:t>
            </a:r>
            <a:endParaRPr>
              <a:solidFill>
                <a:srgbClr val="00467F"/>
              </a:solidFill>
              <a:latin typeface="Montserrat"/>
              <a:ea typeface="Montserrat"/>
              <a:cs typeface="Montserrat"/>
              <a:sym typeface="Montserrat"/>
            </a:endParaRPr>
          </a:p>
        </p:txBody>
      </p:sp>
      <p:sp>
        <p:nvSpPr>
          <p:cNvPr id="417" name="Google Shape;417;p81"/>
          <p:cNvSpPr txBox="1"/>
          <p:nvPr/>
        </p:nvSpPr>
        <p:spPr>
          <a:xfrm>
            <a:off x="3311825" y="2180701"/>
            <a:ext cx="2840400" cy="27090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u="sng">
                <a:solidFill>
                  <a:srgbClr val="00467F"/>
                </a:solidFill>
                <a:latin typeface="Montserrat"/>
                <a:ea typeface="Montserrat"/>
                <a:cs typeface="Montserrat"/>
                <a:sym typeface="Montserrat"/>
              </a:rPr>
              <a:t>2D. Differentiated Instruction</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rgbClr val="00467F"/>
                </a:solidFill>
                <a:latin typeface="Montserrat"/>
                <a:ea typeface="Montserrat"/>
                <a:cs typeface="Montserrat"/>
                <a:sym typeface="Montserrat"/>
              </a:rPr>
              <a:t>Assists and monitors the effective use of the district’s framework for instruction and system of support for providing differentiated instructional</a:t>
            </a:r>
            <a:r>
              <a:rPr lang="en">
                <a:solidFill>
                  <a:srgbClr val="00467F"/>
                </a:solidFill>
                <a:latin typeface="Montserrat"/>
                <a:ea typeface="Montserrat"/>
                <a:cs typeface="Montserrat"/>
                <a:sym typeface="Montserrat"/>
              </a:rPr>
              <a:t> </a:t>
            </a:r>
            <a:r>
              <a:rPr lang="en">
                <a:solidFill>
                  <a:srgbClr val="00467F"/>
                </a:solidFill>
                <a:latin typeface="Montserrat"/>
                <a:ea typeface="Montserrat"/>
                <a:cs typeface="Montserrat"/>
                <a:sym typeface="Montserrat"/>
              </a:rPr>
              <a:t>strategies and appropriate resources to address a variety of student learning needs. </a:t>
            </a:r>
            <a:endParaRPr>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467F"/>
              </a:solidFill>
              <a:latin typeface="Montserrat"/>
              <a:ea typeface="Montserrat"/>
              <a:cs typeface="Montserrat"/>
              <a:sym typeface="Montserrat"/>
            </a:endParaRPr>
          </a:p>
        </p:txBody>
      </p:sp>
      <p:sp>
        <p:nvSpPr>
          <p:cNvPr id="418" name="Google Shape;418;p81"/>
          <p:cNvSpPr txBox="1"/>
          <p:nvPr/>
        </p:nvSpPr>
        <p:spPr>
          <a:xfrm>
            <a:off x="241775" y="903050"/>
            <a:ext cx="8443200" cy="10467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Domain 2: An educational leader promotes and is accountable for student success by advocating, nurturing, assessing and sustaining a school focused on teaching the Utah Core Curriculum. An educational leader provides a learning environment conducive to student, faculty, and staff growth through collaboration within a culture of learning.</a:t>
            </a:r>
            <a:endParaRPr>
              <a:solidFill>
                <a:srgbClr val="00467F"/>
              </a:solidFill>
              <a:latin typeface="Montserrat"/>
              <a:ea typeface="Montserrat"/>
              <a:cs typeface="Montserrat"/>
              <a:sym typeface="Montserrat"/>
            </a:endParaRPr>
          </a:p>
        </p:txBody>
      </p:sp>
      <p:sp>
        <p:nvSpPr>
          <p:cNvPr id="419" name="Google Shape;419;p81"/>
          <p:cNvSpPr txBox="1"/>
          <p:nvPr/>
        </p:nvSpPr>
        <p:spPr>
          <a:xfrm>
            <a:off x="125462" y="227625"/>
            <a:ext cx="8520600" cy="547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rgbClr val="00467F"/>
                </a:solidFill>
                <a:latin typeface="Montserrat"/>
                <a:ea typeface="Montserrat"/>
                <a:cs typeface="Montserrat"/>
                <a:sym typeface="Montserrat"/>
              </a:rPr>
              <a:t>Domain 2: Collective Commitment to </a:t>
            </a:r>
            <a:r>
              <a:rPr lang="en" sz="2800">
                <a:solidFill>
                  <a:srgbClr val="00467F"/>
                </a:solidFill>
                <a:latin typeface="Montserrat"/>
                <a:ea typeface="Montserrat"/>
                <a:cs typeface="Montserrat"/>
                <a:sym typeface="Montserrat"/>
              </a:rPr>
              <a:t>Learning</a:t>
            </a:r>
            <a:endParaRPr sz="2800">
              <a:solidFill>
                <a:srgbClr val="00467F"/>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82"/>
          <p:cNvPicPr preferRelativeResize="0"/>
          <p:nvPr/>
        </p:nvPicPr>
        <p:blipFill>
          <a:blip r:embed="rId3">
            <a:alphaModFix/>
          </a:blip>
          <a:stretch>
            <a:fillRect/>
          </a:stretch>
        </p:blipFill>
        <p:spPr>
          <a:xfrm>
            <a:off x="409150" y="191225"/>
            <a:ext cx="7888175" cy="4761049"/>
          </a:xfrm>
          <a:prstGeom prst="rect">
            <a:avLst/>
          </a:prstGeom>
          <a:noFill/>
          <a:ln>
            <a:noFill/>
          </a:ln>
        </p:spPr>
      </p:pic>
      <p:sp>
        <p:nvSpPr>
          <p:cNvPr id="425" name="Google Shape;425;p82"/>
          <p:cNvSpPr/>
          <p:nvPr/>
        </p:nvSpPr>
        <p:spPr>
          <a:xfrm>
            <a:off x="1380875" y="786100"/>
            <a:ext cx="1950600" cy="3301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83"/>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83"/>
          <p:cNvSpPr txBox="1"/>
          <p:nvPr>
            <p:ph type="title"/>
          </p:nvPr>
        </p:nvSpPr>
        <p:spPr>
          <a:xfrm>
            <a:off x="272425" y="314150"/>
            <a:ext cx="85206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432" name="Google Shape;432;p83"/>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2A-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433" name="Google Shape;433;p83"/>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434" name="Google Shape;434;p83"/>
          <p:cNvSpPr txBox="1"/>
          <p:nvPr/>
        </p:nvSpPr>
        <p:spPr>
          <a:xfrm>
            <a:off x="798650" y="1385450"/>
            <a:ext cx="7707900" cy="3253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Montserrat"/>
                <a:ea typeface="Montserrat"/>
                <a:cs typeface="Montserrat"/>
                <a:sym typeface="Montserrat"/>
              </a:rPr>
              <a:t>Educator Standard 2.A. 			October Focus</a:t>
            </a:r>
            <a:endParaRPr b="1"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600">
                <a:latin typeface="Montserrat"/>
                <a:ea typeface="Montserrat"/>
                <a:cs typeface="Montserrat"/>
                <a:sym typeface="Montserrat"/>
              </a:rPr>
              <a:t>A. The educator uses appropriate curriculum materials in planning for</a:t>
            </a:r>
            <a:endParaRPr sz="16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600">
                <a:latin typeface="Montserrat"/>
                <a:ea typeface="Montserrat"/>
                <a:cs typeface="Montserrat"/>
                <a:sym typeface="Montserrat"/>
              </a:rPr>
              <a:t>instruction. Includes, but not limited to:</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Using the prescribed concepts from the Utah</a:t>
            </a:r>
            <a:endParaRPr sz="1600">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en" sz="1600">
                <a:latin typeface="Montserrat"/>
                <a:ea typeface="Montserrat"/>
                <a:cs typeface="Montserrat"/>
                <a:sym typeface="Montserrat"/>
              </a:rPr>
              <a:t>State Core Curriculum, Board of Education Goals,</a:t>
            </a:r>
            <a:endParaRPr sz="1600">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en" sz="1600">
                <a:latin typeface="Montserrat"/>
                <a:ea typeface="Montserrat"/>
                <a:cs typeface="Montserrat"/>
                <a:sym typeface="Montserrat"/>
              </a:rPr>
              <a:t>and Granite School District curriculum guidelines</a:t>
            </a:r>
            <a:endParaRPr sz="1600">
              <a:latin typeface="Montserrat"/>
              <a:ea typeface="Montserrat"/>
              <a:cs typeface="Montserrat"/>
              <a:sym typeface="Montserrat"/>
            </a:endParaRPr>
          </a:p>
          <a:p>
            <a:pPr indent="0" lvl="0" marL="457200" rtl="0" algn="l">
              <a:spcBef>
                <a:spcPts val="0"/>
              </a:spcBef>
              <a:spcAft>
                <a:spcPts val="0"/>
              </a:spcAft>
              <a:buNone/>
            </a:pPr>
            <a:r>
              <a:rPr lang="en" sz="1600">
                <a:latin typeface="Montserrat"/>
                <a:ea typeface="Montserrat"/>
                <a:cs typeface="Montserrat"/>
                <a:sym typeface="Montserrat"/>
              </a:rPr>
              <a:t>to define instructional content;</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Consistently using materials adopted by Granite</a:t>
            </a:r>
            <a:endParaRPr sz="1600">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en" sz="1600">
                <a:latin typeface="Montserrat"/>
                <a:ea typeface="Montserrat"/>
                <a:cs typeface="Montserrat"/>
                <a:sym typeface="Montserrat"/>
              </a:rPr>
              <a:t>School District;</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Using adopted materials in accordance with</a:t>
            </a:r>
            <a:endParaRPr sz="1600">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en" sz="1600">
                <a:latin typeface="Montserrat"/>
                <a:ea typeface="Montserrat"/>
                <a:cs typeface="Montserrat"/>
                <a:sym typeface="Montserrat"/>
              </a:rPr>
              <a:t>district guidelines.</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p:txBody>
      </p:sp>
      <p:sp>
        <p:nvSpPr>
          <p:cNvPr id="435" name="Google Shape;435;p83"/>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84"/>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84"/>
          <p:cNvSpPr txBox="1"/>
          <p:nvPr>
            <p:ph type="title"/>
          </p:nvPr>
        </p:nvSpPr>
        <p:spPr>
          <a:xfrm>
            <a:off x="311700" y="445025"/>
            <a:ext cx="85206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442" name="Google Shape;442;p84"/>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p>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2.A-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443" name="Google Shape;443;p84"/>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444" name="Google Shape;444;p84"/>
          <p:cNvSpPr txBox="1"/>
          <p:nvPr>
            <p:ph idx="2" type="body"/>
          </p:nvPr>
        </p:nvSpPr>
        <p:spPr>
          <a:xfrm>
            <a:off x="4598750" y="1601950"/>
            <a:ext cx="4233600" cy="3413700"/>
          </a:xfrm>
          <a:prstGeom prst="rect">
            <a:avLst/>
          </a:prstGeom>
        </p:spPr>
        <p:txBody>
          <a:bodyPr anchorCtr="0" anchor="t" bIns="34275" lIns="68575" spcFirstLastPara="1" rIns="68575" wrap="square" tIns="34275">
            <a:noAutofit/>
          </a:bodyPr>
          <a:lstStyle/>
          <a:p>
            <a:pPr indent="0" lvl="0" marL="0" rtl="0" algn="ctr">
              <a:lnSpc>
                <a:spcPct val="80000"/>
              </a:lnSpc>
              <a:spcBef>
                <a:spcPts val="800"/>
              </a:spcBef>
              <a:spcAft>
                <a:spcPts val="0"/>
              </a:spcAft>
              <a:buSzPts val="688"/>
              <a:buNone/>
            </a:pPr>
            <a:r>
              <a:rPr b="1" lang="en" sz="1200">
                <a:latin typeface="Montserrat"/>
                <a:ea typeface="Montserrat"/>
                <a:cs typeface="Montserrat"/>
                <a:sym typeface="Montserrat"/>
              </a:rPr>
              <a:t> </a:t>
            </a:r>
            <a:r>
              <a:rPr b="1" lang="en" sz="1300">
                <a:latin typeface="Montserrat"/>
                <a:ea typeface="Montserrat"/>
                <a:cs typeface="Montserrat"/>
                <a:sym typeface="Montserrat"/>
              </a:rPr>
              <a:t> </a:t>
            </a:r>
            <a:r>
              <a:rPr b="1" lang="en" sz="1300">
                <a:solidFill>
                  <a:schemeClr val="dk1"/>
                </a:solidFill>
                <a:latin typeface="Montserrat"/>
                <a:ea typeface="Montserrat"/>
                <a:cs typeface="Montserrat"/>
                <a:sym typeface="Montserrat"/>
              </a:rPr>
              <a:t>Highly Effective </a:t>
            </a:r>
            <a:endParaRPr b="1" sz="1300">
              <a:latin typeface="Montserrat"/>
              <a:ea typeface="Montserrat"/>
              <a:cs typeface="Montserrat"/>
              <a:sym typeface="Montserrat"/>
            </a:endParaRPr>
          </a:p>
          <a:p>
            <a:pPr indent="0" lvl="0" marL="0" rtl="0" algn="l">
              <a:lnSpc>
                <a:spcPct val="100000"/>
              </a:lnSpc>
              <a:spcBef>
                <a:spcPts val="0"/>
              </a:spcBef>
              <a:spcAft>
                <a:spcPts val="0"/>
              </a:spcAft>
              <a:buNone/>
            </a:pPr>
            <a:r>
              <a:rPr lang="en" sz="1300">
                <a:latin typeface="Montserrat"/>
                <a:ea typeface="Montserrat"/>
                <a:cs typeface="Montserrat"/>
                <a:sym typeface="Montserrat"/>
              </a:rPr>
              <a:t>Uses approved state and district</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300">
                <a:latin typeface="Montserrat"/>
                <a:ea typeface="Montserrat"/>
                <a:cs typeface="Montserrat"/>
                <a:sym typeface="Montserrat"/>
              </a:rPr>
              <a:t>guidelines and standards </a:t>
            </a:r>
            <a:r>
              <a:rPr b="1" lang="en" sz="1300">
                <a:solidFill>
                  <a:srgbClr val="6FA8DC"/>
                </a:solidFill>
                <a:latin typeface="Montserrat"/>
                <a:ea typeface="Montserrat"/>
                <a:cs typeface="Montserrat"/>
                <a:sym typeface="Montserrat"/>
              </a:rPr>
              <a:t>as the foundation</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300">
                <a:solidFill>
                  <a:srgbClr val="6FA8DC"/>
                </a:solidFill>
                <a:latin typeface="Montserrat"/>
                <a:ea typeface="Montserrat"/>
                <a:cs typeface="Montserrat"/>
                <a:sym typeface="Montserrat"/>
              </a:rPr>
              <a:t>for key concepts and underlying themes</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300">
                <a:solidFill>
                  <a:srgbClr val="6FA8DC"/>
                </a:solidFill>
                <a:latin typeface="Montserrat"/>
                <a:ea typeface="Montserrat"/>
                <a:cs typeface="Montserrat"/>
                <a:sym typeface="Montserrat"/>
              </a:rPr>
              <a:t>within and across the curriculum.</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300">
                <a:solidFill>
                  <a:srgbClr val="6FA8DC"/>
                </a:solidFill>
                <a:latin typeface="Montserrat"/>
                <a:ea typeface="Montserrat"/>
                <a:cs typeface="Montserrat"/>
                <a:sym typeface="Montserrat"/>
              </a:rPr>
              <a:t>Actively uses and models </a:t>
            </a:r>
            <a:r>
              <a:rPr lang="en" sz="1300">
                <a:latin typeface="Montserrat"/>
                <a:ea typeface="Montserrat"/>
                <a:cs typeface="Montserrat"/>
                <a:sym typeface="Montserrat"/>
              </a:rPr>
              <a:t>core</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300">
                <a:latin typeface="Montserrat"/>
                <a:ea typeface="Montserrat"/>
                <a:cs typeface="Montserrat"/>
                <a:sym typeface="Montserrat"/>
              </a:rPr>
              <a:t>curriculum and district approved</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300">
                <a:latin typeface="Montserrat"/>
                <a:ea typeface="Montserrat"/>
                <a:cs typeface="Montserrat"/>
                <a:sym typeface="Montserrat"/>
              </a:rPr>
              <a:t>materials.</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300">
                <a:latin typeface="Montserrat"/>
                <a:ea typeface="Montserrat"/>
                <a:cs typeface="Montserrat"/>
                <a:sym typeface="Montserrat"/>
              </a:rPr>
              <a:t>Uses adopted materials and </a:t>
            </a:r>
            <a:r>
              <a:rPr b="1" lang="en" sz="1300">
                <a:solidFill>
                  <a:srgbClr val="6FA8DC"/>
                </a:solidFill>
                <a:latin typeface="Montserrat"/>
                <a:ea typeface="Montserrat"/>
                <a:cs typeface="Montserrat"/>
                <a:sym typeface="Montserrat"/>
              </a:rPr>
              <a:t>adds</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300">
                <a:solidFill>
                  <a:srgbClr val="6FA8DC"/>
                </a:solidFill>
                <a:latin typeface="Montserrat"/>
                <a:ea typeface="Montserrat"/>
                <a:cs typeface="Montserrat"/>
                <a:sym typeface="Montserrat"/>
              </a:rPr>
              <a:t>supplementary materials,</a:t>
            </a:r>
            <a:r>
              <a:rPr lang="en" sz="1300">
                <a:latin typeface="Montserrat"/>
                <a:ea typeface="Montserrat"/>
                <a:cs typeface="Montserrat"/>
                <a:sym typeface="Montserrat"/>
              </a:rPr>
              <a:t> in accordance</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300">
                <a:latin typeface="Montserrat"/>
                <a:ea typeface="Montserrat"/>
                <a:cs typeface="Montserrat"/>
                <a:sym typeface="Montserrat"/>
              </a:rPr>
              <a:t>with district guidelines, </a:t>
            </a:r>
            <a:r>
              <a:rPr b="1" lang="en" sz="1300">
                <a:solidFill>
                  <a:srgbClr val="6FA8DC"/>
                </a:solidFill>
                <a:latin typeface="Montserrat"/>
                <a:ea typeface="Montserrat"/>
                <a:cs typeface="Montserrat"/>
                <a:sym typeface="Montserrat"/>
              </a:rPr>
              <a:t>in response to</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300">
                <a:solidFill>
                  <a:srgbClr val="6FA8DC"/>
                </a:solidFill>
                <a:latin typeface="Montserrat"/>
                <a:ea typeface="Montserrat"/>
                <a:cs typeface="Montserrat"/>
                <a:sym typeface="Montserrat"/>
              </a:rPr>
              <a:t>individual student needs.</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688"/>
              <a:buFont typeface="Arial"/>
              <a:buNone/>
            </a:pPr>
            <a:r>
              <a:t/>
            </a:r>
            <a:endParaRPr sz="1300">
              <a:latin typeface="Montserrat"/>
              <a:ea typeface="Montserrat"/>
              <a:cs typeface="Montserrat"/>
              <a:sym typeface="Montserrat"/>
            </a:endParaRPr>
          </a:p>
          <a:p>
            <a:pPr indent="0" lvl="0" marL="0" rtl="0" algn="l">
              <a:lnSpc>
                <a:spcPct val="80000"/>
              </a:lnSpc>
              <a:spcBef>
                <a:spcPts val="800"/>
              </a:spcBef>
              <a:spcAft>
                <a:spcPts val="0"/>
              </a:spcAft>
              <a:buSzPts val="688"/>
              <a:buNone/>
            </a:pPr>
            <a:r>
              <a:t/>
            </a:r>
            <a:endParaRPr sz="1300">
              <a:solidFill>
                <a:schemeClr val="dk1"/>
              </a:solidFill>
              <a:latin typeface="Montserrat"/>
              <a:ea typeface="Montserrat"/>
              <a:cs typeface="Montserrat"/>
              <a:sym typeface="Montserrat"/>
            </a:endParaRPr>
          </a:p>
          <a:p>
            <a:pPr indent="0" lvl="0" marL="0" rtl="0" algn="l">
              <a:lnSpc>
                <a:spcPct val="80000"/>
              </a:lnSpc>
              <a:spcBef>
                <a:spcPts val="800"/>
              </a:spcBef>
              <a:spcAft>
                <a:spcPts val="0"/>
              </a:spcAft>
              <a:buClr>
                <a:schemeClr val="dk1"/>
              </a:buClr>
              <a:buSzPts val="688"/>
              <a:buFont typeface="Arial"/>
              <a:buNone/>
            </a:pPr>
            <a:r>
              <a:t/>
            </a:r>
            <a:endParaRPr sz="1300">
              <a:solidFill>
                <a:schemeClr val="dk1"/>
              </a:solidFill>
              <a:latin typeface="Montserrat"/>
              <a:ea typeface="Montserrat"/>
              <a:cs typeface="Montserrat"/>
              <a:sym typeface="Montserrat"/>
            </a:endParaRPr>
          </a:p>
          <a:p>
            <a:pPr indent="0" lvl="0" marL="0" rtl="0" algn="l">
              <a:lnSpc>
                <a:spcPct val="70000"/>
              </a:lnSpc>
              <a:spcBef>
                <a:spcPts val="800"/>
              </a:spcBef>
              <a:spcAft>
                <a:spcPts val="0"/>
              </a:spcAft>
              <a:buSzPts val="688"/>
              <a:buNone/>
            </a:pPr>
            <a:r>
              <a:t/>
            </a:r>
            <a:endParaRPr sz="1200">
              <a:solidFill>
                <a:schemeClr val="dk1"/>
              </a:solidFill>
              <a:latin typeface="Montserrat"/>
              <a:ea typeface="Montserrat"/>
              <a:cs typeface="Montserrat"/>
              <a:sym typeface="Montserrat"/>
            </a:endParaRPr>
          </a:p>
        </p:txBody>
      </p:sp>
      <p:sp>
        <p:nvSpPr>
          <p:cNvPr id="445" name="Google Shape;445;p84"/>
          <p:cNvSpPr txBox="1"/>
          <p:nvPr>
            <p:ph idx="1" type="body"/>
          </p:nvPr>
        </p:nvSpPr>
        <p:spPr>
          <a:xfrm>
            <a:off x="603350" y="1601950"/>
            <a:ext cx="3995400" cy="3232200"/>
          </a:xfrm>
          <a:prstGeom prst="rect">
            <a:avLst/>
          </a:prstGeom>
        </p:spPr>
        <p:txBody>
          <a:bodyPr anchorCtr="0" anchor="t" bIns="34275" lIns="68575" spcFirstLastPara="1" rIns="68575" wrap="square" tIns="34275">
            <a:noAutofit/>
          </a:bodyPr>
          <a:lstStyle/>
          <a:p>
            <a:pPr indent="457200" lvl="0" marL="914400" rtl="0" algn="l">
              <a:lnSpc>
                <a:spcPct val="100000"/>
              </a:lnSpc>
              <a:spcBef>
                <a:spcPts val="800"/>
              </a:spcBef>
              <a:spcAft>
                <a:spcPts val="0"/>
              </a:spcAft>
              <a:buSzPts val="1018"/>
              <a:buNone/>
            </a:pPr>
            <a:r>
              <a:rPr b="1" lang="en" sz="1300">
                <a:solidFill>
                  <a:schemeClr val="dk1"/>
                </a:solidFill>
                <a:latin typeface="Montserrat"/>
                <a:ea typeface="Montserrat"/>
                <a:cs typeface="Montserrat"/>
                <a:sym typeface="Montserrat"/>
              </a:rPr>
              <a:t>Effective</a:t>
            </a:r>
            <a:endParaRPr b="1" sz="1300">
              <a:latin typeface="Montserrat"/>
              <a:ea typeface="Montserrat"/>
              <a:cs typeface="Montserrat"/>
              <a:sym typeface="Montserrat"/>
            </a:endParaRPr>
          </a:p>
          <a:p>
            <a:pPr indent="0" lvl="0" marL="0" rtl="0" algn="l">
              <a:lnSpc>
                <a:spcPct val="100000"/>
              </a:lnSpc>
              <a:spcBef>
                <a:spcPts val="0"/>
              </a:spcBef>
              <a:spcAft>
                <a:spcPts val="0"/>
              </a:spcAft>
              <a:buNone/>
            </a:pPr>
            <a:r>
              <a:rPr lang="en" sz="1300">
                <a:latin typeface="Montserrat"/>
                <a:ea typeface="Montserrat"/>
                <a:cs typeface="Montserrat"/>
                <a:sym typeface="Montserrat"/>
              </a:rPr>
              <a:t>Uses the prescribed concepts from the</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rPr lang="en" sz="1300">
                <a:latin typeface="Montserrat"/>
                <a:ea typeface="Montserrat"/>
                <a:cs typeface="Montserrat"/>
                <a:sym typeface="Montserrat"/>
              </a:rPr>
              <a:t>Utah State Core Curriculum, Board of</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rPr lang="en" sz="1300">
                <a:latin typeface="Montserrat"/>
                <a:ea typeface="Montserrat"/>
                <a:cs typeface="Montserrat"/>
                <a:sym typeface="Montserrat"/>
              </a:rPr>
              <a:t>Education Goals, and Granite School</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rPr lang="en" sz="1300">
                <a:latin typeface="Montserrat"/>
                <a:ea typeface="Montserrat"/>
                <a:cs typeface="Montserrat"/>
                <a:sym typeface="Montserrat"/>
              </a:rPr>
              <a:t>District curriculum guidelines </a:t>
            </a:r>
            <a:r>
              <a:rPr b="1" lang="en" sz="1300">
                <a:solidFill>
                  <a:srgbClr val="6FA8DC"/>
                </a:solidFill>
                <a:latin typeface="Montserrat"/>
                <a:ea typeface="Montserrat"/>
                <a:cs typeface="Montserrat"/>
                <a:sym typeface="Montserrat"/>
              </a:rPr>
              <a:t>to define</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SzPts val="1018"/>
              <a:buNone/>
            </a:pPr>
            <a:r>
              <a:rPr b="1" lang="en" sz="1300">
                <a:solidFill>
                  <a:srgbClr val="6FA8DC"/>
                </a:solidFill>
                <a:latin typeface="Montserrat"/>
                <a:ea typeface="Montserrat"/>
                <a:cs typeface="Montserrat"/>
                <a:sym typeface="Montserrat"/>
              </a:rPr>
              <a:t>instructional content.</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rPr b="1" lang="en" sz="1300">
                <a:solidFill>
                  <a:srgbClr val="6FA8DC"/>
                </a:solidFill>
                <a:latin typeface="Montserrat"/>
                <a:ea typeface="Montserrat"/>
                <a:cs typeface="Montserrat"/>
                <a:sym typeface="Montserrat"/>
              </a:rPr>
              <a:t>Consistently uses</a:t>
            </a:r>
            <a:r>
              <a:rPr lang="en" sz="1300">
                <a:latin typeface="Montserrat"/>
                <a:ea typeface="Montserrat"/>
                <a:cs typeface="Montserrat"/>
                <a:sym typeface="Montserrat"/>
              </a:rPr>
              <a:t> materials adopted by</a:t>
            </a:r>
            <a:endParaRPr sz="1300">
              <a:latin typeface="Montserrat"/>
              <a:ea typeface="Montserrat"/>
              <a:cs typeface="Montserrat"/>
              <a:sym typeface="Montserrat"/>
            </a:endParaRPr>
          </a:p>
          <a:p>
            <a:pPr indent="0" lvl="0" marL="0" rtl="0" algn="l">
              <a:lnSpc>
                <a:spcPct val="100000"/>
              </a:lnSpc>
              <a:spcBef>
                <a:spcPts val="0"/>
              </a:spcBef>
              <a:spcAft>
                <a:spcPts val="0"/>
              </a:spcAft>
              <a:buSzPts val="1018"/>
              <a:buNone/>
            </a:pPr>
            <a:r>
              <a:rPr lang="en" sz="1300">
                <a:latin typeface="Montserrat"/>
                <a:ea typeface="Montserrat"/>
                <a:cs typeface="Montserrat"/>
                <a:sym typeface="Montserrat"/>
              </a:rPr>
              <a:t>Granite School District.</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rPr lang="en" sz="1300">
                <a:latin typeface="Montserrat"/>
                <a:ea typeface="Montserrat"/>
                <a:cs typeface="Montserrat"/>
                <a:sym typeface="Montserrat"/>
              </a:rPr>
              <a:t>Uses adopted materials in accordance</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rPr lang="en" sz="1300">
                <a:latin typeface="Montserrat"/>
                <a:ea typeface="Montserrat"/>
                <a:cs typeface="Montserrat"/>
                <a:sym typeface="Montserrat"/>
              </a:rPr>
              <a:t>with district guidelines.</a:t>
            </a:r>
            <a:endParaRPr sz="1300">
              <a:latin typeface="Montserrat"/>
              <a:ea typeface="Montserrat"/>
              <a:cs typeface="Montserrat"/>
              <a:sym typeface="Montserrat"/>
            </a:endParaRPr>
          </a:p>
          <a:p>
            <a:pPr indent="0" lvl="0" marL="0" rtl="0" algn="l">
              <a:lnSpc>
                <a:spcPct val="100000"/>
              </a:lnSpc>
              <a:spcBef>
                <a:spcPts val="0"/>
              </a:spcBef>
              <a:spcAft>
                <a:spcPts val="0"/>
              </a:spcAft>
              <a:buSzPts val="1018"/>
              <a:buNone/>
            </a:pPr>
            <a:r>
              <a:t/>
            </a:r>
            <a:endParaRPr sz="1300">
              <a:latin typeface="Montserrat"/>
              <a:ea typeface="Montserrat"/>
              <a:cs typeface="Montserrat"/>
              <a:sym typeface="Montserrat"/>
            </a:endParaRPr>
          </a:p>
        </p:txBody>
      </p:sp>
      <p:sp>
        <p:nvSpPr>
          <p:cNvPr id="446" name="Google Shape;446;p84"/>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85"/>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85"/>
          <p:cNvSpPr txBox="1"/>
          <p:nvPr>
            <p:ph type="title"/>
          </p:nvPr>
        </p:nvSpPr>
        <p:spPr>
          <a:xfrm>
            <a:off x="272425" y="314150"/>
            <a:ext cx="85206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453" name="Google Shape;453;p85"/>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2.D-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454" name="Google Shape;454;p85"/>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455" name="Google Shape;455;p85"/>
          <p:cNvSpPr txBox="1"/>
          <p:nvPr/>
        </p:nvSpPr>
        <p:spPr>
          <a:xfrm>
            <a:off x="798650" y="1385450"/>
            <a:ext cx="7707900" cy="3253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Montserrat"/>
                <a:ea typeface="Montserrat"/>
                <a:cs typeface="Montserrat"/>
                <a:sym typeface="Montserrat"/>
              </a:rPr>
              <a:t>Educator Standard 2.D. 			November Focus</a:t>
            </a:r>
            <a:endParaRPr b="1"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D. The educator applies knowledge of developmentally appropriate practices when planning instruction.</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Includes, but not limited to:</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Maximizing student time on task;</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Establishing performance outcomes;</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Using differentiated instructional strategies.</a:t>
            </a:r>
            <a:endParaRPr sz="1600">
              <a:latin typeface="Montserrat"/>
              <a:ea typeface="Montserrat"/>
              <a:cs typeface="Montserrat"/>
              <a:sym typeface="Montserrat"/>
            </a:endParaRPr>
          </a:p>
        </p:txBody>
      </p:sp>
      <p:sp>
        <p:nvSpPr>
          <p:cNvPr id="456" name="Google Shape;456;p85"/>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