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6" r:id="rId2"/>
    <p:sldId id="270" r:id="rId3"/>
    <p:sldId id="271" r:id="rId4"/>
    <p:sldId id="272" r:id="rId5"/>
    <p:sldId id="273" r:id="rId6"/>
    <p:sldId id="274" r:id="rId7"/>
    <p:sldId id="277" r:id="rId8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249"/>
    <a:srgbClr val="AF0029"/>
    <a:srgbClr val="993366"/>
    <a:srgbClr val="DDDDDD"/>
    <a:srgbClr val="66CCFF"/>
    <a:srgbClr val="008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2516AEF-4D2D-AA5D-8B18-B2500590071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15CEF99-F064-AD21-A1B0-EF7AA849C70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CB320FA3-4E6D-FB06-0D29-38C8C68C23B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4C49F08D-2477-7BA8-A3D2-69636A84531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29D4728-2FA9-45F2-861C-E7D1520A601C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F6275F9-0F7B-C5B9-463A-9BACAC7A20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E33E71A-84B8-C319-C101-FF7750780BC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021556B8-5F66-16F5-4DD6-484076A18F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0449F7F5-1B0B-4654-F120-66DB9FE3171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B67DAEFA-C449-BDDA-8EE3-97FCDB3A601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06EAF281-B092-B700-231C-51078A451D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A1B66BA-0BF3-45DA-B297-B05291B8FAE5}" type="slidenum">
              <a:rPr lang="en-US" altLang="de-DE"/>
              <a:pPr/>
              <a:t>‹Nr.›</a:t>
            </a:fld>
            <a:endParaRPr lang="en-US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ヒラギノ角ゴ Pro W3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itchFamily="-105" charset="-128"/>
        <a:cs typeface="ＭＳ Ｐゴシック" pitchFamily="-105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itchFamily="-10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itchFamily="-10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17C57349-6A3F-5FF1-0817-F9D5902A67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E58A622C-A7D3-406F-9ABC-4FF3B1B68558}" type="slidenum">
              <a:rPr lang="en-US" altLang="de-DE" sz="1200"/>
              <a:pPr/>
              <a:t>1</a:t>
            </a:fld>
            <a:endParaRPr lang="en-US" altLang="de-DE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F457EB45-E970-A1F6-2087-FA7EDB7EB9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76AAA456-580A-B068-5748-E419969C45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300E2491-5A32-B56B-2802-6759539D5F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0E707215-5ED5-4EB9-B055-96678CF87B5A}" type="slidenum">
              <a:rPr lang="en-US" altLang="de-DE" sz="1200"/>
              <a:pPr/>
              <a:t>2</a:t>
            </a:fld>
            <a:endParaRPr lang="en-US" altLang="de-DE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AC0BA734-6DF8-37A0-DFDA-6AE6D63FB1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C2DD7F54-D23C-C268-3A01-A5C92D105C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587CDD49-04E9-8A5A-7666-7CBD46A72B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4D8B32B3-A169-45EE-9165-6405F06F8519}" type="slidenum">
              <a:rPr lang="en-US" altLang="de-DE" sz="1200"/>
              <a:pPr/>
              <a:t>3</a:t>
            </a:fld>
            <a:endParaRPr lang="en-US" altLang="de-DE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6FF97615-B55C-905A-D8AD-22DD15D0A1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926FC575-67F7-744E-B9D8-461C2A9122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2FC4A5BD-97CC-BEAC-95F9-F5F0083A1A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6C1BA24A-C062-485B-8D3F-58B8C2FF7270}" type="slidenum">
              <a:rPr lang="en-US" altLang="de-DE" sz="1200"/>
              <a:pPr/>
              <a:t>4</a:t>
            </a:fld>
            <a:endParaRPr lang="en-US" altLang="de-DE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DDE225E6-8DCD-7252-47C3-A5CA10AD70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CA6E09AC-5F67-2370-021D-B1CEF29745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82F1190A-0411-F294-AD13-19EE2EAF79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D0853A62-95F7-4DDC-A5F2-F5E2092BCC0B}" type="slidenum">
              <a:rPr lang="en-US" altLang="de-DE" sz="1200"/>
              <a:pPr/>
              <a:t>5</a:t>
            </a:fld>
            <a:endParaRPr lang="en-US" altLang="de-DE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F648D07B-1B78-2077-525E-0D9482583B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9C685D4D-9BD5-F01E-35B7-E02A16AC4F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88411459-B02F-02BC-7649-A5705912A8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3C1E6E15-DAA9-48AA-A45E-2E8C55D64816}" type="slidenum">
              <a:rPr lang="en-US" altLang="de-DE" sz="1200"/>
              <a:pPr/>
              <a:t>6</a:t>
            </a:fld>
            <a:endParaRPr lang="en-US" altLang="de-DE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4EAEC4BB-C498-9BD2-3125-6BC10F45FA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E358D184-4003-2E4E-7C0B-4392631D52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E660A72B-B8DC-2672-4846-C3ECCC024D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5FE02E3F-E59D-4775-8265-15C2C43CCDAE}" type="slidenum">
              <a:rPr lang="en-US" altLang="de-DE" sz="1200"/>
              <a:pPr/>
              <a:t>7</a:t>
            </a:fld>
            <a:endParaRPr lang="en-US" altLang="de-DE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B13566C3-69A3-D8AF-61CF-C2B500A509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F1ABE0FD-3A0B-3287-F4B8-03AE71774B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20479766"/>
      </p:ext>
    </p:extLst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2219873"/>
      </p:ext>
    </p:extLst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5567873"/>
      </p:ext>
    </p:extLst>
  </p:cSld>
  <p:clrMapOvr>
    <a:masterClrMapping/>
  </p:clrMapOvr>
  <p:transition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8685693"/>
      </p:ext>
    </p:extLst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9400805"/>
      </p:ext>
    </p:extLst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9088843"/>
      </p:ext>
    </p:extLst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5261477"/>
      </p:ext>
    </p:extLst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2790753"/>
      </p:ext>
    </p:extLst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3853568"/>
      </p:ext>
    </p:extLst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8096879"/>
      </p:ext>
    </p:extLst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6114921"/>
      </p:ext>
    </p:extLst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6109569"/>
      </p:ext>
    </p:extLst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ppt pg bkgd-1.png">
            <a:extLst>
              <a:ext uri="{FF2B5EF4-FFF2-40B4-BE49-F238E27FC236}">
                <a16:creationId xmlns:a16="http://schemas.microsoft.com/office/drawing/2014/main" id="{0EF897C8-22E2-AF5C-6556-026D52709D6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F68C34F8-5D5E-245C-8EE4-26FCE33D05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17961" dir="2700000" algn="ctr" rotWithShape="0">
              <a:schemeClr val="bg2">
                <a:alpha val="74998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B3667845-85E6-3A31-BD22-9ECD623B46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Click to edit Master text styles</a:t>
            </a:r>
          </a:p>
          <a:p>
            <a:pPr lvl="1"/>
            <a:r>
              <a:rPr lang="en-US" altLang="de-DE"/>
              <a:t>Second level</a:t>
            </a:r>
          </a:p>
          <a:p>
            <a:pPr lvl="2"/>
            <a:r>
              <a:rPr lang="en-US" altLang="de-DE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cut/>
  </p:transition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 kern="1200" spc="-150">
          <a:solidFill>
            <a:srgbClr val="701629"/>
          </a:solidFill>
          <a:latin typeface="Arial"/>
          <a:ea typeface="ヒラギノ角ゴ Pro W3" charset="-128"/>
          <a:cs typeface="ヒラギノ角ゴ Pro W3" charset="-128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5pPr>
      <a:lvl6pPr marL="4572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6pPr>
      <a:lvl7pPr marL="9144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7pPr>
      <a:lvl8pPr marL="13716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8pPr>
      <a:lvl9pPr marL="18288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01629"/>
        </a:buClr>
        <a:buFont typeface="Webdings" panose="05030102010509060703" pitchFamily="18" charset="2"/>
        <a:buChar char="4"/>
        <a:defRPr sz="3000">
          <a:solidFill>
            <a:schemeClr val="tx1"/>
          </a:solidFill>
          <a:latin typeface="Arial"/>
          <a:ea typeface="ヒラギノ角ゴ Pro W3" charset="-128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700">
          <a:solidFill>
            <a:schemeClr val="tx1"/>
          </a:solidFill>
          <a:latin typeface="Arial"/>
          <a:ea typeface="ヒラギノ角ゴ Pro W3" charset="-128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Arial"/>
          <a:ea typeface="ヒラギノ角ゴ Pro W3" charset="-128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/>
          <a:ea typeface="ヒラギノ角ゴ Pro W3" charset="-128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/>
          <a:ea typeface="ヒラギノ角ゴ Pro W3" charset="-128"/>
          <a:cs typeface="Arial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ppt title pg bkgd-1.png">
            <a:extLst>
              <a:ext uri="{FF2B5EF4-FFF2-40B4-BE49-F238E27FC236}">
                <a16:creationId xmlns:a16="http://schemas.microsoft.com/office/drawing/2014/main" id="{1EFE0E66-E34E-17BD-4C84-3533456E6B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1033">
            <a:extLst>
              <a:ext uri="{FF2B5EF4-FFF2-40B4-BE49-F238E27FC236}">
                <a16:creationId xmlns:a16="http://schemas.microsoft.com/office/drawing/2014/main" id="{10BF30AA-FF77-EBD9-ABC5-88BB227A0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3763" y="6248400"/>
            <a:ext cx="37782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de-DE" sz="900">
                <a:latin typeface="Arial" panose="020B0604020202020204" pitchFamily="34" charset="0"/>
                <a:cs typeface="Arial" panose="020B0604020202020204" pitchFamily="34" charset="0"/>
              </a:rPr>
              <a:t>317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58AE9D-A34D-991D-6541-90963DA10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75" y="3055938"/>
            <a:ext cx="4930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de-DE" sz="2400">
                <a:latin typeface="Arial" panose="020B0604020202020204" pitchFamily="34" charset="0"/>
                <a:cs typeface="Arial" panose="020B0604020202020204" pitchFamily="34" charset="0"/>
              </a:rPr>
              <a:t>The Leadership Excellence Series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7CD3B78-9AAE-9227-404F-3E66B7D15460}"/>
              </a:ext>
            </a:extLst>
          </p:cNvPr>
          <p:cNvSpPr txBox="1"/>
          <p:nvPr/>
        </p:nvSpPr>
        <p:spPr>
          <a:xfrm>
            <a:off x="1732452" y="3660302"/>
            <a:ext cx="566480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sz="4800" b="1" spc="-150" noProof="0" dirty="0">
                <a:solidFill>
                  <a:srgbClr val="701629"/>
                </a:solidFill>
                <a:latin typeface="Arial"/>
                <a:ea typeface="+mn-ea"/>
                <a:cs typeface="Arial"/>
              </a:rPr>
              <a:t>Wirkungsvolles Feedback geben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DA310478-A86D-B82D-50E5-EC1EAEB2C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7456" y="5394137"/>
            <a:ext cx="41290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 eaLnBrk="1" hangingPunct="1"/>
            <a:r>
              <a:rPr lang="de-DE" altLang="de-DE" sz="2400" dirty="0">
                <a:cs typeface="Arial" panose="020B0604020202020204" pitchFamily="34" charset="0"/>
              </a:rPr>
              <a:t>Serie “Exzellente Führung</a:t>
            </a:r>
            <a:r>
              <a:rPr lang="en-US" altLang="de-DE" sz="2400" dirty="0">
                <a:cs typeface="Arial" panose="020B0604020202020204" pitchFamily="34" charset="0"/>
              </a:rPr>
              <a:t>”</a:t>
            </a:r>
          </a:p>
        </p:txBody>
      </p:sp>
      <p:sp>
        <p:nvSpPr>
          <p:cNvPr id="3" name="Textfeld 3">
            <a:extLst>
              <a:ext uri="{FF2B5EF4-FFF2-40B4-BE49-F238E27FC236}">
                <a16:creationId xmlns:a16="http://schemas.microsoft.com/office/drawing/2014/main" id="{F1951D23-67FE-B50C-2990-3D4958194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3831" y="6477000"/>
            <a:ext cx="62420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1pPr>
            <a:lvl2pPr marL="742950" indent="-285750"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2pPr>
            <a:lvl3pPr marL="11430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3pPr>
            <a:lvl4pPr marL="16002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4pPr>
            <a:lvl5pPr marL="20574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5pPr>
            <a:lvl6pPr marL="25146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6pPr>
            <a:lvl7pPr marL="29718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7pPr>
            <a:lvl8pPr marL="34290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8pPr>
            <a:lvl9pPr marL="38862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9pPr>
          </a:lstStyle>
          <a:p>
            <a:pPr algn="l"/>
            <a:r>
              <a:rPr lang="de-DE" altLang="de-DE" sz="1400" dirty="0">
                <a:solidFill>
                  <a:srgbClr val="FFFFFF"/>
                </a:solidFill>
                <a:latin typeface="Arial" panose="020B0604020202020204" pitchFamily="34" charset="0"/>
              </a:rPr>
              <a:t>Frei übersetzt von Andrea Hoffmann, Pathways Lead 2025/2026, District 95 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>
            <a:extLst>
              <a:ext uri="{FF2B5EF4-FFF2-40B4-BE49-F238E27FC236}">
                <a16:creationId xmlns:a16="http://schemas.microsoft.com/office/drawing/2014/main" id="{9BE20DB2-A805-1C27-41C0-BA1BF88D67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2362200"/>
            <a:ext cx="7772400" cy="3611563"/>
          </a:xfrm>
        </p:spPr>
        <p:txBody>
          <a:bodyPr/>
          <a:lstStyle/>
          <a:p>
            <a:pPr marL="0" indent="0" algn="ctr" eaLnBrk="1" hangingPunct="1">
              <a:lnSpc>
                <a:spcPct val="110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de-DE" altLang="de-DE" sz="4200" b="1" dirty="0">
                <a:latin typeface="Arial" panose="020B0604020202020204" pitchFamily="34" charset="0"/>
              </a:rPr>
              <a:t>Feedback hilft Teams, Ziele zu erreichen, Selbstvertrauen und Befriedigung aufzubauen und erfolgreich zu sein.</a:t>
            </a:r>
            <a:endParaRPr lang="en-US" altLang="de-DE" sz="4200" b="1" dirty="0">
              <a:latin typeface="Arial" panose="020B0604020202020204" pitchFamily="34" charset="0"/>
            </a:endParaRPr>
          </a:p>
        </p:txBody>
      </p:sp>
      <p:sp>
        <p:nvSpPr>
          <p:cNvPr id="18435" name="Rectangle 10">
            <a:extLst>
              <a:ext uri="{FF2B5EF4-FFF2-40B4-BE49-F238E27FC236}">
                <a16:creationId xmlns:a16="http://schemas.microsoft.com/office/drawing/2014/main" id="{D2F84C75-C685-6A2C-3664-6AC43D0E9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FE7EA56-11B9-8784-5C9A-806080596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en-US" altLang="de-DE">
                <a:latin typeface="Arial" panose="020B0604020202020204" pitchFamily="34" charset="0"/>
              </a:rPr>
              <a:t>Feedback</a:t>
            </a:r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6C118755-FE55-FB12-9F78-CC621C40E5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7425" y="2011363"/>
            <a:ext cx="7696200" cy="34290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ct val="400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Setze klare und prägnante Ziele.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ct val="400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Beobachte die Leistung der Teammitglieder.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ct val="400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Gebe unmittelbares Feedback.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ct val="400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Erkenne positive Leistungen an.</a:t>
            </a:r>
            <a:endParaRPr lang="en-US" altLang="de-DE" dirty="0">
              <a:latin typeface="Arial" panose="020B0604020202020204" pitchFamily="34" charset="0"/>
            </a:endParaRPr>
          </a:p>
        </p:txBody>
      </p:sp>
      <p:sp>
        <p:nvSpPr>
          <p:cNvPr id="20483" name="Rectangle 10">
            <a:extLst>
              <a:ext uri="{FF2B5EF4-FFF2-40B4-BE49-F238E27FC236}">
                <a16:creationId xmlns:a16="http://schemas.microsoft.com/office/drawing/2014/main" id="{30E9B6B4-D507-4D6A-7C61-C1E68C9FE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B7D86AC-2254-2F92-536F-8A9EA7CA3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Vier Schritte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50DDA790-C438-F00A-F97F-32E0902844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7425" y="2011363"/>
            <a:ext cx="7696200" cy="34290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ct val="400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Sei konkret.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ct val="400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Sprich für dich selbst.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ct val="400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Sei aufrichtig.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ct val="400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Betone, wie sich Handlungen auf das Team auswirken.</a:t>
            </a:r>
            <a:endParaRPr lang="en-US" altLang="de-DE" dirty="0">
              <a:latin typeface="Arial" panose="020B0604020202020204" pitchFamily="34" charset="0"/>
            </a:endParaRPr>
          </a:p>
        </p:txBody>
      </p:sp>
      <p:sp>
        <p:nvSpPr>
          <p:cNvPr id="22531" name="Rectangle 10">
            <a:extLst>
              <a:ext uri="{FF2B5EF4-FFF2-40B4-BE49-F238E27FC236}">
                <a16:creationId xmlns:a16="http://schemas.microsoft.com/office/drawing/2014/main" id="{D2805A1B-7EFE-2B5E-6CD5-E3621F15B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37130E9-E495-C0F3-D9F6-CC10110AF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Konstruktives Feedback geben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C2AA8A65-520A-7BB8-9434-C0BC252234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7425" y="2011363"/>
            <a:ext cx="7696200" cy="34290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ct val="400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Verwende die „Ich“-Technik.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ct val="400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Ende mit einer positiven Note.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ct val="400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Erkenne Verbesserungen an.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ct val="40000"/>
              </a:spcAft>
              <a:buFont typeface="Webdings" panose="05030102010509060703" pitchFamily="18" charset="2"/>
              <a:buChar char=""/>
            </a:pPr>
            <a:endParaRPr lang="en-US" altLang="de-DE" dirty="0">
              <a:latin typeface="Arial" panose="020B0604020202020204" pitchFamily="34" charset="0"/>
            </a:endParaRPr>
          </a:p>
        </p:txBody>
      </p:sp>
      <p:sp>
        <p:nvSpPr>
          <p:cNvPr id="24579" name="Rectangle 10">
            <a:extLst>
              <a:ext uri="{FF2B5EF4-FFF2-40B4-BE49-F238E27FC236}">
                <a16:creationId xmlns:a16="http://schemas.microsoft.com/office/drawing/2014/main" id="{26A2CBD8-68B0-0073-157A-15490E30BD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D3ED777-EDDC-CEDC-4568-8A3DB1403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dirty="0">
                <a:latin typeface="Arial" panose="020B0604020202020204" pitchFamily="34" charset="0"/>
              </a:rPr>
              <a:t>Konstruktives Feedback geben</a:t>
            </a:r>
            <a:endParaRPr lang="en-US" altLang="de-D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59006EB7-2AB8-9FBC-1A89-DA06CD0EF1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7425" y="2011363"/>
            <a:ext cx="7696200" cy="34290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ct val="400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Sei konkret.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ct val="400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Drücke deine Wertschätzung aus.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ct val="400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Ermutige zu mehr vom Gleichen.</a:t>
            </a:r>
          </a:p>
        </p:txBody>
      </p:sp>
      <p:sp>
        <p:nvSpPr>
          <p:cNvPr id="26627" name="Rectangle 10">
            <a:extLst>
              <a:ext uri="{FF2B5EF4-FFF2-40B4-BE49-F238E27FC236}">
                <a16:creationId xmlns:a16="http://schemas.microsoft.com/office/drawing/2014/main" id="{9FDA0AEA-B089-4514-16CB-0BE0B03ED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57884F6-1B02-0DD8-EDE0-817E3C1DB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Positive Leistungen anerkennen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5" name="Rectangle 11">
            <a:extLst>
              <a:ext uri="{FF2B5EF4-FFF2-40B4-BE49-F238E27FC236}">
                <a16:creationId xmlns:a16="http://schemas.microsoft.com/office/drawing/2014/main" id="{226C2CF1-DCD4-98AD-1F37-205DC016F6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47800" y="2133600"/>
            <a:ext cx="6248400" cy="4114800"/>
          </a:xfrm>
        </p:spPr>
        <p:txBody>
          <a:bodyPr/>
          <a:lstStyle/>
          <a:p>
            <a:pPr marL="0" indent="0" algn="ctr" eaLnBrk="1" hangingPunct="1">
              <a:lnSpc>
                <a:spcPct val="110000"/>
              </a:lnSpc>
              <a:buClr>
                <a:schemeClr val="accent6">
                  <a:lumMod val="90000"/>
                  <a:lumOff val="10000"/>
                </a:schemeClr>
              </a:buClr>
              <a:buFontTx/>
              <a:buNone/>
              <a:defRPr/>
            </a:pPr>
            <a:r>
              <a:rPr lang="de-DE" sz="36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Wirkungsvolles Feedback verstärkt herausragende Leistungen und ermutigt andere, sich zu verbessern.</a:t>
            </a:r>
            <a:endParaRPr lang="en-US" sz="3600" i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</p:txBody>
      </p:sp>
      <p:sp>
        <p:nvSpPr>
          <p:cNvPr id="28675" name="Rectangle 6">
            <a:extLst>
              <a:ext uri="{FF2B5EF4-FFF2-40B4-BE49-F238E27FC236}">
                <a16:creationId xmlns:a16="http://schemas.microsoft.com/office/drawing/2014/main" id="{80B008AE-54FB-B09E-F628-598549DFE1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6400800"/>
            <a:ext cx="3952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515F76F-AD27-BAC6-9F6B-5389E7D03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Fazit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5" grpId="0" build="p"/>
      <p:bldP spid="4" grpId="0"/>
    </p:bldLst>
  </p:timing>
</p:sld>
</file>

<file path=ppt/theme/theme1.xml><?xml version="1.0" encoding="utf-8"?>
<a:theme xmlns:a="http://schemas.openxmlformats.org/drawingml/2006/main" name="Blank">
  <a:themeElements>
    <a:clrScheme name="Custom 1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2A4A0"/>
      </a:accent1>
      <a:accent2>
        <a:srgbClr val="00293F"/>
      </a:accent2>
      <a:accent3>
        <a:srgbClr val="FFE775"/>
      </a:accent3>
      <a:accent4>
        <a:srgbClr val="B91428"/>
      </a:accent4>
      <a:accent5>
        <a:srgbClr val="DAEDEF"/>
      </a:accent5>
      <a:accent6>
        <a:srgbClr val="4D0F1C"/>
      </a:accent6>
      <a:hlink>
        <a:srgbClr val="009999"/>
      </a:hlink>
      <a:folHlink>
        <a:srgbClr val="99CC00"/>
      </a:folHlink>
    </a:clrScheme>
    <a:fontScheme name="Blank">
      <a:majorFont>
        <a:latin typeface="Verdana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Bildschirmpräsentation (4:3)</PresentationFormat>
  <Paragraphs>40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Times</vt:lpstr>
      <vt:lpstr>Verdana</vt:lpstr>
      <vt:lpstr>Webdings</vt:lpstr>
      <vt:lpstr>Blank</vt:lpstr>
      <vt:lpstr>PowerPoint-Präsentation</vt:lpstr>
      <vt:lpstr>Feedback</vt:lpstr>
      <vt:lpstr>Vier Schritte</vt:lpstr>
      <vt:lpstr>Konstruktives Feedback geben</vt:lpstr>
      <vt:lpstr>Konstruktives Feedback geben</vt:lpstr>
      <vt:lpstr>Positive Leistungen anerkennen</vt:lpstr>
      <vt:lpstr>Fazit</vt:lpstr>
    </vt:vector>
  </TitlesOfParts>
  <Company>Dynamic Graphics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Corey Smith</dc:creator>
  <cp:lastModifiedBy>A. Hoffmann</cp:lastModifiedBy>
  <cp:revision>76</cp:revision>
  <cp:lastPrinted>2011-06-24T17:58:40Z</cp:lastPrinted>
  <dcterms:created xsi:type="dcterms:W3CDTF">2011-06-24T17:54:19Z</dcterms:created>
  <dcterms:modified xsi:type="dcterms:W3CDTF">2025-11-14T11:09:37Z</dcterms:modified>
</cp:coreProperties>
</file>