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12"/>
  </p:notesMasterIdLst>
  <p:sldIdLst>
    <p:sldId id="256" r:id="rId4"/>
    <p:sldId id="257" r:id="rId5"/>
    <p:sldId id="258" r:id="rId6"/>
    <p:sldId id="259" r:id="rId7"/>
    <p:sldId id="260" r:id="rId8"/>
    <p:sldId id="261" r:id="rId9"/>
    <p:sldId id="262" r:id="rId10"/>
    <p:sldId id="263"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30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0063209f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0063209f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6c23e14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6c23e14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6c23e141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6c23e141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6c23e1412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6c23e1412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6c23e1412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6c23e1412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6c23e1412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6c23e1412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6c23e1412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6c23e1412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0063209f8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0063209f8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82850" y="512491"/>
            <a:ext cx="332296" cy="331626"/>
          </a:xfrm>
          <a:prstGeom prst="rect">
            <a:avLst/>
          </a:prstGeom>
          <a:noFill/>
          <a:ln>
            <a:noFill/>
          </a:ln>
        </p:spPr>
      </p:pic>
      <p:pic>
        <p:nvPicPr>
          <p:cNvPr id="11" name="Google Shape;11;p1"/>
          <p:cNvPicPr preferRelativeResize="0"/>
          <p:nvPr/>
        </p:nvPicPr>
        <p:blipFill>
          <a:blip r:embed="rId15">
            <a:alphaModFix/>
          </a:blip>
          <a:stretch>
            <a:fillRect/>
          </a:stretch>
        </p:blipFill>
        <p:spPr>
          <a:xfrm>
            <a:off x="570800" y="4743825"/>
            <a:ext cx="1761387" cy="331625"/>
          </a:xfrm>
          <a:prstGeom prst="rect">
            <a:avLst/>
          </a:prstGeom>
          <a:noFill/>
          <a:ln>
            <a:noFill/>
          </a:ln>
        </p:spPr>
      </p:pic>
      <p:pic>
        <p:nvPicPr>
          <p:cNvPr id="12" name="Google Shape;12;p1"/>
          <p:cNvPicPr preferRelativeResize="0"/>
          <p:nvPr/>
        </p:nvPicPr>
        <p:blipFill>
          <a:blip r:embed="rId16">
            <a:alphaModFix/>
          </a:blip>
          <a:stretch>
            <a:fillRect/>
          </a:stretch>
        </p:blipFill>
        <p:spPr>
          <a:xfrm>
            <a:off x="8273610" y="4743825"/>
            <a:ext cx="801965" cy="3316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58" name="Google Shape;58;p13"/>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59" name="Google Shape;59;p13"/>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5" name="Google Shape;10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png"/><Relationship Id="rId3" Type="http://schemas.openxmlformats.org/officeDocument/2006/relationships/image" Target="../media/image14.jp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3.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a:blip r:embed="rId3">
            <a:alphaModFix/>
          </a:blip>
          <a:stretch>
            <a:fillRect/>
          </a:stretch>
        </p:blipFill>
        <p:spPr>
          <a:xfrm>
            <a:off x="624010" y="63126"/>
            <a:ext cx="440988" cy="440099"/>
          </a:xfrm>
          <a:prstGeom prst="rect">
            <a:avLst/>
          </a:prstGeom>
          <a:noFill/>
          <a:ln>
            <a:noFill/>
          </a:ln>
        </p:spPr>
      </p:pic>
      <p:sp>
        <p:nvSpPr>
          <p:cNvPr id="153" name="Google Shape;153;p37"/>
          <p:cNvSpPr txBox="1"/>
          <p:nvPr/>
        </p:nvSpPr>
        <p:spPr>
          <a:xfrm>
            <a:off x="10650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solidFill>
                  <a:srgbClr val="F7931D"/>
                </a:solidFill>
              </a:rPr>
              <a:t>Hvorfor findes der hadtale rundt omkring? &gt; Medborgerskab &gt; </a:t>
            </a:r>
            <a:r>
              <a:rPr lang="da-DK" b="1">
                <a:solidFill>
                  <a:srgbClr val="F7931D"/>
                </a:solidFill>
              </a:rPr>
              <a:t>Bruger medieudgivere stereotyper?</a:t>
            </a:r>
            <a:endParaRPr b="1">
              <a:solidFill>
                <a:srgbClr val="F7931D"/>
              </a:solidFill>
            </a:endParaRPr>
          </a:p>
        </p:txBody>
      </p:sp>
      <p:pic>
        <p:nvPicPr>
          <p:cNvPr id="154" name="Google Shape;154;p37"/>
          <p:cNvPicPr preferRelativeResize="0"/>
          <p:nvPr/>
        </p:nvPicPr>
        <p:blipFill rotWithShape="1">
          <a:blip r:embed="rId4">
            <a:alphaModFix/>
          </a:blip>
          <a:srcRect t="39" b="29"/>
          <a:stretch/>
        </p:blipFill>
        <p:spPr>
          <a:xfrm>
            <a:off x="1" y="0"/>
            <a:ext cx="497998" cy="5143498"/>
          </a:xfrm>
          <a:prstGeom prst="rect">
            <a:avLst/>
          </a:prstGeom>
          <a:noFill/>
          <a:ln>
            <a:noFill/>
          </a:ln>
        </p:spPr>
      </p:pic>
      <p:pic>
        <p:nvPicPr>
          <p:cNvPr id="155" name="Google Shape;155;p37"/>
          <p:cNvPicPr preferRelativeResize="0"/>
          <p:nvPr/>
        </p:nvPicPr>
        <p:blipFill>
          <a:blip r:embed="rId5">
            <a:alphaModFix/>
          </a:blip>
          <a:stretch>
            <a:fillRect/>
          </a:stretch>
        </p:blipFill>
        <p:spPr>
          <a:xfrm>
            <a:off x="570800" y="4743825"/>
            <a:ext cx="1761387" cy="331625"/>
          </a:xfrm>
          <a:prstGeom prst="rect">
            <a:avLst/>
          </a:prstGeom>
          <a:noFill/>
          <a:ln>
            <a:noFill/>
          </a:ln>
        </p:spPr>
      </p:pic>
      <p:pic>
        <p:nvPicPr>
          <p:cNvPr id="156" name="Google Shape;156;p37"/>
          <p:cNvPicPr preferRelativeResize="0"/>
          <p:nvPr/>
        </p:nvPicPr>
        <p:blipFill>
          <a:blip r:embed="rId6">
            <a:alphaModFix/>
          </a:blip>
          <a:stretch>
            <a:fillRect/>
          </a:stretch>
        </p:blipFill>
        <p:spPr>
          <a:xfrm>
            <a:off x="8273610" y="4743825"/>
            <a:ext cx="801965" cy="331626"/>
          </a:xfrm>
          <a:prstGeom prst="rect">
            <a:avLst/>
          </a:prstGeom>
          <a:noFill/>
          <a:ln>
            <a:noFill/>
          </a:ln>
        </p:spPr>
      </p:pic>
      <p:pic>
        <p:nvPicPr>
          <p:cNvPr id="157" name="Google Shape;157;p37"/>
          <p:cNvPicPr preferRelativeResize="0"/>
          <p:nvPr/>
        </p:nvPicPr>
        <p:blipFill rotWithShape="1">
          <a:blip r:embed="rId7">
            <a:alphaModFix/>
          </a:blip>
          <a:srcRect b="15297"/>
          <a:stretch/>
        </p:blipFill>
        <p:spPr>
          <a:xfrm flipH="1">
            <a:off x="6050775" y="1304225"/>
            <a:ext cx="2788135" cy="2361676"/>
          </a:xfrm>
          <a:prstGeom prst="rect">
            <a:avLst/>
          </a:prstGeom>
          <a:noFill/>
          <a:ln>
            <a:noFill/>
          </a:ln>
        </p:spPr>
      </p:pic>
      <p:sp>
        <p:nvSpPr>
          <p:cNvPr id="158" name="Google Shape;158;p37"/>
          <p:cNvSpPr txBox="1">
            <a:spLocks noGrp="1"/>
          </p:cNvSpPr>
          <p:nvPr>
            <p:ph type="ctrTitle"/>
          </p:nvPr>
        </p:nvSpPr>
        <p:spPr>
          <a:xfrm>
            <a:off x="803900" y="1178125"/>
            <a:ext cx="5324100" cy="261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a-DK" sz="4800" b="1"/>
              <a:t>Bruger medieudgivere stereotyper i deres indhold?</a:t>
            </a:r>
            <a:endParaRPr sz="4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493650" y="188625"/>
            <a:ext cx="865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b="1" dirty="0">
                <a:solidFill>
                  <a:srgbClr val="F7931D"/>
                </a:solidFill>
              </a:rPr>
              <a:t>Hvilken forskellige typer af medievirksomheder findes der?</a:t>
            </a:r>
            <a:endParaRPr b="1" dirty="0">
              <a:solidFill>
                <a:srgbClr val="F7931D"/>
              </a:solidFill>
            </a:endParaRPr>
          </a:p>
        </p:txBody>
      </p:sp>
      <p:pic>
        <p:nvPicPr>
          <p:cNvPr id="164" name="Google Shape;164;p38"/>
          <p:cNvPicPr preferRelativeResize="0"/>
          <p:nvPr/>
        </p:nvPicPr>
        <p:blipFill>
          <a:blip r:embed="rId3">
            <a:alphaModFix/>
          </a:blip>
          <a:stretch>
            <a:fillRect/>
          </a:stretch>
        </p:blipFill>
        <p:spPr>
          <a:xfrm>
            <a:off x="690700" y="1014100"/>
            <a:ext cx="1933600" cy="1933600"/>
          </a:xfrm>
          <a:prstGeom prst="rect">
            <a:avLst/>
          </a:prstGeom>
          <a:noFill/>
          <a:ln>
            <a:noFill/>
          </a:ln>
        </p:spPr>
      </p:pic>
      <p:pic>
        <p:nvPicPr>
          <p:cNvPr id="165" name="Google Shape;165;p38"/>
          <p:cNvPicPr preferRelativeResize="0"/>
          <p:nvPr/>
        </p:nvPicPr>
        <p:blipFill>
          <a:blip r:embed="rId4">
            <a:alphaModFix/>
          </a:blip>
          <a:stretch>
            <a:fillRect/>
          </a:stretch>
        </p:blipFill>
        <p:spPr>
          <a:xfrm>
            <a:off x="2990568" y="831980"/>
            <a:ext cx="2748241" cy="2666899"/>
          </a:xfrm>
          <a:prstGeom prst="rect">
            <a:avLst/>
          </a:prstGeom>
          <a:noFill/>
          <a:ln>
            <a:noFill/>
          </a:ln>
        </p:spPr>
      </p:pic>
      <p:pic>
        <p:nvPicPr>
          <p:cNvPr id="166" name="Google Shape;166;p38"/>
          <p:cNvPicPr preferRelativeResize="0"/>
          <p:nvPr/>
        </p:nvPicPr>
        <p:blipFill>
          <a:blip r:embed="rId5">
            <a:alphaModFix/>
          </a:blip>
          <a:stretch>
            <a:fillRect/>
          </a:stretch>
        </p:blipFill>
        <p:spPr>
          <a:xfrm>
            <a:off x="5888023" y="831964"/>
            <a:ext cx="1992575" cy="1933600"/>
          </a:xfrm>
          <a:prstGeom prst="rect">
            <a:avLst/>
          </a:prstGeom>
          <a:noFill/>
          <a:ln>
            <a:noFill/>
          </a:ln>
        </p:spPr>
      </p:pic>
      <p:pic>
        <p:nvPicPr>
          <p:cNvPr id="167" name="Google Shape;167;p38"/>
          <p:cNvPicPr preferRelativeResize="0"/>
          <p:nvPr/>
        </p:nvPicPr>
        <p:blipFill>
          <a:blip r:embed="rId6">
            <a:alphaModFix/>
          </a:blip>
          <a:stretch>
            <a:fillRect/>
          </a:stretch>
        </p:blipFill>
        <p:spPr>
          <a:xfrm>
            <a:off x="1422275" y="2536375"/>
            <a:ext cx="2404936" cy="2333750"/>
          </a:xfrm>
          <a:prstGeom prst="rect">
            <a:avLst/>
          </a:prstGeom>
          <a:noFill/>
          <a:ln>
            <a:noFill/>
          </a:ln>
        </p:spPr>
      </p:pic>
      <p:pic>
        <p:nvPicPr>
          <p:cNvPr id="168" name="Google Shape;168;p38"/>
          <p:cNvPicPr preferRelativeResize="0"/>
          <p:nvPr/>
        </p:nvPicPr>
        <p:blipFill>
          <a:blip r:embed="rId7">
            <a:alphaModFix/>
          </a:blip>
          <a:stretch>
            <a:fillRect/>
          </a:stretch>
        </p:blipFill>
        <p:spPr>
          <a:xfrm>
            <a:off x="4515148" y="2724763"/>
            <a:ext cx="2262801" cy="2195825"/>
          </a:xfrm>
          <a:prstGeom prst="rect">
            <a:avLst/>
          </a:prstGeom>
          <a:noFill/>
          <a:ln>
            <a:noFill/>
          </a:ln>
        </p:spPr>
      </p:pic>
      <p:pic>
        <p:nvPicPr>
          <p:cNvPr id="169" name="Google Shape;169;p38"/>
          <p:cNvPicPr preferRelativeResize="0"/>
          <p:nvPr/>
        </p:nvPicPr>
        <p:blipFill>
          <a:blip r:embed="rId8">
            <a:alphaModFix/>
          </a:blip>
          <a:stretch>
            <a:fillRect/>
          </a:stretch>
        </p:blipFill>
        <p:spPr>
          <a:xfrm>
            <a:off x="7209225" y="2571738"/>
            <a:ext cx="1992575" cy="1992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9"/>
          <p:cNvPicPr preferRelativeResize="0"/>
          <p:nvPr/>
        </p:nvPicPr>
        <p:blipFill>
          <a:blip r:embed="rId3">
            <a:alphaModFix/>
          </a:blip>
          <a:stretch>
            <a:fillRect/>
          </a:stretch>
        </p:blipFill>
        <p:spPr>
          <a:xfrm>
            <a:off x="895650" y="873925"/>
            <a:ext cx="3937375" cy="2108125"/>
          </a:xfrm>
          <a:prstGeom prst="rect">
            <a:avLst/>
          </a:prstGeom>
          <a:noFill/>
          <a:ln>
            <a:noFill/>
          </a:ln>
        </p:spPr>
      </p:pic>
      <p:sp>
        <p:nvSpPr>
          <p:cNvPr id="175" name="Google Shape;175;p39"/>
          <p:cNvSpPr txBox="1">
            <a:spLocks noGrp="1"/>
          </p:cNvSpPr>
          <p:nvPr>
            <p:ph type="title"/>
          </p:nvPr>
        </p:nvSpPr>
        <p:spPr>
          <a:xfrm>
            <a:off x="501600" y="185075"/>
            <a:ext cx="864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2400" b="1" dirty="0">
                <a:solidFill>
                  <a:srgbClr val="F7931D"/>
                </a:solidFill>
              </a:rPr>
              <a:t>Kom med eksempler på medievirksomheder du kender til</a:t>
            </a:r>
            <a:endParaRPr sz="2400" b="1" dirty="0">
              <a:solidFill>
                <a:srgbClr val="F7931D"/>
              </a:solidFill>
            </a:endParaRPr>
          </a:p>
        </p:txBody>
      </p:sp>
      <p:pic>
        <p:nvPicPr>
          <p:cNvPr id="176" name="Google Shape;176;p39"/>
          <p:cNvPicPr preferRelativeResize="0"/>
          <p:nvPr/>
        </p:nvPicPr>
        <p:blipFill>
          <a:blip r:embed="rId4">
            <a:alphaModFix/>
          </a:blip>
          <a:stretch>
            <a:fillRect/>
          </a:stretch>
        </p:blipFill>
        <p:spPr>
          <a:xfrm>
            <a:off x="634328" y="2926050"/>
            <a:ext cx="1548095" cy="719876"/>
          </a:xfrm>
          <a:prstGeom prst="rect">
            <a:avLst/>
          </a:prstGeom>
          <a:noFill/>
          <a:ln>
            <a:noFill/>
          </a:ln>
        </p:spPr>
      </p:pic>
      <p:pic>
        <p:nvPicPr>
          <p:cNvPr id="177" name="Google Shape;177;p39"/>
          <p:cNvPicPr preferRelativeResize="0"/>
          <p:nvPr/>
        </p:nvPicPr>
        <p:blipFill>
          <a:blip r:embed="rId5">
            <a:alphaModFix/>
          </a:blip>
          <a:stretch>
            <a:fillRect/>
          </a:stretch>
        </p:blipFill>
        <p:spPr>
          <a:xfrm>
            <a:off x="1258900" y="3590425"/>
            <a:ext cx="1765042" cy="1013800"/>
          </a:xfrm>
          <a:prstGeom prst="rect">
            <a:avLst/>
          </a:prstGeom>
          <a:noFill/>
          <a:ln>
            <a:noFill/>
          </a:ln>
        </p:spPr>
      </p:pic>
      <p:pic>
        <p:nvPicPr>
          <p:cNvPr id="178" name="Google Shape;178;p39"/>
          <p:cNvPicPr preferRelativeResize="0"/>
          <p:nvPr/>
        </p:nvPicPr>
        <p:blipFill>
          <a:blip r:embed="rId6">
            <a:alphaModFix/>
          </a:blip>
          <a:stretch>
            <a:fillRect/>
          </a:stretch>
        </p:blipFill>
        <p:spPr>
          <a:xfrm>
            <a:off x="6246592" y="3528176"/>
            <a:ext cx="2835785" cy="1013800"/>
          </a:xfrm>
          <a:prstGeom prst="rect">
            <a:avLst/>
          </a:prstGeom>
          <a:noFill/>
          <a:ln>
            <a:noFill/>
          </a:ln>
        </p:spPr>
      </p:pic>
      <p:pic>
        <p:nvPicPr>
          <p:cNvPr id="179" name="Google Shape;179;p39"/>
          <p:cNvPicPr preferRelativeResize="0"/>
          <p:nvPr/>
        </p:nvPicPr>
        <p:blipFill>
          <a:blip r:embed="rId7">
            <a:alphaModFix/>
          </a:blip>
          <a:stretch>
            <a:fillRect/>
          </a:stretch>
        </p:blipFill>
        <p:spPr>
          <a:xfrm>
            <a:off x="3799878" y="3762025"/>
            <a:ext cx="1670800" cy="1253100"/>
          </a:xfrm>
          <a:prstGeom prst="rect">
            <a:avLst/>
          </a:prstGeom>
          <a:noFill/>
          <a:ln>
            <a:noFill/>
          </a:ln>
        </p:spPr>
      </p:pic>
      <p:pic>
        <p:nvPicPr>
          <p:cNvPr id="180" name="Google Shape;180;p39"/>
          <p:cNvPicPr preferRelativeResize="0"/>
          <p:nvPr/>
        </p:nvPicPr>
        <p:blipFill>
          <a:blip r:embed="rId8">
            <a:alphaModFix/>
          </a:blip>
          <a:stretch>
            <a:fillRect/>
          </a:stretch>
        </p:blipFill>
        <p:spPr>
          <a:xfrm>
            <a:off x="5291975" y="1615600"/>
            <a:ext cx="971650" cy="971650"/>
          </a:xfrm>
          <a:prstGeom prst="rect">
            <a:avLst/>
          </a:prstGeom>
          <a:noFill/>
          <a:ln>
            <a:noFill/>
          </a:ln>
        </p:spPr>
      </p:pic>
      <p:pic>
        <p:nvPicPr>
          <p:cNvPr id="181" name="Google Shape;181;p39"/>
          <p:cNvPicPr preferRelativeResize="0"/>
          <p:nvPr/>
        </p:nvPicPr>
        <p:blipFill rotWithShape="1">
          <a:blip r:embed="rId9">
            <a:alphaModFix/>
          </a:blip>
          <a:srcRect r="66341"/>
          <a:stretch/>
        </p:blipFill>
        <p:spPr>
          <a:xfrm>
            <a:off x="2864374" y="3098200"/>
            <a:ext cx="1280720" cy="1124400"/>
          </a:xfrm>
          <a:prstGeom prst="rect">
            <a:avLst/>
          </a:prstGeom>
          <a:noFill/>
          <a:ln>
            <a:noFill/>
          </a:ln>
        </p:spPr>
      </p:pic>
      <p:pic>
        <p:nvPicPr>
          <p:cNvPr id="182" name="Google Shape;182;p39"/>
          <p:cNvPicPr preferRelativeResize="0"/>
          <p:nvPr/>
        </p:nvPicPr>
        <p:blipFill>
          <a:blip r:embed="rId10">
            <a:alphaModFix/>
          </a:blip>
          <a:stretch>
            <a:fillRect/>
          </a:stretch>
        </p:blipFill>
        <p:spPr>
          <a:xfrm>
            <a:off x="6722575" y="1615604"/>
            <a:ext cx="2001499" cy="1124400"/>
          </a:xfrm>
          <a:prstGeom prst="rect">
            <a:avLst/>
          </a:prstGeom>
          <a:noFill/>
          <a:ln>
            <a:noFill/>
          </a:ln>
        </p:spPr>
      </p:pic>
      <p:pic>
        <p:nvPicPr>
          <p:cNvPr id="183" name="Google Shape;183;p39"/>
          <p:cNvPicPr preferRelativeResize="0"/>
          <p:nvPr/>
        </p:nvPicPr>
        <p:blipFill>
          <a:blip r:embed="rId11">
            <a:alphaModFix/>
          </a:blip>
          <a:stretch>
            <a:fillRect/>
          </a:stretch>
        </p:blipFill>
        <p:spPr>
          <a:xfrm>
            <a:off x="4905513" y="458911"/>
            <a:ext cx="1481275" cy="1481275"/>
          </a:xfrm>
          <a:prstGeom prst="rect">
            <a:avLst/>
          </a:prstGeom>
          <a:noFill/>
          <a:ln>
            <a:noFill/>
          </a:ln>
        </p:spPr>
      </p:pic>
      <p:pic>
        <p:nvPicPr>
          <p:cNvPr id="184" name="Google Shape;184;p39"/>
          <p:cNvPicPr preferRelativeResize="0"/>
          <p:nvPr/>
        </p:nvPicPr>
        <p:blipFill>
          <a:blip r:embed="rId12">
            <a:alphaModFix/>
          </a:blip>
          <a:stretch>
            <a:fillRect/>
          </a:stretch>
        </p:blipFill>
        <p:spPr>
          <a:xfrm>
            <a:off x="5470675" y="2853734"/>
            <a:ext cx="2985500" cy="350200"/>
          </a:xfrm>
          <a:prstGeom prst="rect">
            <a:avLst/>
          </a:prstGeom>
          <a:noFill/>
          <a:ln>
            <a:noFill/>
          </a:ln>
        </p:spPr>
      </p:pic>
      <p:pic>
        <p:nvPicPr>
          <p:cNvPr id="185" name="Google Shape;185;p39"/>
          <p:cNvPicPr preferRelativeResize="0"/>
          <p:nvPr/>
        </p:nvPicPr>
        <p:blipFill>
          <a:blip r:embed="rId13">
            <a:alphaModFix/>
          </a:blip>
          <a:stretch>
            <a:fillRect/>
          </a:stretch>
        </p:blipFill>
        <p:spPr>
          <a:xfrm>
            <a:off x="6991875" y="738173"/>
            <a:ext cx="1947171" cy="1202000"/>
          </a:xfrm>
          <a:prstGeom prst="rect">
            <a:avLst/>
          </a:prstGeom>
          <a:noFill/>
          <a:ln>
            <a:noFill/>
          </a:ln>
        </p:spPr>
      </p:pic>
      <p:pic>
        <p:nvPicPr>
          <p:cNvPr id="186" name="Google Shape;186;p39"/>
          <p:cNvPicPr preferRelativeResize="0"/>
          <p:nvPr/>
        </p:nvPicPr>
        <p:blipFill>
          <a:blip r:embed="rId14">
            <a:alphaModFix/>
          </a:blip>
          <a:stretch>
            <a:fillRect/>
          </a:stretch>
        </p:blipFill>
        <p:spPr>
          <a:xfrm>
            <a:off x="5249750" y="3317675"/>
            <a:ext cx="1058900" cy="1058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0"/>
          <p:cNvSpPr/>
          <p:nvPr/>
        </p:nvSpPr>
        <p:spPr>
          <a:xfrm>
            <a:off x="3077300" y="995575"/>
            <a:ext cx="5754900" cy="2545200"/>
          </a:xfrm>
          <a:prstGeom prst="round2DiagRect">
            <a:avLst>
              <a:gd name="adj1" fmla="val 9957"/>
              <a:gd name="adj2" fmla="val 0"/>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931D"/>
              </a:solidFill>
            </a:endParaRPr>
          </a:p>
        </p:txBody>
      </p:sp>
      <p:sp>
        <p:nvSpPr>
          <p:cNvPr id="192" name="Google Shape;192;p40"/>
          <p:cNvSpPr txBox="1">
            <a:spLocks noGrp="1"/>
          </p:cNvSpPr>
          <p:nvPr>
            <p:ph type="title"/>
          </p:nvPr>
        </p:nvSpPr>
        <p:spPr>
          <a:xfrm>
            <a:off x="493800" y="214400"/>
            <a:ext cx="865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200" b="1" dirty="0">
                <a:solidFill>
                  <a:srgbClr val="F7931D"/>
                </a:solidFill>
              </a:rPr>
              <a:t>Hvilke stereotyper findes i medierne?</a:t>
            </a:r>
            <a:endParaRPr sz="3200" b="1" dirty="0">
              <a:solidFill>
                <a:srgbClr val="F7931D"/>
              </a:solidFill>
            </a:endParaRPr>
          </a:p>
        </p:txBody>
      </p:sp>
      <p:sp>
        <p:nvSpPr>
          <p:cNvPr id="193" name="Google Shape;193;p40"/>
          <p:cNvSpPr txBox="1">
            <a:spLocks noGrp="1"/>
          </p:cNvSpPr>
          <p:nvPr>
            <p:ph type="body" idx="1"/>
          </p:nvPr>
        </p:nvSpPr>
        <p:spPr>
          <a:xfrm>
            <a:off x="3166675" y="1017725"/>
            <a:ext cx="5633100" cy="249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sz="1400" dirty="0">
                <a:solidFill>
                  <a:srgbClr val="FFFFFF"/>
                </a:solidFill>
              </a:rPr>
              <a:t>Hvordan beskrives nedenstående grupper i dine favoritprogrammer?</a:t>
            </a:r>
            <a:endParaRPr sz="1400" dirty="0">
              <a:solidFill>
                <a:srgbClr val="FFFFFF"/>
              </a:solidFill>
            </a:endParaRPr>
          </a:p>
          <a:p>
            <a:pPr marL="457200" lvl="0" indent="-317500" algn="l" rtl="0">
              <a:spcBef>
                <a:spcPts val="1600"/>
              </a:spcBef>
              <a:spcAft>
                <a:spcPts val="0"/>
              </a:spcAft>
              <a:buClr>
                <a:srgbClr val="FFFFFF"/>
              </a:buClr>
              <a:buSzPts val="1400"/>
              <a:buChar char="●"/>
            </a:pPr>
            <a:r>
              <a:rPr lang="da-DK" sz="1400" dirty="0">
                <a:solidFill>
                  <a:srgbClr val="FFFFFF"/>
                </a:solidFill>
              </a:rPr>
              <a:t>Mennesker med funktionsnedsættelser</a:t>
            </a:r>
            <a:endParaRPr sz="1400" dirty="0">
              <a:solidFill>
                <a:srgbClr val="FFFFFF"/>
              </a:solidFill>
            </a:endParaRPr>
          </a:p>
          <a:p>
            <a:pPr marL="457200" lvl="0" indent="-317500" algn="l" rtl="0">
              <a:spcBef>
                <a:spcPts val="0"/>
              </a:spcBef>
              <a:spcAft>
                <a:spcPts val="0"/>
              </a:spcAft>
              <a:buClr>
                <a:srgbClr val="FFFFFF"/>
              </a:buClr>
              <a:buSzPts val="1400"/>
              <a:buChar char="●"/>
            </a:pPr>
            <a:r>
              <a:rPr lang="da-DK" sz="1400" dirty="0">
                <a:solidFill>
                  <a:srgbClr val="FFFFFF"/>
                </a:solidFill>
              </a:rPr>
              <a:t>Gamle mennesker</a:t>
            </a:r>
            <a:endParaRPr sz="1400" dirty="0">
              <a:solidFill>
                <a:srgbClr val="FFFFFF"/>
              </a:solidFill>
            </a:endParaRPr>
          </a:p>
          <a:p>
            <a:pPr marL="457200" lvl="0" indent="-317500" algn="l" rtl="0">
              <a:spcBef>
                <a:spcPts val="0"/>
              </a:spcBef>
              <a:spcAft>
                <a:spcPts val="0"/>
              </a:spcAft>
              <a:buClr>
                <a:srgbClr val="FFFFFF"/>
              </a:buClr>
              <a:buSzPts val="1400"/>
              <a:buChar char="●"/>
            </a:pPr>
            <a:r>
              <a:rPr lang="da-DK" sz="1400" dirty="0">
                <a:solidFill>
                  <a:srgbClr val="FFFFFF"/>
                </a:solidFill>
              </a:rPr>
              <a:t>Farvede personer</a:t>
            </a:r>
            <a:endParaRPr sz="1400" dirty="0">
              <a:solidFill>
                <a:srgbClr val="FFFFFF"/>
              </a:solidFill>
            </a:endParaRPr>
          </a:p>
          <a:p>
            <a:pPr marL="457200" lvl="0" indent="-317500" algn="l" rtl="0">
              <a:spcBef>
                <a:spcPts val="0"/>
              </a:spcBef>
              <a:spcAft>
                <a:spcPts val="0"/>
              </a:spcAft>
              <a:buClr>
                <a:srgbClr val="FFFFFF"/>
              </a:buClr>
              <a:buSzPts val="1400"/>
              <a:buChar char="●"/>
            </a:pPr>
            <a:r>
              <a:rPr lang="da-DK" sz="1400" dirty="0">
                <a:solidFill>
                  <a:srgbClr val="FFFFFF"/>
                </a:solidFill>
              </a:rPr>
              <a:t>Personer af en anden "race" end din egen</a:t>
            </a:r>
            <a:endParaRPr sz="1400" dirty="0">
              <a:solidFill>
                <a:srgbClr val="FFFFFF"/>
              </a:solidFill>
            </a:endParaRPr>
          </a:p>
          <a:p>
            <a:pPr marL="457200" lvl="0" indent="-317500" algn="l" rtl="0">
              <a:spcBef>
                <a:spcPts val="0"/>
              </a:spcBef>
              <a:spcAft>
                <a:spcPts val="0"/>
              </a:spcAft>
              <a:buClr>
                <a:srgbClr val="FFFFFF"/>
              </a:buClr>
              <a:buSzPts val="1400"/>
              <a:buChar char="●"/>
            </a:pPr>
            <a:r>
              <a:rPr lang="da-DK" sz="1400" dirty="0">
                <a:solidFill>
                  <a:srgbClr val="FFFFFF"/>
                </a:solidFill>
              </a:rPr>
              <a:t>Personer med en ikke-binær kønsopfattelse</a:t>
            </a:r>
            <a:endParaRPr sz="1400" dirty="0">
              <a:solidFill>
                <a:srgbClr val="FFFFFF"/>
              </a:solidFill>
            </a:endParaRPr>
          </a:p>
          <a:p>
            <a:pPr marL="0" lvl="0" indent="0" algn="l" rtl="0">
              <a:spcBef>
                <a:spcPts val="1600"/>
              </a:spcBef>
              <a:spcAft>
                <a:spcPts val="0"/>
              </a:spcAft>
              <a:buNone/>
            </a:pPr>
            <a:r>
              <a:rPr lang="da-DK" sz="1400" dirty="0">
                <a:solidFill>
                  <a:srgbClr val="FFFFFF"/>
                </a:solidFill>
              </a:rPr>
              <a:t>Kan du komme i tanker om programmer, der på positiv måde har givet disse personer en anden profil?</a:t>
            </a:r>
            <a:endParaRPr sz="1400" dirty="0">
              <a:solidFill>
                <a:srgbClr val="FFFFFF"/>
              </a:solidFill>
            </a:endParaRPr>
          </a:p>
          <a:p>
            <a:pPr marL="0" lvl="0" indent="0" algn="l" rtl="0">
              <a:spcBef>
                <a:spcPts val="1600"/>
              </a:spcBef>
              <a:spcAft>
                <a:spcPts val="1600"/>
              </a:spcAft>
              <a:buNone/>
            </a:pPr>
            <a:endParaRPr dirty="0"/>
          </a:p>
        </p:txBody>
      </p:sp>
      <p:pic>
        <p:nvPicPr>
          <p:cNvPr id="194" name="Google Shape;194;p40"/>
          <p:cNvPicPr preferRelativeResize="0"/>
          <p:nvPr/>
        </p:nvPicPr>
        <p:blipFill>
          <a:blip r:embed="rId3">
            <a:alphaModFix/>
          </a:blip>
          <a:stretch>
            <a:fillRect/>
          </a:stretch>
        </p:blipFill>
        <p:spPr>
          <a:xfrm>
            <a:off x="493798" y="1017713"/>
            <a:ext cx="2262801" cy="2195825"/>
          </a:xfrm>
          <a:prstGeom prst="rect">
            <a:avLst/>
          </a:prstGeom>
          <a:noFill/>
          <a:ln>
            <a:noFill/>
          </a:ln>
        </p:spPr>
      </p:pic>
      <p:pic>
        <p:nvPicPr>
          <p:cNvPr id="196" name="Google Shape;196;p40"/>
          <p:cNvPicPr preferRelativeResize="0"/>
          <p:nvPr/>
        </p:nvPicPr>
        <p:blipFill rotWithShape="1">
          <a:blip r:embed="rId4">
            <a:alphaModFix/>
          </a:blip>
          <a:srcRect l="4864" t="3586" r="20752" b="9585"/>
          <a:stretch/>
        </p:blipFill>
        <p:spPr>
          <a:xfrm>
            <a:off x="5616775" y="3646863"/>
            <a:ext cx="1038917" cy="1457475"/>
          </a:xfrm>
          <a:prstGeom prst="rect">
            <a:avLst/>
          </a:prstGeom>
          <a:noFill/>
          <a:ln>
            <a:noFill/>
          </a:ln>
        </p:spPr>
      </p:pic>
      <p:pic>
        <p:nvPicPr>
          <p:cNvPr id="197" name="Google Shape;197;p40"/>
          <p:cNvPicPr preferRelativeResize="0"/>
          <p:nvPr/>
        </p:nvPicPr>
        <p:blipFill>
          <a:blip r:embed="rId5">
            <a:alphaModFix/>
          </a:blip>
          <a:stretch>
            <a:fillRect/>
          </a:stretch>
        </p:blipFill>
        <p:spPr>
          <a:xfrm>
            <a:off x="6950649" y="3593820"/>
            <a:ext cx="1038925" cy="1563543"/>
          </a:xfrm>
          <a:prstGeom prst="rect">
            <a:avLst/>
          </a:prstGeom>
          <a:noFill/>
          <a:ln>
            <a:noFill/>
          </a:ln>
        </p:spPr>
      </p:pic>
      <p:pic>
        <p:nvPicPr>
          <p:cNvPr id="198" name="Google Shape;198;p40"/>
          <p:cNvPicPr preferRelativeResize="0"/>
          <p:nvPr/>
        </p:nvPicPr>
        <p:blipFill>
          <a:blip r:embed="rId6">
            <a:alphaModFix/>
          </a:blip>
          <a:stretch>
            <a:fillRect/>
          </a:stretch>
        </p:blipFill>
        <p:spPr>
          <a:xfrm>
            <a:off x="4376900" y="3665475"/>
            <a:ext cx="987075" cy="1420250"/>
          </a:xfrm>
          <a:prstGeom prst="rect">
            <a:avLst/>
          </a:prstGeom>
          <a:noFill/>
          <a:ln>
            <a:noFill/>
          </a:ln>
        </p:spPr>
      </p:pic>
      <p:pic>
        <p:nvPicPr>
          <p:cNvPr id="2" name="Picture 1"/>
          <p:cNvPicPr>
            <a:picLocks noChangeAspect="1"/>
          </p:cNvPicPr>
          <p:nvPr/>
        </p:nvPicPr>
        <p:blipFill>
          <a:blip r:embed="rId7"/>
          <a:stretch>
            <a:fillRect/>
          </a:stretch>
        </p:blipFill>
        <p:spPr>
          <a:xfrm>
            <a:off x="1199925" y="3593820"/>
            <a:ext cx="2924175" cy="10953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41"/>
          <p:cNvPicPr preferRelativeResize="0"/>
          <p:nvPr/>
        </p:nvPicPr>
        <p:blipFill>
          <a:blip r:embed="rId3">
            <a:alphaModFix/>
          </a:blip>
          <a:stretch>
            <a:fillRect/>
          </a:stretch>
        </p:blipFill>
        <p:spPr>
          <a:xfrm>
            <a:off x="765451" y="1048000"/>
            <a:ext cx="3641026" cy="2089600"/>
          </a:xfrm>
          <a:prstGeom prst="rect">
            <a:avLst/>
          </a:prstGeom>
          <a:noFill/>
          <a:ln>
            <a:noFill/>
          </a:ln>
        </p:spPr>
      </p:pic>
      <p:pic>
        <p:nvPicPr>
          <p:cNvPr id="204" name="Google Shape;204;p41"/>
          <p:cNvPicPr preferRelativeResize="0"/>
          <p:nvPr/>
        </p:nvPicPr>
        <p:blipFill rotWithShape="1">
          <a:blip r:embed="rId4">
            <a:alphaModFix/>
          </a:blip>
          <a:srcRect t="4131"/>
          <a:stretch/>
        </p:blipFill>
        <p:spPr>
          <a:xfrm>
            <a:off x="3442250" y="2319601"/>
            <a:ext cx="3414638" cy="2688348"/>
          </a:xfrm>
          <a:prstGeom prst="rect">
            <a:avLst/>
          </a:prstGeom>
          <a:noFill/>
          <a:ln>
            <a:noFill/>
          </a:ln>
        </p:spPr>
      </p:pic>
      <p:sp>
        <p:nvSpPr>
          <p:cNvPr id="205" name="Google Shape;205;p41"/>
          <p:cNvSpPr/>
          <p:nvPr/>
        </p:nvSpPr>
        <p:spPr>
          <a:xfrm>
            <a:off x="5772500" y="976800"/>
            <a:ext cx="3144000" cy="2232000"/>
          </a:xfrm>
          <a:prstGeom prst="round2DiagRect">
            <a:avLst>
              <a:gd name="adj1" fmla="val 10794"/>
              <a:gd name="adj2" fmla="val 0"/>
            </a:avLst>
          </a:prstGeom>
          <a:solidFill>
            <a:srgbClr val="F79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1"/>
          <p:cNvSpPr txBox="1">
            <a:spLocks noGrp="1"/>
          </p:cNvSpPr>
          <p:nvPr>
            <p:ph type="title"/>
          </p:nvPr>
        </p:nvSpPr>
        <p:spPr>
          <a:xfrm>
            <a:off x="1569119" y="256235"/>
            <a:ext cx="716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200" b="1" dirty="0">
                <a:solidFill>
                  <a:srgbClr val="F7931D"/>
                </a:solidFill>
              </a:rPr>
              <a:t>Hvad med trykte medier?</a:t>
            </a:r>
            <a:endParaRPr sz="3200" b="1" dirty="0">
              <a:solidFill>
                <a:srgbClr val="F7931D"/>
              </a:solidFill>
            </a:endParaRPr>
          </a:p>
        </p:txBody>
      </p:sp>
      <p:sp>
        <p:nvSpPr>
          <p:cNvPr id="207" name="Google Shape;207;p41"/>
          <p:cNvSpPr txBox="1">
            <a:spLocks noGrp="1"/>
          </p:cNvSpPr>
          <p:nvPr>
            <p:ph type="body" idx="1"/>
          </p:nvPr>
        </p:nvSpPr>
        <p:spPr>
          <a:xfrm>
            <a:off x="5941250" y="1096200"/>
            <a:ext cx="2806500" cy="1993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da-DK" dirty="0">
                <a:solidFill>
                  <a:srgbClr val="FFFFFF"/>
                </a:solidFill>
              </a:rPr>
              <a:t>Har der i den nationale, trykte presse været skrevet nedsættende eller har overskrifter været præget af stereotyper?</a:t>
            </a:r>
            <a:endParaRPr dirty="0">
              <a:solidFill>
                <a:srgbClr val="FFFFFF"/>
              </a:solidFill>
            </a:endParaRPr>
          </a:p>
        </p:txBody>
      </p:sp>
      <p:pic>
        <p:nvPicPr>
          <p:cNvPr id="208" name="Google Shape;208;p41"/>
          <p:cNvPicPr preferRelativeResize="0"/>
          <p:nvPr/>
        </p:nvPicPr>
        <p:blipFill>
          <a:blip r:embed="rId5">
            <a:alphaModFix/>
          </a:blip>
          <a:stretch>
            <a:fillRect/>
          </a:stretch>
        </p:blipFill>
        <p:spPr>
          <a:xfrm>
            <a:off x="1846014" y="234425"/>
            <a:ext cx="739950" cy="739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2"/>
          <p:cNvSpPr/>
          <p:nvPr/>
        </p:nvSpPr>
        <p:spPr>
          <a:xfrm>
            <a:off x="676775" y="1385400"/>
            <a:ext cx="8197200" cy="2858100"/>
          </a:xfrm>
          <a:prstGeom prst="round2DiagRect">
            <a:avLst>
              <a:gd name="adj1" fmla="val 9856"/>
              <a:gd name="adj2" fmla="val 0"/>
            </a:avLst>
          </a:prstGeom>
          <a:solidFill>
            <a:srgbClr val="F79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2"/>
          <p:cNvSpPr txBox="1">
            <a:spLocks noGrp="1"/>
          </p:cNvSpPr>
          <p:nvPr>
            <p:ph type="title"/>
          </p:nvPr>
        </p:nvSpPr>
        <p:spPr>
          <a:xfrm>
            <a:off x="501600" y="139225"/>
            <a:ext cx="864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200" b="1">
                <a:solidFill>
                  <a:srgbClr val="F7931D"/>
                </a:solidFill>
              </a:rPr>
              <a:t>Nu er det tid til at handle!</a:t>
            </a:r>
            <a:endParaRPr sz="3200" b="1">
              <a:solidFill>
                <a:srgbClr val="F7931D"/>
              </a:solidFill>
            </a:endParaRPr>
          </a:p>
        </p:txBody>
      </p:sp>
      <p:sp>
        <p:nvSpPr>
          <p:cNvPr id="215" name="Google Shape;215;p42"/>
          <p:cNvSpPr txBox="1">
            <a:spLocks noGrp="1"/>
          </p:cNvSpPr>
          <p:nvPr>
            <p:ph type="body" idx="1"/>
          </p:nvPr>
        </p:nvSpPr>
        <p:spPr>
          <a:xfrm>
            <a:off x="804175" y="1385400"/>
            <a:ext cx="8137200" cy="257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da-DK" sz="1400" b="1" dirty="0">
                <a:solidFill>
                  <a:srgbClr val="FFFFFF"/>
                </a:solidFill>
              </a:rPr>
              <a:t>Du skal:</a:t>
            </a:r>
            <a:endParaRPr sz="1400" b="1" dirty="0">
              <a:solidFill>
                <a:srgbClr val="FFFFFF"/>
              </a:solidFill>
            </a:endParaRPr>
          </a:p>
          <a:p>
            <a:pPr marL="457200" lvl="0" indent="-330200" algn="l" rtl="0">
              <a:lnSpc>
                <a:spcPct val="100000"/>
              </a:lnSpc>
              <a:spcBef>
                <a:spcPts val="0"/>
              </a:spcBef>
              <a:spcAft>
                <a:spcPts val="0"/>
              </a:spcAft>
              <a:buClr>
                <a:srgbClr val="FFFFFF"/>
              </a:buClr>
              <a:buSzPts val="1600"/>
              <a:buChar char="●"/>
            </a:pPr>
            <a:r>
              <a:rPr lang="da-DK" sz="1400" dirty="0">
                <a:solidFill>
                  <a:srgbClr val="FFFFFF"/>
                </a:solidFill>
              </a:rPr>
              <a:t>Finde frem til den medievirksomhed du vil kontakte.</a:t>
            </a:r>
            <a:endParaRPr sz="1400" dirty="0">
              <a:solidFill>
                <a:srgbClr val="FFFFFF"/>
              </a:solidFill>
            </a:endParaRPr>
          </a:p>
          <a:p>
            <a:pPr marL="457200" lvl="0" indent="-330200" algn="l" rtl="0">
              <a:lnSpc>
                <a:spcPct val="100000"/>
              </a:lnSpc>
              <a:spcBef>
                <a:spcPts val="0"/>
              </a:spcBef>
              <a:spcAft>
                <a:spcPts val="0"/>
              </a:spcAft>
              <a:buClr>
                <a:srgbClr val="FFFFFF"/>
              </a:buClr>
              <a:buSzPts val="1600"/>
              <a:buChar char="●"/>
            </a:pPr>
            <a:r>
              <a:rPr lang="da-DK" sz="1400" dirty="0">
                <a:solidFill>
                  <a:srgbClr val="FFFFFF"/>
                </a:solidFill>
              </a:rPr>
              <a:t>Find en kontaktadresse på den pågældende medievirksomhed. Og gerne et navn på den, der kan kontaktes.</a:t>
            </a:r>
            <a:endParaRPr sz="1400" dirty="0">
              <a:solidFill>
                <a:srgbClr val="FFFFFF"/>
              </a:solidFill>
            </a:endParaRPr>
          </a:p>
          <a:p>
            <a:pPr marL="457200" lvl="0" indent="-330200" algn="l" rtl="0">
              <a:lnSpc>
                <a:spcPct val="100000"/>
              </a:lnSpc>
              <a:spcBef>
                <a:spcPts val="0"/>
              </a:spcBef>
              <a:spcAft>
                <a:spcPts val="0"/>
              </a:spcAft>
              <a:buClr>
                <a:srgbClr val="FFFFFF"/>
              </a:buClr>
              <a:buSzPts val="1600"/>
              <a:buChar char="●"/>
            </a:pPr>
            <a:r>
              <a:rPr lang="da-DK" sz="1400" dirty="0">
                <a:solidFill>
                  <a:srgbClr val="FFFFFF"/>
                </a:solidFill>
              </a:rPr>
              <a:t>Skriv et brev/email, hvor du bruger følgende tips:</a:t>
            </a:r>
            <a:endParaRPr sz="1400" dirty="0">
              <a:solidFill>
                <a:srgbClr val="FFFFFF"/>
              </a:solidFill>
            </a:endParaRPr>
          </a:p>
          <a:p>
            <a:pPr marL="914400" marR="0" lvl="0" indent="-330200" algn="l" rtl="0">
              <a:lnSpc>
                <a:spcPct val="100000"/>
              </a:lnSpc>
              <a:spcBef>
                <a:spcPts val="0"/>
              </a:spcBef>
              <a:spcAft>
                <a:spcPts val="0"/>
              </a:spcAft>
              <a:buClr>
                <a:srgbClr val="FFFFFF"/>
              </a:buClr>
              <a:buSzPts val="1600"/>
              <a:buAutoNum type="arabicPeriod"/>
            </a:pPr>
            <a:r>
              <a:rPr lang="da-DK" sz="1400" dirty="0">
                <a:solidFill>
                  <a:srgbClr val="FFFFFF"/>
                </a:solidFill>
              </a:rPr>
              <a:t>Hold en høflig tone i din henvendelse – virksomheder vil hellere svare på høflige henvendelser.</a:t>
            </a:r>
            <a:endParaRPr sz="1400" dirty="0">
              <a:solidFill>
                <a:srgbClr val="FFFFFF"/>
              </a:solidFill>
            </a:endParaRPr>
          </a:p>
          <a:p>
            <a:pPr marL="914400" marR="0" lvl="0" indent="-330200" algn="l" rtl="0">
              <a:lnSpc>
                <a:spcPct val="100000"/>
              </a:lnSpc>
              <a:spcBef>
                <a:spcPts val="0"/>
              </a:spcBef>
              <a:spcAft>
                <a:spcPts val="0"/>
              </a:spcAft>
              <a:buClr>
                <a:srgbClr val="FFFFFF"/>
              </a:buClr>
              <a:buSzPts val="1600"/>
              <a:buAutoNum type="arabicPeriod"/>
            </a:pPr>
            <a:r>
              <a:rPr lang="da-DK" sz="1400" dirty="0">
                <a:solidFill>
                  <a:srgbClr val="FFFFFF"/>
                </a:solidFill>
              </a:rPr>
              <a:t>Vær opmærksom på, at du henvender dig til den rigtige virksomhed </a:t>
            </a:r>
            <a:endParaRPr sz="1400" dirty="0">
              <a:solidFill>
                <a:srgbClr val="FFFFFF"/>
              </a:solidFill>
            </a:endParaRPr>
          </a:p>
          <a:p>
            <a:pPr marL="914400" marR="0" lvl="0" indent="-330200" algn="l" rtl="0">
              <a:lnSpc>
                <a:spcPct val="100000"/>
              </a:lnSpc>
              <a:spcBef>
                <a:spcPts val="0"/>
              </a:spcBef>
              <a:spcAft>
                <a:spcPts val="0"/>
              </a:spcAft>
              <a:buClr>
                <a:srgbClr val="FFFFFF"/>
              </a:buClr>
              <a:buSzPts val="1600"/>
              <a:buAutoNum type="arabicPeriod"/>
            </a:pPr>
            <a:r>
              <a:rPr lang="da-DK" sz="1400" dirty="0">
                <a:solidFill>
                  <a:srgbClr val="FFFFFF"/>
                </a:solidFill>
              </a:rPr>
              <a:t>Gør henvendelsen personlig – fortæl om hvordan du personligt bliver påvirket af artiklen eller indholdet.</a:t>
            </a:r>
            <a:endParaRPr sz="1400" dirty="0">
              <a:solidFill>
                <a:srgbClr val="FFFFFF"/>
              </a:solidFill>
            </a:endParaRPr>
          </a:p>
          <a:p>
            <a:pPr marL="914400" marR="0" lvl="0" indent="-330200" algn="l" rtl="0">
              <a:lnSpc>
                <a:spcPct val="100000"/>
              </a:lnSpc>
              <a:spcBef>
                <a:spcPts val="0"/>
              </a:spcBef>
              <a:spcAft>
                <a:spcPts val="0"/>
              </a:spcAft>
              <a:buClr>
                <a:srgbClr val="FFFFFF"/>
              </a:buClr>
              <a:buSzPts val="1600"/>
              <a:buAutoNum type="arabicPeriod"/>
            </a:pPr>
            <a:r>
              <a:rPr lang="da-DK" sz="1400" dirty="0">
                <a:solidFill>
                  <a:srgbClr val="FFFFFF"/>
                </a:solidFill>
              </a:rPr>
              <a:t>Brug kendsgerninger</a:t>
            </a:r>
            <a:endParaRPr sz="1400" dirty="0">
              <a:solidFill>
                <a:srgbClr val="FFFFFF"/>
              </a:solidFill>
            </a:endParaRPr>
          </a:p>
          <a:p>
            <a:pPr marL="914400" marR="0" lvl="0" indent="-330200" algn="l" rtl="0">
              <a:lnSpc>
                <a:spcPct val="100000"/>
              </a:lnSpc>
              <a:spcBef>
                <a:spcPts val="0"/>
              </a:spcBef>
              <a:spcAft>
                <a:spcPts val="0"/>
              </a:spcAft>
              <a:buClr>
                <a:srgbClr val="FFFFFF"/>
              </a:buClr>
              <a:buSzPts val="1600"/>
              <a:buAutoNum type="arabicPeriod"/>
            </a:pPr>
            <a:r>
              <a:rPr lang="da-DK" sz="1400" dirty="0">
                <a:solidFill>
                  <a:srgbClr val="FFFFFF"/>
                </a:solidFill>
              </a:rPr>
              <a:t>Brug eksempler</a:t>
            </a:r>
            <a:endParaRPr sz="1400" b="1" dirty="0">
              <a:solidFill>
                <a:srgbClr val="FFFFFF"/>
              </a:solidFill>
            </a:endParaRPr>
          </a:p>
          <a:p>
            <a:pPr marL="0" lvl="0" indent="0" algn="l" rtl="0">
              <a:lnSpc>
                <a:spcPct val="100000"/>
              </a:lnSpc>
              <a:spcBef>
                <a:spcPts val="0"/>
              </a:spcBef>
              <a:spcAft>
                <a:spcPts val="0"/>
              </a:spcAft>
              <a:buNone/>
            </a:pPr>
            <a:endParaRPr sz="1050" dirty="0">
              <a:solidFill>
                <a:schemeClr val="dk1"/>
              </a:solidFill>
            </a:endParaRPr>
          </a:p>
          <a:p>
            <a:pPr marL="0" lvl="0" indent="0" algn="l" rtl="0">
              <a:lnSpc>
                <a:spcPct val="100000"/>
              </a:lnSpc>
              <a:spcBef>
                <a:spcPts val="0"/>
              </a:spcBef>
              <a:spcAft>
                <a:spcPts val="0"/>
              </a:spcAft>
              <a:buNone/>
            </a:pPr>
            <a:endParaRPr sz="1050" dirty="0">
              <a:solidFill>
                <a:schemeClr val="dk1"/>
              </a:solidFill>
            </a:endParaRPr>
          </a:p>
          <a:p>
            <a:pPr marL="0" lvl="0" indent="0" algn="l" rtl="0">
              <a:lnSpc>
                <a:spcPct val="100000"/>
              </a:lnSpc>
              <a:spcBef>
                <a:spcPts val="0"/>
              </a:spcBef>
              <a:spcAft>
                <a:spcPts val="0"/>
              </a:spcAft>
              <a:buNone/>
            </a:pPr>
            <a:endParaRPr sz="105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endParaRPr>
          </a:p>
        </p:txBody>
      </p:sp>
      <p:sp>
        <p:nvSpPr>
          <p:cNvPr id="216" name="Google Shape;216;p42"/>
          <p:cNvSpPr txBox="1"/>
          <p:nvPr/>
        </p:nvSpPr>
        <p:spPr>
          <a:xfrm>
            <a:off x="676775" y="672000"/>
            <a:ext cx="8197200" cy="71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800" dirty="0">
                <a:solidFill>
                  <a:schemeClr val="dk1"/>
                </a:solidFill>
              </a:rPr>
              <a:t>Vælg fra et af de angivne emner eller nyhedsartikler og skriv et brev eller email til medievirksomheden, der fremhæver dette indhold. </a:t>
            </a:r>
            <a:endParaRPr sz="1800" dirty="0"/>
          </a:p>
        </p:txBody>
      </p:sp>
      <p:sp>
        <p:nvSpPr>
          <p:cNvPr id="217" name="Google Shape;217;p42"/>
          <p:cNvSpPr txBox="1"/>
          <p:nvPr/>
        </p:nvSpPr>
        <p:spPr>
          <a:xfrm>
            <a:off x="1831275" y="4111975"/>
            <a:ext cx="6313800" cy="108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1800" b="1" dirty="0">
                <a:solidFill>
                  <a:schemeClr val="dk1"/>
                </a:solidFill>
              </a:rPr>
              <a:t>Send ikke brevet/emailen før du har talt med mig, redigeret dit arbejde og jeg har sagt OK.</a:t>
            </a:r>
            <a:endParaRPr sz="1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3"/>
          <p:cNvSpPr/>
          <p:nvPr/>
        </p:nvSpPr>
        <p:spPr>
          <a:xfrm>
            <a:off x="642525" y="1209000"/>
            <a:ext cx="6218400" cy="1566900"/>
          </a:xfrm>
          <a:prstGeom prst="round2DiagRect">
            <a:avLst>
              <a:gd name="adj1" fmla="val 9856"/>
              <a:gd name="adj2" fmla="val 0"/>
            </a:avLst>
          </a:prstGeom>
          <a:solidFill>
            <a:srgbClr val="F79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3"/>
          <p:cNvSpPr txBox="1">
            <a:spLocks noGrp="1"/>
          </p:cNvSpPr>
          <p:nvPr>
            <p:ph type="title"/>
          </p:nvPr>
        </p:nvSpPr>
        <p:spPr>
          <a:xfrm>
            <a:off x="493500" y="117200"/>
            <a:ext cx="865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a-DK" sz="3200" b="1" dirty="0">
                <a:solidFill>
                  <a:srgbClr val="F7931D"/>
                </a:solidFill>
              </a:rPr>
              <a:t>Det kan I allesammen gøre...</a:t>
            </a:r>
            <a:endParaRPr sz="3200" b="1" dirty="0">
              <a:solidFill>
                <a:srgbClr val="F7931D"/>
              </a:solidFill>
            </a:endParaRPr>
          </a:p>
        </p:txBody>
      </p:sp>
      <p:sp>
        <p:nvSpPr>
          <p:cNvPr id="224" name="Google Shape;224;p43"/>
          <p:cNvSpPr txBox="1">
            <a:spLocks noGrp="1"/>
          </p:cNvSpPr>
          <p:nvPr>
            <p:ph type="body" idx="1"/>
          </p:nvPr>
        </p:nvSpPr>
        <p:spPr>
          <a:xfrm>
            <a:off x="721875" y="733275"/>
            <a:ext cx="6284100" cy="57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a-DK" sz="2400" b="1" dirty="0">
                <a:solidFill>
                  <a:schemeClr val="dk1"/>
                </a:solidFill>
              </a:rPr>
              <a:t>Fremhæv en positiv holdning:</a:t>
            </a:r>
            <a:endParaRPr sz="24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p>
        </p:txBody>
      </p:sp>
      <p:pic>
        <p:nvPicPr>
          <p:cNvPr id="225" name="Google Shape;225;p43"/>
          <p:cNvPicPr preferRelativeResize="0"/>
          <p:nvPr/>
        </p:nvPicPr>
        <p:blipFill>
          <a:blip r:embed="rId3">
            <a:alphaModFix/>
          </a:blip>
          <a:stretch>
            <a:fillRect/>
          </a:stretch>
        </p:blipFill>
        <p:spPr>
          <a:xfrm>
            <a:off x="7073500" y="3089150"/>
            <a:ext cx="1734250" cy="1734250"/>
          </a:xfrm>
          <a:prstGeom prst="rect">
            <a:avLst/>
          </a:prstGeom>
          <a:noFill/>
          <a:ln>
            <a:noFill/>
          </a:ln>
        </p:spPr>
      </p:pic>
      <p:pic>
        <p:nvPicPr>
          <p:cNvPr id="226" name="Google Shape;226;p43"/>
          <p:cNvPicPr preferRelativeResize="0"/>
          <p:nvPr/>
        </p:nvPicPr>
        <p:blipFill>
          <a:blip r:embed="rId4">
            <a:alphaModFix/>
          </a:blip>
          <a:stretch>
            <a:fillRect/>
          </a:stretch>
        </p:blipFill>
        <p:spPr>
          <a:xfrm>
            <a:off x="7038800" y="1125312"/>
            <a:ext cx="1734250" cy="1734250"/>
          </a:xfrm>
          <a:prstGeom prst="rect">
            <a:avLst/>
          </a:prstGeom>
          <a:noFill/>
          <a:ln>
            <a:noFill/>
          </a:ln>
        </p:spPr>
      </p:pic>
      <p:sp>
        <p:nvSpPr>
          <p:cNvPr id="227" name="Google Shape;227;p43"/>
          <p:cNvSpPr txBox="1"/>
          <p:nvPr/>
        </p:nvSpPr>
        <p:spPr>
          <a:xfrm>
            <a:off x="735400" y="994625"/>
            <a:ext cx="6059700" cy="198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600" dirty="0">
                <a:solidFill>
                  <a:srgbClr val="FFFFFF"/>
                </a:solidFill>
              </a:rPr>
              <a:t>Når du ser positivt, online indhold om beskyttede karakteristika, kan du understøtte det ved at dele det. Du kan med din gruppe aftale en </a:t>
            </a:r>
            <a:r>
              <a:rPr lang="da-DK" sz="1600" b="1" dirty="0">
                <a:solidFill>
                  <a:srgbClr val="FFFFFF"/>
                </a:solidFill>
              </a:rPr>
              <a:t>hashtag</a:t>
            </a:r>
            <a:r>
              <a:rPr lang="da-DK" sz="1600" dirty="0">
                <a:solidFill>
                  <a:srgbClr val="FFFFFF"/>
                </a:solidFill>
              </a:rPr>
              <a:t> og dele indholdet med denne hashtag. Opbyg en samling af positivt indhold og tag det med tilbage til gruppen efter en vis tid.</a:t>
            </a:r>
            <a:endParaRPr sz="1600" dirty="0">
              <a:solidFill>
                <a:srgbClr val="FFFFFF"/>
              </a:solidFill>
            </a:endParaRPr>
          </a:p>
        </p:txBody>
      </p:sp>
      <p:sp>
        <p:nvSpPr>
          <p:cNvPr id="228" name="Google Shape;228;p43"/>
          <p:cNvSpPr/>
          <p:nvPr/>
        </p:nvSpPr>
        <p:spPr>
          <a:xfrm>
            <a:off x="629000" y="3280850"/>
            <a:ext cx="6409800" cy="1329300"/>
          </a:xfrm>
          <a:prstGeom prst="round2DiagRect">
            <a:avLst>
              <a:gd name="adj1" fmla="val 9856"/>
              <a:gd name="adj2" fmla="val 0"/>
            </a:avLst>
          </a:prstGeom>
          <a:solidFill>
            <a:srgbClr val="F79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3"/>
          <p:cNvSpPr txBox="1"/>
          <p:nvPr/>
        </p:nvSpPr>
        <p:spPr>
          <a:xfrm>
            <a:off x="721875" y="2870275"/>
            <a:ext cx="6650400" cy="37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2400" b="1">
                <a:solidFill>
                  <a:schemeClr val="dk1"/>
                </a:solidFill>
              </a:rPr>
              <a:t>Stop stereotyperne:</a:t>
            </a:r>
            <a:endParaRPr sz="1800"/>
          </a:p>
        </p:txBody>
      </p:sp>
      <p:sp>
        <p:nvSpPr>
          <p:cNvPr id="230" name="Google Shape;230;p43"/>
          <p:cNvSpPr txBox="1"/>
          <p:nvPr/>
        </p:nvSpPr>
        <p:spPr>
          <a:xfrm>
            <a:off x="721875" y="3256675"/>
            <a:ext cx="6059700" cy="139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a-DK" sz="1600" dirty="0">
                <a:solidFill>
                  <a:srgbClr val="FFFFFF"/>
                </a:solidFill>
              </a:rPr>
              <a:t>Hvis du ser indhold, der fremmer eller udspreder stereotype synspunkter om beskyttede karakteristika, skal du ikke dele eller like det. Hvis det er særligt sårende kan du evt. opslå et svar med hashtaggen </a:t>
            </a:r>
            <a:r>
              <a:rPr lang="da-DK" sz="1600" b="1" dirty="0">
                <a:solidFill>
                  <a:srgbClr val="FFFFFF"/>
                </a:solidFill>
              </a:rPr>
              <a:t>#stopspreadinghate</a:t>
            </a:r>
            <a:r>
              <a:rPr lang="da-DK" sz="1600" dirty="0">
                <a:solidFill>
                  <a:srgbClr val="FFFFFF"/>
                </a:solidFill>
              </a:rPr>
              <a:t> og ikke noget andet.</a:t>
            </a:r>
            <a:endParaRPr sz="1200"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44"/>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236" name="Google Shape;236;p44"/>
          <p:cNvPicPr preferRelativeResize="0"/>
          <p:nvPr/>
        </p:nvPicPr>
        <p:blipFill rotWithShape="1">
          <a:blip r:embed="rId4">
            <a:alphaModFix/>
          </a:blip>
          <a:srcRect/>
          <a:stretch/>
        </p:blipFill>
        <p:spPr>
          <a:xfrm>
            <a:off x="2313182" y="703750"/>
            <a:ext cx="4517626" cy="1868000"/>
          </a:xfrm>
          <a:prstGeom prst="rect">
            <a:avLst/>
          </a:prstGeom>
          <a:noFill/>
          <a:ln>
            <a:noFill/>
          </a:ln>
        </p:spPr>
      </p:pic>
      <p:sp>
        <p:nvSpPr>
          <p:cNvPr id="237" name="Google Shape;237;p44"/>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b="1">
                <a:solidFill>
                  <a:srgbClr val="F7931D"/>
                </a:solidFill>
              </a:rPr>
              <a:t>www.hackinghate.eu</a:t>
            </a:r>
            <a:endParaRPr sz="3600" b="1">
              <a:solidFill>
                <a:srgbClr val="F7931D"/>
              </a:solidFill>
            </a:endParaRPr>
          </a:p>
        </p:txBody>
      </p:sp>
      <p:sp>
        <p:nvSpPr>
          <p:cNvPr id="238" name="Google Shape;238;p44"/>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2500" b="1">
                <a:solidFill>
                  <a:srgbClr val="F7931D"/>
                </a:solidFill>
              </a:rPr>
              <a:t>#SELMA_eu</a:t>
            </a:r>
            <a:endParaRPr sz="2500" b="1">
              <a:solidFill>
                <a:srgbClr val="F7931D"/>
              </a:solidFill>
            </a:endParaRPr>
          </a:p>
        </p:txBody>
      </p:sp>
      <p:pic>
        <p:nvPicPr>
          <p:cNvPr id="239" name="Google Shape;239;p44"/>
          <p:cNvPicPr preferRelativeResize="0"/>
          <p:nvPr/>
        </p:nvPicPr>
        <p:blipFill rotWithShape="1">
          <a:blip r:embed="rId5">
            <a:alphaModFix/>
          </a:blip>
          <a:srcRect/>
          <a:stretch/>
        </p:blipFill>
        <p:spPr>
          <a:xfrm>
            <a:off x="2994226" y="3738238"/>
            <a:ext cx="421425" cy="421425"/>
          </a:xfrm>
          <a:prstGeom prst="rect">
            <a:avLst/>
          </a:prstGeom>
          <a:noFill/>
          <a:ln>
            <a:noFill/>
          </a:ln>
        </p:spPr>
      </p:pic>
      <p:pic>
        <p:nvPicPr>
          <p:cNvPr id="240" name="Google Shape;240;p44"/>
          <p:cNvPicPr preferRelativeResize="0"/>
          <p:nvPr/>
        </p:nvPicPr>
        <p:blipFill>
          <a:blip r:embed="rId6">
            <a:alphaModFix/>
          </a:blip>
          <a:stretch>
            <a:fillRect/>
          </a:stretch>
        </p:blipFill>
        <p:spPr>
          <a:xfrm>
            <a:off x="698200" y="4566900"/>
            <a:ext cx="2193600" cy="413000"/>
          </a:xfrm>
          <a:prstGeom prst="rect">
            <a:avLst/>
          </a:prstGeom>
          <a:noFill/>
          <a:ln>
            <a:noFill/>
          </a:ln>
        </p:spPr>
      </p:pic>
      <p:pic>
        <p:nvPicPr>
          <p:cNvPr id="241" name="Google Shape;241;p44"/>
          <p:cNvPicPr preferRelativeResize="0"/>
          <p:nvPr/>
        </p:nvPicPr>
        <p:blipFill rotWithShape="1">
          <a:blip r:embed="rId7">
            <a:alphaModFix/>
          </a:blip>
          <a:srcRect/>
          <a:stretch/>
        </p:blipFill>
        <p:spPr>
          <a:xfrm>
            <a:off x="4951950" y="4627776"/>
            <a:ext cx="953696" cy="291250"/>
          </a:xfrm>
          <a:prstGeom prst="rect">
            <a:avLst/>
          </a:prstGeom>
          <a:noFill/>
          <a:ln>
            <a:noFill/>
          </a:ln>
        </p:spPr>
      </p:pic>
      <p:pic>
        <p:nvPicPr>
          <p:cNvPr id="242" name="Google Shape;242;p44"/>
          <p:cNvPicPr preferRelativeResize="0"/>
          <p:nvPr/>
        </p:nvPicPr>
        <p:blipFill rotWithShape="1">
          <a:blip r:embed="rId8">
            <a:alphaModFix/>
          </a:blip>
          <a:srcRect t="6263" b="6254"/>
          <a:stretch/>
        </p:blipFill>
        <p:spPr>
          <a:xfrm>
            <a:off x="3022725" y="4566900"/>
            <a:ext cx="1169370" cy="412999"/>
          </a:xfrm>
          <a:prstGeom prst="rect">
            <a:avLst/>
          </a:prstGeom>
          <a:noFill/>
          <a:ln>
            <a:noFill/>
          </a:ln>
        </p:spPr>
      </p:pic>
      <p:pic>
        <p:nvPicPr>
          <p:cNvPr id="243" name="Google Shape;243;p44"/>
          <p:cNvPicPr preferRelativeResize="0"/>
          <p:nvPr/>
        </p:nvPicPr>
        <p:blipFill rotWithShape="1">
          <a:blip r:embed="rId9">
            <a:alphaModFix/>
          </a:blip>
          <a:srcRect/>
          <a:stretch/>
        </p:blipFill>
        <p:spPr>
          <a:xfrm>
            <a:off x="4323031" y="4524394"/>
            <a:ext cx="498000" cy="498000"/>
          </a:xfrm>
          <a:prstGeom prst="rect">
            <a:avLst/>
          </a:prstGeom>
          <a:noFill/>
          <a:ln>
            <a:noFill/>
          </a:ln>
        </p:spPr>
      </p:pic>
      <p:pic>
        <p:nvPicPr>
          <p:cNvPr id="244" name="Google Shape;244;p44"/>
          <p:cNvPicPr preferRelativeResize="0"/>
          <p:nvPr/>
        </p:nvPicPr>
        <p:blipFill rotWithShape="1">
          <a:blip r:embed="rId10">
            <a:alphaModFix/>
          </a:blip>
          <a:srcRect/>
          <a:stretch/>
        </p:blipFill>
        <p:spPr>
          <a:xfrm>
            <a:off x="6036575" y="4499890"/>
            <a:ext cx="498002" cy="547023"/>
          </a:xfrm>
          <a:prstGeom prst="rect">
            <a:avLst/>
          </a:prstGeom>
          <a:noFill/>
          <a:ln>
            <a:noFill/>
          </a:ln>
        </p:spPr>
      </p:pic>
      <p:pic>
        <p:nvPicPr>
          <p:cNvPr id="245" name="Google Shape;245;p44"/>
          <p:cNvPicPr preferRelativeResize="0"/>
          <p:nvPr/>
        </p:nvPicPr>
        <p:blipFill rotWithShape="1">
          <a:blip r:embed="rId11">
            <a:alphaModFix/>
          </a:blip>
          <a:srcRect/>
          <a:stretch/>
        </p:blipFill>
        <p:spPr>
          <a:xfrm>
            <a:off x="6665500" y="4617700"/>
            <a:ext cx="953698" cy="311403"/>
          </a:xfrm>
          <a:prstGeom prst="rect">
            <a:avLst/>
          </a:prstGeom>
          <a:noFill/>
          <a:ln>
            <a:noFill/>
          </a:ln>
        </p:spPr>
      </p:pic>
      <p:pic>
        <p:nvPicPr>
          <p:cNvPr id="246" name="Google Shape;246;p44"/>
          <p:cNvPicPr preferRelativeResize="0"/>
          <p:nvPr/>
        </p:nvPicPr>
        <p:blipFill rotWithShape="1">
          <a:blip r:embed="rId12">
            <a:alphaModFix/>
          </a:blip>
          <a:srcRect/>
          <a:stretch/>
        </p:blipFill>
        <p:spPr>
          <a:xfrm>
            <a:off x="7750125" y="4627775"/>
            <a:ext cx="1142175" cy="291250"/>
          </a:xfrm>
          <a:prstGeom prst="rect">
            <a:avLst/>
          </a:prstGeom>
          <a:noFill/>
          <a:ln>
            <a:noFill/>
          </a:ln>
        </p:spPr>
      </p:pic>
      <p:pic>
        <p:nvPicPr>
          <p:cNvPr id="247" name="Google Shape;247;p44"/>
          <p:cNvPicPr preferRelativeResize="0"/>
          <p:nvPr/>
        </p:nvPicPr>
        <p:blipFill>
          <a:blip r:embed="rId13">
            <a:alphaModFix/>
          </a:blip>
          <a:stretch>
            <a:fillRect/>
          </a:stretch>
        </p:blipFill>
        <p:spPr>
          <a:xfrm>
            <a:off x="82850" y="512491"/>
            <a:ext cx="332296" cy="33162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370</Words>
  <Application>Microsoft Office PowerPoint</Application>
  <PresentationFormat>On-screen Show (16:9)</PresentationFormat>
  <Paragraphs>35</Paragraphs>
  <Slides>8</Slides>
  <Notes>8</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8</vt:i4>
      </vt:variant>
    </vt:vector>
  </HeadingPairs>
  <TitlesOfParts>
    <vt:vector size="12" baseType="lpstr">
      <vt:lpstr>Arial</vt:lpstr>
      <vt:lpstr>Simple Light</vt:lpstr>
      <vt:lpstr>Simple Light</vt:lpstr>
      <vt:lpstr>Simple Light</vt:lpstr>
      <vt:lpstr>Bruger medieudgivere stereotyper i deres indhold?</vt:lpstr>
      <vt:lpstr>Hvilken forskellige typer af medievirksomheder findes der?</vt:lpstr>
      <vt:lpstr>Kom med eksempler på medievirksomheder du kender til</vt:lpstr>
      <vt:lpstr>Hvilke stereotyper findes i medierne?</vt:lpstr>
      <vt:lpstr>Hvad med trykte medier?</vt:lpstr>
      <vt:lpstr>Nu er det tid til at handle!</vt:lpstr>
      <vt:lpstr>Det kan I allesammen gøre...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Bruger medieudgivere stereotyper i deres indhold?</dc:title>
  <cp:lastModifiedBy>Adobe EUN</cp:lastModifiedBy>
  <cp:revision>2</cp:revision>
  <dcterms:modified xsi:type="dcterms:W3CDTF">2019-09-18T10:48:06Z</dcterms:modified>
</cp:coreProperties>
</file>