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" panose="02020603050405020304" pitchFamily="18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249"/>
    <a:srgbClr val="AF0029"/>
    <a:srgbClr val="993366"/>
    <a:srgbClr val="DDDDDD"/>
    <a:srgbClr val="66CCFF"/>
    <a:srgbClr val="008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30073A3-84A7-05F6-2610-0823EA2B762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8C91F30-E0D8-1429-93B8-54D1C5FD2FE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4E798014-C543-8C5A-2FB1-DF9DB41F227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Title goes here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4E46DF89-E0DB-CA10-00F2-10CCD5515AC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8465474-F194-4A5F-8829-C61B72CBBD31}" type="slidenum">
              <a:rPr lang="en-US" altLang="de-DE"/>
              <a:pPr>
                <a:defRPr/>
              </a:pPr>
              <a:t>‹Nr.›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9E3E096-8366-3347-0A67-7EAA2C90F7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1DFEF84-FBA1-A598-9076-A2C4D735D06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B244BFB-A158-CDEE-D9B5-A5F24D7CB89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1BF1B411-C9DF-7E1C-0A98-BB24E6D650A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BE4A1CCC-C659-FB42-8135-B679BA91D77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12E06FC1-4251-666E-2D49-04E6AC8E8F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1DBA7C7-DD52-44D3-B49B-402F966C9F97}" type="slidenum">
              <a:rPr lang="en-US" altLang="de-DE"/>
              <a:pPr>
                <a:defRPr/>
              </a:pPr>
              <a:t>‹Nr.›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ヒラギノ角ゴ Pro W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ヒラギノ角ゴ Pro W3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4C822EEC-BF7F-6AD7-0132-21252E74D8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1D988027-6748-4558-B989-029F7C480D08}" type="slidenum">
              <a:rPr lang="en-US" altLang="de-DE" sz="1200"/>
              <a:pPr algn="r"/>
              <a:t>1</a:t>
            </a:fld>
            <a:endParaRPr lang="en-US" altLang="de-DE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C35E3E4E-29D9-522D-505A-9AF6CD3A660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9A54A1F5-42C5-4164-A651-F963866B9E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04F4D420-65E8-FF36-5C7A-45334B5529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FEBC2623-0C14-4019-8090-466FD893DAE3}" type="slidenum">
              <a:rPr lang="en-US" altLang="de-DE" sz="1200"/>
              <a:pPr algn="r"/>
              <a:t>2</a:t>
            </a:fld>
            <a:endParaRPr lang="en-US" altLang="de-DE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6F458C27-2D02-B17B-DB41-DCBCC9DCBE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6B2AFC6C-8C72-6175-D2F7-65027E4D14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A8CCA155-E488-820F-58A2-5459753BF3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CC70569C-ED85-46A3-8AE3-2EFB2D01B1C4}" type="slidenum">
              <a:rPr lang="en-US" altLang="de-DE" sz="1200"/>
              <a:pPr algn="r"/>
              <a:t>3</a:t>
            </a:fld>
            <a:endParaRPr lang="en-US" altLang="de-DE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1F82FC4A-EAD2-093C-E4D2-C0BE3D2CC2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8DE5BB00-56ED-DF24-2DE2-00565D6562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73E76AA6-B701-02D5-6B96-E452544C44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76AB387F-7699-45B0-990A-6FCE70B089FE}" type="slidenum">
              <a:rPr lang="en-US" altLang="de-DE" sz="1200"/>
              <a:pPr algn="r"/>
              <a:t>4</a:t>
            </a:fld>
            <a:endParaRPr lang="en-US" altLang="de-DE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0CC0D293-B558-A7D9-057F-C12283B255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1F72EED5-C4FA-A023-B7CA-2B80A3DD1A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700512C5-21D2-C37B-B042-D3816BA834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26FC49F0-743D-4717-BE80-B238AEC2F78F}" type="slidenum">
              <a:rPr lang="en-US" altLang="de-DE" sz="1200"/>
              <a:pPr algn="r"/>
              <a:t>5</a:t>
            </a:fld>
            <a:endParaRPr lang="en-US" altLang="de-DE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A2C3D7A7-18B2-12D4-1B0B-B21D69C70F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EB2769EE-B7A3-F734-F8F9-A261617CC6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70141D1F-1933-C5F7-AB79-269253FC3B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6D627873-26B3-4C1F-A86E-6D7491AE0357}" type="slidenum">
              <a:rPr lang="en-US" altLang="de-DE" sz="1200"/>
              <a:pPr algn="r"/>
              <a:t>6</a:t>
            </a:fld>
            <a:endParaRPr lang="en-US" altLang="de-DE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E7382637-AD76-E2E1-12F3-9715FDEE46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998E818C-C704-FC20-8308-B94626A392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94C177DF-87E1-51F4-ED66-B94B0205DF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fld id="{C3A6A67A-00B7-4E79-A5B6-66311CB14550}" type="slidenum">
              <a:rPr lang="en-US" altLang="de-DE" sz="1200"/>
              <a:pPr algn="r"/>
              <a:t>7</a:t>
            </a:fld>
            <a:endParaRPr lang="en-US" altLang="de-DE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88726B3B-078A-FFE7-8E8F-5D1963226F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  <p:txBody>
          <a:bodyPr/>
          <a:lstStyle/>
          <a:p>
            <a:endParaRPr lang="de-DE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7F578FE7-69D5-FC77-0275-AF6AE4E312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>
              <a:latin typeface="Times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94498464"/>
      </p:ext>
    </p:extLst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9800715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686539"/>
      </p:ext>
    </p:extLst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8877585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529243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6064046"/>
      </p:ext>
    </p:extLst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0670464"/>
      </p:ext>
    </p:extLst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8110416"/>
      </p:ext>
    </p:extLst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17031720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9606462"/>
      </p:ext>
    </p:extLst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5671100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23821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ppt pg bkgd-1.png">
            <a:extLst>
              <a:ext uri="{FF2B5EF4-FFF2-40B4-BE49-F238E27FC236}">
                <a16:creationId xmlns:a16="http://schemas.microsoft.com/office/drawing/2014/main" id="{F2F2A0AE-6D8E-558D-CD74-D19DBE3F301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02AE4DBC-0A45-9B12-C3BA-118029E31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dist="17961" dir="2700000" algn="ctr" rotWithShape="0">
              <a:schemeClr val="bg2">
                <a:alpha val="74998"/>
              </a:scheme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D1D862E9-F3B8-58FB-DD2E-3EC5DF7DC8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/>
              <a:t>Click to edit Master text styles</a:t>
            </a:r>
          </a:p>
          <a:p>
            <a:pPr lvl="1"/>
            <a:r>
              <a:rPr lang="en-US" altLang="de-DE"/>
              <a:t>Second level</a:t>
            </a:r>
          </a:p>
          <a:p>
            <a:pPr lvl="2"/>
            <a:r>
              <a:rPr lang="en-US" altLang="de-DE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cut/>
  </p:transition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 kern="1200" spc="-150">
          <a:solidFill>
            <a:schemeClr val="accent2"/>
          </a:solidFill>
          <a:latin typeface="Arial"/>
          <a:ea typeface="ヒラギノ角ゴ Pro W3" charset="-128"/>
          <a:cs typeface="ヒラギノ角ゴ Pro W3" charset="-128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ヒラギノ角ゴ Pro W3" charset="-128"/>
          <a:cs typeface="ヒラギノ角ゴ Pro W3" charset="-128"/>
        </a:defRPr>
      </a:lvl5pPr>
      <a:lvl6pPr marL="4572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6pPr>
      <a:lvl7pPr marL="9144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7pPr>
      <a:lvl8pPr marL="13716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8pPr>
      <a:lvl9pPr marL="1828800" algn="ctr" rtl="0" fontAlgn="base">
        <a:lnSpc>
          <a:spcPct val="7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Verdan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ebdings" panose="05030102010509060703" pitchFamily="18" charset="2"/>
        <a:buChar char="4"/>
        <a:defRPr sz="3000">
          <a:solidFill>
            <a:schemeClr val="tx1"/>
          </a:solidFill>
          <a:latin typeface="Arial"/>
          <a:ea typeface="ヒラギノ角ゴ Pro W3" charset="-128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2700">
          <a:solidFill>
            <a:schemeClr val="tx1"/>
          </a:solidFill>
          <a:latin typeface="Arial"/>
          <a:ea typeface="ヒラギノ角ゴ Pro W3" charset="-128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Arial"/>
          <a:ea typeface="ヒラギノ角ゴ Pro W3" charset="-128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Arial"/>
          <a:ea typeface="ヒラギノ角ゴ Pro W3" charset="-128"/>
          <a:cs typeface="Arial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ヒラギノ角ゴ Pro W3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ppt title pg bkgd-1.png">
            <a:extLst>
              <a:ext uri="{FF2B5EF4-FFF2-40B4-BE49-F238E27FC236}">
                <a16:creationId xmlns:a16="http://schemas.microsoft.com/office/drawing/2014/main" id="{23100AAD-EC2F-155C-E7B4-DBE5B1CFE2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91344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1033">
            <a:extLst>
              <a:ext uri="{FF2B5EF4-FFF2-40B4-BE49-F238E27FC236}">
                <a16:creationId xmlns:a16="http://schemas.microsoft.com/office/drawing/2014/main" id="{82616577-3B0C-656B-6928-3BC2889D6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3763" y="6248400"/>
            <a:ext cx="3778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l"/>
            <a:r>
              <a:rPr lang="en-US" altLang="de-DE" sz="900">
                <a:latin typeface="Arial" panose="020B0604020202020204" pitchFamily="34" charset="0"/>
                <a:cs typeface="Arial" panose="020B0604020202020204" pitchFamily="34" charset="0"/>
              </a:rPr>
              <a:t>292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F04B3A-5EEA-F2A8-B7E5-A83E168CD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3055938"/>
            <a:ext cx="3965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r>
              <a:rPr lang="en-US" altLang="de-DE" sz="2400">
                <a:latin typeface="Arial" panose="020B0604020202020204" pitchFamily="34" charset="0"/>
                <a:cs typeface="Arial" panose="020B0604020202020204" pitchFamily="34" charset="0"/>
              </a:rPr>
              <a:t>The Successful Club Series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8395D0-411C-864F-1E00-80386508CEE2}"/>
              </a:ext>
            </a:extLst>
          </p:cNvPr>
          <p:cNvSpPr txBox="1"/>
          <p:nvPr/>
        </p:nvSpPr>
        <p:spPr>
          <a:xfrm>
            <a:off x="166688" y="3665538"/>
            <a:ext cx="8796337" cy="8302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de-DE" sz="4800" b="1" spc="-150" noProof="0" dirty="0">
                <a:solidFill>
                  <a:srgbClr val="00293F"/>
                </a:solidFill>
                <a:latin typeface="Arial"/>
                <a:ea typeface="+mn-ea"/>
                <a:cs typeface="Arial"/>
              </a:rPr>
              <a:t>Motivierendes Feedback geben</a:t>
            </a:r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49C715D5-6C0C-2159-868F-88E1F2BAF7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2770" y="5791200"/>
            <a:ext cx="366799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r>
              <a:rPr lang="de-DE" sz="2400" noProof="0" dirty="0">
                <a:latin typeface="Arial" panose="020B0604020202020204" pitchFamily="34" charset="0"/>
                <a:cs typeface="Arial" panose="020B0604020202020204" pitchFamily="34" charset="0"/>
              </a:rPr>
              <a:t>Serie “Erfolgreicher Club</a:t>
            </a:r>
            <a:r>
              <a:rPr lang="en-US" altLang="de-DE" sz="24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3" name="Textfeld 3">
            <a:extLst>
              <a:ext uri="{FF2B5EF4-FFF2-40B4-BE49-F238E27FC236}">
                <a16:creationId xmlns:a16="http://schemas.microsoft.com/office/drawing/2014/main" id="{95D243D5-7AE9-ADCA-54A0-8C71EDA42B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0975" y="6470650"/>
            <a:ext cx="62420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1pPr>
            <a:lvl2pPr marL="742950" indent="-28575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2pPr>
            <a:lvl3pPr marL="1143000" indent="-22860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3pPr>
            <a:lvl4pPr marL="1600200" indent="-22860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4pPr>
            <a:lvl5pPr marL="2057400" indent="-228600" algn="ctr" defTabSz="457200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</a:defRPr>
            </a:lvl9pPr>
          </a:lstStyle>
          <a:p>
            <a:pPr algn="l"/>
            <a:r>
              <a:rPr lang="de-DE" altLang="de-DE" sz="1400" dirty="0">
                <a:solidFill>
                  <a:srgbClr val="FFFFFF"/>
                </a:solidFill>
                <a:latin typeface="Arial" panose="020B0604020202020204" pitchFamily="34" charset="0"/>
              </a:rPr>
              <a:t>Frei übersetzt von Sarah Mewes, Division A </a:t>
            </a:r>
            <a:r>
              <a:rPr lang="de-DE" altLang="de-DE" sz="1400" dirty="0" err="1">
                <a:solidFill>
                  <a:srgbClr val="FFFFFF"/>
                </a:solidFill>
                <a:latin typeface="Arial" panose="020B0604020202020204" pitchFamily="34" charset="0"/>
              </a:rPr>
              <a:t>Director</a:t>
            </a:r>
            <a:r>
              <a:rPr lang="de-DE" altLang="de-DE" sz="1400" dirty="0">
                <a:solidFill>
                  <a:srgbClr val="FFFFFF"/>
                </a:solidFill>
                <a:latin typeface="Arial" panose="020B0604020202020204" pitchFamily="34" charset="0"/>
              </a:rPr>
              <a:t> 2025/2026, District 95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">
            <a:extLst>
              <a:ext uri="{FF2B5EF4-FFF2-40B4-BE49-F238E27FC236}">
                <a16:creationId xmlns:a16="http://schemas.microsoft.com/office/drawing/2014/main" id="{4DF28ABE-5592-84F4-6F38-4CD8FBD1C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F376F3DE-3B26-E4DC-4799-E0EBC1529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21920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de-DE" altLang="de-DE" sz="3600" dirty="0">
                <a:latin typeface="Arial" panose="020B0604020202020204" pitchFamily="34" charset="0"/>
              </a:rPr>
              <a:t>Bewertungen bringen Redenden Vorteile, indem sie…</a:t>
            </a:r>
            <a:endParaRPr lang="en-US" altLang="de-DE" sz="3600" dirty="0">
              <a:latin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D5CC36-3016-7B93-BD64-BDD2E8A29F4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19200" y="2667000"/>
            <a:ext cx="7772400" cy="32766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ts val="4438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Sofortiges Feedback bieten</a:t>
            </a:r>
          </a:p>
          <a:p>
            <a:pPr eaLnBrk="1" hangingPunct="1">
              <a:spcBef>
                <a:spcPct val="0"/>
              </a:spcBef>
              <a:spcAft>
                <a:spcPts val="4438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Verbesserungsmöglichkeiten aufzeigen</a:t>
            </a:r>
          </a:p>
          <a:p>
            <a:pPr eaLnBrk="1" hangingPunct="1">
              <a:spcBef>
                <a:spcPct val="0"/>
              </a:spcBef>
              <a:spcAft>
                <a:spcPts val="4438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Selbstwertgefühl aufbauen und erhalten</a:t>
            </a:r>
            <a:endParaRPr lang="en-US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">
            <a:extLst>
              <a:ext uri="{FF2B5EF4-FFF2-40B4-BE49-F238E27FC236}">
                <a16:creationId xmlns:a16="http://schemas.microsoft.com/office/drawing/2014/main" id="{8714B051-1AA6-EC47-4B25-6A75DD0FA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DB0B36F-D86D-B8B0-5139-FB1BE0C04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143000"/>
            <a:ext cx="7772400" cy="12954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de-DE" altLang="de-DE" sz="3600" dirty="0">
                <a:latin typeface="Arial" panose="020B0604020202020204" pitchFamily="34" charset="0"/>
              </a:rPr>
              <a:t>Bewerten nach dem „Erklären und Überzeugen“-Ansatz („Tell and Sell“)</a:t>
            </a:r>
            <a:endParaRPr lang="en-US" altLang="de-DE" sz="3600" dirty="0">
              <a:latin typeface="Arial" panose="020B0604020202020204" pitchFamily="34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E2B7F56D-81B9-1AB2-4B9B-E68974F86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85357"/>
            <a:ext cx="75438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l" eaLnBrk="1" hangingPunct="1">
              <a:lnSpc>
                <a:spcPct val="150000"/>
              </a:lnSpc>
              <a:spcBef>
                <a:spcPct val="20000"/>
              </a:spcBef>
              <a:spcAft>
                <a:spcPts val="1800"/>
              </a:spcAft>
              <a:buClr>
                <a:schemeClr val="accent2"/>
              </a:buClr>
            </a:pPr>
            <a:r>
              <a:rPr lang="de-DE" altLang="de-DE" sz="36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Wenn die bewertende Person spricht…</a:t>
            </a:r>
          </a:p>
          <a:p>
            <a:pPr algn="l" eaLnBrk="1" hangingPunct="1">
              <a:lnSpc>
                <a:spcPct val="150000"/>
              </a:lnSpc>
              <a:spcBef>
                <a:spcPct val="20000"/>
              </a:spcBef>
              <a:spcAft>
                <a:spcPts val="1800"/>
              </a:spcAft>
              <a:buClr>
                <a:schemeClr val="accent2"/>
              </a:buClr>
            </a:pPr>
            <a:r>
              <a:rPr lang="de-DE" altLang="de-DE" sz="36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…und die redende Person zuhört!</a:t>
            </a:r>
            <a:endParaRPr lang="en-US" altLang="de-DE" sz="36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EC18C5CC-54EA-1C0B-1BAA-2EB7F6B0148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138362"/>
            <a:ext cx="7162800" cy="1143000"/>
          </a:xfrm>
        </p:spPr>
        <p:txBody>
          <a:bodyPr/>
          <a:lstStyle/>
          <a:p>
            <a:pPr marL="457200" indent="-457200" eaLnBrk="1" hangingPunct="1">
              <a:spcBef>
                <a:spcPct val="15000"/>
              </a:spcBef>
              <a:spcAft>
                <a:spcPts val="10800"/>
              </a:spcAft>
              <a:buClrTx/>
              <a:buFont typeface="Verdana" panose="020B0604030504040204" pitchFamily="34" charset="0"/>
              <a:buAutoNum type="arabicPeriod"/>
            </a:pPr>
            <a:r>
              <a:rPr lang="de-DE" altLang="de-DE" sz="2800" dirty="0">
                <a:latin typeface="Arial" panose="020B0604020202020204" pitchFamily="34" charset="0"/>
                <a:cs typeface="Arial" panose="020B0604020202020204" pitchFamily="34" charset="0"/>
              </a:rPr>
              <a:t>Vor der Rede: Austausch mit der redenden Person über:</a:t>
            </a:r>
            <a:br>
              <a:rPr lang="en-US" altLang="de-D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12">
            <a:extLst>
              <a:ext uri="{FF2B5EF4-FFF2-40B4-BE49-F238E27FC236}">
                <a16:creationId xmlns:a16="http://schemas.microsoft.com/office/drawing/2014/main" id="{074241B7-12AA-045B-B301-6EA8BA4A2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29B2D63-D18F-AD21-C8F4-EA4F4729F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6553200" cy="1143000"/>
          </a:xfrm>
        </p:spPr>
        <p:txBody>
          <a:bodyPr/>
          <a:lstStyle/>
          <a:p>
            <a:pPr>
              <a:defRPr/>
            </a:pPr>
            <a:r>
              <a:rPr lang="de-DE" altLang="de-DE" sz="3600" dirty="0">
                <a:latin typeface="Arial" panose="020B0604020202020204" pitchFamily="34" charset="0"/>
              </a:rPr>
              <a:t>Wie effektiv bewertet werden kann</a:t>
            </a:r>
            <a:endParaRPr lang="en-US" altLang="de-DE" sz="3600" dirty="0"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1E5FA5-41CB-775A-0C92-1E977AF08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052762"/>
            <a:ext cx="5105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l">
              <a:buClr>
                <a:srgbClr val="B91428"/>
              </a:buClr>
              <a:buFont typeface="Arial" panose="020B0604020202020204" pitchFamily="34" charset="0"/>
              <a:buChar char="•"/>
            </a:pPr>
            <a:r>
              <a:rPr lang="de-DE" sz="2400" noProof="0" dirty="0">
                <a:latin typeface="Arial" panose="020B0604020202020204" pitchFamily="34" charset="0"/>
              </a:rPr>
              <a:t>Ziele des Lernpfad-Projekts</a:t>
            </a:r>
          </a:p>
          <a:p>
            <a:pPr algn="l">
              <a:buClr>
                <a:srgbClr val="B91428"/>
              </a:buClr>
              <a:buFont typeface="Arial" panose="020B0604020202020204" pitchFamily="34" charset="0"/>
              <a:buChar char="•"/>
            </a:pPr>
            <a:r>
              <a:rPr lang="de-DE" sz="2400" noProof="0" dirty="0">
                <a:latin typeface="Arial" panose="020B0604020202020204" pitchFamily="34" charset="0"/>
              </a:rPr>
              <a:t>Bewertungskriterien</a:t>
            </a:r>
          </a:p>
          <a:p>
            <a:pPr algn="l">
              <a:buClr>
                <a:srgbClr val="B91428"/>
              </a:buClr>
              <a:buFont typeface="Arial" panose="020B0604020202020204" pitchFamily="34" charset="0"/>
              <a:buChar char="•"/>
            </a:pPr>
            <a:r>
              <a:rPr lang="de-DE" sz="2400" noProof="0" dirty="0">
                <a:latin typeface="Arial" panose="020B0604020202020204" pitchFamily="34" charset="0"/>
              </a:rPr>
              <a:t>Eventuelle Anliegen</a:t>
            </a:r>
            <a:endParaRPr lang="de-DE" sz="2400" noProof="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6228F0-CA9D-70AD-AE0F-4766426FC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997450"/>
            <a:ext cx="6969125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l">
              <a:buClr>
                <a:srgbClr val="B91428"/>
              </a:buClr>
              <a:buFont typeface="Arial" panose="020B0604020202020204" pitchFamily="34" charset="0"/>
              <a:buChar char="•"/>
            </a:pPr>
            <a:r>
              <a:rPr lang="de-DE" sz="2400" dirty="0">
                <a:latin typeface="Arial" panose="020B0604020202020204" pitchFamily="34" charset="0"/>
              </a:rPr>
              <a:t>z</a:t>
            </a:r>
            <a:r>
              <a:rPr lang="de-DE" sz="2400" noProof="0" dirty="0" err="1">
                <a:latin typeface="Arial" panose="020B0604020202020204" pitchFamily="34" charset="0"/>
              </a:rPr>
              <a:t>eige</a:t>
            </a:r>
            <a:r>
              <a:rPr lang="de-DE" sz="2400" noProof="0" dirty="0">
                <a:latin typeface="Arial" panose="020B0604020202020204" pitchFamily="34" charset="0"/>
              </a:rPr>
              <a:t> dein Interesse</a:t>
            </a:r>
          </a:p>
          <a:p>
            <a:pPr algn="l">
              <a:buClr>
                <a:srgbClr val="B91428"/>
              </a:buClr>
              <a:buFont typeface="Arial" panose="020B0604020202020204" pitchFamily="34" charset="0"/>
              <a:buChar char="•"/>
            </a:pPr>
            <a:r>
              <a:rPr lang="de-DE" altLang="de-DE" sz="2400" dirty="0">
                <a:latin typeface="Arial" panose="020B0604020202020204" pitchFamily="34" charset="0"/>
              </a:rPr>
              <a:t>versetze dich in die Lage der redenden Person hinein</a:t>
            </a:r>
            <a:endParaRPr lang="en-US" altLang="de-DE" sz="2400" dirty="0">
              <a:latin typeface="Arial" panose="020B0604020202020204" pitchFamily="34" charset="0"/>
            </a:endParaRPr>
          </a:p>
          <a:p>
            <a:pPr algn="l">
              <a:buClr>
                <a:srgbClr val="B91428"/>
              </a:buClr>
              <a:buFont typeface="Arial" panose="020B0604020202020204" pitchFamily="34" charset="0"/>
              <a:buChar char="•"/>
            </a:pPr>
            <a:r>
              <a:rPr lang="de-DE" altLang="de-DE" sz="2400" dirty="0">
                <a:latin typeface="Arial" panose="020B0604020202020204" pitchFamily="34" charset="0"/>
              </a:rPr>
              <a:t>mache dir während der Rede Notizen</a:t>
            </a:r>
            <a:endParaRPr lang="en-US" altLang="de-DE" sz="24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EE2BBD18-FC92-8B29-28D9-1A84AA09D1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500562"/>
            <a:ext cx="6172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4350" indent="-51435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l" eaLnBrk="1" hangingPunct="1">
              <a:spcBef>
                <a:spcPct val="15000"/>
              </a:spcBef>
              <a:spcAft>
                <a:spcPts val="10800"/>
              </a:spcAft>
              <a:buFont typeface="Verdana" panose="020B0604030504040204" pitchFamily="34" charset="0"/>
              <a:buAutoNum type="arabicPeriod" startAt="2"/>
            </a:pPr>
            <a:r>
              <a:rPr lang="de-DE" noProof="0" dirty="0">
                <a:latin typeface="Arial" panose="020B0604020202020204" pitchFamily="34" charset="0"/>
                <a:cs typeface="Arial" panose="020B0604020202020204" pitchFamily="34" charset="0"/>
              </a:rPr>
              <a:t>Während der Rede:</a:t>
            </a:r>
            <a:endParaRPr lang="de-DE" sz="24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">
            <a:extLst>
              <a:ext uri="{FF2B5EF4-FFF2-40B4-BE49-F238E27FC236}">
                <a16:creationId xmlns:a16="http://schemas.microsoft.com/office/drawing/2014/main" id="{E80E4980-D609-4565-8B6C-F4F57C846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  <a:ea typeface="ＭＳ Ｐゴシック" panose="020B0600070205080204" pitchFamily="34" charset="-128"/>
              </a:rPr>
              <a:t>4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8F5A4EF4-3328-CE24-15AF-9AF256E99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120900"/>
            <a:ext cx="7239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14350" indent="-51435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l" eaLnBrk="1" hangingPunct="1">
              <a:lnSpc>
                <a:spcPct val="140000"/>
              </a:lnSpc>
              <a:spcAft>
                <a:spcPts val="1200"/>
              </a:spcAft>
              <a:buFont typeface="Verdana" panose="020B0604030504040204" pitchFamily="34" charset="0"/>
              <a:buAutoNum type="arabicPeriod"/>
            </a:pPr>
            <a:r>
              <a:rPr lang="en-US" altLang="de-DE" sz="3000">
                <a:latin typeface="Arial" panose="020B0604020202020204" pitchFamily="34" charset="0"/>
                <a:cs typeface="Arial" panose="020B0604020202020204" pitchFamily="34" charset="0"/>
              </a:rPr>
              <a:t>Während der Bewertung:</a:t>
            </a:r>
            <a:endParaRPr lang="en-US" altLang="de-DE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98822E-48DB-B0E7-7A65-CAE88B56B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882900"/>
            <a:ext cx="6934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l">
              <a:buClr>
                <a:srgbClr val="B91428"/>
              </a:buClr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</a:rPr>
              <a:t>w</a:t>
            </a:r>
            <a:r>
              <a:rPr lang="de-DE" noProof="0" dirty="0">
                <a:latin typeface="Arial" panose="020B0604020202020204" pitchFamily="34" charset="0"/>
              </a:rPr>
              <a:t>ähle deine Worte mit Bedacht</a:t>
            </a:r>
          </a:p>
          <a:p>
            <a:pPr algn="l">
              <a:buClr>
                <a:srgbClr val="B91428"/>
              </a:buClr>
              <a:buFont typeface="Arial" panose="020B0604020202020204" pitchFamily="34" charset="0"/>
              <a:buChar char="•"/>
            </a:pPr>
            <a:r>
              <a:rPr lang="de-DE" altLang="de-DE" dirty="0">
                <a:latin typeface="Arial" panose="020B0604020202020204" pitchFamily="34" charset="0"/>
              </a:rPr>
              <a:t>bewerte die Rede, nicht die Person</a:t>
            </a:r>
            <a:endParaRPr lang="en-US" altLang="de-DE" dirty="0">
              <a:latin typeface="Arial" panose="020B0604020202020204" pitchFamily="34" charset="0"/>
            </a:endParaRPr>
          </a:p>
          <a:p>
            <a:pPr algn="l">
              <a:buClr>
                <a:srgbClr val="B91428"/>
              </a:buClr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</a:rPr>
              <a:t>s</a:t>
            </a:r>
            <a:r>
              <a:rPr lang="de-DE" noProof="0" dirty="0">
                <a:latin typeface="Arial" panose="020B0604020202020204" pitchFamily="34" charset="0"/>
              </a:rPr>
              <a:t>tärke das Selbstwertgefühl</a:t>
            </a:r>
            <a:endParaRPr lang="de-DE" noProof="0" dirty="0"/>
          </a:p>
        </p:txBody>
      </p:sp>
      <p:sp>
        <p:nvSpPr>
          <p:cNvPr id="13" name="Title 5">
            <a:extLst>
              <a:ext uri="{FF2B5EF4-FFF2-40B4-BE49-F238E27FC236}">
                <a16:creationId xmlns:a16="http://schemas.microsoft.com/office/drawing/2014/main" id="{3D055BBC-15CF-E29B-1142-F26BF04B8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6553200" cy="1143000"/>
          </a:xfrm>
        </p:spPr>
        <p:txBody>
          <a:bodyPr/>
          <a:lstStyle/>
          <a:p>
            <a:pPr>
              <a:defRPr/>
            </a:pPr>
            <a:r>
              <a:rPr lang="de-DE" altLang="de-DE" sz="3600" dirty="0">
                <a:latin typeface="Arial" panose="020B0604020202020204" pitchFamily="34" charset="0"/>
              </a:rPr>
              <a:t>Wie effektiv bewertet werden kann</a:t>
            </a:r>
            <a:endParaRPr lang="en-US" altLang="de-DE" sz="3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2">
            <a:extLst>
              <a:ext uri="{FF2B5EF4-FFF2-40B4-BE49-F238E27FC236}">
                <a16:creationId xmlns:a16="http://schemas.microsoft.com/office/drawing/2014/main" id="{C65D35D9-E49C-96BB-349E-0ED6E731F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  <a:ea typeface="ＭＳ Ｐゴシック" panose="020B0600070205080204" pitchFamily="34" charset="-128"/>
              </a:rPr>
              <a:t>5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E8A8FD2-D77A-37BC-F292-A04FD922E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5240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Unehrlichkeit vermeiden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FDF16F1-6A32-B77E-60AC-61064A5C8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590800"/>
            <a:ext cx="7772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125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defRPr/>
            </a:pPr>
            <a:r>
              <a:rPr lang="de-DE" sz="3600" b="1" kern="0" dirty="0">
                <a:solidFill>
                  <a:schemeClr val="accent2"/>
                </a:solidFill>
                <a:latin typeface="Arial" charset="0"/>
                <a:cs typeface="Arial"/>
              </a:rPr>
              <a:t>Ehrliche Bewertungen sind positiv und ermutigend, während sie konstruktive Vorschläge zur Weiterentwicklung bieten</a:t>
            </a:r>
            <a:endParaRPr lang="en-US" sz="3600" b="1" kern="0" dirty="0">
              <a:solidFill>
                <a:schemeClr val="accent2"/>
              </a:solidFill>
              <a:latin typeface="Arial" charset="0"/>
              <a:cs typeface="Arial"/>
            </a:endParaRPr>
          </a:p>
        </p:txBody>
      </p:sp>
    </p:spTree>
  </p:cSld>
  <p:clrMapOvr>
    <a:masterClrMapping/>
  </p:clrMapOvr>
  <p:transition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">
            <a:extLst>
              <a:ext uri="{FF2B5EF4-FFF2-40B4-BE49-F238E27FC236}">
                <a16:creationId xmlns:a16="http://schemas.microsoft.com/office/drawing/2014/main" id="{26DB3C3C-C490-8034-4D4D-A92DEE6AE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6400800"/>
            <a:ext cx="24288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1pPr>
            <a:lvl2pPr marL="37931725" indent="-37474525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2pPr>
            <a:lvl3pPr marL="11430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3pPr>
            <a:lvl4pPr marL="16002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4pPr>
            <a:lvl5pPr marL="2057400" indent="-228600" algn="ctr"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" panose="02020603050405020304" pitchFamily="18" charset="0"/>
                <a:ea typeface="ヒラギノ角ゴ Pro W3" charset="-128"/>
              </a:defRPr>
            </a:lvl9pPr>
          </a:lstStyle>
          <a:p>
            <a:pPr algn="r"/>
            <a:r>
              <a:rPr lang="en-US" altLang="de-DE" sz="1000">
                <a:latin typeface="Arial" panose="020B0604020202020204" pitchFamily="34" charset="0"/>
                <a:ea typeface="ＭＳ Ｐゴシック" panose="020B0600070205080204" pitchFamily="34" charset="-128"/>
              </a:rPr>
              <a:t>6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40BD7A8-C226-9797-33B4-2539B73CD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066800"/>
            <a:ext cx="7772400" cy="1219200"/>
          </a:xfrm>
        </p:spPr>
        <p:txBody>
          <a:bodyPr/>
          <a:lstStyle/>
          <a:p>
            <a:pPr>
              <a:defRPr/>
            </a:pPr>
            <a:r>
              <a:rPr lang="de-DE" sz="3600" noProof="0" dirty="0">
                <a:latin typeface="Arial" panose="020B0604020202020204" pitchFamily="34" charset="0"/>
              </a:rPr>
              <a:t>Abschluss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49CAE5AD-B778-D197-4F24-58FA051D77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95400" y="2438400"/>
            <a:ext cx="7391400" cy="3505200"/>
          </a:xfrm>
        </p:spPr>
        <p:txBody>
          <a:bodyPr/>
          <a:lstStyle/>
          <a:p>
            <a:pPr marL="398463" indent="-398463" eaLnBrk="1" hangingPunct="1">
              <a:spcBef>
                <a:spcPct val="0"/>
              </a:spcBef>
              <a:spcAft>
                <a:spcPts val="2038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Stelle einen Bezug zur Einleitung her.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2038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sz="2800" noProof="0" dirty="0">
                <a:latin typeface="Arial" panose="020B0604020202020204" pitchFamily="34" charset="0"/>
                <a:cs typeface="Arial" panose="020B0604020202020204" pitchFamily="34" charset="0"/>
              </a:rPr>
              <a:t>Fasse die wichtigsten Punkte zusammen.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2038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altLang="de-DE" sz="2800" dirty="0">
                <a:latin typeface="Arial" panose="020B0604020202020204" pitchFamily="34" charset="0"/>
                <a:cs typeface="Arial" panose="020B0604020202020204" pitchFamily="34" charset="0"/>
              </a:rPr>
              <a:t>Teile eine persönliche Erfahrung oder ein Beispiel.</a:t>
            </a:r>
          </a:p>
          <a:p>
            <a:pPr marL="398463" indent="-398463" eaLnBrk="1" hangingPunct="1">
              <a:spcBef>
                <a:spcPct val="0"/>
              </a:spcBef>
              <a:spcAft>
                <a:spcPts val="2038"/>
              </a:spcAft>
              <a:buClr>
                <a:srgbClr val="B91428"/>
              </a:buClr>
              <a:buFont typeface="Webdings" panose="05030102010509060703" pitchFamily="18" charset="2"/>
              <a:buChar char=""/>
            </a:pPr>
            <a:r>
              <a:rPr lang="de-DE" altLang="de-DE" sz="2800" dirty="0">
                <a:latin typeface="Arial" panose="020B0604020202020204" pitchFamily="34" charset="0"/>
                <a:cs typeface="Arial" panose="020B0604020202020204" pitchFamily="34" charset="0"/>
              </a:rPr>
              <a:t>Ermutige die Zuhörenden, das Gehörte und Gelernte anzuwenden.</a:t>
            </a:r>
            <a:endParaRPr lang="en-US" altLang="de-D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theme/theme1.xml><?xml version="1.0" encoding="utf-8"?>
<a:theme xmlns:a="http://schemas.openxmlformats.org/drawingml/2006/main" name="Blank">
  <a:themeElements>
    <a:clrScheme name="Custom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2A4A0"/>
      </a:accent1>
      <a:accent2>
        <a:srgbClr val="00293F"/>
      </a:accent2>
      <a:accent3>
        <a:srgbClr val="FFE775"/>
      </a:accent3>
      <a:accent4>
        <a:srgbClr val="B91428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Verdana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Bildschirmpräsentation (4:3)</PresentationFormat>
  <Paragraphs>46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Times</vt:lpstr>
      <vt:lpstr>Verdana</vt:lpstr>
      <vt:lpstr>Webdings</vt:lpstr>
      <vt:lpstr>Blank</vt:lpstr>
      <vt:lpstr>PowerPoint-Präsentation</vt:lpstr>
      <vt:lpstr>Bewertungen bringen Redenden Vorteile, indem sie…</vt:lpstr>
      <vt:lpstr>Bewerten nach dem „Erklären und Überzeugen“-Ansatz („Tell and Sell“)</vt:lpstr>
      <vt:lpstr>Wie effektiv bewertet werden kann</vt:lpstr>
      <vt:lpstr>Wie effektiv bewertet werden kann</vt:lpstr>
      <vt:lpstr>Unehrlichkeit vermeiden</vt:lpstr>
      <vt:lpstr>Abschluss</vt:lpstr>
    </vt:vector>
  </TitlesOfParts>
  <Company>Dynamic Graphics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Corey Smith</dc:creator>
  <cp:lastModifiedBy>A. Hoffmann</cp:lastModifiedBy>
  <cp:revision>66</cp:revision>
  <cp:lastPrinted>2011-03-24T17:36:10Z</cp:lastPrinted>
  <dcterms:created xsi:type="dcterms:W3CDTF">2011-03-24T17:24:01Z</dcterms:created>
  <dcterms:modified xsi:type="dcterms:W3CDTF">2025-10-26T12:17:46Z</dcterms:modified>
</cp:coreProperties>
</file>