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32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Sheet1!$A$2:$A$9</cx:f>
        <cx:lvl ptCount="8">
          <cx:pt idx="0">Category 1</cx:pt>
          <cx:pt idx="1">Category 2</cx:pt>
          <cx:pt idx="2">Category 3</cx:pt>
          <cx:pt idx="3">Category 4</cx:pt>
          <cx:pt idx="4">Category 5</cx:pt>
          <cx:pt idx="5">Category 6</cx:pt>
          <cx:pt idx="6">Category 7</cx:pt>
          <cx:pt idx="7">Category 8</cx:pt>
        </cx:lvl>
      </cx:strDim>
      <cx:numDim type="val">
        <cx:f>Sheet1!$B$2:$B$9</cx:f>
        <cx:lvl ptCount="8" formatCode="General">
          <cx:pt idx="0">100</cx:pt>
          <cx:pt idx="1">20</cx:pt>
          <cx:pt idx="2">50</cx:pt>
          <cx:pt idx="3">-40</cx:pt>
          <cx:pt idx="4">130</cx:pt>
          <cx:pt idx="5">-60</cx:pt>
          <cx:pt idx="6">70</cx:pt>
          <cx:pt idx="7">140</cx:pt>
        </cx:lvl>
      </cx:numDim>
    </cx:data>
  </cx:chartData>
  <cx:chart>
    <cx:plotArea>
      <cx:plotAreaRegion>
        <cx:series layoutId="waterfall" uniqueId="{ED37DDC8-A966-42E2-AA58-D98C2AE2572F}">
          <cx:tx>
            <cx:txData>
              <cx:f>Sheet1!$B$1</cx:f>
              <cx:v>Series1</cx:v>
            </cx:txData>
          </cx:tx>
          <cx:spPr>
            <a:ln>
              <a:noFill/>
            </a:ln>
          </cx:spPr>
          <cx:dataLabels pos="outEnd">
            <cx:txPr>
              <a:bodyPr vertOverflow="overflow" horzOverflow="overflow" wrap="square" lIns="0" tIns="0" rIns="0" bIns="0"/>
              <a:lstStyle/>
              <a:p>
                <a:pPr algn="ctr" rtl="0">
                  <a:defRPr sz="1800" b="0" i="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 sz="1800">
                  <a:solidFill>
                    <a:schemeClr val="tx1"/>
                  </a:solidFill>
                </a:endParaRPr>
              </a:p>
            </cx:txPr>
            <cx:visibility seriesName="0" categoryName="0" value="1"/>
          </cx:dataLabels>
          <cx:dataId val="0"/>
          <cx:layoutPr>
            <cx:subtotals>
              <cx:idx val="0"/>
              <cx:idx val="4"/>
              <cx:idx val="7"/>
            </cx:subtotals>
          </cx:layoutPr>
        </cx:series>
      </cx:plotAreaRegion>
      <cx:axis id="0">
        <cx:catScaling gapWidth="0.5"/>
        <cx:majorTickMarks type="out"/>
        <cx:tickLabels/>
        <cx:spPr>
          <a:ln>
            <a:solidFill>
              <a:schemeClr val="bg1">
                <a:lumMod val="85000"/>
              </a:schemeClr>
            </a:solidFill>
          </a:ln>
        </cx:spPr>
        <cx:txPr>
          <a:bodyPr vertOverflow="overflow" horzOverflow="overflow" wrap="square" lIns="0" tIns="0" rIns="0" bIns="0"/>
          <a:lstStyle/>
          <a:p>
            <a:pPr algn="ctr" rtl="0">
              <a:defRPr sz="1800" b="0" i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pPr>
            <a:endParaRPr lang="en-US" sz="1800">
              <a:solidFill>
                <a:schemeClr val="tx1"/>
              </a:solidFill>
            </a:endParaRPr>
          </a:p>
        </cx:txPr>
      </cx:axis>
      <cx:axis id="1">
        <cx:valScaling/>
        <cx:majorTickMarks type="out"/>
        <cx:tickLabels/>
        <cx:spPr>
          <a:ln>
            <a:solidFill>
              <a:schemeClr val="bg1">
                <a:lumMod val="85000"/>
              </a:schemeClr>
            </a:solidFill>
          </a:ln>
        </cx:spPr>
        <cx:txPr>
          <a:bodyPr vertOverflow="overflow" horzOverflow="overflow" wrap="square" lIns="0" tIns="0" rIns="0" bIns="0"/>
          <a:lstStyle/>
          <a:p>
            <a:pPr algn="ctr" rtl="0">
              <a:defRPr sz="1800" b="0" i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pPr>
            <a:endParaRPr lang="en-US" sz="1800">
              <a:solidFill>
                <a:schemeClr val="tx1"/>
              </a:solidFill>
            </a:endParaRPr>
          </a:p>
        </cx:txPr>
      </cx:axis>
    </cx:plotArea>
    <cx:legend pos="b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800">
              <a:solidFill>
                <a:schemeClr val="tx1"/>
              </a:solidFill>
            </a:defRPr>
          </a:pPr>
          <a:endParaRPr lang="en-US" sz="1800" b="0" i="0" u="none" strike="noStrike" baseline="0">
            <a:solidFill>
              <a:schemeClr val="tx1"/>
            </a:solidFill>
            <a:latin typeface="Arial"/>
          </a:endParaRPr>
        </a:p>
      </cx:txPr>
    </cx:legend>
  </cx:chart>
  <cx:fmtOvrs>
    <cx:fmtOvr idx="0">
      <cx:spPr>
        <a:solidFill>
          <a:schemeClr val="accent2"/>
        </a:solidFill>
      </cx:spPr>
    </cx:fmtOvr>
    <cx:fmtOvr idx="1">
      <cx:spPr>
        <a:solidFill>
          <a:schemeClr val="accent5"/>
        </a:solidFill>
      </cx:spPr>
    </cx:fmtOvr>
    <cx:fmtOvr idx="2">
      <cx:spPr>
        <a:solidFill>
          <a:schemeClr val="accent1"/>
        </a:solidFill>
      </cx:spPr>
    </cx:fmtOvr>
  </cx:fmtOvrs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7C6D7-83C2-4B8B-0DE1-70C06CC255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BE5B28EC-82BF-8CD6-8193-01739AC76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</p:spPr>
        <p:txBody>
          <a:bodyPr/>
          <a:lstStyle/>
          <a:p>
            <a:r>
              <a:rPr lang="en-US" dirty="0"/>
              <a:t>Waterfall Chart</a:t>
            </a:r>
          </a:p>
        </p:txBody>
      </p:sp>
      <mc:AlternateContent xmlns:mc="http://schemas.openxmlformats.org/markup-compatibility/2006" xmlns:cx4="http://schemas.microsoft.com/office/drawing/2016/5/10/chartex">
        <mc:Choice Requires="cx4">
          <p:graphicFrame>
            <p:nvGraphicFramePr>
              <p:cNvPr id="11" name="Content Placeholder 33">
                <a:extLst>
                  <a:ext uri="{FF2B5EF4-FFF2-40B4-BE49-F238E27FC236}">
                    <a16:creationId xmlns:a16="http://schemas.microsoft.com/office/drawing/2014/main" id="{ED9BB783-EF98-6493-C90C-88FA3B064E9B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714375" y="2933700"/>
              <a:ext cx="16859250" cy="624840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11" name="Content Placeholder 33">
                <a:extLst>
                  <a:ext uri="{FF2B5EF4-FFF2-40B4-BE49-F238E27FC236}">
                    <a16:creationId xmlns:a16="http://schemas.microsoft.com/office/drawing/2014/main" id="{ED9BB783-EF98-6493-C90C-88FA3B064E9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4375" y="2933700"/>
                <a:ext cx="16859250" cy="6248400"/>
              </a:xfrm>
              <a:prstGeom prst="rect">
                <a:avLst/>
              </a:prstGeom>
            </p:spPr>
          </p:pic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8B5C124-20A0-ADE6-E48E-548A2949E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60F722-C281-4BC8-B1DC-4F7A6B2AD428}"/>
              </a:ext>
            </a:extLst>
          </p:cNvPr>
          <p:cNvSpPr txBox="1"/>
          <p:nvPr/>
        </p:nvSpPr>
        <p:spPr>
          <a:xfrm>
            <a:off x="714375" y="1912900"/>
            <a:ext cx="16858800" cy="430887"/>
          </a:xfrm>
          <a:prstGeom prst="rect">
            <a:avLst/>
          </a:prstGeom>
        </p:spPr>
        <p:txBody>
          <a:bodyPr vert="horz" lIns="0" tIns="0" rIns="0" bIns="0" rtlCol="0" anchor="b" anchorCtr="0">
            <a:spAutoFit/>
          </a:bodyPr>
          <a:lstStyle>
            <a:lvl1pPr>
              <a:lnSpc>
                <a:spcPct val="100000"/>
              </a:lnSpc>
              <a:spcBef>
                <a:spcPct val="0"/>
              </a:spcBef>
              <a:buNone/>
              <a:defRPr sz="4000" b="1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2800" dirty="0"/>
              <a:t>Chart Title 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40126188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7895</TotalTime>
  <Words>5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Waterfall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285</cp:revision>
  <dcterms:created xsi:type="dcterms:W3CDTF">2006-08-16T00:00:00Z</dcterms:created>
  <dcterms:modified xsi:type="dcterms:W3CDTF">2025-10-06T08:58:39Z</dcterms:modified>
  <cp:category/>
  <dc:identifier>DAGkDf5R9EM</dc:identifier>
</cp:coreProperties>
</file>