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07" r:id="rId4"/>
    <p:sldId id="308" r:id="rId5"/>
    <p:sldId id="306" r:id="rId6"/>
    <p:sldId id="311" r:id="rId7"/>
    <p:sldId id="318" r:id="rId8"/>
    <p:sldId id="312" r:id="rId9"/>
    <p:sldId id="296" r:id="rId10"/>
    <p:sldId id="289" r:id="rId11"/>
    <p:sldId id="290" r:id="rId12"/>
    <p:sldId id="314" r:id="rId13"/>
    <p:sldId id="31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wirlstats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Programmatic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a programming language to analyze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0372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 in R: the fundamentals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462716"/>
            <a:ext cx="85953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runtime engine has to know the </a:t>
            </a:r>
            <a:r>
              <a:rPr lang="en-US" sz="2400" b="1" i="1" dirty="0"/>
              <a:t>type</a:t>
            </a:r>
            <a:r>
              <a:rPr lang="en-US" sz="2400" dirty="0"/>
              <a:t> or </a:t>
            </a:r>
            <a:r>
              <a:rPr lang="en-US" sz="2400" b="1" i="1" dirty="0"/>
              <a:t>class</a:t>
            </a:r>
            <a:r>
              <a:rPr lang="en-US" sz="2400" dirty="0"/>
              <a:t> of an object to know how to make space for it in RAM.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If not defined specifically, R will assume a type for the variable based on the value being assigned (not all languages are like this).  Convenient for fast coding, but dangerous for creating bugs that are hard to find.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irreducible data type in R is an </a:t>
            </a:r>
            <a:r>
              <a:rPr lang="en-US" sz="2400" b="1" i="1" dirty="0"/>
              <a:t>atomic vector</a:t>
            </a:r>
            <a:r>
              <a:rPr lang="en-US" sz="2400" dirty="0"/>
              <a:t>, or a ‘vector’ of a given ‘atomic’ type (e.g., ‘double’, ‘integer’, ‘logical’, ‘character’)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 err="1"/>
              <a:t>typeof</a:t>
            </a:r>
            <a:r>
              <a:rPr lang="en-US" sz="2400" b="1" i="1" dirty="0"/>
              <a:t>()</a:t>
            </a:r>
            <a:r>
              <a:rPr lang="en-US" sz="2400" dirty="0"/>
              <a:t> function applied to an atomic vector will return the primitive type of the vector elements.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149A18F-F794-4354-B6DF-C2FBD577A911}"/>
              </a:ext>
            </a:extLst>
          </p:cNvPr>
          <p:cNvGrpSpPr/>
          <p:nvPr/>
        </p:nvGrpSpPr>
        <p:grpSpPr>
          <a:xfrm>
            <a:off x="9433560" y="1139550"/>
            <a:ext cx="2163510" cy="4528721"/>
            <a:chOff x="9433560" y="1139550"/>
            <a:chExt cx="2163510" cy="452872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26DE465-CAD4-4D9D-AC64-14593B938159}"/>
                </a:ext>
              </a:extLst>
            </p:cNvPr>
            <p:cNvGrpSpPr/>
            <p:nvPr/>
          </p:nvGrpSpPr>
          <p:grpSpPr>
            <a:xfrm>
              <a:off x="9434353" y="1878192"/>
              <a:ext cx="2162717" cy="756752"/>
              <a:chOff x="1363585" y="1297131"/>
              <a:chExt cx="2162717" cy="756752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CB0FC0C-6BC6-4AA0-BC11-033A5710C579}"/>
                  </a:ext>
                </a:extLst>
              </p:cNvPr>
              <p:cNvSpPr/>
              <p:nvPr/>
            </p:nvSpPr>
            <p:spPr>
              <a:xfrm>
                <a:off x="1425526" y="1341120"/>
                <a:ext cx="2100776" cy="7127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1"/>
              <a:lstStyle/>
              <a:p>
                <a:pPr algn="ctr"/>
                <a:r>
                  <a:rPr lang="en-US" sz="2000" dirty="0"/>
                  <a:t>Real number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26CD7F-A376-4AF3-8979-9F0FAD19198D}"/>
                  </a:ext>
                </a:extLst>
              </p:cNvPr>
              <p:cNvSpPr txBox="1"/>
              <p:nvPr/>
            </p:nvSpPr>
            <p:spPr>
              <a:xfrm>
                <a:off x="1363585" y="1297131"/>
                <a:ext cx="5293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[1]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7FD08C-B583-435E-9E2F-3A5C03AA36AB}"/>
                </a:ext>
              </a:extLst>
            </p:cNvPr>
            <p:cNvGrpSpPr/>
            <p:nvPr/>
          </p:nvGrpSpPr>
          <p:grpSpPr>
            <a:xfrm>
              <a:off x="9434353" y="2669779"/>
              <a:ext cx="2162717" cy="756752"/>
              <a:chOff x="1363585" y="1297131"/>
              <a:chExt cx="2162717" cy="75675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AF9948E-D68F-44BB-AE6E-8918B5C2EDAA}"/>
                  </a:ext>
                </a:extLst>
              </p:cNvPr>
              <p:cNvSpPr/>
              <p:nvPr/>
            </p:nvSpPr>
            <p:spPr>
              <a:xfrm>
                <a:off x="1425526" y="1341120"/>
                <a:ext cx="2100776" cy="7127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1"/>
              <a:lstStyle/>
              <a:p>
                <a:pPr algn="ctr"/>
                <a:r>
                  <a:rPr lang="en-US" sz="2000" dirty="0"/>
                  <a:t>Real number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FD0C3A9-B4C4-4359-B212-9BD6EC4C9C10}"/>
                  </a:ext>
                </a:extLst>
              </p:cNvPr>
              <p:cNvSpPr txBox="1"/>
              <p:nvPr/>
            </p:nvSpPr>
            <p:spPr>
              <a:xfrm>
                <a:off x="1363585" y="1297131"/>
                <a:ext cx="5293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[2]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40C4040-0AC7-4CAA-9F21-438F899AE116}"/>
                </a:ext>
              </a:extLst>
            </p:cNvPr>
            <p:cNvGrpSpPr/>
            <p:nvPr/>
          </p:nvGrpSpPr>
          <p:grpSpPr>
            <a:xfrm>
              <a:off x="9434353" y="3461366"/>
              <a:ext cx="2162717" cy="756752"/>
              <a:chOff x="1363585" y="1297131"/>
              <a:chExt cx="2162717" cy="756752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36CAD25-15A9-4F4E-89CC-C7BEFA7C3FE5}"/>
                  </a:ext>
                </a:extLst>
              </p:cNvPr>
              <p:cNvSpPr/>
              <p:nvPr/>
            </p:nvSpPr>
            <p:spPr>
              <a:xfrm>
                <a:off x="1425526" y="1341120"/>
                <a:ext cx="2100776" cy="7127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1"/>
              <a:lstStyle/>
              <a:p>
                <a:pPr algn="ctr"/>
                <a:r>
                  <a:rPr lang="en-US" sz="2000" dirty="0"/>
                  <a:t>Real number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92539E-86CE-4B99-93F8-F5ACF35DE37E}"/>
                  </a:ext>
                </a:extLst>
              </p:cNvPr>
              <p:cNvSpPr txBox="1"/>
              <p:nvPr/>
            </p:nvSpPr>
            <p:spPr>
              <a:xfrm>
                <a:off x="1363585" y="1297131"/>
                <a:ext cx="5293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[3]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4B2370A-21AE-4D70-B41E-90D9113C3682}"/>
                </a:ext>
              </a:extLst>
            </p:cNvPr>
            <p:cNvGrpSpPr/>
            <p:nvPr/>
          </p:nvGrpSpPr>
          <p:grpSpPr>
            <a:xfrm>
              <a:off x="10440157" y="4284667"/>
              <a:ext cx="149524" cy="626852"/>
              <a:chOff x="2369389" y="3858883"/>
              <a:chExt cx="149524" cy="626852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C778964B-16A6-4CB8-A27D-4F706426CD4B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26333724-437D-485E-A270-2DE584B2F627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DFD43303-B74A-4D72-81C6-10701ED007FC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A729A92-C2A0-44F7-8DAC-AFB3C33B69FD}"/>
                </a:ext>
              </a:extLst>
            </p:cNvPr>
            <p:cNvGrpSpPr/>
            <p:nvPr/>
          </p:nvGrpSpPr>
          <p:grpSpPr>
            <a:xfrm>
              <a:off x="9433560" y="4911519"/>
              <a:ext cx="2162717" cy="756752"/>
              <a:chOff x="1363585" y="1297131"/>
              <a:chExt cx="2162717" cy="756752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8830E78A-95CB-402C-8DC7-4489B74F22D6}"/>
                  </a:ext>
                </a:extLst>
              </p:cNvPr>
              <p:cNvSpPr/>
              <p:nvPr/>
            </p:nvSpPr>
            <p:spPr>
              <a:xfrm>
                <a:off x="1425526" y="1341120"/>
                <a:ext cx="2100776" cy="7127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1"/>
              <a:lstStyle/>
              <a:p>
                <a:pPr algn="ctr"/>
                <a:r>
                  <a:rPr lang="en-US" sz="2000" dirty="0"/>
                  <a:t>Real number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7100C89-8A5A-4849-92CF-3240ED42C0EC}"/>
                  </a:ext>
                </a:extLst>
              </p:cNvPr>
              <p:cNvSpPr txBox="1"/>
              <p:nvPr/>
            </p:nvSpPr>
            <p:spPr>
              <a:xfrm>
                <a:off x="1363585" y="1297131"/>
                <a:ext cx="535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[</a:t>
                </a:r>
                <a:r>
                  <a:rPr lang="en-US" sz="2400" i="1" dirty="0">
                    <a:solidFill>
                      <a:schemeClr val="bg1"/>
                    </a:solidFill>
                  </a:rPr>
                  <a:t>n</a:t>
                </a:r>
                <a:r>
                  <a:rPr lang="en-US" sz="2400" dirty="0">
                    <a:solidFill>
                      <a:schemeClr val="bg1"/>
                    </a:solidFill>
                  </a:rPr>
                  <a:t>]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B98239D-ECB7-483E-84CD-06112C4851AA}"/>
                </a:ext>
              </a:extLst>
            </p:cNvPr>
            <p:cNvSpPr txBox="1"/>
            <p:nvPr/>
          </p:nvSpPr>
          <p:spPr>
            <a:xfrm>
              <a:off x="9608485" y="1139550"/>
              <a:ext cx="18748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Atomic vector of mode “double”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249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creating atomic vectors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783866"/>
            <a:ext cx="1019907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/>
              <a:t>c()</a:t>
            </a:r>
            <a:r>
              <a:rPr lang="en-US" sz="2400" dirty="0"/>
              <a:t> function will combine an arbitrary list of values into a vector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If not of same type, R will force to the most abstract type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Colon operator </a:t>
            </a:r>
            <a:r>
              <a:rPr lang="en-US" sz="2400" b="1" i="1" dirty="0"/>
              <a:t>&lt;from value&gt;:&lt;to value&gt;</a:t>
            </a:r>
            <a:r>
              <a:rPr lang="en-US" sz="2400" dirty="0"/>
              <a:t> is a quick way to create a sequential integer vector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/>
              <a:t>seq()</a:t>
            </a:r>
            <a:r>
              <a:rPr lang="en-US" sz="2400" dirty="0"/>
              <a:t> function will create regular sequences of numeric vectors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For allocating memory for a vector without defining values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Formal </a:t>
            </a:r>
            <a:r>
              <a:rPr lang="en-US" sz="2400" b="1" i="1" dirty="0"/>
              <a:t>constructor</a:t>
            </a:r>
            <a:r>
              <a:rPr lang="en-US" sz="2400" dirty="0"/>
              <a:t> function is </a:t>
            </a:r>
            <a:r>
              <a:rPr lang="en-US" sz="2400" b="1" i="1" dirty="0"/>
              <a:t>vector(mode=&lt;atomic type&gt;,...)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Convenience constructors </a:t>
            </a:r>
            <a:r>
              <a:rPr lang="en-US" sz="2400" b="1" i="1" dirty="0"/>
              <a:t>numeric()</a:t>
            </a:r>
            <a:r>
              <a:rPr lang="en-US" sz="2400" dirty="0"/>
              <a:t>, </a:t>
            </a:r>
            <a:r>
              <a:rPr lang="en-US" sz="2400" b="1" i="1" dirty="0"/>
              <a:t>integer()</a:t>
            </a:r>
            <a:r>
              <a:rPr lang="en-US" sz="2400" dirty="0"/>
              <a:t>, </a:t>
            </a:r>
            <a:r>
              <a:rPr lang="en-US" sz="2400" b="1" i="1" dirty="0"/>
              <a:t>logical()</a:t>
            </a:r>
            <a:r>
              <a:rPr lang="en-US" sz="2400" dirty="0"/>
              <a:t>, </a:t>
            </a:r>
            <a:r>
              <a:rPr lang="en-US" sz="2400" b="1" i="1" dirty="0"/>
              <a:t>character()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89803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indexing vectors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393756"/>
            <a:ext cx="101990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Numerical indexing using single square brackets </a:t>
            </a:r>
            <a:r>
              <a:rPr lang="en-US" sz="2400" b="1" i="1" dirty="0"/>
              <a:t>[&lt;index&gt;]</a:t>
            </a:r>
            <a:r>
              <a:rPr lang="en-US" sz="2400" dirty="0"/>
              <a:t>, and R indices start with ‘1’ (not ‘0’ like many other languages, x[0] has other meaning in 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index is expecting a vector, so a vector of any number integers can be used to return multiple elements</a:t>
            </a:r>
          </a:p>
          <a:p>
            <a:pPr lvl="1"/>
            <a:r>
              <a:rPr lang="en-US" sz="2400" dirty="0"/>
              <a:t>e.g. x[3:5] would return the 3</a:t>
            </a:r>
            <a:r>
              <a:rPr lang="en-US" sz="2400" baseline="30000" dirty="0"/>
              <a:t>rd</a:t>
            </a:r>
            <a:r>
              <a:rPr lang="en-US" sz="2400" dirty="0"/>
              <a:t> through 5</a:t>
            </a:r>
            <a:r>
              <a:rPr lang="en-US" sz="2400" baseline="30000" dirty="0"/>
              <a:t>th</a:t>
            </a:r>
            <a:r>
              <a:rPr lang="en-US" sz="2400" dirty="0"/>
              <a:t> elements of the vector</a:t>
            </a:r>
            <a:br>
              <a:rPr lang="en-US" sz="2400" dirty="0"/>
            </a:br>
            <a:r>
              <a:rPr lang="en-US" sz="2400" dirty="0"/>
              <a:t>or x[c(3,5)] would return the 3</a:t>
            </a:r>
            <a:r>
              <a:rPr lang="en-US" sz="2400" baseline="30000" dirty="0"/>
              <a:t>rd</a:t>
            </a:r>
            <a:r>
              <a:rPr lang="en-US" sz="2400" dirty="0"/>
              <a:t> and 5</a:t>
            </a:r>
            <a:r>
              <a:rPr lang="en-US" sz="2400" baseline="30000" dirty="0"/>
              <a:t>th</a:t>
            </a:r>
            <a:r>
              <a:rPr lang="en-US" sz="2400" dirty="0"/>
              <a:t> elements of the vector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 vector of logical values can be used to mask a vector and return only the elements with a TRUE value in the index</a:t>
            </a:r>
          </a:p>
          <a:p>
            <a:pPr lvl="1"/>
            <a:r>
              <a:rPr lang="en-US" sz="2400" dirty="0"/>
              <a:t>e.g. ‘x[c(FALSE, FALSE, TRUE, TRUE, TRUE)]’ is the same as ‘x[3:5]’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Indices can be named. Use the </a:t>
            </a:r>
            <a:r>
              <a:rPr lang="en-US" sz="2400" b="1" i="1" dirty="0"/>
              <a:t>names()</a:t>
            </a:r>
            <a:r>
              <a:rPr lang="en-US" sz="2400" dirty="0"/>
              <a:t> function to access names for the indices.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9943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operations with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96461" y="1393756"/>
                <a:ext cx="10199077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great deal of efficiency in R coding comes from its automatic handling of iterated calculations on vectors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+ b is effectively c(a[1] + b[1], a[2] + b[2], …, a[n] + b[n])</a:t>
                </a:r>
                <a:br>
                  <a:rPr lang="en-US" sz="2400" dirty="0"/>
                </a:br>
                <a:r>
                  <a:rPr lang="en-US" sz="2400" dirty="0"/>
                  <a:t>True for all fundamental operators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+, −, ÷,×,</m:t>
                    </m:r>
                  </m:oMath>
                </a14:m>
                <a:r>
                  <a:rPr lang="en-US" sz="2400" dirty="0"/>
                  <a:t> exponents, conditionals)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vectors </a:t>
                </a:r>
                <a:r>
                  <a:rPr lang="en-US" sz="2400"/>
                  <a:t>are not the same </a:t>
                </a:r>
                <a:r>
                  <a:rPr lang="en-US" sz="2400" dirty="0"/>
                  <a:t>length, the shorter vector’s values are recycled to produce a result of the same length as the longest vector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Most commonly used for performing a common operation on all the elements of a vector [e.g., a * 2 is c(a[1] * 2, a[2] * 2, … a[n] * 2)]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Warnings are generated if smaller vector length does not divide evenly into longer vector length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461" y="1393756"/>
                <a:ext cx="10199077" cy="4524315"/>
              </a:xfrm>
              <a:prstGeom prst="rect">
                <a:avLst/>
              </a:prstGeom>
              <a:blipFill>
                <a:blip r:embed="rId2"/>
                <a:stretch>
                  <a:fillRect l="-777" t="-1078" r="-657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08344" y="173620"/>
            <a:ext cx="629856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65682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 computer program do?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0401" y="2295978"/>
            <a:ext cx="91694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Load data from permanent memory or other inputs to RAM </a:t>
            </a:r>
            <a:br>
              <a:rPr lang="en-US" sz="2400" dirty="0"/>
            </a:br>
            <a:r>
              <a:rPr lang="en-US" sz="2400" dirty="0"/>
              <a:t>(I/O read)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Manipulate or generate new data in RAM </a:t>
            </a:r>
            <a:br>
              <a:rPr lang="en-US" sz="2400" dirty="0"/>
            </a:br>
            <a:r>
              <a:rPr lang="en-US" sz="2400" dirty="0"/>
              <a:t>(automated or with human interaction)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Show results to user ...or... </a:t>
            </a:r>
            <a:br>
              <a:rPr lang="en-US" sz="2400" dirty="0"/>
            </a:br>
            <a:r>
              <a:rPr lang="en-US" sz="2400" dirty="0"/>
              <a:t>Save derived data from RAM back to permanent memory </a:t>
            </a:r>
            <a:br>
              <a:rPr lang="en-US" sz="2400" dirty="0"/>
            </a:br>
            <a:r>
              <a:rPr lang="en-US" sz="2400" dirty="0"/>
              <a:t>(I/O write)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4586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R: programmatic data analysis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27077" y="1690688"/>
            <a:ext cx="9169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Scripting language: Programs are interpreted line by line and executed by a runtime environment (e.g. through a console interface)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27076" y="3513873"/>
            <a:ext cx="9169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Compiled language:  Programs are translated into a machine language that is subsequently executed by an operating system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84327" y="2607782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Examples:  R, </a:t>
            </a:r>
            <a:r>
              <a:rPr lang="en-US" sz="2400" dirty="0" err="1"/>
              <a:t>Matlab</a:t>
            </a:r>
            <a:r>
              <a:rPr lang="en-US" sz="2400" dirty="0"/>
              <a:t>, python, </a:t>
            </a:r>
            <a:r>
              <a:rPr lang="en-US" sz="2400" dirty="0" err="1"/>
              <a:t>perl</a:t>
            </a:r>
            <a:r>
              <a:rPr lang="en-US" sz="2400" dirty="0"/>
              <a:t>, </a:t>
            </a:r>
            <a:r>
              <a:rPr lang="en-US" sz="2400" dirty="0" err="1"/>
              <a:t>javascript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184327" y="4556231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Examples:  C, C++, C#, Fortran, Java (but uses a virtual processor)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27076" y="5337058"/>
            <a:ext cx="9169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Is there a difference:  </a:t>
            </a:r>
          </a:p>
          <a:p>
            <a:r>
              <a:rPr lang="en-US" sz="2400" dirty="0"/>
              <a:t>In what you can accomplish?    Not really...</a:t>
            </a:r>
          </a:p>
          <a:p>
            <a:r>
              <a:rPr lang="en-US" sz="2400" dirty="0"/>
              <a:t>In how it is accomplished?    Definitely</a:t>
            </a:r>
          </a:p>
        </p:txBody>
      </p:sp>
      <p:sp>
        <p:nvSpPr>
          <p:cNvPr id="8" name="Rectangle 7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3548417" y="2607782"/>
            <a:ext cx="395785" cy="46166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R: programmatic data analysis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27077" y="1690688"/>
            <a:ext cx="9169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Scripting language: Programs are interpreted line by line and executed by a runtime environment (e.g. through a console interface)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27076" y="3513873"/>
            <a:ext cx="9169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Compiled language:  Programs are translated into a machine language that is subsequently executed by an operating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84327" y="2503007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Higher level: more can be done with fewer lines of code.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84326" y="4558463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Lower level: can be optimized for faster performance for specific tasks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84326" y="3023261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Good for step-by-step processes.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84326" y="5020128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Good for complex multitasking or event based computing.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27076" y="1690688"/>
            <a:ext cx="9169473" cy="182318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5237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Down 1">
            <a:extLst>
              <a:ext uri="{FF2B5EF4-FFF2-40B4-BE49-F238E27FC236}">
                <a16:creationId xmlns:a16="http://schemas.microsoft.com/office/drawing/2014/main" id="{73D21893-2B99-406F-B91F-F62B37315C14}"/>
              </a:ext>
            </a:extLst>
          </p:cNvPr>
          <p:cNvSpPr/>
          <p:nvPr/>
        </p:nvSpPr>
        <p:spPr>
          <a:xfrm>
            <a:off x="7279079" y="4133709"/>
            <a:ext cx="654960" cy="997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R: software stack for using </a:t>
            </a:r>
            <a:r>
              <a:rPr lang="en-US" dirty="0" err="1"/>
              <a:t>RStudio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11054" y="4133711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Operating system (Windows, OSX (BSD))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1054" y="1843088"/>
            <a:ext cx="6253018" cy="9975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Integrated Development Environment (IDE)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74" y="2840616"/>
            <a:ext cx="932872" cy="12930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text editor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48946" y="2840615"/>
            <a:ext cx="1034472" cy="12930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file manager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83417" y="2840614"/>
            <a:ext cx="1080655" cy="1293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graphics viewer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1056" y="2840619"/>
            <a:ext cx="3205018" cy="12930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Runtime 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1054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Console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3148945" y="2424985"/>
            <a:ext cx="1434273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Console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4742873" y="2434222"/>
            <a:ext cx="1528619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Environment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6445498" y="2434222"/>
            <a:ext cx="474023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7279079" y="2422896"/>
            <a:ext cx="774205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8179626" y="2434222"/>
            <a:ext cx="1022432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Plots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06441" y="5131239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File system (NTFS, HFS+)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29018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Workspace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7899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 animBg="1"/>
      <p:bldP spid="11" grpId="0" animBg="1"/>
      <p:bldP spid="12" grpId="0" animBg="1"/>
      <p:bldP spid="13" grpId="0" animBg="1"/>
      <p:bldP spid="14" grpId="0" animBg="1"/>
      <p:bldP spid="9" grpId="0" animBg="1"/>
      <p:bldP spid="10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R: setting up the runtime environment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5624945" y="4133711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Operating system (Windows, OSX (BSD))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24945" y="1843088"/>
            <a:ext cx="6253018" cy="9975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Integrated Development Environment (IDE)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29965" y="2840616"/>
            <a:ext cx="932872" cy="12930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text editor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62837" y="2840615"/>
            <a:ext cx="1034472" cy="12930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file manager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97308" y="2840614"/>
            <a:ext cx="1080655" cy="1293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graphics viewer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624947" y="2840619"/>
            <a:ext cx="3205018" cy="12930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Runtime 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24945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Console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5762836" y="2424985"/>
            <a:ext cx="1434273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Console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7356764" y="2434222"/>
            <a:ext cx="1528619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Environment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9059389" y="2434222"/>
            <a:ext cx="474023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9892970" y="2422896"/>
            <a:ext cx="774205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10793517" y="2434222"/>
            <a:ext cx="1022432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Plots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20332" y="5131239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File system (NTFS, HFS+)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2909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Workspace</a:t>
            </a:r>
          </a:p>
        </p:txBody>
      </p:sp>
      <p:sp>
        <p:nvSpPr>
          <p:cNvPr id="5" name="Rectangle 4"/>
          <p:cNvSpPr/>
          <p:nvPr/>
        </p:nvSpPr>
        <p:spPr>
          <a:xfrm>
            <a:off x="618837" y="2774059"/>
            <a:ext cx="4378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Installing and using packages and libraries: </a:t>
            </a:r>
            <a:r>
              <a:rPr lang="en-US" b="1" i="1" dirty="0" err="1"/>
              <a:t>install.packages</a:t>
            </a:r>
            <a:r>
              <a:rPr lang="en-US" b="1" i="1" dirty="0"/>
              <a:t>()</a:t>
            </a:r>
            <a:r>
              <a:rPr lang="en-US" dirty="0"/>
              <a:t> and </a:t>
            </a:r>
            <a:r>
              <a:rPr lang="en-US" b="1" i="1" dirty="0"/>
              <a:t>library()</a:t>
            </a:r>
            <a:r>
              <a:rPr lang="en-US" dirty="0"/>
              <a:t> functions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8837" y="1815386"/>
            <a:ext cx="4140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Calling functions and the </a:t>
            </a:r>
            <a:r>
              <a:rPr lang="en-US" b="1" i="1" dirty="0"/>
              <a:t>help()</a:t>
            </a:r>
            <a:r>
              <a:rPr lang="en-US" dirty="0"/>
              <a:t> function or </a:t>
            </a:r>
            <a:r>
              <a:rPr lang="en-US" b="1" i="1" dirty="0"/>
              <a:t>?</a:t>
            </a:r>
            <a:r>
              <a:rPr lang="en-US" dirty="0"/>
              <a:t> Operator. (F1 on Windows)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837" y="4009731"/>
            <a:ext cx="3473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Using the ‘swirl’ training packages for R:  </a:t>
            </a:r>
            <a:r>
              <a:rPr lang="en-US" dirty="0">
                <a:hlinkClick r:id="rId2"/>
              </a:rPr>
              <a:t>http://swirlstats.com/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948219" y="3810431"/>
            <a:ext cx="2576945" cy="2955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E9AB41-E839-4E33-8576-F687A60EFE69}"/>
              </a:ext>
            </a:extLst>
          </p:cNvPr>
          <p:cNvSpPr/>
          <p:nvPr/>
        </p:nvSpPr>
        <p:spPr>
          <a:xfrm>
            <a:off x="5786584" y="2906489"/>
            <a:ext cx="1118714" cy="2955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2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8" grpId="0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R: writing scripts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624945" y="4133711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Operating system (Windows, OSX (BSD))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24945" y="1843088"/>
            <a:ext cx="6253018" cy="9975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Integrated Development Environment (IDE)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29965" y="2840616"/>
            <a:ext cx="932872" cy="12930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text editor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62837" y="2840615"/>
            <a:ext cx="1034472" cy="12930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file manager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97308" y="2840614"/>
            <a:ext cx="1080655" cy="1293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graphics viewer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624947" y="2840619"/>
            <a:ext cx="3205018" cy="12930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Runtime 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24945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Console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5762836" y="2424985"/>
            <a:ext cx="1434273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Console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7356764" y="2434222"/>
            <a:ext cx="1528619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Environment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9059389" y="2434222"/>
            <a:ext cx="474023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9892970" y="2422896"/>
            <a:ext cx="774205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10793517" y="2434222"/>
            <a:ext cx="1022432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Plots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20332" y="5131239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File system (NTFS, HFS+)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2909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Workspace</a:t>
            </a:r>
          </a:p>
        </p:txBody>
      </p:sp>
      <p:sp>
        <p:nvSpPr>
          <p:cNvPr id="3" name="Rectangle 2"/>
          <p:cNvSpPr/>
          <p:nvPr/>
        </p:nvSpPr>
        <p:spPr>
          <a:xfrm>
            <a:off x="8885383" y="2995137"/>
            <a:ext cx="803901" cy="9728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434112" y="1606741"/>
            <a:ext cx="494145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Avoiding bugs with </a:t>
            </a:r>
            <a:r>
              <a:rPr lang="en-US" sz="2400" b="1" i="1" dirty="0"/>
              <a:t>rm(list = ls())</a:t>
            </a:r>
            <a:r>
              <a:rPr lang="en-US" sz="2400" dirty="0"/>
              <a:t> at the beginning of your script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Comments in R scripts start with a ‘#’ character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Running code from the script editor in </a:t>
            </a:r>
            <a:r>
              <a:rPr lang="en-US" sz="2400" dirty="0" err="1"/>
              <a:t>RStudio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Running code with the </a:t>
            </a:r>
            <a:r>
              <a:rPr lang="en-US" sz="2400" b="1" i="1" dirty="0"/>
              <a:t>source()</a:t>
            </a:r>
            <a:r>
              <a:rPr lang="en-US" sz="2400" dirty="0"/>
              <a:t> function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 markdown</a:t>
            </a:r>
          </a:p>
        </p:txBody>
      </p:sp>
    </p:spTree>
    <p:extLst>
      <p:ext uri="{BB962C8B-B14F-4D97-AF65-F5344CB8AC3E}">
        <p14:creationId xmlns:p14="http://schemas.microsoft.com/office/powerpoint/2010/main" val="141229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R: organizing the workspace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624945" y="4133711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Operating system (Windows, OSX (BSD))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24945" y="1843088"/>
            <a:ext cx="6253018" cy="9975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Integrated Development Environment (IDE)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29965" y="2840616"/>
            <a:ext cx="932872" cy="12930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text editor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62837" y="2840615"/>
            <a:ext cx="1034472" cy="12930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file manager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97308" y="2840614"/>
            <a:ext cx="1080655" cy="1293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graphics viewer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624947" y="2840619"/>
            <a:ext cx="3205018" cy="12930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Runtime 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24945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Console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5762836" y="2424985"/>
            <a:ext cx="1434273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Console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7356764" y="2434222"/>
            <a:ext cx="1528619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Environment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9059389" y="2434222"/>
            <a:ext cx="474023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9892970" y="2422896"/>
            <a:ext cx="774205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10793517" y="2434222"/>
            <a:ext cx="1022432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Plots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20332" y="5131239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File system (NTFS, HFS+)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2909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Workspace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75953" y="1936629"/>
            <a:ext cx="43780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workspace has a global environment where you will define a list of ‘variables’ that reference assigned ‘objects’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472220" y="2898125"/>
            <a:ext cx="1209962" cy="2955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75953" y="3487163"/>
            <a:ext cx="43780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big part of software science and engineering is finding the best ontological strategy for organizing objects.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5953" y="5131239"/>
            <a:ext cx="43780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save a lot of time in the long run if you first take the time to learn the details of data structure for a new programming language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9380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 animBg="1"/>
      <p:bldP spid="25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3620"/>
            <a:ext cx="10515600" cy="1325563"/>
          </a:xfrm>
        </p:spPr>
        <p:txBody>
          <a:bodyPr/>
          <a:lstStyle/>
          <a:p>
            <a:r>
              <a:rPr lang="en-US" dirty="0"/>
              <a:t>Managing variables in 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438524"/>
            <a:ext cx="103810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1" dirty="0"/>
              <a:t>Variables</a:t>
            </a:r>
            <a:r>
              <a:rPr lang="en-US" sz="2400" dirty="0"/>
              <a:t> organized within </a:t>
            </a:r>
            <a:r>
              <a:rPr lang="en-US" sz="2400" b="1" i="1" dirty="0"/>
              <a:t>environments</a:t>
            </a:r>
            <a:r>
              <a:rPr lang="en-US" sz="2400" dirty="0"/>
              <a:t> allow you to give a name to </a:t>
            </a:r>
            <a:br>
              <a:rPr lang="en-US" sz="2400" dirty="0"/>
            </a:br>
            <a:r>
              <a:rPr lang="en-US" sz="2400" dirty="0"/>
              <a:t>space in 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Use </a:t>
            </a:r>
            <a:r>
              <a:rPr lang="en-US" sz="2400" b="1" i="1" dirty="0"/>
              <a:t>&lt;-</a:t>
            </a:r>
            <a:r>
              <a:rPr lang="en-US" sz="2400" dirty="0"/>
              <a:t> to assign an </a:t>
            </a:r>
            <a:r>
              <a:rPr lang="en-US" sz="2400" b="1" i="1" dirty="0"/>
              <a:t>object</a:t>
            </a:r>
            <a:r>
              <a:rPr lang="en-US" sz="2400" dirty="0"/>
              <a:t> to a variable (the operator </a:t>
            </a:r>
            <a:r>
              <a:rPr lang="en-US" sz="2400" b="1" i="1" dirty="0"/>
              <a:t>=</a:t>
            </a:r>
            <a:r>
              <a:rPr lang="en-US" sz="2400" dirty="0"/>
              <a:t> also works, but means something different in select situations). Typing the variable name in the console provides a summary of the associated object.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function </a:t>
            </a:r>
            <a:r>
              <a:rPr lang="en-US" sz="2400" b="1" i="1" dirty="0"/>
              <a:t>ls()</a:t>
            </a:r>
            <a:r>
              <a:rPr lang="en-US" sz="2400" dirty="0"/>
              <a:t> lists the variables in the current </a:t>
            </a:r>
            <a:r>
              <a:rPr lang="en-US" sz="2400" b="1" i="1" dirty="0"/>
              <a:t>environment</a:t>
            </a:r>
            <a:r>
              <a:rPr lang="en-US" sz="2400" dirty="0"/>
              <a:t>, which is by default the </a:t>
            </a:r>
            <a:r>
              <a:rPr lang="en-US" sz="2400" b="1" i="1" dirty="0"/>
              <a:t>global environment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function </a:t>
            </a:r>
            <a:r>
              <a:rPr lang="en-US" sz="2400" b="1" i="1" dirty="0"/>
              <a:t>rm()</a:t>
            </a:r>
            <a:r>
              <a:rPr lang="en-US" sz="2400" dirty="0"/>
              <a:t> will remove a variable from the global environment. The function </a:t>
            </a:r>
            <a:r>
              <a:rPr lang="en-US" sz="2400" b="1" i="1" dirty="0"/>
              <a:t>exists()</a:t>
            </a:r>
            <a:r>
              <a:rPr lang="en-US" sz="2400" dirty="0"/>
              <a:t> allows you to check if a variable is present in an environment.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96288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5169</TotalTime>
  <Words>1312</Words>
  <Application>Microsoft Office PowerPoint</Application>
  <PresentationFormat>Widescreen</PresentationFormat>
  <Paragraphs>162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Programmatic analysis</vt:lpstr>
      <vt:lpstr>What does a computer program do?</vt:lpstr>
      <vt:lpstr>R: programmatic data analysis</vt:lpstr>
      <vt:lpstr>R: programmatic data analysis</vt:lpstr>
      <vt:lpstr>PowerPoint Presentation</vt:lpstr>
      <vt:lpstr>PowerPoint Presentation</vt:lpstr>
      <vt:lpstr>PowerPoint Presentation</vt:lpstr>
      <vt:lpstr>PowerPoint Presentation</vt:lpstr>
      <vt:lpstr>Managing variables in R</vt:lpstr>
      <vt:lpstr>Data types in R: the fundamentals</vt:lpstr>
      <vt:lpstr>R Internal types: creating atomic vectors</vt:lpstr>
      <vt:lpstr>R Internal types: indexing vectors</vt:lpstr>
      <vt:lpstr>R Internal types: operations with vectors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325</cp:revision>
  <dcterms:created xsi:type="dcterms:W3CDTF">2015-01-24T19:41:01Z</dcterms:created>
  <dcterms:modified xsi:type="dcterms:W3CDTF">2022-08-26T16:52:33Z</dcterms:modified>
</cp:coreProperties>
</file>