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b284eae1b44c66" /><Relationship Type="http://schemas.openxmlformats.org/officeDocument/2006/relationships/extended-properties" Target="/docProps/app.xml" Id="R502f43caeb794f6e" /><Relationship Type="http://schemas.openxmlformats.org/officeDocument/2006/relationships/officeDocument" Target="/ppt/presentation.xml" Id="R44fd8ae74afc4f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aad73ae2cc431e"/>
  </p:sldMasterIdLst>
  <p:notesMasterIdLst>
    <p:notesMasterId xmlns:r="http://schemas.openxmlformats.org/officeDocument/2006/relationships" r:id="R72091da6300d42a0"/>
  </p:notesMasterIdLst>
  <p:sldIdLst>
    <p:sldId xmlns:r="http://schemas.openxmlformats.org/officeDocument/2006/relationships" id="256" r:id="R9054ba3c2a804830"/>
    <p:sldId xmlns:r="http://schemas.openxmlformats.org/officeDocument/2006/relationships" id="257" r:id="Rdc76cc2e65474bb2"/>
    <p:sldId xmlns:r="http://schemas.openxmlformats.org/officeDocument/2006/relationships" id="258" r:id="Rfdb33d472f4b4a47"/>
    <p:sldId xmlns:r="http://schemas.openxmlformats.org/officeDocument/2006/relationships" id="259" r:id="R1ce901bfeb564091"/>
    <p:sldId xmlns:r="http://schemas.openxmlformats.org/officeDocument/2006/relationships" id="260" r:id="Rf6cbd6dcd77d4542"/>
    <p:sldId xmlns:r="http://schemas.openxmlformats.org/officeDocument/2006/relationships" id="261" r:id="Re99319b47fe54adf"/>
    <p:sldId xmlns:r="http://schemas.openxmlformats.org/officeDocument/2006/relationships" id="262" r:id="Rc4177052983e4262"/>
    <p:sldId xmlns:r="http://schemas.openxmlformats.org/officeDocument/2006/relationships" id="263" r:id="Rb6c637c089e442e2"/>
    <p:sldId xmlns:r="http://schemas.openxmlformats.org/officeDocument/2006/relationships" id="264" r:id="R140ff38491d744cc"/>
    <p:sldId xmlns:r="http://schemas.openxmlformats.org/officeDocument/2006/relationships" id="265" r:id="Rbe236bc675354eac"/>
    <p:sldId xmlns:r="http://schemas.openxmlformats.org/officeDocument/2006/relationships" id="266" r:id="R6685178c4fb24a4a"/>
    <p:sldId xmlns:r="http://schemas.openxmlformats.org/officeDocument/2006/relationships" id="267" r:id="Refa59ece7f1041f3"/>
    <p:sldId xmlns:r="http://schemas.openxmlformats.org/officeDocument/2006/relationships" id="268" r:id="R410390681db54691"/>
    <p:sldId xmlns:r="http://schemas.openxmlformats.org/officeDocument/2006/relationships" id="269" r:id="R9c7e18db0ec44a4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36ed115e3a468b" /><Relationship Type="http://schemas.openxmlformats.org/officeDocument/2006/relationships/slideMaster" Target="/ppt/slideMasters/slideMaster1.xml" Id="R7aaad73ae2cc431e" /><Relationship Type="http://schemas.openxmlformats.org/officeDocument/2006/relationships/notesMaster" Target="/ppt/notesMasters/notesMaster1.xml" Id="R72091da6300d42a0" /><Relationship Type="http://schemas.openxmlformats.org/officeDocument/2006/relationships/presProps" Target="/ppt/presProps.xml" Id="R3ccc56b0a1da4e81" /><Relationship Type="http://schemas.openxmlformats.org/officeDocument/2006/relationships/tableStyles" Target="/ppt/tableStyles.xml" Id="R6aa299fae6bb454e" /><Relationship Type="http://schemas.openxmlformats.org/officeDocument/2006/relationships/slide" Target="/ppt/slides/slide1.xml" Id="R9054ba3c2a804830" /><Relationship Type="http://schemas.openxmlformats.org/officeDocument/2006/relationships/slide" Target="/ppt/slides/slide2.xml" Id="Rdc76cc2e65474bb2" /><Relationship Type="http://schemas.openxmlformats.org/officeDocument/2006/relationships/slide" Target="/ppt/slides/slide3.xml" Id="Rfdb33d472f4b4a47" /><Relationship Type="http://schemas.openxmlformats.org/officeDocument/2006/relationships/slide" Target="/ppt/slides/slide4.xml" Id="R1ce901bfeb564091" /><Relationship Type="http://schemas.openxmlformats.org/officeDocument/2006/relationships/slide" Target="/ppt/slides/slide5.xml" Id="Rf6cbd6dcd77d4542" /><Relationship Type="http://schemas.openxmlformats.org/officeDocument/2006/relationships/slide" Target="/ppt/slides/slide6.xml" Id="Re99319b47fe54adf" /><Relationship Type="http://schemas.openxmlformats.org/officeDocument/2006/relationships/slide" Target="/ppt/slides/slide7.xml" Id="Rc4177052983e4262" /><Relationship Type="http://schemas.openxmlformats.org/officeDocument/2006/relationships/slide" Target="/ppt/slides/slide8.xml" Id="Rb6c637c089e442e2" /><Relationship Type="http://schemas.openxmlformats.org/officeDocument/2006/relationships/slide" Target="/ppt/slides/slide9.xml" Id="R140ff38491d744cc" /><Relationship Type="http://schemas.openxmlformats.org/officeDocument/2006/relationships/slide" Target="/ppt/slides/slide10.xml" Id="Rbe236bc675354eac" /><Relationship Type="http://schemas.openxmlformats.org/officeDocument/2006/relationships/slide" Target="/ppt/slides/slide11.xml" Id="R6685178c4fb24a4a" /><Relationship Type="http://schemas.openxmlformats.org/officeDocument/2006/relationships/slide" Target="/ppt/slides/slide12.xml" Id="Refa59ece7f1041f3" /><Relationship Type="http://schemas.openxmlformats.org/officeDocument/2006/relationships/slide" Target="/ppt/slides/slide13.xml" Id="R410390681db54691" /><Relationship Type="http://schemas.openxmlformats.org/officeDocument/2006/relationships/slide" Target="/ppt/slides/slide14.xml" Id="R9c7e18db0ec44a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e2076501256421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a1038c2d014a84" /><Relationship Type="http://schemas.openxmlformats.org/officeDocument/2006/relationships/notesMaster" Target="/ppt/notesMasters/notesMaster1.xml" Id="R47d7e06f4d9f4cd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24f3e6dda0e4315" /><Relationship Type="http://schemas.openxmlformats.org/officeDocument/2006/relationships/notesMaster" Target="/ppt/notesMasters/notesMaster1.xml" Id="R0b6000578c154f9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66501453bfd40dd" /><Relationship Type="http://schemas.openxmlformats.org/officeDocument/2006/relationships/notesMaster" Target="/ppt/notesMasters/notesMaster1.xml" Id="R7f36a5d5a09448f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e1b58399204b92" /><Relationship Type="http://schemas.openxmlformats.org/officeDocument/2006/relationships/notesMaster" Target="/ppt/notesMasters/notesMaster1.xml" Id="R56901d59ca9e4d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1b624260c984d2b" /><Relationship Type="http://schemas.openxmlformats.org/officeDocument/2006/relationships/notesMaster" Target="/ppt/notesMasters/notesMaster1.xml" Id="R6e49ff940d964ad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9f3a10f6ee44ecc" /><Relationship Type="http://schemas.openxmlformats.org/officeDocument/2006/relationships/notesMaster" Target="/ppt/notesMasters/notesMaster1.xml" Id="R7687a74798f24f5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ba203abde574bef" /><Relationship Type="http://schemas.openxmlformats.org/officeDocument/2006/relationships/notesMaster" Target="/ppt/notesMasters/notesMaster1.xml" Id="R5faa230e9de249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615f365fab4694" /><Relationship Type="http://schemas.openxmlformats.org/officeDocument/2006/relationships/notesMaster" Target="/ppt/notesMasters/notesMaster1.xml" Id="Re36d783b423a42e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8c368a6bc1a4cba" /><Relationship Type="http://schemas.openxmlformats.org/officeDocument/2006/relationships/notesMaster" Target="/ppt/notesMasters/notesMaster1.xml" Id="Rd1c35e0f8f53408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7454ce7c4d54dc1" /><Relationship Type="http://schemas.openxmlformats.org/officeDocument/2006/relationships/notesMaster" Target="/ppt/notesMasters/notesMaster1.xml" Id="Rfc4ba6d2cc4d47d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6a537214e024412" /><Relationship Type="http://schemas.openxmlformats.org/officeDocument/2006/relationships/notesMaster" Target="/ppt/notesMasters/notesMaster1.xml" Id="Rd1e43ca23146402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2bccef7fbde4af7" /><Relationship Type="http://schemas.openxmlformats.org/officeDocument/2006/relationships/notesMaster" Target="/ppt/notesMasters/notesMaster1.xml" Id="Rc69f77564bff42e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9ed43b3c6a54aaa" /><Relationship Type="http://schemas.openxmlformats.org/officeDocument/2006/relationships/notesMaster" Target="/ppt/notesMasters/notesMaster1.xml" Id="Rdbfc047f0018408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ad828a2228d477c" /><Relationship Type="http://schemas.openxmlformats.org/officeDocument/2006/relationships/notesMaster" Target="/ppt/notesMasters/notesMaster1.xml" Id="Rd9cd9d45d67043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2e952cca6f4a1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9d74ec62c264483" /><Relationship Type="http://schemas.openxmlformats.org/officeDocument/2006/relationships/slideLayout" Target="/ppt/slideLayouts/slideLayout1.xml" Id="Rcd855af19dab43b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d855af19dab43b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138dcad0894df0" /><Relationship Type="http://schemas.openxmlformats.org/officeDocument/2006/relationships/notesSlide" Target="/ppt/notesSlides/notesSlide1.xml" Id="Raf082ae0709445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70b02c1b7a4a73" /><Relationship Type="http://schemas.openxmlformats.org/officeDocument/2006/relationships/notesSlide" Target="/ppt/notesSlides/notesSlide2.xml" Id="R62af9e507d03467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6f04e20fae4775" /><Relationship Type="http://schemas.openxmlformats.org/officeDocument/2006/relationships/notesSlide" Target="/ppt/notesSlides/notesSlide3.xml" Id="Rc8e8eea869464fc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3e4c6d6d2f4c62" /><Relationship Type="http://schemas.openxmlformats.org/officeDocument/2006/relationships/notesSlide" Target="/ppt/notesSlides/notesSlide4.xml" Id="R786ff392476a45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8cb9bc6a0f405f" /><Relationship Type="http://schemas.openxmlformats.org/officeDocument/2006/relationships/notesSlide" Target="/ppt/notesSlides/notesSlide5.xml" Id="R0fd9977a53bd4a3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6cad8700eb4f7d" /><Relationship Type="http://schemas.openxmlformats.org/officeDocument/2006/relationships/notesSlide" Target="/ppt/notesSlides/notesSlide6.xml" Id="R0eed0085a20e429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43dbf300f9462d" /><Relationship Type="http://schemas.openxmlformats.org/officeDocument/2006/relationships/notesSlide" Target="/ppt/notesSlides/notesSlide7.xml" Id="Raf213dca5dfe400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48854d2fbf4b04" /><Relationship Type="http://schemas.openxmlformats.org/officeDocument/2006/relationships/notesSlide" Target="/ppt/notesSlides/notesSlide8.xml" Id="R866a43a2987541f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d7d51b05fe4207" /><Relationship Type="http://schemas.openxmlformats.org/officeDocument/2006/relationships/notesSlide" Target="/ppt/notesSlides/notesSlide9.xml" Id="R838a88e6ddcd402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b86b43ef564faf" /><Relationship Type="http://schemas.openxmlformats.org/officeDocument/2006/relationships/notesSlide" Target="/ppt/notesSlides/notesSlide10.xml" Id="R16eaf4d1614b432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ef465a88ec4010" /><Relationship Type="http://schemas.openxmlformats.org/officeDocument/2006/relationships/notesSlide" Target="/ppt/notesSlides/notesSlide11.xml" Id="Rf1104fd9ec75470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0a73e2b9e242f1" /><Relationship Type="http://schemas.openxmlformats.org/officeDocument/2006/relationships/notesSlide" Target="/ppt/notesSlides/notesSlide12.xml" Id="Rd4146c63922b437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9c89d84902475f" /><Relationship Type="http://schemas.openxmlformats.org/officeDocument/2006/relationships/notesSlide" Target="/ppt/notesSlides/notesSlide13.xml" Id="R03a85e4416ef492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349f79b3d44abc" /><Relationship Type="http://schemas.openxmlformats.org/officeDocument/2006/relationships/notesSlide" Target="/ppt/notesSlides/notesSlide14.xml" Id="R8aaae900d1ef4d7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6F55F2-30EE-4A27-96E9-9D19E4A37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E88AF-DE50-4FE1-8623-547026848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95375"/>
            <a:ext cx="704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LISTAS EN PYTHON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BFB2B0-3ADC-4C09-9EE2-AB119EF36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6572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CBE8FA"/>
                </a:solidFill>
              </a:defRPr>
            </a:pPr>
            <a:r>
              <a:rPr sz="2100" b="0">
                <a:solidFill>
                  <a:srgbClr val="CBE8FA"/>
                </a:solidFill>
              </a:rPr>
              <a:t>Colecciones de datos: crear, mostrar, recorrer y modificar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A9F3E3-B323-4210-B425-E467EA517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428750"/>
            <a:ext cx="4095750" cy="10477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E6E8AE-3062-4E27-A031-8535703DD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1590675"/>
            <a:ext cx="3600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AF6FF"/>
                </a:solidFill>
              </a:defRPr>
            </a:pPr>
            <a:r>
              <a:rPr sz="1575" b="0">
                <a:solidFill>
                  <a:srgbClr val="EAF6FF"/>
                </a:solidFill>
              </a:rPr>
              <a:t>estudiantes = ["Ana", "Luis", "María"]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D3D9B1-C604-4CBA-A3CC-3D0497FFE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048000"/>
            <a:ext cx="1000125" cy="1000125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B424D1-87D3-4ED3-8339-DC2B15C3B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143250"/>
            <a:ext cx="714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769AA"/>
                </a:solidFill>
              </a:defRPr>
            </a:pPr>
            <a:r>
              <a:rPr sz="1275" b="1">
                <a:solidFill>
                  <a:srgbClr val="1769AA"/>
                </a:solidFill>
              </a:rPr>
              <a:t>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B3E264-D5E1-41A0-9CB5-F5CC00861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476625"/>
            <a:ext cx="8286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Ana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4E8A29-5E7F-444B-9415-77A26C62C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3048000"/>
            <a:ext cx="1000125" cy="1000125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4BF934-B235-4736-B3DC-1F3853CBF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143250"/>
            <a:ext cx="714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769AA"/>
                </a:solidFill>
              </a:defRPr>
            </a:pPr>
            <a:r>
              <a:rPr sz="1275" b="1">
                <a:solidFill>
                  <a:srgbClr val="1769AA"/>
                </a:solidFill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920480-7AA8-4258-8EDF-C7BD9D74F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476625"/>
            <a:ext cx="8286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Luis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635483-CFC2-4471-AC4A-18823CC94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0"/>
            <a:ext cx="1000125" cy="1000125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1371DB-1770-4CDA-93E7-759517BFC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3143250"/>
            <a:ext cx="714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769AA"/>
                </a:solidFill>
              </a:defRPr>
            </a:pPr>
            <a:r>
              <a:rPr sz="1275" b="1">
                <a:solidFill>
                  <a:srgbClr val="1769AA"/>
                </a:solidFill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BDBCFF-A7DF-4E08-9C33-298B25993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1725" y="3476625"/>
            <a:ext cx="8286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María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E6CF60-9469-405B-85E4-F5F6DAF4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857875"/>
            <a:ext cx="5715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9CDE4"/>
                </a:solidFill>
              </a:defRPr>
            </a:pPr>
            <a:r>
              <a:rPr sz="1500" b="0">
                <a:solidFill>
                  <a:srgbClr val="A9CDE4"/>
                </a:solidFill>
              </a:rPr>
              <a:t>Formación Tecnológica • Octavo grado</a:t>
            </a:r>
          </a:p>
        </p:txBody>
      </p:sp>
    </p:spTree>
    <p:extLst>
      <p:ext uri="{BB962C8B-B14F-4D97-AF65-F5344CB8AC3E}">
        <p14:creationId xmlns:p14="http://schemas.microsoft.com/office/powerpoint/2010/main" val="1002722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744B31-63ED-4930-A80D-8B96E952A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33C8E9-608F-4753-99EB-FF5F71FFC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981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Hoy aprenderemos a trabajar con varios datos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8C1F91-E97E-4E59-B285-F5BACFD10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28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769AA"/>
                </a:solidFill>
              </a:defRPr>
            </a:pPr>
            <a:r>
              <a:rPr sz="1350" b="1">
                <a:solidFill>
                  <a:srgbClr val="1769AA"/>
                </a:solidFill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4487FE-7547-4F55-A25E-A791A6B6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63751E-2EAB-451A-AD46-A0CC8DC88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32427E-D2BA-4749-B303-37BF74000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1476375"/>
            <a:ext cx="9201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6202A"/>
                </a:solidFill>
              </a:defRPr>
            </a:pPr>
            <a:r>
              <a:rPr sz="2175" b="0">
                <a:solidFill>
                  <a:srgbClr val="16202A"/>
                </a:solidFill>
              </a:rPr>
              <a:t>Reconocer qué es una lista.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DAEC60-ED34-498F-90A1-AB5765413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336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8BD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4D49D4-ED2B-4DD5-A358-1741E630B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2219325"/>
            <a:ext cx="9201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6202A"/>
                </a:solidFill>
              </a:defRPr>
            </a:pPr>
            <a:r>
              <a:rPr sz="2175" b="0">
                <a:solidFill>
                  <a:srgbClr val="16202A"/>
                </a:solidFill>
              </a:rPr>
              <a:t>Crear y mostrar una lista.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06765C-C049-4D41-8DBA-E8F8EA550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765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D876A9-41A7-4C60-83B3-9E7C3C6A2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2962275"/>
            <a:ext cx="9201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6202A"/>
                </a:solidFill>
              </a:defRPr>
            </a:pPr>
            <a:r>
              <a:rPr sz="2175" b="0">
                <a:solidFill>
                  <a:srgbClr val="16202A"/>
                </a:solidFill>
              </a:rPr>
              <a:t>Acceder a un elemento por su posición.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51EFB8-7197-400A-9D1E-55DF5FCFA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8195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8BD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4F1A69-0B8A-4693-8F69-034E822F3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3705225"/>
            <a:ext cx="9201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6202A"/>
                </a:solidFill>
              </a:defRPr>
            </a:pPr>
            <a:r>
              <a:rPr sz="2175" b="0">
                <a:solidFill>
                  <a:srgbClr val="16202A"/>
                </a:solidFill>
              </a:rPr>
              <a:t>Recorrer los datos con un ciclo for.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A402D8-70E1-4729-9CD2-EEC226724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5624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47C287-3143-4C85-BAB3-042EF36AB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4448175"/>
            <a:ext cx="9201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6202A"/>
                </a:solidFill>
              </a:defRPr>
            </a:pPr>
            <a:r>
              <a:rPr sz="2175" b="0">
                <a:solidFill>
                  <a:srgbClr val="16202A"/>
                </a:solidFill>
              </a:rPr>
              <a:t>Agregar, modificar y eliminar elementos.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7394E4-76F0-430F-A94B-25A62E98C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334000"/>
            <a:ext cx="4333875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27C4F8-4EB5-4C1C-9209-649775D1B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5429250"/>
            <a:ext cx="39147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Al final crearás tu propia lista en Python.</a:t>
            </a:r>
          </a:p>
        </p:txBody>
      </p:sp>
    </p:spTree>
    <p:extLst>
      <p:ext uri="{BB962C8B-B14F-4D97-AF65-F5344CB8AC3E}">
        <p14:creationId xmlns:p14="http://schemas.microsoft.com/office/powerpoint/2010/main" val="14943442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875BB7-B092-41C0-8057-97FEFDB8B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BD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450CEB-9C84-4857-896E-DA1E315A6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981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Una lista evita crear muchas variables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B0D223-86DC-4E4F-BB1D-7D29C0F7A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28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769AA"/>
                </a:solidFill>
              </a:defRPr>
            </a:pPr>
            <a:r>
              <a:rPr sz="1350" b="1">
                <a:solidFill>
                  <a:srgbClr val="1769AA"/>
                </a:solidFill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65F078-670B-4D59-A48F-2040A10F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15C5EA-C9D8-4776-BD1E-CB19B4BFF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4572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52606D"/>
                </a:solidFill>
              </a:defRPr>
            </a:pPr>
            <a:r>
              <a:rPr sz="1875" b="1">
                <a:solidFill>
                  <a:srgbClr val="52606D"/>
                </a:solidFill>
              </a:rPr>
              <a:t>Una variable para cada estudiante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853C39-121C-4360-9F43-DFD3759FE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952625"/>
            <a:ext cx="4762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87F64A-793C-48AB-A3CE-7BD8F82A0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" y="2114550"/>
            <a:ext cx="42672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EAF6FF"/>
                </a:solidFill>
              </a:defRPr>
            </a:pPr>
            <a:r>
              <a:rPr sz="1800" b="0">
                <a:solidFill>
                  <a:srgbClr val="EAF6FF"/>
                </a:solidFill>
              </a:rPr>
              <a:t>estudiante1 = "Ana"</a:t>
            </a:r>
          </a:p>
          <a:p xmlns:a="http://schemas.openxmlformats.org/drawingml/2006/main">
            <a:pPr algn="l">
              <a:defRPr sz="1800" b="0">
                <a:solidFill>
                  <a:srgbClr val="EAF6FF"/>
                </a:solidFill>
              </a:defRPr>
            </a:pPr>
            <a:r>
              <a:rPr sz="1800" b="0">
                <a:solidFill>
                  <a:srgbClr val="EAF6FF"/>
                </a:solidFill>
              </a:rPr>
              <a:t>estudiante2 = "Luis"</a:t>
            </a:r>
          </a:p>
          <a:p xmlns:a="http://schemas.openxmlformats.org/drawingml/2006/main">
            <a:pPr algn="l">
              <a:defRPr sz="1800" b="0">
                <a:solidFill>
                  <a:srgbClr val="EAF6FF"/>
                </a:solidFill>
              </a:defRPr>
            </a:pPr>
            <a:r>
              <a:rPr sz="1800" b="0">
                <a:solidFill>
                  <a:srgbClr val="EAF6FF"/>
                </a:solidFill>
              </a:rPr>
              <a:t>estudiante3 = "María"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251223-28D6-4BA1-B450-4DB5AE9E2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381125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69AA"/>
                </a:solidFill>
              </a:defRPr>
            </a:pPr>
            <a:r>
              <a:rPr sz="1875" b="1">
                <a:solidFill>
                  <a:srgbClr val="1769AA"/>
                </a:solidFill>
              </a:rPr>
              <a:t>Una sola variable con todos los datos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98BFD5-6387-407D-9A9D-77FA70F1E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952625"/>
            <a:ext cx="4762500" cy="1333500"/>
          </a:xfrm>
          <a:prstGeom xmlns:a="http://schemas.openxmlformats.org/drawingml/2006/main" prst="roundRect">
            <a:avLst>
              <a:gd name="adj" fmla="val 8571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28E073-1F35-4DD8-8889-96ACD2295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2114550"/>
            <a:ext cx="42672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EAF6FF"/>
                </a:solidFill>
              </a:defRPr>
            </a:pPr>
            <a:r>
              <a:rPr sz="1650" b="0">
                <a:solidFill>
                  <a:srgbClr val="EAF6FF"/>
                </a:solidFill>
              </a:rPr>
              <a:t>estudiantes = ["Ana", "Luis", "María"]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4F15FB-002D-45E3-B73E-0B986EBF6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714750"/>
            <a:ext cx="447675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8721C6-DDE2-4009-9313-72137F8E7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3810000"/>
            <a:ext cx="4057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02A43"/>
                </a:solidFill>
              </a:defRPr>
            </a:pPr>
            <a:r>
              <a:rPr sz="1950" b="1">
                <a:solidFill>
                  <a:srgbClr val="102A43"/>
                </a:solidFill>
              </a:rPr>
              <a:t>Una lista guarda varios datos juntos.</a:t>
            </a:r>
          </a:p>
        </p:txBody>
      </p:sp>
    </p:spTree>
    <p:extLst>
      <p:ext uri="{BB962C8B-B14F-4D97-AF65-F5344CB8AC3E}">
        <p14:creationId xmlns:p14="http://schemas.microsoft.com/office/powerpoint/2010/main" val="20184256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2A0C20-52C3-4343-81C4-AC13434EE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C3D1F5-3815-4039-BEFC-6055FCC28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981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Una lista es una colección ordenada y modificable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2E1474-2196-4A1D-A84C-5C9FBD1AB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28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769AA"/>
                </a:solidFill>
              </a:defRPr>
            </a:pPr>
            <a:r>
              <a:rPr sz="1350" b="1">
                <a:solidFill>
                  <a:srgbClr val="1769AA"/>
                </a:solidFill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262783-B5C2-401C-9F8D-0A60E9A22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3D6485-F604-44FB-8232-992F03945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6202A"/>
                </a:solidFill>
              </a:defRPr>
            </a:pPr>
            <a:r>
              <a:rPr sz="2100" b="0">
                <a:solidFill>
                  <a:srgbClr val="16202A"/>
                </a:solidFill>
              </a:rPr>
              <a:t>Puede guardar textos, números u otros datos dentro de una sola variable.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C3C841-1910-4BAD-A13F-010E8D759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76500"/>
            <a:ext cx="1952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864098-374C-467E-9C20-DB34E58D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905125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Estudiantes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3F5B83-ABB8-434D-A68A-7873A0C1A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476500"/>
            <a:ext cx="1952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AB3228-54A2-441B-9063-A9DBE510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905125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Compras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D8F152-73B9-4447-9DE2-B7C1A9300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476500"/>
            <a:ext cx="1952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66632A-430B-4903-BA97-2DCA932BF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905125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Asignaturas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173BBE-BA1E-486F-9E6C-00DF32DB0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476500"/>
            <a:ext cx="195262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9C74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1A287B-ED20-4FD1-B081-A70415ED8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905125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Notas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58BD38-C1A3-44C6-AE0E-EACA2AF4F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762500"/>
            <a:ext cx="89535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8EF2A1-962E-49EA-BFA7-FA4D66CC5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857750"/>
            <a:ext cx="8534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Las listas usan [ corchetes ] y separan sus elementos con comas.</a:t>
            </a:r>
          </a:p>
        </p:txBody>
      </p:sp>
    </p:spTree>
    <p:extLst>
      <p:ext uri="{BB962C8B-B14F-4D97-AF65-F5344CB8AC3E}">
        <p14:creationId xmlns:p14="http://schemas.microsoft.com/office/powerpoint/2010/main" val="12428735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E870D6-6752-4009-A701-1E8152B10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BD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9A659B-B7EC-48CD-93E2-5123EC0D2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981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Crear una lista es sencillo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A389C6-7DEE-4C05-86E2-1AC8BC32C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28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769AA"/>
                </a:solidFill>
              </a:defRPr>
            </a:pPr>
            <a:r>
              <a:rPr sz="1350" b="1">
                <a:solidFill>
                  <a:srgbClr val="1769AA"/>
                </a:solidFill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1D5A74-5968-43F6-BABE-813200DE6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EA74AD-3E88-480F-9AF1-C0F231A0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76375"/>
            <a:ext cx="7620000" cy="2333625"/>
          </a:xfrm>
          <a:prstGeom xmlns:a="http://schemas.openxmlformats.org/drawingml/2006/main" prst="roundRect">
            <a:avLst>
              <a:gd name="adj" fmla="val 4898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541CCA-1C53-4059-8BB3-425EFD9C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638300"/>
            <a:ext cx="7124700" cy="2009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EAF6FF"/>
                </a:solidFill>
              </a:defRPr>
            </a:pPr>
            <a:r>
              <a:rPr sz="1875" b="0">
                <a:solidFill>
                  <a:srgbClr val="EAF6FF"/>
                </a:solidFill>
              </a:rPr>
              <a:t>frutas = ["manzana", "banano", "sandía"]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EAF6FF"/>
                </a:solidFill>
              </a:defRPr>
            </a:pPr>
            <a:r>
              <a:rPr sz="1875" b="0">
                <a:solidFill>
                  <a:srgbClr val="EAF6FF"/>
                </a:solidFill>
              </a:rPr>
              <a:t>calificaciones = [85, 90, 75, 100]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CD5A01-9737-48DF-8C2C-E4BE560B5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524000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769AA"/>
                </a:solidFill>
              </a:defRPr>
            </a:pPr>
            <a:r>
              <a:rPr sz="2025" b="1">
                <a:solidFill>
                  <a:srgbClr val="1769AA"/>
                </a:solidFill>
              </a:rPr>
              <a:t>Observa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CA6F0C-92F2-428A-82AF-3EB634080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1621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B7C6D6-7A53-4BC5-AC8F-6B579C042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047875"/>
            <a:ext cx="2057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6202A"/>
                </a:solidFill>
              </a:defRPr>
            </a:pPr>
            <a:r>
              <a:rPr sz="1500" b="0">
                <a:solidFill>
                  <a:srgbClr val="16202A"/>
                </a:solidFill>
              </a:rPr>
              <a:t>Nombre de la variable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A9D3ED-C0B0-455E-BE70-F330F7CAC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8605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8BD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9A0D8D-BE4B-4D71-8324-A47F65D85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571750"/>
            <a:ext cx="2057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6202A"/>
                </a:solidFill>
              </a:defRPr>
            </a:pPr>
            <a:r>
              <a:rPr sz="1500" b="0">
                <a:solidFill>
                  <a:srgbClr val="16202A"/>
                </a:solidFill>
              </a:rPr>
              <a:t>Signo igual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314C05-C41D-4F6C-B855-24CFB4CBB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2099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73F16C-FA0E-40FA-8D53-4F84514CC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3095625"/>
            <a:ext cx="2057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6202A"/>
                </a:solidFill>
              </a:defRPr>
            </a:pPr>
            <a:r>
              <a:rPr sz="1500" b="0">
                <a:solidFill>
                  <a:srgbClr val="16202A"/>
                </a:solidFill>
              </a:rPr>
              <a:t>Corchetes [ 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1E01D8-F944-4D7F-891A-7ED3FE3D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7338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8BD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9D5B45-C934-451A-A7EA-00453C8C9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3619500"/>
            <a:ext cx="2057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6202A"/>
                </a:solidFill>
              </a:defRPr>
            </a:pPr>
            <a:r>
              <a:rPr sz="1500" b="0">
                <a:solidFill>
                  <a:srgbClr val="16202A"/>
                </a:solidFill>
              </a:rPr>
              <a:t>Comas entre datos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C54A31-8963-4F33-967A-6DF137E55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2576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7BC680-7B63-4F7E-979D-DB968DF63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143375"/>
            <a:ext cx="2057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6202A"/>
                </a:solidFill>
              </a:defRPr>
            </a:pPr>
            <a:r>
              <a:rPr sz="1500" b="0">
                <a:solidFill>
                  <a:srgbClr val="16202A"/>
                </a:solidFill>
              </a:rPr>
              <a:t>Comillas para textos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A4CDDC-407B-4E12-9FB7-D0C889FE4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4762500"/>
            <a:ext cx="619125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CE2194-DDC1-4F46-A4AC-0135CC457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925" y="4857750"/>
            <a:ext cx="5772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A43"/>
                </a:solidFill>
              </a:defRPr>
            </a:pPr>
            <a:r>
              <a:rPr sz="1800" b="1">
                <a:solidFill>
                  <a:srgbClr val="102A43"/>
                </a:solidFill>
              </a:rPr>
              <a:t>Los números se escriben sin comillas.</a:t>
            </a:r>
          </a:p>
        </p:txBody>
      </p:sp>
    </p:spTree>
    <p:extLst>
      <p:ext uri="{BB962C8B-B14F-4D97-AF65-F5344CB8AC3E}">
        <p14:creationId xmlns:p14="http://schemas.microsoft.com/office/powerpoint/2010/main" val="7694938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49A096-B302-48B5-A0EC-546E837D7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2E256F-DA76-4C33-A8F1-70F7CD791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981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print() muestra la lista completa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3BB6F5-E761-4A09-9853-ECE30305E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28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769AA"/>
                </a:solidFill>
              </a:defRPr>
            </a:pPr>
            <a:r>
              <a:rPr sz="1350" b="1">
                <a:solidFill>
                  <a:srgbClr val="1769AA"/>
                </a:solidFill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9D0881-1218-4867-BDAA-57B7ADF55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674DDA-9D2D-4BEB-9A77-5DFB081B4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24000"/>
            <a:ext cx="65722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814C4C-0873-4846-B499-2DA56B7D5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685925"/>
            <a:ext cx="60769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EAF6FF"/>
                </a:solidFill>
              </a:defRPr>
            </a:pPr>
            <a:r>
              <a:rPr sz="1875" b="0">
                <a:solidFill>
                  <a:srgbClr val="EAF6FF"/>
                </a:solidFill>
              </a:rPr>
              <a:t>frutas = ["manzana", "banano", "sandía"]</a:t>
            </a:r>
          </a:p>
          <a:p xmlns:a="http://schemas.openxmlformats.org/drawingml/2006/main">
            <a:pPr algn="l">
              <a:defRPr sz="1875" b="0">
                <a:solidFill>
                  <a:srgbClr val="EAF6FF"/>
                </a:solidFill>
              </a:defRPr>
            </a:pPr>
            <a:r>
              <a:rPr sz="1875" b="0">
                <a:solidFill>
                  <a:srgbClr val="EAF6FF"/>
                </a:solidFill>
              </a:rPr>
              <a:t>print(frutas)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4B09C9-1B2F-410E-9337-2C5083A91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571625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769AA"/>
                </a:solidFill>
              </a:defRPr>
            </a:pPr>
            <a:r>
              <a:rPr sz="2025" b="1">
                <a:solidFill>
                  <a:srgbClr val="1769AA"/>
                </a:solidFill>
              </a:rPr>
              <a:t>Resultado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FCB46C-42ED-4FEE-BD0A-A3DC422A2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095500"/>
            <a:ext cx="33337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57D175-5D37-48EE-A457-9CC42F171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333625"/>
            <a:ext cx="295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0">
                <a:solidFill>
                  <a:srgbClr val="102A43"/>
                </a:solidFill>
              </a:defRPr>
            </a:pPr>
            <a:r>
              <a:rPr sz="1650" b="0">
                <a:solidFill>
                  <a:srgbClr val="102A43"/>
                </a:solidFill>
              </a:rPr>
              <a:t>['manzana', 'banano',</a:t>
            </a:r>
          </a:p>
          <a:p xmlns:a="http://schemas.openxmlformats.org/drawingml/2006/main">
            <a:pPr algn="ctr">
              <a:defRPr sz="1650" b="0">
                <a:solidFill>
                  <a:srgbClr val="102A43"/>
                </a:solidFill>
              </a:defRPr>
            </a:pPr>
            <a:r>
              <a:rPr sz="1650" b="0">
                <a:solidFill>
                  <a:srgbClr val="102A43"/>
                </a:solidFill>
              </a:rPr>
              <a:t> 'sandía']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75BD3F-6EB4-4C71-9842-738831FE1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524375"/>
            <a:ext cx="752475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C669B3-5633-4988-AD12-F843E5449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4619625"/>
            <a:ext cx="7105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print(lista) permite observar todos los elementos.</a:t>
            </a:r>
          </a:p>
        </p:txBody>
      </p:sp>
    </p:spTree>
    <p:extLst>
      <p:ext uri="{BB962C8B-B14F-4D97-AF65-F5344CB8AC3E}">
        <p14:creationId xmlns:p14="http://schemas.microsoft.com/office/powerpoint/2010/main" val="15517507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2C21F4-B5B1-423B-9A1F-133F02332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C64706-B5A4-4C9C-9181-A0FFBA802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981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Python empieza a contar desde cero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79D618-BFA3-4CCA-BDE9-17DE46B51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28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769AA"/>
                </a:solidFill>
              </a:defRPr>
            </a:pPr>
            <a:r>
              <a:rPr sz="1350" b="1">
                <a:solidFill>
                  <a:srgbClr val="1769AA"/>
                </a:solidFill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DC084F-331A-4F85-B3F0-EAD355F57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525701-222B-4C9F-903B-4314D9324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15716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769AA"/>
                </a:solidFill>
              </a:defRPr>
            </a:pPr>
            <a:r>
              <a:rPr sz="1650" b="1">
                <a:solidFill>
                  <a:srgbClr val="1769AA"/>
                </a:solidFill>
              </a:rPr>
              <a:t>Posición 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29B481-3543-490D-9809-312BC10FE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047875"/>
            <a:ext cx="2381250" cy="10477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9C74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69E589-A67A-4B20-A14C-1DB13283C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333625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02A43"/>
                </a:solidFill>
              </a:defRPr>
            </a:pPr>
            <a:r>
              <a:rPr sz="2100" b="1">
                <a:solidFill>
                  <a:srgbClr val="102A43"/>
                </a:solidFill>
              </a:rPr>
              <a:t>manzana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E1B6B5-D27F-4C40-BB71-13625C2B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5716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769AA"/>
                </a:solidFill>
              </a:defRPr>
            </a:pPr>
            <a:r>
              <a:rPr sz="1650" b="1">
                <a:solidFill>
                  <a:srgbClr val="1769AA"/>
                </a:solidFill>
              </a:rPr>
              <a:t>Posición 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D7A7E9-4830-48BB-BCC1-61A161E6F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047875"/>
            <a:ext cx="2381250" cy="10477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3016D3-47D4-43A9-8AAE-358E947E1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333625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02A43"/>
                </a:solidFill>
              </a:defRPr>
            </a:pPr>
            <a:r>
              <a:rPr sz="2100" b="1">
                <a:solidFill>
                  <a:srgbClr val="102A43"/>
                </a:solidFill>
              </a:rPr>
              <a:t>banano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FCB42D-EDE7-4F01-9490-34DFAEE8E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15716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769AA"/>
                </a:solidFill>
              </a:defRPr>
            </a:pPr>
            <a:r>
              <a:rPr sz="1650" b="1">
                <a:solidFill>
                  <a:srgbClr val="1769AA"/>
                </a:solidFill>
              </a:rPr>
              <a:t>Posición 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AF9EEA-15F1-4D04-99E4-FADAD573A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047875"/>
            <a:ext cx="2381250" cy="10477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3DC081-13B3-4740-A4E9-F4512FF6B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333625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02A43"/>
                </a:solidFill>
              </a:defRPr>
            </a:pPr>
            <a:r>
              <a:rPr sz="2100" b="1">
                <a:solidFill>
                  <a:srgbClr val="102A43"/>
                </a:solidFill>
              </a:rPr>
              <a:t>sandía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764289-BB65-466D-BF41-A375D8A53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905250"/>
            <a:ext cx="685800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B7687B-4910-4166-861D-FEF9B034B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4067175"/>
            <a:ext cx="63627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EAF6FF"/>
                </a:solidFill>
              </a:defRPr>
            </a:pPr>
            <a:r>
              <a:rPr sz="1800" b="0">
                <a:solidFill>
                  <a:srgbClr val="EAF6FF"/>
                </a:solidFill>
              </a:rPr>
              <a:t>print(frutas[0])   # manzana</a:t>
            </a:r>
          </a:p>
          <a:p xmlns:a="http://schemas.openxmlformats.org/drawingml/2006/main">
            <a:pPr algn="l">
              <a:defRPr sz="1800" b="0">
                <a:solidFill>
                  <a:srgbClr val="EAF6FF"/>
                </a:solidFill>
              </a:defRPr>
            </a:pPr>
            <a:r>
              <a:rPr sz="1800" b="0">
                <a:solidFill>
                  <a:srgbClr val="EAF6FF"/>
                </a:solidFill>
              </a:rPr>
              <a:t>print(frutas[2])   # sandía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163407-D9D3-4C56-BE1E-50528A10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619750"/>
            <a:ext cx="5143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38BD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79D30F-0CB6-46A2-8876-DFFA36EA6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5715000"/>
            <a:ext cx="4724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La posición 0 contiene el primer elemento.</a:t>
            </a:r>
          </a:p>
        </p:txBody>
      </p:sp>
    </p:spTree>
    <p:extLst>
      <p:ext uri="{BB962C8B-B14F-4D97-AF65-F5344CB8AC3E}">
        <p14:creationId xmlns:p14="http://schemas.microsoft.com/office/powerpoint/2010/main" val="13292655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2EFC91-594A-4208-B63A-54828CFB0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BD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A40699-F2B9-4D4E-B13E-0F2B4E011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981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El ciclo for recorre la lista elemento por elemento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ACA8B3-CB65-4125-AF68-DC633BA74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28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769AA"/>
                </a:solidFill>
              </a:defRPr>
            </a:pPr>
            <a:r>
              <a:rPr sz="1350" b="1">
                <a:solidFill>
                  <a:srgbClr val="1769AA"/>
                </a:solidFill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AB9900-A972-418B-8B14-68E0F634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F966E8-5D29-4D73-AED5-752C70EB5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476375"/>
            <a:ext cx="6477000" cy="2714625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6E335D-0BFD-4047-9D21-E5C5C7912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638300"/>
            <a:ext cx="5981700" cy="2390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EAF6FF"/>
                </a:solidFill>
              </a:defRPr>
            </a:pPr>
            <a:r>
              <a:rPr sz="1800" b="0">
                <a:solidFill>
                  <a:srgbClr val="EAF6FF"/>
                </a:solidFill>
              </a:rPr>
              <a:t>frutas = ["manzana", "banano", "sandía"]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EAF6FF"/>
                </a:solidFill>
              </a:defRPr>
            </a:pPr>
            <a:r>
              <a:rPr sz="1800" b="0">
                <a:solidFill>
                  <a:srgbClr val="EAF6FF"/>
                </a:solidFill>
              </a:rPr>
              <a:t>for fruta in frutas:</a:t>
            </a:r>
          </a:p>
          <a:p xmlns:a="http://schemas.openxmlformats.org/drawingml/2006/main">
            <a:pPr algn="l">
              <a:defRPr sz="1800" b="0">
                <a:solidFill>
                  <a:srgbClr val="EAF6FF"/>
                </a:solidFill>
              </a:defRPr>
            </a:pPr>
            <a:r>
              <a:rPr sz="1800" b="0">
                <a:solidFill>
                  <a:srgbClr val="EAF6FF"/>
                </a:solidFill>
              </a:rPr>
              <a:t>    print(fruta)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EEADF3-2A14-4450-AED5-BB3F486D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476375"/>
            <a:ext cx="266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769AA"/>
                </a:solidFill>
              </a:defRPr>
            </a:pPr>
            <a:r>
              <a:rPr sz="2025" b="1">
                <a:solidFill>
                  <a:srgbClr val="1769AA"/>
                </a:solidFill>
              </a:rPr>
              <a:t>Resultado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967AD2-6828-4E51-B899-8B92C823D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47875"/>
            <a:ext cx="2857500" cy="2143125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1FC227-AB00-48DB-ADBD-8B5AC2332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333625"/>
            <a:ext cx="238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102A43"/>
                </a:solidFill>
              </a:defRPr>
            </a:pPr>
            <a:r>
              <a:rPr sz="2025" b="0">
                <a:solidFill>
                  <a:srgbClr val="102A43"/>
                </a:solidFill>
              </a:rPr>
              <a:t>manzana</a:t>
            </a:r>
          </a:p>
          <a:p xmlns:a="http://schemas.openxmlformats.org/drawingml/2006/main">
            <a:pPr algn="ctr">
              <a:defRPr sz="2025" b="0">
                <a:solidFill>
                  <a:srgbClr val="102A43"/>
                </a:solidFill>
              </a:defRPr>
            </a:pPr>
            <a:r>
              <a:rPr sz="2025" b="0">
                <a:solidFill>
                  <a:srgbClr val="102A43"/>
                </a:solidFill>
              </a:rPr>
              <a:t>banano</a:t>
            </a:r>
          </a:p>
          <a:p xmlns:a="http://schemas.openxmlformats.org/drawingml/2006/main">
            <a:pPr algn="ctr">
              <a:defRPr sz="2025" b="0">
                <a:solidFill>
                  <a:srgbClr val="102A43"/>
                </a:solidFill>
              </a:defRPr>
            </a:pPr>
            <a:r>
              <a:rPr sz="2025" b="0">
                <a:solidFill>
                  <a:srgbClr val="102A43"/>
                </a:solidFill>
              </a:rPr>
              <a:t>sandía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739A5E-5A65-44CF-B44A-DAFCCAE85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05375"/>
            <a:ext cx="790575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863F43-4396-43C7-A93F-AF75375C9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5000625"/>
            <a:ext cx="7486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Por cada fruta de la lista, Python muestra su nombre.</a:t>
            </a:r>
          </a:p>
        </p:txBody>
      </p:sp>
    </p:spTree>
    <p:extLst>
      <p:ext uri="{BB962C8B-B14F-4D97-AF65-F5344CB8AC3E}">
        <p14:creationId xmlns:p14="http://schemas.microsoft.com/office/powerpoint/2010/main" val="20157634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4DC8D5-70C4-4F75-9BEC-ACDEB9D4B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A237B7-75AB-4D6E-9F02-6454A8DD6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981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append() agrega un elemento al final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2DD842-A19D-45BB-B4A7-A272790D3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28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769AA"/>
                </a:solidFill>
              </a:defRPr>
            </a:pPr>
            <a:r>
              <a:rPr sz="1350" b="1">
                <a:solidFill>
                  <a:srgbClr val="1769AA"/>
                </a:solidFill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61B5E5-CBC4-4080-8C00-12ED9DD33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EFA52A-EE96-410E-A51D-5925493AD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524000"/>
            <a:ext cx="190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52606D"/>
                </a:solidFill>
              </a:defRPr>
            </a:pPr>
            <a:r>
              <a:rPr sz="1650" b="1">
                <a:solidFill>
                  <a:srgbClr val="52606D"/>
                </a:solidFill>
              </a:rPr>
              <a:t>ANTES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8D64D0-A424-460A-AD52-D4F32DB48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00250"/>
            <a:ext cx="4476750" cy="857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9F9A71-482D-4582-A797-1EBEA2BD2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162175"/>
            <a:ext cx="3981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AF6FF"/>
                </a:solidFill>
              </a:defRPr>
            </a:pPr>
            <a:r>
              <a:rPr sz="1575" b="0">
                <a:solidFill>
                  <a:srgbClr val="EAF6FF"/>
                </a:solidFill>
              </a:rPr>
              <a:t>["manzana", "banano", "sandía"]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40296F-99BA-4EE4-B5C5-9A2FD5A43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1524000"/>
            <a:ext cx="190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52606D"/>
                </a:solidFill>
              </a:defRPr>
            </a:pPr>
            <a:r>
              <a:rPr sz="1650" b="1">
                <a:solidFill>
                  <a:srgbClr val="52606D"/>
                </a:solidFill>
              </a:rPr>
              <a:t>DESPUÉS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D8C39E-6BF0-4DF9-AE83-5E3909EA0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000250"/>
            <a:ext cx="44767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DE6099-424F-40D1-A5D8-F7B5C66F4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62175"/>
            <a:ext cx="39814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EAF6FF"/>
                </a:solidFill>
              </a:defRPr>
            </a:pPr>
            <a:r>
              <a:rPr sz="1500" b="0">
                <a:solidFill>
                  <a:srgbClr val="EAF6FF"/>
                </a:solidFill>
              </a:rPr>
              <a:t>["manzana", "banano",</a:t>
            </a:r>
          </a:p>
          <a:p xmlns:a="http://schemas.openxmlformats.org/drawingml/2006/main">
            <a:pPr algn="l">
              <a:defRPr sz="1500" b="0">
                <a:solidFill>
                  <a:srgbClr val="EAF6FF"/>
                </a:solidFill>
              </a:defRPr>
            </a:pPr>
            <a:r>
              <a:rPr sz="1500" b="0">
                <a:solidFill>
                  <a:srgbClr val="EAF6FF"/>
                </a:solidFill>
              </a:rPr>
              <a:t> "sandía", "naranja"]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F08945-0A2E-4F94-AC39-C472B62B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619500"/>
            <a:ext cx="5143500" cy="904875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1A0EB7-49EB-4801-8B8F-C52629C1D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3781425"/>
            <a:ext cx="46482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EAF6FF"/>
                </a:solidFill>
              </a:defRPr>
            </a:pPr>
            <a:r>
              <a:rPr sz="1875" b="0">
                <a:solidFill>
                  <a:srgbClr val="EAF6FF"/>
                </a:solidFill>
              </a:rPr>
              <a:t>frutas.append("naranja")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C073F0-8889-44DF-A141-4A309FE16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143500"/>
            <a:ext cx="4000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BF184F-7F04-439C-8833-00DEC3E6F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238750"/>
            <a:ext cx="3581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append significa agregar.</a:t>
            </a:r>
          </a:p>
        </p:txBody>
      </p:sp>
    </p:spTree>
    <p:extLst>
      <p:ext uri="{BB962C8B-B14F-4D97-AF65-F5344CB8AC3E}">
        <p14:creationId xmlns:p14="http://schemas.microsoft.com/office/powerpoint/2010/main" val="6797699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4B277D-F142-45EF-9354-34302F85F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BD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E04187-7B77-4E1C-8A31-CCCE79887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981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Para modificar, usamos la posición del elemento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E95499-EDE4-45E0-8146-DCE5E94D1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28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769AA"/>
                </a:solidFill>
              </a:defRPr>
            </a:pPr>
            <a:r>
              <a:rPr sz="1350" b="1">
                <a:solidFill>
                  <a:srgbClr val="1769AA"/>
                </a:solidFill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9E6563-500C-438F-8C44-DBEA58907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F18FBC-460C-42C2-8BDB-2033E02B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24000"/>
            <a:ext cx="514350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8325DD-E54C-4169-B323-5D203B390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685925"/>
            <a:ext cx="46482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EAF6FF"/>
                </a:solidFill>
              </a:defRPr>
            </a:pPr>
            <a:r>
              <a:rPr sz="1875" b="0">
                <a:solidFill>
                  <a:srgbClr val="EAF6FF"/>
                </a:solidFill>
              </a:rPr>
              <a:t>frutas[1] = "pera"</a:t>
            </a:r>
          </a:p>
          <a:p xmlns:a="http://schemas.openxmlformats.org/drawingml/2006/main">
            <a:pPr algn="l">
              <a:defRPr sz="1875" b="0">
                <a:solidFill>
                  <a:srgbClr val="EAF6FF"/>
                </a:solidFill>
              </a:defRPr>
            </a:pPr>
            <a:r>
              <a:rPr sz="1875" b="0">
                <a:solidFill>
                  <a:srgbClr val="EAF6FF"/>
                </a:solidFill>
              </a:rPr>
              <a:t>print(frutas)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E0B35F-3F11-42CB-BA2B-5109EB494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1428750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52606D"/>
                </a:solidFill>
              </a:defRPr>
            </a:pPr>
            <a:r>
              <a:rPr sz="1575" b="1">
                <a:solidFill>
                  <a:srgbClr val="52606D"/>
                </a:solidFill>
              </a:rPr>
              <a:t>ANTES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10EC36-3972-46C1-AC1E-A6F8F6FF4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1857375"/>
            <a:ext cx="45720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A225B2-98B8-435A-8070-2A1D6555C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019300"/>
            <a:ext cx="4076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EAF6FF"/>
                </a:solidFill>
              </a:defRPr>
            </a:pPr>
            <a:r>
              <a:rPr sz="1500" b="0">
                <a:solidFill>
                  <a:srgbClr val="EAF6FF"/>
                </a:solidFill>
              </a:rPr>
              <a:t>["manzana", "banano", "sandía"]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E4EFF2-E445-4623-ABE0-F696706CA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143250"/>
            <a:ext cx="1714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769AA"/>
                </a:solidFill>
              </a:defRPr>
            </a:pPr>
            <a:r>
              <a:rPr sz="1575" b="1">
                <a:solidFill>
                  <a:srgbClr val="1769AA"/>
                </a:solidFill>
              </a:rPr>
              <a:t>DESPUÉS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241971-CEEC-4DC3-BF40-F8DEACA21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571875"/>
            <a:ext cx="45720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770832-5390-492D-AEAE-E88F39717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733800"/>
            <a:ext cx="4076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EAF6FF"/>
                </a:solidFill>
              </a:defRPr>
            </a:pPr>
            <a:r>
              <a:rPr sz="1500" b="0">
                <a:solidFill>
                  <a:srgbClr val="EAF6FF"/>
                </a:solidFill>
              </a:rPr>
              <a:t>["manzana", "pera", "sandía"]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A40616-04F3-4561-BC13-B6F3BA0C0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524375"/>
            <a:ext cx="4095750" cy="809625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CE61CF-2F67-48D0-A417-B4DB14CC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619625"/>
            <a:ext cx="3676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02A43"/>
                </a:solidFill>
              </a:defRPr>
            </a:pPr>
            <a:r>
              <a:rPr sz="1800" b="1">
                <a:solidFill>
                  <a:srgbClr val="102A43"/>
                </a:solidFill>
              </a:rPr>
              <a:t>La posición 1 es el segundo elemento.</a:t>
            </a:r>
          </a:p>
        </p:txBody>
      </p:sp>
    </p:spTree>
    <p:extLst>
      <p:ext uri="{BB962C8B-B14F-4D97-AF65-F5344CB8AC3E}">
        <p14:creationId xmlns:p14="http://schemas.microsoft.com/office/powerpoint/2010/main" val="2698254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3FCB12-1807-40C3-9F73-BA8896155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064FCE-7600-4B47-8159-73C2473A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981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remove() elimina un elemento por su valor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E803E2-8DE8-4E9A-915A-69153B61C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28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769AA"/>
                </a:solidFill>
              </a:defRPr>
            </a:pPr>
            <a:r>
              <a:rPr sz="1350" b="1">
                <a:solidFill>
                  <a:srgbClr val="1769AA"/>
                </a:solidFill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06CA21-12CF-421F-9A54-50651A6F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0D5155-CC8C-499C-9899-D49697D4D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24000"/>
            <a:ext cx="5429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8DA715-6193-42CF-B0A9-D3C681FCC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685925"/>
            <a:ext cx="493395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EAF6FF"/>
                </a:solidFill>
              </a:defRPr>
            </a:pPr>
            <a:r>
              <a:rPr sz="1875" b="0">
                <a:solidFill>
                  <a:srgbClr val="EAF6FF"/>
                </a:solidFill>
              </a:rPr>
              <a:t>frutas.remove("manzana")</a:t>
            </a:r>
          </a:p>
          <a:p xmlns:a="http://schemas.openxmlformats.org/drawingml/2006/main">
            <a:pPr algn="l">
              <a:defRPr sz="1875" b="0">
                <a:solidFill>
                  <a:srgbClr val="EAF6FF"/>
                </a:solidFill>
              </a:defRPr>
            </a:pPr>
            <a:r>
              <a:rPr sz="1875" b="0">
                <a:solidFill>
                  <a:srgbClr val="EAF6FF"/>
                </a:solidFill>
              </a:rPr>
              <a:t>print(frutas)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043DC7-7FE4-411A-90BC-DD9D2B821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152400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52606D"/>
                </a:solidFill>
              </a:defRPr>
            </a:pPr>
            <a:r>
              <a:rPr sz="1650" b="1">
                <a:solidFill>
                  <a:srgbClr val="52606D"/>
                </a:solidFill>
              </a:rPr>
              <a:t>Lista original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FB5885-1284-4DE0-A984-1A1BFE79C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00250"/>
            <a:ext cx="447675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0A7225-28C8-41BC-86B8-5C0B71971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162175"/>
            <a:ext cx="3981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EAF6FF"/>
                </a:solidFill>
              </a:defRPr>
            </a:pPr>
            <a:r>
              <a:rPr sz="1500" b="0">
                <a:solidFill>
                  <a:srgbClr val="EAF6FF"/>
                </a:solidFill>
              </a:rPr>
              <a:t>["manzana", "banano", "sandía"]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C84419-5E43-4311-AEDA-0F559FB50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3337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769AA"/>
                </a:solidFill>
              </a:defRPr>
            </a:pPr>
            <a:r>
              <a:rPr sz="1650" b="1">
                <a:solidFill>
                  <a:srgbClr val="1769AA"/>
                </a:solidFill>
              </a:rPr>
              <a:t>Lista actualizada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C78959-CCC2-4ACF-841D-4787B4356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810000"/>
            <a:ext cx="447675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327779-E77D-4A70-962B-363DB2705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971925"/>
            <a:ext cx="3981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EAF6FF"/>
                </a:solidFill>
              </a:defRPr>
            </a:pPr>
            <a:r>
              <a:rPr sz="1650" b="0">
                <a:solidFill>
                  <a:srgbClr val="EAF6FF"/>
                </a:solidFill>
              </a:rPr>
              <a:t>["banano", "sandía"]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F9260C-1585-4EC8-B35A-05AC1D450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810125"/>
            <a:ext cx="371475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E76F5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7104CC-550F-4CCD-BA87-3D2354CCE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905375"/>
            <a:ext cx="3295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remove significa eliminar.</a:t>
            </a:r>
          </a:p>
        </p:txBody>
      </p:sp>
    </p:spTree>
    <p:extLst>
      <p:ext uri="{BB962C8B-B14F-4D97-AF65-F5344CB8AC3E}">
        <p14:creationId xmlns:p14="http://schemas.microsoft.com/office/powerpoint/2010/main" val="155732218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3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0B73599-1F23-43A2-9922-3619594F3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BD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A33CE9-0566-4DC9-BDE3-B6AE4F43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981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Estas son las instrucciones esenciales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799449-01D7-4283-B100-521F0CBB8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28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769AA"/>
                </a:solidFill>
              </a:defRPr>
            </a:pPr>
            <a:r>
              <a:rPr sz="1350" b="1">
                <a:solidFill>
                  <a:srgbClr val="1769AA"/>
                </a:solidFill>
              </a:rPr>
              <a:t>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7AFC31-C9F2-40AE-B458-FCDBF0F01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E9026F-E049-466D-A89D-E0189F94C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1381125"/>
            <a:ext cx="2190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B2F1EB-B672-4D17-BED2-E0810A8DE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1381125"/>
            <a:ext cx="7429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9EFD62-5EA3-4549-9455-C2189990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428750"/>
            <a:ext cx="180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69AA"/>
                </a:solidFill>
              </a:defRPr>
            </a:pPr>
            <a:r>
              <a:rPr sz="1650" b="1">
                <a:solidFill>
                  <a:srgbClr val="1769AA"/>
                </a:solidFill>
              </a:rPr>
              <a:t>Crear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7C61AC-E673-4858-A14B-E41D31111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428750"/>
            <a:ext cx="695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0B1F33"/>
                </a:solidFill>
              </a:defRPr>
            </a:pPr>
            <a:r>
              <a:rPr sz="1575" b="0">
                <a:solidFill>
                  <a:srgbClr val="0B1F33"/>
                </a:solidFill>
              </a:rPr>
              <a:t>lista = ["dato1", "dato2"]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998898-68CF-4DEA-AA56-24133B350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009775"/>
            <a:ext cx="2190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3FA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4F6623-162D-4C72-BB1B-C0CE6E9F8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009775"/>
            <a:ext cx="7429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3FA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EB0A68-74CC-4D71-A70F-8515C16A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057400"/>
            <a:ext cx="180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69AA"/>
                </a:solidFill>
              </a:defRPr>
            </a:pPr>
            <a:r>
              <a:rPr sz="1650" b="1">
                <a:solidFill>
                  <a:srgbClr val="1769AA"/>
                </a:solidFill>
              </a:rPr>
              <a:t>Mostrar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4FAFC6-2816-49BA-AB3E-42B1EA64B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057400"/>
            <a:ext cx="695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0B1F33"/>
                </a:solidFill>
              </a:defRPr>
            </a:pPr>
            <a:r>
              <a:rPr sz="1575" b="0">
                <a:solidFill>
                  <a:srgbClr val="0B1F33"/>
                </a:solidFill>
              </a:rPr>
              <a:t>print(lista)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5ED725-9FAA-408E-9EFC-1A66E883E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638425"/>
            <a:ext cx="2190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0E0CFF-6AE6-4AE4-A29E-FDE0A292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638425"/>
            <a:ext cx="7429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8B7D3C-B82F-4FF9-A05E-ADE0EEC6D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686050"/>
            <a:ext cx="180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69AA"/>
                </a:solidFill>
              </a:defRPr>
            </a:pPr>
            <a:r>
              <a:rPr sz="1650" b="1">
                <a:solidFill>
                  <a:srgbClr val="1769AA"/>
                </a:solidFill>
              </a:rPr>
              <a:t>Acceder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45F9C0-5884-492E-B32B-5B51B0761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686050"/>
            <a:ext cx="695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0B1F33"/>
                </a:solidFill>
              </a:defRPr>
            </a:pPr>
            <a:r>
              <a:rPr sz="1575" b="0">
                <a:solidFill>
                  <a:srgbClr val="0B1F33"/>
                </a:solidFill>
              </a:rPr>
              <a:t>lista[0]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CE907E-ACB2-4565-97A9-0BA3E75F4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267075"/>
            <a:ext cx="2190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3FA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5386D4-D5DB-4D07-BB84-C8718D5EF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267075"/>
            <a:ext cx="7429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3FA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32FFB8-90D0-4781-9622-8E1386D23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314700"/>
            <a:ext cx="180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69AA"/>
                </a:solidFill>
              </a:defRPr>
            </a:pPr>
            <a:r>
              <a:rPr sz="1650" b="1">
                <a:solidFill>
                  <a:srgbClr val="1769AA"/>
                </a:solidFill>
              </a:rPr>
              <a:t>Recorrer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3662C0-217A-42E8-9BF5-8210C8C7C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14700"/>
            <a:ext cx="695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0B1F33"/>
                </a:solidFill>
              </a:defRPr>
            </a:pPr>
            <a:r>
              <a:rPr sz="1575" b="0">
                <a:solidFill>
                  <a:srgbClr val="0B1F33"/>
                </a:solidFill>
              </a:rPr>
              <a:t>for dato in lista: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6E6F74-A9B4-41A6-9770-1730D9AED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895725"/>
            <a:ext cx="2190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0050FF-E51B-48BC-87F4-399E74347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895725"/>
            <a:ext cx="7429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4B7A52-DECC-4AE1-B633-633891548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943350"/>
            <a:ext cx="180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69AA"/>
                </a:solidFill>
              </a:defRPr>
            </a:pPr>
            <a:r>
              <a:rPr sz="1650" b="1">
                <a:solidFill>
                  <a:srgbClr val="1769AA"/>
                </a:solidFill>
              </a:rPr>
              <a:t>Agregar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116EED-BE16-490E-AEB9-89F40A927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943350"/>
            <a:ext cx="695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0B1F33"/>
                </a:solidFill>
              </a:defRPr>
            </a:pPr>
            <a:r>
              <a:rPr sz="1575" b="0">
                <a:solidFill>
                  <a:srgbClr val="0B1F33"/>
                </a:solidFill>
              </a:rPr>
              <a:t>lista.append("dato")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B9A856-9574-4181-BC3B-9CC6AE8F8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524375"/>
            <a:ext cx="2190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3FA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F1D375-1EDC-48A3-8C5C-E4D36E039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4524375"/>
            <a:ext cx="7429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F3FA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E578F3E-CC4E-404B-9DED-B4A1B4AD1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572000"/>
            <a:ext cx="180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69AA"/>
                </a:solidFill>
              </a:defRPr>
            </a:pPr>
            <a:r>
              <a:rPr sz="1650" b="1">
                <a:solidFill>
                  <a:srgbClr val="1769AA"/>
                </a:solidFill>
              </a:rPr>
              <a:t>Modificar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0DA7399-5EA0-47DA-9BED-DBE1EFA9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572000"/>
            <a:ext cx="695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0B1F33"/>
                </a:solidFill>
              </a:defRPr>
            </a:pPr>
            <a:r>
              <a:rPr sz="1575" b="0">
                <a:solidFill>
                  <a:srgbClr val="0B1F33"/>
                </a:solidFill>
              </a:rPr>
              <a:t>lista[0] = "nuevo"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48B3BC7-99A5-4A22-983C-3C02A3B20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5153025"/>
            <a:ext cx="2190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42AC923-CA62-421F-9ED5-5D2B434DC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5153025"/>
            <a:ext cx="7429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422046B-F399-4460-95E8-C260063B1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200650"/>
            <a:ext cx="180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69AA"/>
                </a:solidFill>
              </a:defRPr>
            </a:pPr>
            <a:r>
              <a:rPr sz="1650" b="1">
                <a:solidFill>
                  <a:srgbClr val="1769AA"/>
                </a:solidFill>
              </a:rPr>
              <a:t>Eliminar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B703255-2B44-4673-AEF4-EE7C55FE7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200650"/>
            <a:ext cx="695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0B1F33"/>
                </a:solidFill>
              </a:defRPr>
            </a:pPr>
            <a:r>
              <a:rPr sz="1575" b="0">
                <a:solidFill>
                  <a:srgbClr val="0B1F33"/>
                </a:solidFill>
              </a:rPr>
              <a:t>lista.remove("dato")</a:t>
            </a:r>
          </a:p>
        </p:txBody>
      </p:sp>
    </p:spTree>
    <p:extLst>
      <p:ext uri="{BB962C8B-B14F-4D97-AF65-F5344CB8AC3E}">
        <p14:creationId xmlns:p14="http://schemas.microsoft.com/office/powerpoint/2010/main" val="18316677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BA3613-5F6E-428E-8390-6946927B2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1DDEFF-2CA3-4861-A6F3-A87B90F9E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981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Un programa puede combinar todas las acciones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F62CFD-74F1-4F04-8E1B-71DC74377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28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769AA"/>
                </a:solidFill>
              </a:defRPr>
            </a:pPr>
            <a:r>
              <a:rPr sz="1350" b="1">
                <a:solidFill>
                  <a:srgbClr val="1769AA"/>
                </a:solidFill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6CDC2C-33F8-4C56-8FAE-6EDC91B34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D4D060-8AD6-4645-95CF-AA572955C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285875"/>
            <a:ext cx="7239000" cy="4572000"/>
          </a:xfrm>
          <a:prstGeom xmlns:a="http://schemas.openxmlformats.org/drawingml/2006/main" prst="roundRect">
            <a:avLst>
              <a:gd name="adj" fmla="val 25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16FAB7-360E-4589-A403-34404AC9B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1447800"/>
            <a:ext cx="6743700" cy="424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EAF6FF"/>
                </a:solidFill>
              </a:defRPr>
            </a:pPr>
            <a:r>
              <a:rPr sz="1500" b="0">
                <a:solidFill>
                  <a:srgbClr val="EAF6FF"/>
                </a:solidFill>
              </a:rPr>
              <a:t>estudiantes = ["Ana", "Carlos", "Sofía"]</a:t>
            </a:r>
          </a:p>
          <a:p xmlns:a="http://schemas.openxmlformats.org/drawingml/2006/main">
            <a:pPr algn="l">
              <a:defRPr sz="1500" b="0">
                <a:solidFill>
                  <a:srgbClr val="EAF6FF"/>
                </a:solidFill>
              </a:defRPr>
            </a:pPr>
            <a:r>
              <a:rPr sz="1500" b="0">
                <a:solidFill>
                  <a:srgbClr val="EAF6FF"/>
                </a:solidFill>
              </a:rPr>
              <a:t>print("Lista original:", estudiantes)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EAF6FF"/>
                </a:solidFill>
              </a:defRPr>
            </a:pPr>
            <a:r>
              <a:rPr sz="1500" b="0">
                <a:solidFill>
                  <a:srgbClr val="EAF6FF"/>
                </a:solidFill>
              </a:rPr>
              <a:t>estudiantes.append("Daniel")</a:t>
            </a:r>
          </a:p>
          <a:p xmlns:a="http://schemas.openxmlformats.org/drawingml/2006/main">
            <a:pPr algn="l">
              <a:defRPr sz="1500" b="0">
                <a:solidFill>
                  <a:srgbClr val="EAF6FF"/>
                </a:solidFill>
              </a:defRPr>
            </a:pPr>
            <a:r>
              <a:rPr sz="1500" b="0">
                <a:solidFill>
                  <a:srgbClr val="EAF6FF"/>
                </a:solidFill>
              </a:rPr>
              <a:t>estudiantes[1] = "María"</a:t>
            </a:r>
          </a:p>
          <a:p xmlns:a="http://schemas.openxmlformats.org/drawingml/2006/main">
            <a:pPr algn="l">
              <a:defRPr sz="1500" b="0">
                <a:solidFill>
                  <a:srgbClr val="EAF6FF"/>
                </a:solidFill>
              </a:defRPr>
            </a:pPr>
            <a:r>
              <a:rPr sz="1500" b="0">
                <a:solidFill>
                  <a:srgbClr val="EAF6FF"/>
                </a:solidFill>
              </a:rPr>
              <a:t>estudiantes.remove("Ana")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EAF6FF"/>
                </a:solidFill>
              </a:defRPr>
            </a:pPr>
            <a:r>
              <a:rPr sz="1500" b="0">
                <a:solidFill>
                  <a:srgbClr val="EAF6FF"/>
                </a:solidFill>
              </a:rPr>
              <a:t>print("Lista actualizada:")</a:t>
            </a:r>
          </a:p>
          <a:p xmlns:a="http://schemas.openxmlformats.org/drawingml/2006/main">
            <a:pPr algn="l">
              <a:defRPr sz="1500" b="0">
                <a:solidFill>
                  <a:srgbClr val="EAF6FF"/>
                </a:solidFill>
              </a:defRPr>
            </a:pPr>
            <a:r>
              <a:rPr sz="1500" b="0">
                <a:solidFill>
                  <a:srgbClr val="EAF6FF"/>
                </a:solidFill>
              </a:rPr>
              <a:t>for estudiante in estudiantes:</a:t>
            </a:r>
          </a:p>
          <a:p xmlns:a="http://schemas.openxmlformats.org/drawingml/2006/main">
            <a:pPr algn="l">
              <a:defRPr sz="1500" b="0">
                <a:solidFill>
                  <a:srgbClr val="EAF6FF"/>
                </a:solidFill>
              </a:defRPr>
            </a:pPr>
            <a:r>
              <a:rPr sz="1500" b="0">
                <a:solidFill>
                  <a:srgbClr val="EAF6FF"/>
                </a:solidFill>
              </a:rPr>
              <a:t>    print(estudiante)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C74717-2F45-4662-8B17-E8C575F0E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6668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769AA"/>
                </a:solidFill>
              </a:defRPr>
            </a:pPr>
            <a:r>
              <a:rPr sz="1950" b="1">
                <a:solidFill>
                  <a:srgbClr val="1769AA"/>
                </a:solidFill>
              </a:rPr>
              <a:t>Resultado final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276245-2352-431E-801B-18A526245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238375"/>
            <a:ext cx="2476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3E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12318C-DA6C-4FA2-BB14-06508A5C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524125"/>
            <a:ext cx="20002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0">
                <a:solidFill>
                  <a:srgbClr val="102A43"/>
                </a:solidFill>
              </a:defRPr>
            </a:pPr>
            <a:r>
              <a:rPr sz="2025" b="0">
                <a:solidFill>
                  <a:srgbClr val="102A43"/>
                </a:solidFill>
              </a:rPr>
              <a:t>María</a:t>
            </a:r>
          </a:p>
          <a:p xmlns:a="http://schemas.openxmlformats.org/drawingml/2006/main">
            <a:pPr algn="ctr">
              <a:defRPr sz="2025" b="0">
                <a:solidFill>
                  <a:srgbClr val="102A43"/>
                </a:solidFill>
              </a:defRPr>
            </a:pPr>
            <a:r>
              <a:rPr sz="2025" b="0">
                <a:solidFill>
                  <a:srgbClr val="102A43"/>
                </a:solidFill>
              </a:rPr>
              <a:t>Sofía</a:t>
            </a:r>
          </a:p>
          <a:p xmlns:a="http://schemas.openxmlformats.org/drawingml/2006/main">
            <a:pPr algn="ctr">
              <a:defRPr sz="2025" b="0">
                <a:solidFill>
                  <a:srgbClr val="102A43"/>
                </a:solidFill>
              </a:defRPr>
            </a:pPr>
            <a:r>
              <a:rPr sz="2025" b="0">
                <a:solidFill>
                  <a:srgbClr val="102A43"/>
                </a:solidFill>
              </a:rPr>
              <a:t>Daniel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26FCF0-A632-42C3-9EE4-15D63F581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810125"/>
            <a:ext cx="3333750" cy="95250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1769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AFA4F3-3CD4-4AF0-ABD5-6D04B93F9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4905375"/>
            <a:ext cx="29146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Crear • agregar • modificar • eliminar • recorrer</a:t>
            </a:r>
          </a:p>
        </p:txBody>
      </p:sp>
    </p:spTree>
    <p:extLst>
      <p:ext uri="{BB962C8B-B14F-4D97-AF65-F5344CB8AC3E}">
        <p14:creationId xmlns:p14="http://schemas.microsoft.com/office/powerpoint/2010/main" val="160827567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3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A15977-3C6E-452B-866F-5C7E2D41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BD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C48CD6-CDFD-4A80-B1FD-C58F6DDF8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9810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Ahora crea tu propia lista de asignaturas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88D3FA-B60A-4F4B-AB4C-3CE122C35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428625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1769AA"/>
                </a:solidFill>
              </a:defRPr>
            </a:pPr>
            <a:r>
              <a:rPr sz="1350" b="1">
                <a:solidFill>
                  <a:srgbClr val="1769AA"/>
                </a:solidFill>
              </a:rPr>
              <a:t>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FBE127-6476-4BE3-B5C8-8959978B2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820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3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B71518-5727-4CD5-9B13-2A37F0DB3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954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A79E92-2D34-402A-B15B-4E4384DA3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1381125"/>
            <a:ext cx="6343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6202A"/>
                </a:solidFill>
              </a:defRPr>
            </a:pPr>
            <a:r>
              <a:rPr sz="1875" b="0">
                <a:solidFill>
                  <a:srgbClr val="16202A"/>
                </a:solidFill>
              </a:rPr>
              <a:t>Crea una lista con cuatro asignaturas.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C20C29-8E4A-43A9-8494-0EFBB583F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240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8BD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88BB22-D826-464C-9B2A-25B4786D7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009775"/>
            <a:ext cx="6343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6202A"/>
                </a:solidFill>
              </a:defRPr>
            </a:pPr>
            <a:r>
              <a:rPr sz="1875" b="0">
                <a:solidFill>
                  <a:srgbClr val="16202A"/>
                </a:solidFill>
              </a:rPr>
              <a:t>Muestra la lista completa.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3D8DB7-6DCE-48B2-A886-D612EE877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527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2493EF-BFFE-4AC6-A5EF-925581141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638425"/>
            <a:ext cx="6343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6202A"/>
                </a:solidFill>
              </a:defRPr>
            </a:pPr>
            <a:r>
              <a:rPr sz="1875" b="0">
                <a:solidFill>
                  <a:srgbClr val="16202A"/>
                </a:solidFill>
              </a:rPr>
              <a:t>Agrega una asignatura nueva.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A0C3E5-D6E0-4F66-AF1C-06BC8B390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813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8BD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087E4D-3C9F-4B7B-80A4-A364A5019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267075"/>
            <a:ext cx="6343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6202A"/>
                </a:solidFill>
              </a:defRPr>
            </a:pPr>
            <a:r>
              <a:rPr sz="1875" b="0">
                <a:solidFill>
                  <a:srgbClr val="16202A"/>
                </a:solidFill>
              </a:rPr>
              <a:t>Cambia la primera asignatura.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8FB03B-8772-458F-813D-53852F89E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1002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623F32-3429-46BF-BBC0-D063D2480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895725"/>
            <a:ext cx="6343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6202A"/>
                </a:solidFill>
              </a:defRPr>
            </a:pPr>
            <a:r>
              <a:rPr sz="1875" b="0">
                <a:solidFill>
                  <a:srgbClr val="16202A"/>
                </a:solidFill>
              </a:rPr>
              <a:t>Elimina una asignatura.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DF365C-8D9D-4126-8876-676248096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38675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8BD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AC5DBE-BBC5-4052-81CB-A7BA1DDBB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524375"/>
            <a:ext cx="6343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6202A"/>
                </a:solidFill>
              </a:defRPr>
            </a:pPr>
            <a:r>
              <a:rPr sz="1875" b="0">
                <a:solidFill>
                  <a:srgbClr val="16202A"/>
                </a:solidFill>
              </a:rPr>
              <a:t>Recorre la lista utilizando for.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9F88BA-F683-4010-8471-7353DC043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476375"/>
            <a:ext cx="3333750" cy="28575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5A9DD1-3BEF-47D7-B4A0-4984C1EEA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809750"/>
            <a:ext cx="2571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9C74F"/>
                </a:solidFill>
              </a:defRPr>
            </a:pPr>
            <a:r>
              <a:rPr sz="1725" b="1">
                <a:solidFill>
                  <a:srgbClr val="F9C74F"/>
                </a:solidFill>
              </a:rPr>
              <a:t>RETO OPCIONAL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D6F483-F652-47C8-B1F3-A8F4A9932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81250"/>
            <a:ext cx="266700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102A43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E96A5B-3285-4F85-951C-4FC8DE788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543175"/>
            <a:ext cx="21717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EAF6FF"/>
                </a:solidFill>
              </a:defRPr>
            </a:pPr>
            <a:r>
              <a:rPr sz="1650" b="0">
                <a:solidFill>
                  <a:srgbClr val="EAF6FF"/>
                </a:solidFill>
              </a:rPr>
              <a:t>print("Cantidad:",</a:t>
            </a:r>
          </a:p>
          <a:p xmlns:a="http://schemas.openxmlformats.org/drawingml/2006/main">
            <a:pPr algn="l">
              <a:defRPr sz="1650" b="0">
                <a:solidFill>
                  <a:srgbClr val="EAF6FF"/>
                </a:solidFill>
              </a:defRPr>
            </a:pPr>
            <a:r>
              <a:rPr sz="1650" b="0">
                <a:solidFill>
                  <a:srgbClr val="EAF6FF"/>
                </a:solidFill>
              </a:rPr>
              <a:t>      len(asignaturas))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A4FEBC-70D0-4452-823D-9688EAF11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572000"/>
            <a:ext cx="304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02A43"/>
                </a:solidFill>
              </a:defRPr>
            </a:pPr>
            <a:r>
              <a:rPr sz="1650" b="1">
                <a:solidFill>
                  <a:srgbClr val="102A43"/>
                </a:solidFill>
              </a:rPr>
              <a:t>¿Desde cuál número comienzan las posiciones?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363768-B8B2-4E41-A70B-8F9DCC3C2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524500"/>
            <a:ext cx="3048000" cy="619125"/>
          </a:xfrm>
          <a:prstGeom xmlns:a="http://schemas.openxmlformats.org/drawingml/2006/main" prst="roundRect">
            <a:avLst>
              <a:gd name="adj" fmla="val 18462"/>
            </a:avLst>
          </a:prstGeom>
          <a:solidFill xmlns:a="http://schemas.openxmlformats.org/drawingml/2006/main">
            <a:srgbClr val="F9C7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9DB7F2-3AAE-43B1-8FC2-05BB53F7E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5619750"/>
            <a:ext cx="26289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¡Prueba, observa y corrige!</a:t>
            </a:r>
          </a:p>
        </p:txBody>
      </p:sp>
    </p:spTree>
    <p:extLst>
      <p:ext uri="{BB962C8B-B14F-4D97-AF65-F5344CB8AC3E}">
        <p14:creationId xmlns:p14="http://schemas.microsoft.com/office/powerpoint/2010/main" val="14967799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2026-09-07T00:01:44.8060000Z</dcterms:created>
  <dcterms:modified xsi:type="dcterms:W3CDTF">2026-09-07T00:01:44.8060000Z</dcterms:modified>
</coreProperties>
</file>