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a97ea5b2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a97ea5b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a97ea5b23_0_4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a97ea5b23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51450" y="0"/>
            <a:ext cx="7069500" cy="7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>
                <a:latin typeface="Bree Serif"/>
                <a:ea typeface="Bree Serif"/>
                <a:cs typeface="Bree Serif"/>
                <a:sym typeface="Bree Serif"/>
              </a:rPr>
              <a:t>Essay Planning Sheet</a:t>
            </a:r>
            <a:endParaRPr b="1" sz="3000" u="sng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705300"/>
            <a:ext cx="7772400" cy="50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Your topic: ________________________________</a:t>
            </a:r>
            <a:endParaRPr b="1" sz="2400">
              <a:latin typeface="Bree Serif"/>
              <a:ea typeface="Bree Serif"/>
              <a:cs typeface="Bree Serif"/>
              <a:sym typeface="Bree Serif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272700" y="1314000"/>
            <a:ext cx="7227000" cy="1141675"/>
            <a:chOff x="272700" y="2326150"/>
            <a:chExt cx="7227000" cy="1141675"/>
          </a:xfrm>
        </p:grpSpPr>
        <p:sp>
          <p:nvSpPr>
            <p:cNvPr id="57" name="Google Shape;57;p13"/>
            <p:cNvSpPr/>
            <p:nvPr/>
          </p:nvSpPr>
          <p:spPr>
            <a:xfrm>
              <a:off x="272700" y="2434025"/>
              <a:ext cx="7227000" cy="1033800"/>
            </a:xfrm>
            <a:prstGeom prst="upArrowCallout">
              <a:avLst>
                <a:gd fmla="val 19719" name="adj1"/>
                <a:gd fmla="val 25000" name="adj2"/>
                <a:gd fmla="val 16901" name="adj3"/>
                <a:gd fmla="val 73237" name="adj4"/>
              </a:avLst>
            </a:prstGeom>
            <a:solidFill>
              <a:srgbClr val="EFEFEF"/>
            </a:solidFill>
            <a:ln cap="flat" cmpd="sng" w="762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_______________________________________________________________________</a:t>
              </a:r>
              <a:r>
                <a:rPr lang="en">
                  <a:latin typeface="Bree Serif"/>
                  <a:ea typeface="Bree Serif"/>
                  <a:cs typeface="Bree Serif"/>
                  <a:sym typeface="Bree Serif"/>
                </a:rPr>
                <a:t> </a:t>
              </a:r>
              <a:r>
                <a:rPr lang="en">
                  <a:solidFill>
                    <a:schemeClr val="dk1"/>
                  </a:solidFill>
                </a:rPr>
                <a:t>______________________________________________________________________.</a:t>
              </a:r>
              <a:endParaRPr b="1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58" name="Google Shape;58;p13"/>
            <p:cNvSpPr txBox="1"/>
            <p:nvPr/>
          </p:nvSpPr>
          <p:spPr>
            <a:xfrm>
              <a:off x="904600" y="2326150"/>
              <a:ext cx="2692200" cy="30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Bree Serif"/>
                  <a:ea typeface="Bree Serif"/>
                  <a:cs typeface="Bree Serif"/>
                  <a:sym typeface="Bree Serif"/>
                </a:rPr>
                <a:t>THESIS STATEMENT</a:t>
              </a:r>
              <a:endParaRPr b="1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59" name="Google Shape;59;p13"/>
            <p:cNvSpPr txBox="1"/>
            <p:nvPr/>
          </p:nvSpPr>
          <p:spPr>
            <a:xfrm>
              <a:off x="4244700" y="2326150"/>
              <a:ext cx="2692200" cy="30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Bree Serif"/>
                  <a:ea typeface="Bree Serif"/>
                  <a:cs typeface="Bree Serif"/>
                  <a:sym typeface="Bree Serif"/>
                </a:rPr>
                <a:t>(ONE SENTENCE ONLY)</a:t>
              </a:r>
              <a:endParaRPr b="1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286100" y="2563375"/>
            <a:ext cx="7200200" cy="1572300"/>
            <a:chOff x="286100" y="3656825"/>
            <a:chExt cx="7200200" cy="1572300"/>
          </a:xfrm>
        </p:grpSpPr>
        <p:grpSp>
          <p:nvGrpSpPr>
            <p:cNvPr id="61" name="Google Shape;61;p13"/>
            <p:cNvGrpSpPr/>
            <p:nvPr/>
          </p:nvGrpSpPr>
          <p:grpSpPr>
            <a:xfrm>
              <a:off x="286100" y="3958325"/>
              <a:ext cx="7200200" cy="1270800"/>
              <a:chOff x="172300" y="8413300"/>
              <a:chExt cx="7200200" cy="1270800"/>
            </a:xfrm>
          </p:grpSpPr>
          <p:sp>
            <p:nvSpPr>
              <p:cNvPr id="62" name="Google Shape;62;p13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800">
                    <a:latin typeface="Bree Serif"/>
                    <a:ea typeface="Bree Serif"/>
                    <a:cs typeface="Bree Serif"/>
                    <a:sym typeface="Bree Serif"/>
                  </a:rPr>
                  <a:t>1. </a:t>
                </a:r>
                <a:endParaRPr b="1" sz="18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1" lang="en" sz="18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2. </a:t>
                </a:r>
                <a:endParaRPr/>
              </a:p>
            </p:txBody>
          </p:sp>
          <p:sp>
            <p:nvSpPr>
              <p:cNvPr id="64" name="Google Shape;64;p13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1" lang="en" sz="18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3. </a:t>
                </a:r>
                <a:endParaRPr/>
              </a:p>
            </p:txBody>
          </p:sp>
          <p:sp>
            <p:nvSpPr>
              <p:cNvPr id="65" name="Google Shape;65;p13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1" lang="en" sz="18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4. </a:t>
                </a:r>
                <a:endParaRPr/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60372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1" lang="en" sz="18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5.</a:t>
                </a:r>
                <a:r>
                  <a:rPr b="1" i="1" lang="en" sz="900">
                    <a:solidFill>
                      <a:srgbClr val="999999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 </a:t>
                </a:r>
                <a:r>
                  <a:rPr b="1" i="1" lang="en" sz="800">
                    <a:solidFill>
                      <a:srgbClr val="999999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(only use if you want an extra section in your essay structure!)</a:t>
                </a:r>
                <a:endParaRPr i="1" sz="800">
                  <a:solidFill>
                    <a:srgbClr val="999999"/>
                  </a:solidFill>
                </a:endParaRPr>
              </a:p>
            </p:txBody>
          </p:sp>
        </p:grpSp>
        <p:sp>
          <p:nvSpPr>
            <p:cNvPr id="67" name="Google Shape;67;p13"/>
            <p:cNvSpPr txBox="1"/>
            <p:nvPr/>
          </p:nvSpPr>
          <p:spPr>
            <a:xfrm>
              <a:off x="2540100" y="3656825"/>
              <a:ext cx="2692200" cy="30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Bree Serif"/>
                  <a:ea typeface="Bree Serif"/>
                  <a:cs typeface="Bree Serif"/>
                  <a:sym typeface="Bree Serif"/>
                </a:rPr>
                <a:t>ESSAY STRUCTURE</a:t>
              </a:r>
              <a:endParaRPr b="1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sp>
        <p:nvSpPr>
          <p:cNvPr id="68" name="Google Shape;68;p13"/>
          <p:cNvSpPr txBox="1"/>
          <p:nvPr/>
        </p:nvSpPr>
        <p:spPr>
          <a:xfrm>
            <a:off x="0" y="4523050"/>
            <a:ext cx="3374100" cy="553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ree Serif"/>
              <a:buAutoNum type="arabicPeriod"/>
            </a:pPr>
            <a:r>
              <a:rPr b="1" lang="en" sz="1600">
                <a:latin typeface="Bree Serif"/>
                <a:ea typeface="Bree Serif"/>
                <a:cs typeface="Bree Serif"/>
                <a:sym typeface="Bree Serif"/>
              </a:rPr>
              <a:t>____________________________________________________</a:t>
            </a:r>
            <a:endParaRPr b="1" sz="1600">
              <a:latin typeface="Bree Serif"/>
              <a:ea typeface="Bree Serif"/>
              <a:cs typeface="Bree Serif"/>
              <a:sym typeface="Bree Serif"/>
            </a:endParaRPr>
          </a:p>
          <a:p>
            <a:pPr indent="-330200" lvl="0" marL="457200" rtl="0" algn="ctr">
              <a:lnSpc>
                <a:spcPct val="130000"/>
              </a:lnSpc>
              <a:spcBef>
                <a:spcPts val="3000"/>
              </a:spcBef>
              <a:spcAft>
                <a:spcPts val="0"/>
              </a:spcAft>
              <a:buSzPts val="1600"/>
              <a:buFont typeface="Bree Serif"/>
              <a:buAutoNum type="arabicPeriod"/>
            </a:pPr>
            <a:r>
              <a:rPr b="1" lang="en" sz="1600">
                <a:latin typeface="Bree Serif"/>
                <a:ea typeface="Bree Serif"/>
                <a:cs typeface="Bree Serif"/>
                <a:sym typeface="Bree Serif"/>
              </a:rPr>
              <a:t>____________________________________________________</a:t>
            </a:r>
            <a:endParaRPr b="1" sz="1600">
              <a:latin typeface="Bree Serif"/>
              <a:ea typeface="Bree Serif"/>
              <a:cs typeface="Bree Serif"/>
              <a:sym typeface="Bree Serif"/>
            </a:endParaRPr>
          </a:p>
          <a:p>
            <a:pPr indent="-330200" lvl="0" marL="457200" rtl="0" algn="ctr">
              <a:lnSpc>
                <a:spcPct val="130000"/>
              </a:lnSpc>
              <a:spcBef>
                <a:spcPts val="3000"/>
              </a:spcBef>
              <a:spcAft>
                <a:spcPts val="0"/>
              </a:spcAft>
              <a:buSzPts val="1600"/>
              <a:buFont typeface="Bree Serif"/>
              <a:buAutoNum type="arabicPeriod"/>
            </a:pPr>
            <a:r>
              <a:rPr b="1" lang="en" sz="1600">
                <a:latin typeface="Bree Serif"/>
                <a:ea typeface="Bree Serif"/>
                <a:cs typeface="Bree Serif"/>
                <a:sym typeface="Bree Serif"/>
              </a:rPr>
              <a:t>____________________________________________________</a:t>
            </a:r>
            <a:endParaRPr b="1" sz="1600">
              <a:latin typeface="Bree Serif"/>
              <a:ea typeface="Bree Serif"/>
              <a:cs typeface="Bree Serif"/>
              <a:sym typeface="Bree Serif"/>
            </a:endParaRPr>
          </a:p>
          <a:p>
            <a:pPr indent="-330200" lvl="0" marL="457200" rtl="0" algn="ctr">
              <a:lnSpc>
                <a:spcPct val="130000"/>
              </a:lnSpc>
              <a:spcBef>
                <a:spcPts val="3000"/>
              </a:spcBef>
              <a:spcAft>
                <a:spcPts val="0"/>
              </a:spcAft>
              <a:buSzPts val="1600"/>
              <a:buFont typeface="Bree Serif"/>
              <a:buAutoNum type="arabicPeriod"/>
            </a:pPr>
            <a:r>
              <a:rPr b="1" lang="en" sz="1600">
                <a:latin typeface="Bree Serif"/>
                <a:ea typeface="Bree Serif"/>
                <a:cs typeface="Bree Serif"/>
                <a:sym typeface="Bree Serif"/>
              </a:rPr>
              <a:t>____________________________________________________</a:t>
            </a:r>
            <a:endParaRPr b="1" sz="1600">
              <a:latin typeface="Bree Serif"/>
              <a:ea typeface="Bree Serif"/>
              <a:cs typeface="Bree Serif"/>
              <a:sym typeface="Bree Serif"/>
            </a:endParaRPr>
          </a:p>
          <a:p>
            <a:pPr indent="-330200" lvl="0" marL="457200" rtl="0" algn="ctr">
              <a:lnSpc>
                <a:spcPct val="130000"/>
              </a:lnSpc>
              <a:spcBef>
                <a:spcPts val="3000"/>
              </a:spcBef>
              <a:spcAft>
                <a:spcPts val="0"/>
              </a:spcAft>
              <a:buSzPts val="1600"/>
              <a:buFont typeface="Bree Serif"/>
              <a:buAutoNum type="arabicPeriod"/>
            </a:pPr>
            <a:r>
              <a:rPr b="1" lang="en" sz="1600">
                <a:latin typeface="Bree Serif"/>
                <a:ea typeface="Bree Serif"/>
                <a:cs typeface="Bree Serif"/>
                <a:sym typeface="Bree Serif"/>
              </a:rPr>
              <a:t>____________________________________________________</a:t>
            </a:r>
            <a:endParaRPr b="1" sz="16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681900" y="4243375"/>
            <a:ext cx="2692200" cy="30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Bree Serif"/>
                <a:ea typeface="Bree Serif"/>
                <a:cs typeface="Bree Serif"/>
                <a:sym typeface="Bree Serif"/>
              </a:rPr>
              <a:t>KERNEL ESSAY</a:t>
            </a:r>
            <a:endParaRPr b="1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538900" y="4243375"/>
            <a:ext cx="2692200" cy="30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Bree Serif"/>
                <a:ea typeface="Bree Serif"/>
                <a:cs typeface="Bree Serif"/>
                <a:sym typeface="Bree Serif"/>
              </a:rPr>
              <a:t>ESSAY EXPANSIONS</a:t>
            </a:r>
            <a:endParaRPr b="1">
              <a:latin typeface="Bree Serif"/>
              <a:ea typeface="Bree Serif"/>
              <a:cs typeface="Bree Serif"/>
              <a:sym typeface="Bree Serif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3365398" y="4652575"/>
            <a:ext cx="4345532" cy="5277300"/>
            <a:chOff x="3365398" y="4652575"/>
            <a:chExt cx="4345532" cy="5277300"/>
          </a:xfrm>
        </p:grpSpPr>
        <p:grpSp>
          <p:nvGrpSpPr>
            <p:cNvPr id="72" name="Google Shape;72;p13"/>
            <p:cNvGrpSpPr/>
            <p:nvPr/>
          </p:nvGrpSpPr>
          <p:grpSpPr>
            <a:xfrm>
              <a:off x="3365398" y="4652575"/>
              <a:ext cx="4345532" cy="5277300"/>
              <a:chOff x="3704400" y="4652575"/>
              <a:chExt cx="3783000" cy="5277300"/>
            </a:xfrm>
          </p:grpSpPr>
          <p:sp>
            <p:nvSpPr>
              <p:cNvPr id="73" name="Google Shape;73;p13"/>
              <p:cNvSpPr/>
              <p:nvPr/>
            </p:nvSpPr>
            <p:spPr>
              <a:xfrm rot="10800000">
                <a:off x="3704400" y="4652575"/>
                <a:ext cx="3783000" cy="969300"/>
              </a:xfrm>
              <a:prstGeom prst="homePlate">
                <a:avLst>
                  <a:gd fmla="val 50000" name="adj"/>
                </a:avLst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13"/>
              <p:cNvSpPr/>
              <p:nvPr/>
            </p:nvSpPr>
            <p:spPr>
              <a:xfrm rot="10800000">
                <a:off x="3704400" y="5729575"/>
                <a:ext cx="3783000" cy="969300"/>
              </a:xfrm>
              <a:prstGeom prst="homePlate">
                <a:avLst>
                  <a:gd fmla="val 50000" name="adj"/>
                </a:avLst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13"/>
              <p:cNvSpPr/>
              <p:nvPr/>
            </p:nvSpPr>
            <p:spPr>
              <a:xfrm rot="10800000">
                <a:off x="3704400" y="6806575"/>
                <a:ext cx="3783000" cy="969300"/>
              </a:xfrm>
              <a:prstGeom prst="homePlate">
                <a:avLst>
                  <a:gd fmla="val 50000" name="adj"/>
                </a:avLst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" name="Google Shape;76;p13"/>
              <p:cNvSpPr/>
              <p:nvPr/>
            </p:nvSpPr>
            <p:spPr>
              <a:xfrm rot="10800000">
                <a:off x="3704400" y="7883575"/>
                <a:ext cx="3783000" cy="969300"/>
              </a:xfrm>
              <a:prstGeom prst="homePlate">
                <a:avLst>
                  <a:gd fmla="val 50000" name="adj"/>
                </a:avLst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" name="Google Shape;77;p13"/>
              <p:cNvSpPr/>
              <p:nvPr/>
            </p:nvSpPr>
            <p:spPr>
              <a:xfrm rot="10800000">
                <a:off x="3704400" y="8960575"/>
                <a:ext cx="3783000" cy="969300"/>
              </a:xfrm>
              <a:prstGeom prst="homePlate">
                <a:avLst>
                  <a:gd fmla="val 50000" name="adj"/>
                </a:avLst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8" name="Google Shape;78;p13"/>
            <p:cNvSpPr txBox="1"/>
            <p:nvPr/>
          </p:nvSpPr>
          <p:spPr>
            <a:xfrm>
              <a:off x="3374100" y="4676550"/>
              <a:ext cx="8379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latin typeface="Bree Serif"/>
                  <a:ea typeface="Bree Serif"/>
                  <a:cs typeface="Bree Serif"/>
                  <a:sym typeface="Bree Serif"/>
                </a:rPr>
                <a:t>1</a:t>
              </a:r>
              <a:endParaRPr b="1" sz="30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3374100" y="5776625"/>
              <a:ext cx="8379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latin typeface="Bree Serif"/>
                  <a:ea typeface="Bree Serif"/>
                  <a:cs typeface="Bree Serif"/>
                  <a:sym typeface="Bree Serif"/>
                </a:rPr>
                <a:t>2</a:t>
              </a:r>
              <a:endParaRPr b="1" sz="30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3374100" y="6829000"/>
              <a:ext cx="8379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latin typeface="Bree Serif"/>
                  <a:ea typeface="Bree Serif"/>
                  <a:cs typeface="Bree Serif"/>
                  <a:sym typeface="Bree Serif"/>
                </a:rPr>
                <a:t>3</a:t>
              </a:r>
              <a:endParaRPr b="1" sz="30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81" name="Google Shape;81;p13"/>
            <p:cNvSpPr txBox="1"/>
            <p:nvPr/>
          </p:nvSpPr>
          <p:spPr>
            <a:xfrm>
              <a:off x="3374100" y="7881375"/>
              <a:ext cx="8379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latin typeface="Bree Serif"/>
                  <a:ea typeface="Bree Serif"/>
                  <a:cs typeface="Bree Serif"/>
                  <a:sym typeface="Bree Serif"/>
                </a:rPr>
                <a:t>4</a:t>
              </a:r>
              <a:endParaRPr b="1" sz="30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82" name="Google Shape;82;p13"/>
            <p:cNvSpPr txBox="1"/>
            <p:nvPr/>
          </p:nvSpPr>
          <p:spPr>
            <a:xfrm>
              <a:off x="3374100" y="8981450"/>
              <a:ext cx="8379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latin typeface="Bree Serif"/>
                  <a:ea typeface="Bree Serif"/>
                  <a:cs typeface="Bree Serif"/>
                  <a:sym typeface="Bree Serif"/>
                </a:rPr>
                <a:t>5</a:t>
              </a:r>
              <a:endParaRPr b="1" sz="30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14"/>
          <p:cNvGrpSpPr/>
          <p:nvPr/>
        </p:nvGrpSpPr>
        <p:grpSpPr>
          <a:xfrm>
            <a:off x="165344" y="966125"/>
            <a:ext cx="3574560" cy="966126"/>
            <a:chOff x="136769" y="828675"/>
            <a:chExt cx="3574560" cy="966126"/>
          </a:xfrm>
        </p:grpSpPr>
        <p:grpSp>
          <p:nvGrpSpPr>
            <p:cNvPr id="88" name="Google Shape;88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89" name="Google Shape;89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What is it &amp; what we should know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90" name="Google Shape;90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happened in the beginning</a:t>
                </a:r>
                <a:endParaRPr sz="1000"/>
              </a:p>
            </p:txBody>
          </p:sp>
          <p:sp>
            <p:nvSpPr>
              <p:cNvPr id="91" name="Google Shape;91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happened later</a:t>
                </a:r>
                <a:endParaRPr sz="1000"/>
              </a:p>
            </p:txBody>
          </p:sp>
          <p:sp>
            <p:nvSpPr>
              <p:cNvPr id="92" name="Google Shape;92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How it has affected the world</a:t>
                </a:r>
                <a:endParaRPr sz="1000"/>
              </a:p>
            </p:txBody>
          </p:sp>
        </p:grpSp>
        <p:sp>
          <p:nvSpPr>
            <p:cNvPr id="93" name="Google Shape;93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The History of a Thing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94" name="Google Shape;94;p14"/>
          <p:cNvGrpSpPr/>
          <p:nvPr/>
        </p:nvGrpSpPr>
        <p:grpSpPr>
          <a:xfrm>
            <a:off x="165344" y="0"/>
            <a:ext cx="3574560" cy="966126"/>
            <a:chOff x="136769" y="828675"/>
            <a:chExt cx="3574560" cy="966126"/>
          </a:xfrm>
        </p:grpSpPr>
        <p:grpSp>
          <p:nvGrpSpPr>
            <p:cNvPr id="95" name="Google Shape;95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96" name="Google Shape;96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What issue are you worried about?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97" name="Google Shape;97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Why is this a problem?</a:t>
                </a:r>
                <a:endParaRPr sz="1000"/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solutions have been tried?</a:t>
                </a:r>
                <a:endParaRPr sz="1000"/>
              </a:p>
            </p:txBody>
          </p:sp>
          <p:sp>
            <p:nvSpPr>
              <p:cNvPr id="99" name="Google Shape;99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is the best solution &amp; why?</a:t>
                </a:r>
                <a:endParaRPr sz="1000"/>
              </a:p>
            </p:txBody>
          </p:sp>
        </p:grpSp>
        <p:sp>
          <p:nvSpPr>
            <p:cNvPr id="100" name="Google Shape;100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Problem &amp; Solution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01" name="Google Shape;101;p14"/>
          <p:cNvGrpSpPr/>
          <p:nvPr/>
        </p:nvGrpSpPr>
        <p:grpSpPr>
          <a:xfrm>
            <a:off x="165344" y="2898375"/>
            <a:ext cx="3574560" cy="966126"/>
            <a:chOff x="136769" y="828675"/>
            <a:chExt cx="3574560" cy="966126"/>
          </a:xfrm>
        </p:grpSpPr>
        <p:grpSp>
          <p:nvGrpSpPr>
            <p:cNvPr id="102" name="Google Shape;102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103" name="Google Shape;103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Important Fact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104" name="Google Shape;104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How do we know it’s true?</a:t>
                </a:r>
                <a:endParaRPr sz="1000"/>
              </a:p>
            </p:txBody>
          </p:sp>
          <p:sp>
            <p:nvSpPr>
              <p:cNvPr id="105" name="Google Shape;105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How has it affected our world?</a:t>
                </a:r>
                <a:endParaRPr sz="1000"/>
              </a:p>
            </p:txBody>
          </p:sp>
          <p:sp>
            <p:nvSpPr>
              <p:cNvPr id="106" name="Google Shape;106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should we do with this info?</a:t>
                </a:r>
                <a:endParaRPr sz="1000"/>
              </a:p>
            </p:txBody>
          </p:sp>
        </p:grpSp>
        <p:sp>
          <p:nvSpPr>
            <p:cNvPr id="107" name="Google Shape;107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An Important Fact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08" name="Google Shape;108;p14"/>
          <p:cNvGrpSpPr/>
          <p:nvPr/>
        </p:nvGrpSpPr>
        <p:grpSpPr>
          <a:xfrm>
            <a:off x="165344" y="1932250"/>
            <a:ext cx="3574560" cy="966126"/>
            <a:chOff x="136769" y="828675"/>
            <a:chExt cx="3574560" cy="966126"/>
          </a:xfrm>
        </p:grpSpPr>
        <p:grpSp>
          <p:nvGrpSpPr>
            <p:cNvPr id="109" name="Google Shape;109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110" name="Google Shape;110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Bree Serif"/>
                    <a:ea typeface="Bree Serif"/>
                    <a:cs typeface="Bree Serif"/>
                    <a:sym typeface="Bree Serif"/>
                  </a:rPr>
                  <a:t>Why this process is important</a:t>
                </a:r>
                <a:endParaRPr sz="9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111" name="Google Shape;111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One part of the process</a:t>
                </a:r>
                <a:endParaRPr sz="1000"/>
              </a:p>
            </p:txBody>
          </p:sp>
          <p:sp>
            <p:nvSpPr>
              <p:cNvPr id="112" name="Google Shape;112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Another part of the process</a:t>
                </a:r>
                <a:endParaRPr sz="1000"/>
              </a:p>
            </p:txBody>
          </p:sp>
          <p:sp>
            <p:nvSpPr>
              <p:cNvPr id="113" name="Google Shape;113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How this process has changed over time</a:t>
                </a:r>
                <a:endParaRPr sz="900"/>
              </a:p>
            </p:txBody>
          </p:sp>
        </p:grpSp>
        <p:sp>
          <p:nvSpPr>
            <p:cNvPr id="114" name="Google Shape;114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How It Works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4032494" y="0"/>
            <a:ext cx="3574560" cy="966126"/>
            <a:chOff x="136769" y="828675"/>
            <a:chExt cx="3574560" cy="966126"/>
          </a:xfrm>
        </p:grpSpPr>
        <p:grpSp>
          <p:nvGrpSpPr>
            <p:cNvPr id="116" name="Google Shape;116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117" name="Google Shape;117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My opinion on a topic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118" name="Google Shape;118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Why I am right</a:t>
                </a:r>
                <a:endParaRPr sz="1000"/>
              </a:p>
            </p:txBody>
          </p:sp>
          <p:sp>
            <p:nvSpPr>
              <p:cNvPr id="119" name="Google Shape;119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Why others who disagree are wrong</a:t>
                </a:r>
                <a:endParaRPr sz="1000"/>
              </a:p>
            </p:txBody>
          </p:sp>
          <p:sp>
            <p:nvSpPr>
              <p:cNvPr id="120" name="Google Shape;120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A truism about this topic</a:t>
                </a:r>
                <a:endParaRPr sz="1000"/>
              </a:p>
            </p:txBody>
          </p:sp>
        </p:grpSp>
        <p:sp>
          <p:nvSpPr>
            <p:cNvPr id="121" name="Google Shape;121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Why Others Are Wrong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22" name="Google Shape;122;p14"/>
          <p:cNvGrpSpPr/>
          <p:nvPr/>
        </p:nvGrpSpPr>
        <p:grpSpPr>
          <a:xfrm>
            <a:off x="4032494" y="966113"/>
            <a:ext cx="3574560" cy="966126"/>
            <a:chOff x="136769" y="828675"/>
            <a:chExt cx="3574560" cy="966126"/>
          </a:xfrm>
        </p:grpSpPr>
        <p:grpSp>
          <p:nvGrpSpPr>
            <p:cNvPr id="123" name="Google Shape;123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124" name="Google Shape;124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What issue are you worried about?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125" name="Google Shape;125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Why is this a problem?</a:t>
                </a:r>
                <a:endParaRPr sz="1000"/>
              </a:p>
            </p:txBody>
          </p:sp>
          <p:sp>
            <p:nvSpPr>
              <p:cNvPr id="126" name="Google Shape;126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will happen if we don’t do something</a:t>
                </a:r>
                <a:endParaRPr sz="1000"/>
              </a:p>
            </p:txBody>
          </p:sp>
          <p:sp>
            <p:nvSpPr>
              <p:cNvPr id="127" name="Google Shape;127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What is the best solution &amp; why?</a:t>
                </a:r>
                <a:endParaRPr sz="1000"/>
              </a:p>
            </p:txBody>
          </p:sp>
        </p:grpSp>
        <p:sp>
          <p:nvSpPr>
            <p:cNvPr id="128" name="Google Shape;128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It’s Time To Fix This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29" name="Google Shape;129;p14"/>
          <p:cNvGrpSpPr/>
          <p:nvPr/>
        </p:nvGrpSpPr>
        <p:grpSpPr>
          <a:xfrm>
            <a:off x="4032494" y="1932250"/>
            <a:ext cx="3574560" cy="966126"/>
            <a:chOff x="136769" y="828675"/>
            <a:chExt cx="3574560" cy="966126"/>
          </a:xfrm>
        </p:grpSpPr>
        <p:grpSp>
          <p:nvGrpSpPr>
            <p:cNvPr id="130" name="Google Shape;130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131" name="Google Shape;131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Which of the two things is better? 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132" name="Google Shape;132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Why the one is better</a:t>
                </a:r>
                <a:endParaRPr sz="1000"/>
              </a:p>
            </p:txBody>
          </p:sp>
          <p:sp>
            <p:nvSpPr>
              <p:cNvPr id="133" name="Google Shape;133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Why the other is worse</a:t>
                </a:r>
                <a:endParaRPr sz="1000"/>
              </a:p>
            </p:txBody>
          </p:sp>
          <p:sp>
            <p:nvSpPr>
              <p:cNvPr id="134" name="Google Shape;134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A truism about this topic</a:t>
                </a:r>
                <a:endParaRPr sz="1000"/>
              </a:p>
            </p:txBody>
          </p:sp>
        </p:grpSp>
        <p:sp>
          <p:nvSpPr>
            <p:cNvPr id="135" name="Google Shape;135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For Better Or Worse, Remixed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36" name="Google Shape;136;p14"/>
          <p:cNvGrpSpPr/>
          <p:nvPr/>
        </p:nvGrpSpPr>
        <p:grpSpPr>
          <a:xfrm>
            <a:off x="4032494" y="2898375"/>
            <a:ext cx="3574560" cy="966126"/>
            <a:chOff x="136769" y="828675"/>
            <a:chExt cx="3574560" cy="966126"/>
          </a:xfrm>
        </p:grpSpPr>
        <p:grpSp>
          <p:nvGrpSpPr>
            <p:cNvPr id="137" name="Google Shape;137;p14"/>
            <p:cNvGrpSpPr/>
            <p:nvPr/>
          </p:nvGrpSpPr>
          <p:grpSpPr>
            <a:xfrm>
              <a:off x="136769" y="1099419"/>
              <a:ext cx="3574560" cy="695382"/>
              <a:chOff x="172300" y="8413300"/>
              <a:chExt cx="5733975" cy="1270800"/>
            </a:xfrm>
          </p:grpSpPr>
          <p:sp>
            <p:nvSpPr>
              <p:cNvPr id="138" name="Google Shape;138;p14"/>
              <p:cNvSpPr/>
              <p:nvPr/>
            </p:nvSpPr>
            <p:spPr>
              <a:xfrm>
                <a:off x="17230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Bree Serif"/>
                    <a:ea typeface="Bree Serif"/>
                    <a:cs typeface="Bree Serif"/>
                    <a:sym typeface="Bree Serif"/>
                  </a:rPr>
                  <a:t>My opinion on a topic</a:t>
                </a:r>
                <a:endParaRPr sz="1000">
                  <a:latin typeface="Bree Serif"/>
                  <a:ea typeface="Bree Serif"/>
                  <a:cs typeface="Bree Serif"/>
                  <a:sym typeface="Bree Serif"/>
                </a:endParaRPr>
              </a:p>
            </p:txBody>
          </p:sp>
          <p:sp>
            <p:nvSpPr>
              <p:cNvPr id="139" name="Google Shape;139;p14"/>
              <p:cNvSpPr/>
              <p:nvPr/>
            </p:nvSpPr>
            <p:spPr>
              <a:xfrm>
                <a:off x="163852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An example to prove I’m right</a:t>
                </a:r>
                <a:endParaRPr sz="1000"/>
              </a:p>
            </p:txBody>
          </p:sp>
          <p:sp>
            <p:nvSpPr>
              <p:cNvPr id="140" name="Google Shape;140;p14"/>
              <p:cNvSpPr/>
              <p:nvPr/>
            </p:nvSpPr>
            <p:spPr>
              <a:xfrm>
                <a:off x="3104750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How this proves my opinion</a:t>
                </a:r>
                <a:endParaRPr sz="1000"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>
                <a:off x="4570975" y="8413300"/>
                <a:ext cx="1335300" cy="1270800"/>
              </a:xfrm>
              <a:prstGeom prst="rect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chemeClr val="dk1"/>
                    </a:solidFill>
                    <a:latin typeface="Bree Serif"/>
                    <a:ea typeface="Bree Serif"/>
                    <a:cs typeface="Bree Serif"/>
                    <a:sym typeface="Bree Serif"/>
                  </a:rPr>
                  <a:t>A truism about this topic</a:t>
                </a:r>
                <a:endParaRPr sz="1000"/>
              </a:p>
            </p:txBody>
          </p:sp>
        </p:grpSp>
        <p:sp>
          <p:nvSpPr>
            <p:cNvPr id="142" name="Google Shape;142;p14"/>
            <p:cNvSpPr txBox="1"/>
            <p:nvPr/>
          </p:nvSpPr>
          <p:spPr>
            <a:xfrm>
              <a:off x="136800" y="828675"/>
              <a:ext cx="3574500" cy="27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300">
                  <a:latin typeface="Bree Serif"/>
                  <a:ea typeface="Bree Serif"/>
                  <a:cs typeface="Bree Serif"/>
                  <a:sym typeface="Bree Serif"/>
                </a:rPr>
                <a:t>A Simple Opinion</a:t>
              </a:r>
              <a:endParaRPr i="1" sz="1300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43" name="Google Shape;143;p14"/>
          <p:cNvGrpSpPr/>
          <p:nvPr/>
        </p:nvGrpSpPr>
        <p:grpSpPr>
          <a:xfrm>
            <a:off x="130275" y="4026075"/>
            <a:ext cx="3644700" cy="6032400"/>
            <a:chOff x="95250" y="4026075"/>
            <a:chExt cx="3644700" cy="6032400"/>
          </a:xfrm>
        </p:grpSpPr>
        <p:sp>
          <p:nvSpPr>
            <p:cNvPr id="144" name="Google Shape;144;p14"/>
            <p:cNvSpPr txBox="1"/>
            <p:nvPr/>
          </p:nvSpPr>
          <p:spPr>
            <a:xfrm>
              <a:off x="165350" y="4026075"/>
              <a:ext cx="3574500" cy="30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u="sng">
                  <a:latin typeface="Bree Serif"/>
                  <a:ea typeface="Bree Serif"/>
                  <a:cs typeface="Bree Serif"/>
                  <a:sym typeface="Bree Serif"/>
                </a:rPr>
                <a:t>ESSAY EXPANSION IDEAS</a:t>
              </a:r>
              <a:endParaRPr b="1" u="sng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145" name="Google Shape;145;p14"/>
            <p:cNvSpPr txBox="1"/>
            <p:nvPr/>
          </p:nvSpPr>
          <p:spPr>
            <a:xfrm>
              <a:off x="95250" y="4327575"/>
              <a:ext cx="3644700" cy="57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Introduction Paragraph: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Add a hook--a statistic, interesting fact or story, “imagine if” scenE, rhetorical question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Explain your topic as if your reader has never heard of it before--what must they know?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l">
                <a:spcBef>
                  <a:spcPts val="700"/>
                </a:spcBef>
                <a:spcAft>
                  <a:spcPts val="0"/>
                </a:spcAft>
                <a:buNone/>
              </a:pPr>
              <a:r>
                <a:t/>
              </a:r>
              <a:endParaRPr b="1" sz="6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Body Paragraph(s):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Explain your reasons--</a:t>
              </a:r>
              <a:r>
                <a:rPr i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why</a:t>
              </a: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 do you think this?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Compare your point to something everyone knows with a simile or metaphor--how would your topic be similar to this thing?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Add figurative language; decide what sentence you can add to explain your reasoning while also making it artsy and mature.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Add imagery; where can you describe the look, smell, sound, taste, and/or feel of something?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Use an event, story, person, or process as proof.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l">
                <a:spcBef>
                  <a:spcPts val="700"/>
                </a:spcBef>
                <a:spcAft>
                  <a:spcPts val="0"/>
                </a:spcAft>
                <a:buNone/>
              </a:pPr>
              <a:r>
                <a:t/>
              </a:r>
              <a:endParaRPr sz="6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Conclusion  Paragraph: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Summarize your essay in 1-2 sentences--what is the main idea your reader should remember?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Give a “call-to-action” statement--tell your audience to go out and DO something about this information. Tell them how to change the world!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7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Leave them with an inspirational quote or a mic-drop statement. Make the last sentence of your essay leave an impact on the reader!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46" name="Google Shape;146;p14"/>
          <p:cNvGrpSpPr/>
          <p:nvPr/>
        </p:nvGrpSpPr>
        <p:grpSpPr>
          <a:xfrm>
            <a:off x="3997425" y="4026075"/>
            <a:ext cx="3644700" cy="2584200"/>
            <a:chOff x="4127700" y="4026075"/>
            <a:chExt cx="3644700" cy="2584200"/>
          </a:xfrm>
        </p:grpSpPr>
        <p:sp>
          <p:nvSpPr>
            <p:cNvPr id="147" name="Google Shape;147;p14"/>
            <p:cNvSpPr txBox="1"/>
            <p:nvPr/>
          </p:nvSpPr>
          <p:spPr>
            <a:xfrm>
              <a:off x="4197800" y="4026075"/>
              <a:ext cx="3574500" cy="30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u="sng">
                  <a:latin typeface="Bree Serif"/>
                  <a:ea typeface="Bree Serif"/>
                  <a:cs typeface="Bree Serif"/>
                  <a:sym typeface="Bree Serif"/>
                </a:rPr>
                <a:t>ORDER OF ESSAY PARTS</a:t>
              </a:r>
              <a:endParaRPr b="1" u="sng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148" name="Google Shape;148;p14"/>
            <p:cNvSpPr txBox="1"/>
            <p:nvPr/>
          </p:nvSpPr>
          <p:spPr>
            <a:xfrm>
              <a:off x="4127700" y="4327575"/>
              <a:ext cx="3644700" cy="2282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Introduction Paragraph: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Hook/interesting beginning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Context/Explanation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Thesis Statement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Body Paragraph(s):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Topic Sentence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Evidence/Explanation/Expansion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Conclusion  Paragraph: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Thesis Statement (repeated)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29845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-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Final statements (in an order that makes sense)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  <p:grpSp>
        <p:nvGrpSpPr>
          <p:cNvPr id="149" name="Google Shape;149;p14"/>
          <p:cNvGrpSpPr/>
          <p:nvPr/>
        </p:nvGrpSpPr>
        <p:grpSpPr>
          <a:xfrm>
            <a:off x="3997576" y="6704325"/>
            <a:ext cx="3717958" cy="3304612"/>
            <a:chOff x="4127700" y="4026074"/>
            <a:chExt cx="3644700" cy="2607601"/>
          </a:xfrm>
        </p:grpSpPr>
        <p:sp>
          <p:nvSpPr>
            <p:cNvPr id="150" name="Google Shape;150;p14"/>
            <p:cNvSpPr txBox="1"/>
            <p:nvPr/>
          </p:nvSpPr>
          <p:spPr>
            <a:xfrm>
              <a:off x="4643396" y="4026074"/>
              <a:ext cx="2613300" cy="301500"/>
            </a:xfrm>
            <a:prstGeom prst="rect">
              <a:avLst/>
            </a:prstGeom>
            <a:solidFill>
              <a:srgbClr val="EFEFEF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u="sng">
                  <a:latin typeface="Bree Serif"/>
                  <a:ea typeface="Bree Serif"/>
                  <a:cs typeface="Bree Serif"/>
                  <a:sym typeface="Bree Serif"/>
                </a:rPr>
                <a:t>WHAT ALL GOOD ESSAYS HAVE</a:t>
              </a:r>
              <a:endParaRPr b="1" u="sng"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  <p:sp>
          <p:nvSpPr>
            <p:cNvPr id="151" name="Google Shape;151;p14"/>
            <p:cNvSpPr txBox="1"/>
            <p:nvPr/>
          </p:nvSpPr>
          <p:spPr>
            <a:xfrm>
              <a:off x="4127700" y="4327575"/>
              <a:ext cx="3644700" cy="2306100"/>
            </a:xfrm>
            <a:prstGeom prst="rect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Specifically for the STAAR test: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 clear position/opinion on the topic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 clear and persuasive essay structure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Specific examples, with specific details, that prove your position/opinion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Formal and artistic diction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Proper grammar, mechanics, &amp; spelling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For most other academic essays:</a:t>
              </a:r>
              <a:endParaRPr b="1"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 clear essay structure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 logical opinion with solid evidence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Imagery and/or literary devices to add interest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A unique, unobvious perspective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  <a:p>
              <a:pPr indent="-184150" lvl="0" marL="3429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Bree Serif"/>
                <a:buChar char="●"/>
              </a:pPr>
              <a:r>
                <a:rPr lang="en" sz="1100">
                  <a:solidFill>
                    <a:schemeClr val="dk1"/>
                  </a:solidFill>
                  <a:latin typeface="Bree Serif"/>
                  <a:ea typeface="Bree Serif"/>
                  <a:cs typeface="Bree Serif"/>
                  <a:sym typeface="Bree Serif"/>
                </a:rPr>
                <a:t>Readability (proper grammar/mechanics/spelling)</a:t>
              </a:r>
              <a:endParaRPr sz="1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