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10287000" cx="18288000"/>
  <p:notesSz cx="6858000" cy="9144000"/>
  <p:embeddedFontLst>
    <p:embeddedFont>
      <p:font typeface="Libre Franklin SemiBold"/>
      <p:regular r:id="rId20"/>
      <p:bold r:id="rId21"/>
      <p:italic r:id="rId22"/>
      <p:boldItalic r:id="rId23"/>
    </p:embeddedFont>
    <p:embeddedFont>
      <p:font typeface="Libre Franklin Light"/>
      <p:regular r:id="rId24"/>
      <p:bold r:id="rId25"/>
      <p:italic r:id="rId26"/>
      <p:boldItalic r:id="rId27"/>
    </p:embeddedFont>
    <p:embeddedFont>
      <p:font typeface="Libre Franklin"/>
      <p:regular r:id="rId28"/>
      <p:bold r:id="rId29"/>
      <p:italic r:id="rId30"/>
      <p:boldItalic r:id="rId31"/>
    </p:embeddedFont>
    <p:embeddedFont>
      <p:font typeface="DM Mono Light"/>
      <p:regular r:id="rId32"/>
      <p:bold r:id="rId33"/>
      <p:italic r:id="rId34"/>
      <p:boldItalic r:id="rId35"/>
    </p:embeddedFont>
    <p:embeddedFont>
      <p:font typeface="Libre Franklin ExtraLight"/>
      <p:regular r:id="rId36"/>
      <p:bold r:id="rId37"/>
      <p:italic r:id="rId38"/>
      <p:boldItalic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40" roundtripDataSignature="AMtx7mgiE1b9supQmkp0C6iDpV7p4F36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8DB1B8-7C5B-45D3-9DD0-DECF98C95512}">
  <a:tblStyle styleId="{548DB1B8-7C5B-45D3-9DD0-DECF98C9551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customschemas.google.com/relationships/presentationmetadata" Target="metadata"/><Relationship Id="rId20" Type="http://schemas.openxmlformats.org/officeDocument/2006/relationships/font" Target="fonts/LibreFranklinSemiBold-regular.fntdata"/><Relationship Id="rId22" Type="http://schemas.openxmlformats.org/officeDocument/2006/relationships/font" Target="fonts/LibreFranklinSemiBold-italic.fntdata"/><Relationship Id="rId21" Type="http://schemas.openxmlformats.org/officeDocument/2006/relationships/font" Target="fonts/LibreFranklinSemiBold-bold.fntdata"/><Relationship Id="rId24" Type="http://schemas.openxmlformats.org/officeDocument/2006/relationships/font" Target="fonts/LibreFranklinLight-regular.fntdata"/><Relationship Id="rId23" Type="http://schemas.openxmlformats.org/officeDocument/2006/relationships/font" Target="fonts/LibreFranklinSemiBold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LibreFranklinLight-italic.fntdata"/><Relationship Id="rId25" Type="http://schemas.openxmlformats.org/officeDocument/2006/relationships/font" Target="fonts/LibreFranklinLight-bold.fntdata"/><Relationship Id="rId28" Type="http://schemas.openxmlformats.org/officeDocument/2006/relationships/font" Target="fonts/LibreFranklin-regular.fntdata"/><Relationship Id="rId27" Type="http://schemas.openxmlformats.org/officeDocument/2006/relationships/font" Target="fonts/LibreFranklinLight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LibreFranklin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LibreFranklin-boldItalic.fntdata"/><Relationship Id="rId30" Type="http://schemas.openxmlformats.org/officeDocument/2006/relationships/font" Target="fonts/LibreFranklin-italic.fntdata"/><Relationship Id="rId11" Type="http://schemas.openxmlformats.org/officeDocument/2006/relationships/slide" Target="slides/slide5.xml"/><Relationship Id="rId33" Type="http://schemas.openxmlformats.org/officeDocument/2006/relationships/font" Target="fonts/DMMonoLight-bold.fntdata"/><Relationship Id="rId10" Type="http://schemas.openxmlformats.org/officeDocument/2006/relationships/slide" Target="slides/slide4.xml"/><Relationship Id="rId32" Type="http://schemas.openxmlformats.org/officeDocument/2006/relationships/font" Target="fonts/DMMonoLight-regular.fntdata"/><Relationship Id="rId13" Type="http://schemas.openxmlformats.org/officeDocument/2006/relationships/slide" Target="slides/slide7.xml"/><Relationship Id="rId35" Type="http://schemas.openxmlformats.org/officeDocument/2006/relationships/font" Target="fonts/DMMonoLight-boldItalic.fntdata"/><Relationship Id="rId12" Type="http://schemas.openxmlformats.org/officeDocument/2006/relationships/slide" Target="slides/slide6.xml"/><Relationship Id="rId34" Type="http://schemas.openxmlformats.org/officeDocument/2006/relationships/font" Target="fonts/DMMonoLight-italic.fntdata"/><Relationship Id="rId15" Type="http://schemas.openxmlformats.org/officeDocument/2006/relationships/slide" Target="slides/slide9.xml"/><Relationship Id="rId37" Type="http://schemas.openxmlformats.org/officeDocument/2006/relationships/font" Target="fonts/LibreFranklinExtraLight-bold.fntdata"/><Relationship Id="rId14" Type="http://schemas.openxmlformats.org/officeDocument/2006/relationships/slide" Target="slides/slide8.xml"/><Relationship Id="rId36" Type="http://schemas.openxmlformats.org/officeDocument/2006/relationships/font" Target="fonts/LibreFranklinExtraLight-regular.fntdata"/><Relationship Id="rId17" Type="http://schemas.openxmlformats.org/officeDocument/2006/relationships/slide" Target="slides/slide11.xml"/><Relationship Id="rId39" Type="http://schemas.openxmlformats.org/officeDocument/2006/relationships/font" Target="fonts/LibreFranklinExtraLight-boldItalic.fntdata"/><Relationship Id="rId16" Type="http://schemas.openxmlformats.org/officeDocument/2006/relationships/slide" Target="slides/slide10.xml"/><Relationship Id="rId38" Type="http://schemas.openxmlformats.org/officeDocument/2006/relationships/font" Target="fonts/LibreFranklinExtraLight-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hyperlink" Target="https://www.wepropel.org/base-de-oportunidades-filantropicas" TargetMode="External"/><Relationship Id="rId5" Type="http://schemas.openxmlformats.org/officeDocument/2006/relationships/hyperlink" Target="https://www.nodoka.co" TargetMode="External"/><Relationship Id="rId6" Type="http://schemas.openxmlformats.org/officeDocument/2006/relationships/hyperlink" Target="https://www.fundsforngos.org" TargetMode="External"/><Relationship Id="rId7" Type="http://schemas.openxmlformats.org/officeDocument/2006/relationships/hyperlink" Target="https://chatgpt.com/g/g-QmYGdOSwe-propel-donor-finder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hyperlink" Target="https://www.wepropel.org/grantb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4A46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110213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 txBox="1"/>
          <p:nvPr/>
        </p:nvSpPr>
        <p:spPr>
          <a:xfrm>
            <a:off x="1028700" y="4383405"/>
            <a:ext cx="15230903" cy="2105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6D3D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Nonprofit Academy: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Aplica a tu siguiente Grant con IA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028700" y="3559895"/>
            <a:ext cx="8115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E7DD5D"/>
                </a:solidFill>
                <a:latin typeface="Libre Franklin ExtraLight"/>
                <a:ea typeface="Libre Franklin ExtraLight"/>
                <a:cs typeface="Libre Franklin ExtraLight"/>
                <a:sym typeface="Libre Franklin ExtraLight"/>
              </a:rPr>
              <a:t>Framework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0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395" name="Google Shape;395;p10"/>
          <p:cNvGraphicFramePr/>
          <p:nvPr/>
        </p:nvGraphicFramePr>
        <p:xfrm>
          <a:off x="1028700" y="422730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{548DB1B8-7C5B-45D3-9DD0-DECF98C95512}</a:tableStyleId>
              </a:tblPr>
              <a:tblGrid>
                <a:gridCol w="14159375"/>
                <a:gridCol w="1035600"/>
                <a:gridCol w="1035600"/>
              </a:tblGrid>
              <a:tr h="68832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Desarrollo de Propuesta (Parte I)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86EC8"/>
                    </a:solidFill>
                  </a:tcPr>
                </a:tc>
                <a:tc hMerge="1"/>
                <a:tc hMerge="1"/>
              </a:tr>
              <a:tr h="659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Preguntas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SÍ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NO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</a:tr>
              <a:tr h="66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título del proyecto es innovador y llama la atención?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resumen básico tiene toda la información más relevante del proyecto?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0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¿La descripción sobre la experiencia previa de su organización es concisa y clara? ¿La descripción del equipo implementador cumple con los requisitos del llamado a propuestas / convocatoria?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0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contexto tiene información relevante descrito en la convocatoria? ¿Las estadísticas son de los últimos 4 años y tiene las fuentes de información? ¿La información tiene que ver con la solución propuesta?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¿La población objetivo incluye información clave: perfiles de empresas, nivel educativo, género, edades, áreas geográficas, estado de salud, etc)?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396" name="Google Shape;396;p10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397" name="Google Shape;397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98" name="Google Shape;398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9" name="Google Shape;399;p10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400" name="Google Shape;400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01" name="Google Shape;401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10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403" name="Google Shape;403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04" name="Google Shape;404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5" name="Google Shape;405;p10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406" name="Google Shape;406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07" name="Google Shape;407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8" name="Google Shape;408;p10"/>
          <p:cNvSpPr/>
          <p:nvPr/>
        </p:nvSpPr>
        <p:spPr>
          <a:xfrm>
            <a:off x="17974318" y="9718052"/>
            <a:ext cx="116206" cy="205508"/>
          </a:xfrm>
          <a:custGeom>
            <a:rect b="b" l="l" r="r" t="t"/>
            <a:pathLst>
              <a:path extrusionOk="0" h="205508" w="116206">
                <a:moveTo>
                  <a:pt x="0" y="0"/>
                </a:moveTo>
                <a:lnTo>
                  <a:pt x="116206" y="0"/>
                </a:lnTo>
                <a:lnTo>
                  <a:pt x="116206" y="205509"/>
                </a:lnTo>
                <a:lnTo>
                  <a:pt x="0" y="2055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9" name="Google Shape;409;p10"/>
          <p:cNvSpPr txBox="1"/>
          <p:nvPr/>
        </p:nvSpPr>
        <p:spPr>
          <a:xfrm>
            <a:off x="1028700" y="2056866"/>
            <a:ext cx="15858000" cy="19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Marca con una [X] tu respuesta en cada pregunta. </a:t>
            </a:r>
            <a:endParaRPr/>
          </a:p>
          <a:p>
            <a:pPr indent="0" lvl="0" marL="0" marR="0" rtl="0" algn="l">
              <a:lnSpc>
                <a:spcPct val="538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60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Si tienes más de 2 respuestas “No”, revisa y ajusta tu propuesta antes de continuar.</a:t>
            </a:r>
            <a:endParaRPr/>
          </a:p>
          <a:p>
            <a:pPr indent="0" lvl="0" marL="0" marR="0" rtl="0" algn="l">
              <a:lnSpc>
                <a:spcPct val="538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807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Este 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primer filtro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te ayudará a asegurar que aplicas con excelencia.</a:t>
            </a:r>
            <a:endParaRPr/>
          </a:p>
        </p:txBody>
      </p:sp>
      <p:sp>
        <p:nvSpPr>
          <p:cNvPr id="410" name="Google Shape;410;p10"/>
          <p:cNvSpPr txBox="1"/>
          <p:nvPr/>
        </p:nvSpPr>
        <p:spPr>
          <a:xfrm>
            <a:off x="1028700" y="1370431"/>
            <a:ext cx="1463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Bonus II: Antes de hacer clic en ‘Enviar’, completa estos dos </a:t>
            </a:r>
            <a:r>
              <a:rPr i="1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Checklists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 finales.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411" name="Google Shape;411;p10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  <p:grpSp>
        <p:nvGrpSpPr>
          <p:cNvPr id="412" name="Google Shape;412;p10"/>
          <p:cNvGrpSpPr/>
          <p:nvPr/>
        </p:nvGrpSpPr>
        <p:grpSpPr>
          <a:xfrm>
            <a:off x="14766000" y="9576914"/>
            <a:ext cx="3522004" cy="392669"/>
            <a:chOff x="0" y="0"/>
            <a:chExt cx="927600" cy="78302"/>
          </a:xfrm>
        </p:grpSpPr>
        <p:sp>
          <p:nvSpPr>
            <p:cNvPr id="413" name="Google Shape;413;p10"/>
            <p:cNvSpPr/>
            <p:nvPr/>
          </p:nvSpPr>
          <p:spPr>
            <a:xfrm>
              <a:off x="0" y="0"/>
              <a:ext cx="927572" cy="78260"/>
            </a:xfrm>
            <a:custGeom>
              <a:rect b="b" l="l" r="r" t="t"/>
              <a:pathLst>
                <a:path extrusionOk="0" h="78260" w="927572">
                  <a:moveTo>
                    <a:pt x="0" y="0"/>
                  </a:moveTo>
                  <a:lnTo>
                    <a:pt x="927572" y="0"/>
                  </a:lnTo>
                  <a:lnTo>
                    <a:pt x="927572" y="78260"/>
                  </a:lnTo>
                  <a:lnTo>
                    <a:pt x="0" y="78260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414" name="Google Shape;414;p10"/>
            <p:cNvSpPr txBox="1"/>
            <p:nvPr/>
          </p:nvSpPr>
          <p:spPr>
            <a:xfrm>
              <a:off x="0" y="2"/>
              <a:ext cx="927600" cy="7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5" name="Google Shape;415;p10"/>
          <p:cNvSpPr/>
          <p:nvPr/>
        </p:nvSpPr>
        <p:spPr>
          <a:xfrm>
            <a:off x="17974318" y="9718052"/>
            <a:ext cx="116206" cy="205508"/>
          </a:xfrm>
          <a:custGeom>
            <a:rect b="b" l="l" r="r" t="t"/>
            <a:pathLst>
              <a:path extrusionOk="0" h="205508" w="116206">
                <a:moveTo>
                  <a:pt x="0" y="0"/>
                </a:moveTo>
                <a:lnTo>
                  <a:pt x="116206" y="0"/>
                </a:lnTo>
                <a:lnTo>
                  <a:pt x="116206" y="205509"/>
                </a:lnTo>
                <a:lnTo>
                  <a:pt x="0" y="2055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16" name="Google Shape;416;p10"/>
          <p:cNvSpPr txBox="1"/>
          <p:nvPr/>
        </p:nvSpPr>
        <p:spPr>
          <a:xfrm>
            <a:off x="14938880" y="9656024"/>
            <a:ext cx="29355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Continúa en la siguiente página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422" name="Google Shape;422;p11"/>
          <p:cNvGraphicFramePr/>
          <p:nvPr/>
        </p:nvGraphicFramePr>
        <p:xfrm>
          <a:off x="1028700" y="20789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{548DB1B8-7C5B-45D3-9DD0-DECF98C95512}</a:tableStyleId>
              </a:tblPr>
              <a:tblGrid>
                <a:gridCol w="14159375"/>
                <a:gridCol w="1035600"/>
                <a:gridCol w="1035600"/>
              </a:tblGrid>
              <a:tr h="719350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Desarrollo de Propuesta (Parte II)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86EC8"/>
                    </a:solidFill>
                  </a:tcPr>
                </a:tc>
                <a:tc hMerge="1"/>
                <a:tc hMerge="1"/>
              </a:tr>
              <a:tr h="680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Preguntas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SÍ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NO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</a:tr>
              <a:tr h="69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¿La descripción del proyecto tiene todos los componentes que el potencial donante expuso en la convocatoria?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9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Monitoreo, Evaluación y Aprendizaje incluye componentes necesarios del donante? (Matriz de MEA, Marco Lógico o Teoría de Cambio si es necesario)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57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¿Presentamos qué tipo de resultados e impactos tendrá el proyecto en la población objetivo después de terminada la intervención? (# de personas, conocimientos nuevos, mejoras en la vida y sus habilidades, etc).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9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cronograma consiste en el tiempo adecuado y en consideración del equipo implementador?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57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presupuesto no sobrepasa el límite expuesto en la convocatoria y tiene las áreas más importantes para implementar? (Planeación, implementación, MEA y Viajes) 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9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¿Los riesgos y mitigaciones están relacionados con la población objetivo y las metas del proyecto?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9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plan de visibilidad y comunicación tiene objetivos y KPIs?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423" name="Google Shape;423;p11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424" name="Google Shape;424;p11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25" name="Google Shape;425;p11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6" name="Google Shape;426;p11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427" name="Google Shape;427;p11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28" name="Google Shape;428;p11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9" name="Google Shape;429;p11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430" name="Google Shape;430;p11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31" name="Google Shape;431;p11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2" name="Google Shape;432;p11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433" name="Google Shape;433;p11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34" name="Google Shape;434;p11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5" name="Google Shape;435;p11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41" name="Google Shape;441;p12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442" name="Google Shape;442;p12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43" name="Google Shape;443;p12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4" name="Google Shape;444;p12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445" name="Google Shape;445;p12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46" name="Google Shape;446;p12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7" name="Google Shape;447;p12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448" name="Google Shape;448;p12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49" name="Google Shape;449;p12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0" name="Google Shape;450;p12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451" name="Google Shape;451;p12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52" name="Google Shape;452;p12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453" name="Google Shape;453;p12"/>
          <p:cNvGraphicFramePr/>
          <p:nvPr/>
        </p:nvGraphicFramePr>
        <p:xfrm>
          <a:off x="1037961" y="35602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{548DB1B8-7C5B-45D3-9DD0-DECF98C95512}</a:tableStyleId>
              </a:tblPr>
              <a:tblGrid>
                <a:gridCol w="14159375"/>
                <a:gridCol w="1035600"/>
                <a:gridCol w="1035600"/>
              </a:tblGrid>
              <a:tr h="68797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Aprobación Interna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86EC8"/>
                    </a:solidFill>
                  </a:tcPr>
                </a:tc>
                <a:tc hMerge="1"/>
                <a:tc hMerge="1"/>
              </a:tr>
              <a:tr h="659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Preguntas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SÍ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F2F2F2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NO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18ECE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encargado del proyecto/programa (gerente/coordinadora de área programática) revisó y validó la propuesta?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El gerente de finanzas revisó/aprobó el presupuesto?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El representante del país revisó/aprobó la propuesta final?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¿El director del área especifico revisó/aprobó la propuesta?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Los data owners están de acuerdo con las metas comprometidas?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El encargado/a de Alianzas y Fondeo revisó/aprobó la propuesta final?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¿Tenemos la aprobación y firma del CEO/COO? (en casos específicos)</a:t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7818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90500" marB="190500" marR="190500" marL="190500" anchor="ctr">
                    <a:lnL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C59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54" name="Google Shape;454;p12"/>
          <p:cNvSpPr txBox="1"/>
          <p:nvPr/>
        </p:nvSpPr>
        <p:spPr>
          <a:xfrm>
            <a:off x="1037961" y="1370431"/>
            <a:ext cx="15858000" cy="19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Marca con una [X] tu respuesta en cada pregunta. </a:t>
            </a:r>
            <a:endParaRPr/>
          </a:p>
          <a:p>
            <a:pPr indent="0" lvl="0" marL="0" marR="0" rtl="0" algn="l">
              <a:lnSpc>
                <a:spcPct val="538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60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Si tienes más de 2 respuestas “No”, revisa y ajusta tu propuesta antes de continuar.</a:t>
            </a:r>
            <a:endParaRPr/>
          </a:p>
          <a:p>
            <a:pPr indent="0" lvl="0" marL="0" marR="0" rtl="0" algn="l">
              <a:lnSpc>
                <a:spcPct val="538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807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00" u="none" cap="none" strike="noStrike">
              <a:solidFill>
                <a:srgbClr val="06333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Este 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segundo filtro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te ayudará a asegurar que aplicas con excelencia.</a:t>
            </a:r>
            <a:endParaRPr/>
          </a:p>
        </p:txBody>
      </p:sp>
      <p:sp>
        <p:nvSpPr>
          <p:cNvPr id="455" name="Google Shape;455;p12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3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4: Da seguimiento a tus postulaciones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461" name="Google Shape;461;p13"/>
          <p:cNvSpPr txBox="1"/>
          <p:nvPr/>
        </p:nvSpPr>
        <p:spPr>
          <a:xfrm>
            <a:off x="1028700" y="1854185"/>
            <a:ext cx="16788114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 se trata solo de postular, sino de dar seguimiento estratégico. </a:t>
            </a:r>
            <a:endParaRPr/>
          </a:p>
        </p:txBody>
      </p:sp>
      <p:sp>
        <p:nvSpPr>
          <p:cNvPr id="462" name="Google Shape;462;p13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63" name="Google Shape;463;p13"/>
          <p:cNvGrpSpPr/>
          <p:nvPr/>
        </p:nvGrpSpPr>
        <p:grpSpPr>
          <a:xfrm>
            <a:off x="2531925" y="3365026"/>
            <a:ext cx="3742364" cy="509901"/>
            <a:chOff x="-2" y="-11282"/>
            <a:chExt cx="1072866" cy="146179"/>
          </a:xfrm>
        </p:grpSpPr>
        <p:sp>
          <p:nvSpPr>
            <p:cNvPr id="464" name="Google Shape;464;p13"/>
            <p:cNvSpPr/>
            <p:nvPr/>
          </p:nvSpPr>
          <p:spPr>
            <a:xfrm>
              <a:off x="0" y="0"/>
              <a:ext cx="1072864" cy="134897"/>
            </a:xfrm>
            <a:custGeom>
              <a:rect b="b" l="l" r="r" t="t"/>
              <a:pathLst>
                <a:path extrusionOk="0" h="134897" w="1072864">
                  <a:moveTo>
                    <a:pt x="0" y="0"/>
                  </a:moveTo>
                  <a:lnTo>
                    <a:pt x="1072864" y="0"/>
                  </a:lnTo>
                  <a:lnTo>
                    <a:pt x="1072864" y="134897"/>
                  </a:lnTo>
                  <a:lnTo>
                    <a:pt x="0" y="134897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65" name="Google Shape;465;p13"/>
            <p:cNvSpPr txBox="1"/>
            <p:nvPr/>
          </p:nvSpPr>
          <p:spPr>
            <a:xfrm>
              <a:off x="-2" y="-11282"/>
              <a:ext cx="1072800" cy="14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005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999" u="none" cap="none" strike="noStrike">
                  <a:solidFill>
                    <a:srgbClr val="F2F2F2"/>
                  </a:solidFill>
                  <a:latin typeface="Libre Franklin SemiBold"/>
                  <a:ea typeface="Libre Franklin SemiBold"/>
                  <a:cs typeface="Libre Franklin SemiBold"/>
                  <a:sym typeface="Libre Franklin SemiBold"/>
                </a:rPr>
                <a:t>Estado actual</a:t>
              </a:r>
              <a:endParaRPr>
                <a:latin typeface="Libre Franklin SemiBold"/>
                <a:ea typeface="Libre Franklin SemiBold"/>
                <a:cs typeface="Libre Franklin SemiBold"/>
                <a:sym typeface="Libre Franklin SemiBold"/>
              </a:endParaRPr>
            </a:p>
          </p:txBody>
        </p:sp>
      </p:grpSp>
      <p:grpSp>
        <p:nvGrpSpPr>
          <p:cNvPr id="466" name="Google Shape;466;p13"/>
          <p:cNvGrpSpPr/>
          <p:nvPr/>
        </p:nvGrpSpPr>
        <p:grpSpPr>
          <a:xfrm>
            <a:off x="6504375" y="3365024"/>
            <a:ext cx="4072815" cy="509903"/>
            <a:chOff x="-3" y="-11282"/>
            <a:chExt cx="1167600" cy="146179"/>
          </a:xfrm>
        </p:grpSpPr>
        <p:sp>
          <p:nvSpPr>
            <p:cNvPr id="467" name="Google Shape;467;p13"/>
            <p:cNvSpPr/>
            <p:nvPr/>
          </p:nvSpPr>
          <p:spPr>
            <a:xfrm>
              <a:off x="0" y="0"/>
              <a:ext cx="1167529" cy="134897"/>
            </a:xfrm>
            <a:custGeom>
              <a:rect b="b" l="l" r="r" t="t"/>
              <a:pathLst>
                <a:path extrusionOk="0" h="134897" w="1167529">
                  <a:moveTo>
                    <a:pt x="0" y="0"/>
                  </a:moveTo>
                  <a:lnTo>
                    <a:pt x="1167529" y="0"/>
                  </a:lnTo>
                  <a:lnTo>
                    <a:pt x="1167529" y="134897"/>
                  </a:lnTo>
                  <a:lnTo>
                    <a:pt x="0" y="134897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68" name="Google Shape;468;p13"/>
            <p:cNvSpPr txBox="1"/>
            <p:nvPr/>
          </p:nvSpPr>
          <p:spPr>
            <a:xfrm>
              <a:off x="-3" y="-11282"/>
              <a:ext cx="1167600" cy="14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005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999" u="none" cap="none" strike="noStrike">
                  <a:solidFill>
                    <a:srgbClr val="F2F2F2"/>
                  </a:solidFill>
                  <a:latin typeface="Libre Franklin SemiBold"/>
                  <a:ea typeface="Libre Franklin SemiBold"/>
                  <a:cs typeface="Libre Franklin SemiBold"/>
                  <a:sym typeface="Libre Franklin SemiBold"/>
                </a:rPr>
                <a:t>Fecha de envío</a:t>
              </a:r>
              <a:endParaRPr>
                <a:latin typeface="Libre Franklin SemiBold"/>
                <a:ea typeface="Libre Franklin SemiBold"/>
                <a:cs typeface="Libre Franklin SemiBold"/>
                <a:sym typeface="Libre Franklin SemiBold"/>
              </a:endParaRPr>
            </a:p>
          </p:txBody>
        </p:sp>
      </p:grpSp>
      <p:grpSp>
        <p:nvGrpSpPr>
          <p:cNvPr id="469" name="Google Shape;469;p13"/>
          <p:cNvGrpSpPr/>
          <p:nvPr/>
        </p:nvGrpSpPr>
        <p:grpSpPr>
          <a:xfrm>
            <a:off x="10825788" y="3365026"/>
            <a:ext cx="3083119" cy="509901"/>
            <a:chOff x="0" y="-11282"/>
            <a:chExt cx="883873" cy="146179"/>
          </a:xfrm>
        </p:grpSpPr>
        <p:sp>
          <p:nvSpPr>
            <p:cNvPr id="470" name="Google Shape;470;p13"/>
            <p:cNvSpPr/>
            <p:nvPr/>
          </p:nvSpPr>
          <p:spPr>
            <a:xfrm>
              <a:off x="0" y="0"/>
              <a:ext cx="883873" cy="134897"/>
            </a:xfrm>
            <a:custGeom>
              <a:rect b="b" l="l" r="r" t="t"/>
              <a:pathLst>
                <a:path extrusionOk="0" h="134897" w="883873">
                  <a:moveTo>
                    <a:pt x="0" y="0"/>
                  </a:moveTo>
                  <a:lnTo>
                    <a:pt x="883873" y="0"/>
                  </a:lnTo>
                  <a:lnTo>
                    <a:pt x="883873" y="134897"/>
                  </a:lnTo>
                  <a:lnTo>
                    <a:pt x="0" y="134897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71" name="Google Shape;471;p13"/>
            <p:cNvSpPr txBox="1"/>
            <p:nvPr/>
          </p:nvSpPr>
          <p:spPr>
            <a:xfrm>
              <a:off x="3" y="-11282"/>
              <a:ext cx="883800" cy="14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005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999" u="none" cap="none" strike="noStrike">
                  <a:solidFill>
                    <a:srgbClr val="F2F2F2"/>
                  </a:solidFill>
                  <a:latin typeface="Libre Franklin SemiBold"/>
                  <a:ea typeface="Libre Franklin SemiBold"/>
                  <a:cs typeface="Libre Franklin SemiBold"/>
                  <a:sym typeface="Libre Franklin SemiBold"/>
                </a:rPr>
                <a:t>Persona de contacto</a:t>
              </a:r>
              <a:endParaRPr>
                <a:latin typeface="Libre Franklin SemiBold"/>
                <a:ea typeface="Libre Franklin SemiBold"/>
                <a:cs typeface="Libre Franklin SemiBold"/>
                <a:sym typeface="Libre Franklin SemiBold"/>
              </a:endParaRPr>
            </a:p>
          </p:txBody>
        </p:sp>
      </p:grpSp>
      <p:grpSp>
        <p:nvGrpSpPr>
          <p:cNvPr id="472" name="Google Shape;472;p13"/>
          <p:cNvGrpSpPr/>
          <p:nvPr/>
        </p:nvGrpSpPr>
        <p:grpSpPr>
          <a:xfrm>
            <a:off x="2522702" y="4031034"/>
            <a:ext cx="3742356" cy="736929"/>
            <a:chOff x="0" y="-9525"/>
            <a:chExt cx="1072864" cy="211264"/>
          </a:xfrm>
        </p:grpSpPr>
        <p:sp>
          <p:nvSpPr>
            <p:cNvPr id="473" name="Google Shape;473;p13"/>
            <p:cNvSpPr/>
            <p:nvPr/>
          </p:nvSpPr>
          <p:spPr>
            <a:xfrm>
              <a:off x="0" y="0"/>
              <a:ext cx="1072864" cy="201739"/>
            </a:xfrm>
            <a:custGeom>
              <a:rect b="b" l="l" r="r" t="t"/>
              <a:pathLst>
                <a:path extrusionOk="0" h="201739" w="1072864">
                  <a:moveTo>
                    <a:pt x="0" y="0"/>
                  </a:moveTo>
                  <a:lnTo>
                    <a:pt x="1072864" y="0"/>
                  </a:lnTo>
                  <a:lnTo>
                    <a:pt x="1072864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74" name="Google Shape;474;p13"/>
            <p:cNvSpPr txBox="1"/>
            <p:nvPr/>
          </p:nvSpPr>
          <p:spPr>
            <a:xfrm>
              <a:off x="0" y="-9525"/>
              <a:ext cx="1072864" cy="211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En revisión </a:t>
              </a:r>
              <a:endParaRPr/>
            </a:p>
          </p:txBody>
        </p:sp>
      </p:grpSp>
      <p:grpSp>
        <p:nvGrpSpPr>
          <p:cNvPr id="475" name="Google Shape;475;p13"/>
          <p:cNvGrpSpPr/>
          <p:nvPr/>
        </p:nvGrpSpPr>
        <p:grpSpPr>
          <a:xfrm>
            <a:off x="6495542" y="4031034"/>
            <a:ext cx="4072567" cy="732705"/>
            <a:chOff x="0" y="-9525"/>
            <a:chExt cx="1167529" cy="210053"/>
          </a:xfrm>
        </p:grpSpPr>
        <p:sp>
          <p:nvSpPr>
            <p:cNvPr id="476" name="Google Shape;476;p13"/>
            <p:cNvSpPr/>
            <p:nvPr/>
          </p:nvSpPr>
          <p:spPr>
            <a:xfrm>
              <a:off x="0" y="0"/>
              <a:ext cx="1167529" cy="200528"/>
            </a:xfrm>
            <a:custGeom>
              <a:rect b="b" l="l" r="r" t="t"/>
              <a:pathLst>
                <a:path extrusionOk="0" h="200528" w="1167529">
                  <a:moveTo>
                    <a:pt x="0" y="0"/>
                  </a:moveTo>
                  <a:lnTo>
                    <a:pt x="1167529" y="0"/>
                  </a:lnTo>
                  <a:lnTo>
                    <a:pt x="1167529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77" name="Google Shape;477;p13"/>
            <p:cNvSpPr txBox="1"/>
            <p:nvPr/>
          </p:nvSpPr>
          <p:spPr>
            <a:xfrm>
              <a:off x="0" y="-9525"/>
              <a:ext cx="1167529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15/05/2025</a:t>
              </a:r>
              <a:endParaRPr/>
            </a:p>
          </p:txBody>
        </p:sp>
      </p:grpSp>
      <p:grpSp>
        <p:nvGrpSpPr>
          <p:cNvPr id="478" name="Google Shape;478;p13"/>
          <p:cNvGrpSpPr/>
          <p:nvPr/>
        </p:nvGrpSpPr>
        <p:grpSpPr>
          <a:xfrm>
            <a:off x="10816641" y="4031034"/>
            <a:ext cx="3092265" cy="732705"/>
            <a:chOff x="0" y="-9525"/>
            <a:chExt cx="886495" cy="210053"/>
          </a:xfrm>
        </p:grpSpPr>
        <p:sp>
          <p:nvSpPr>
            <p:cNvPr id="479" name="Google Shape;479;p13"/>
            <p:cNvSpPr/>
            <p:nvPr/>
          </p:nvSpPr>
          <p:spPr>
            <a:xfrm>
              <a:off x="0" y="0"/>
              <a:ext cx="886495" cy="200528"/>
            </a:xfrm>
            <a:custGeom>
              <a:rect b="b" l="l" r="r" t="t"/>
              <a:pathLst>
                <a:path extrusionOk="0" h="200528" w="886495">
                  <a:moveTo>
                    <a:pt x="0" y="0"/>
                  </a:moveTo>
                  <a:lnTo>
                    <a:pt x="886495" y="0"/>
                  </a:lnTo>
                  <a:lnTo>
                    <a:pt x="886495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80" name="Google Shape;480;p13"/>
            <p:cNvSpPr txBox="1"/>
            <p:nvPr/>
          </p:nvSpPr>
          <p:spPr>
            <a:xfrm>
              <a:off x="0" y="-9525"/>
              <a:ext cx="886495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Miguel Torres</a:t>
              </a:r>
              <a:endParaRPr/>
            </a:p>
          </p:txBody>
        </p:sp>
      </p:grpSp>
      <p:grpSp>
        <p:nvGrpSpPr>
          <p:cNvPr id="481" name="Google Shape;481;p13"/>
          <p:cNvGrpSpPr/>
          <p:nvPr/>
        </p:nvGrpSpPr>
        <p:grpSpPr>
          <a:xfrm>
            <a:off x="1028700" y="3404376"/>
            <a:ext cx="1271447" cy="470906"/>
            <a:chOff x="0" y="-1"/>
            <a:chExt cx="364500" cy="135000"/>
          </a:xfrm>
        </p:grpSpPr>
        <p:sp>
          <p:nvSpPr>
            <p:cNvPr id="482" name="Google Shape;482;p13"/>
            <p:cNvSpPr/>
            <p:nvPr/>
          </p:nvSpPr>
          <p:spPr>
            <a:xfrm>
              <a:off x="0" y="0"/>
              <a:ext cx="364396" cy="134897"/>
            </a:xfrm>
            <a:custGeom>
              <a:rect b="b" l="l" r="r" t="t"/>
              <a:pathLst>
                <a:path extrusionOk="0" h="134897" w="364396">
                  <a:moveTo>
                    <a:pt x="0" y="0"/>
                  </a:moveTo>
                  <a:lnTo>
                    <a:pt x="364396" y="0"/>
                  </a:lnTo>
                  <a:lnTo>
                    <a:pt x="364396" y="134897"/>
                  </a:lnTo>
                  <a:lnTo>
                    <a:pt x="0" y="134897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83" name="Google Shape;483;p13"/>
            <p:cNvSpPr txBox="1"/>
            <p:nvPr/>
          </p:nvSpPr>
          <p:spPr>
            <a:xfrm>
              <a:off x="0" y="-1"/>
              <a:ext cx="364500" cy="13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005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999" u="none" cap="none" strike="noStrike">
                  <a:solidFill>
                    <a:srgbClr val="F2F2F2"/>
                  </a:solidFill>
                  <a:latin typeface="Libre Franklin SemiBold"/>
                  <a:ea typeface="Libre Franklin SemiBold"/>
                  <a:cs typeface="Libre Franklin SemiBold"/>
                  <a:sym typeface="Libre Franklin SemiBold"/>
                </a:rPr>
                <a:t>Donante</a:t>
              </a:r>
              <a:endParaRPr>
                <a:latin typeface="Libre Franklin SemiBold"/>
                <a:ea typeface="Libre Franklin SemiBold"/>
                <a:cs typeface="Libre Franklin SemiBold"/>
                <a:sym typeface="Libre Franklin SemiBold"/>
              </a:endParaRPr>
            </a:p>
          </p:txBody>
        </p:sp>
      </p:grpSp>
      <p:grpSp>
        <p:nvGrpSpPr>
          <p:cNvPr id="484" name="Google Shape;484;p13"/>
          <p:cNvGrpSpPr/>
          <p:nvPr/>
        </p:nvGrpSpPr>
        <p:grpSpPr>
          <a:xfrm>
            <a:off x="1028700" y="4031034"/>
            <a:ext cx="1271084" cy="732705"/>
            <a:chOff x="0" y="-9525"/>
            <a:chExt cx="364396" cy="210053"/>
          </a:xfrm>
        </p:grpSpPr>
        <p:sp>
          <p:nvSpPr>
            <p:cNvPr id="485" name="Google Shape;485;p13"/>
            <p:cNvSpPr/>
            <p:nvPr/>
          </p:nvSpPr>
          <p:spPr>
            <a:xfrm>
              <a:off x="0" y="0"/>
              <a:ext cx="364396" cy="200528"/>
            </a:xfrm>
            <a:custGeom>
              <a:rect b="b" l="l" r="r" t="t"/>
              <a:pathLst>
                <a:path extrusionOk="0" h="200528" w="364396">
                  <a:moveTo>
                    <a:pt x="0" y="0"/>
                  </a:moveTo>
                  <a:lnTo>
                    <a:pt x="364396" y="0"/>
                  </a:lnTo>
                  <a:lnTo>
                    <a:pt x="36439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86" name="Google Shape;486;p13"/>
            <p:cNvSpPr txBox="1"/>
            <p:nvPr/>
          </p:nvSpPr>
          <p:spPr>
            <a:xfrm>
              <a:off x="0" y="-9525"/>
              <a:ext cx="364396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Fundación Caritas</a:t>
              </a:r>
              <a:endParaRPr/>
            </a:p>
          </p:txBody>
        </p:sp>
      </p:grpSp>
      <p:grpSp>
        <p:nvGrpSpPr>
          <p:cNvPr id="487" name="Google Shape;487;p13"/>
          <p:cNvGrpSpPr/>
          <p:nvPr/>
        </p:nvGrpSpPr>
        <p:grpSpPr>
          <a:xfrm>
            <a:off x="14176175" y="3345226"/>
            <a:ext cx="3083125" cy="509900"/>
            <a:chOff x="-2" y="-11282"/>
            <a:chExt cx="883875" cy="146179"/>
          </a:xfrm>
        </p:grpSpPr>
        <p:sp>
          <p:nvSpPr>
            <p:cNvPr id="488" name="Google Shape;488;p13"/>
            <p:cNvSpPr/>
            <p:nvPr/>
          </p:nvSpPr>
          <p:spPr>
            <a:xfrm>
              <a:off x="0" y="0"/>
              <a:ext cx="883873" cy="134897"/>
            </a:xfrm>
            <a:custGeom>
              <a:rect b="b" l="l" r="r" t="t"/>
              <a:pathLst>
                <a:path extrusionOk="0" h="134897" w="883873">
                  <a:moveTo>
                    <a:pt x="0" y="0"/>
                  </a:moveTo>
                  <a:lnTo>
                    <a:pt x="883873" y="0"/>
                  </a:lnTo>
                  <a:lnTo>
                    <a:pt x="883873" y="134897"/>
                  </a:lnTo>
                  <a:lnTo>
                    <a:pt x="0" y="134897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89" name="Google Shape;489;p13"/>
            <p:cNvSpPr txBox="1"/>
            <p:nvPr/>
          </p:nvSpPr>
          <p:spPr>
            <a:xfrm>
              <a:off x="-2" y="-11282"/>
              <a:ext cx="883800" cy="14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005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999" u="none" cap="none" strike="noStrike">
                  <a:solidFill>
                    <a:srgbClr val="F2F2F2"/>
                  </a:solidFill>
                  <a:latin typeface="Libre Franklin SemiBold"/>
                  <a:ea typeface="Libre Franklin SemiBold"/>
                  <a:cs typeface="Libre Franklin SemiBold"/>
                  <a:sym typeface="Libre Franklin SemiBold"/>
                </a:rPr>
                <a:t>Próximo paso</a:t>
              </a:r>
              <a:endParaRPr>
                <a:latin typeface="Libre Franklin SemiBold"/>
                <a:ea typeface="Libre Franklin SemiBold"/>
                <a:cs typeface="Libre Franklin SemiBold"/>
                <a:sym typeface="Libre Franklin SemiBold"/>
              </a:endParaRPr>
            </a:p>
          </p:txBody>
        </p:sp>
      </p:grpSp>
      <p:grpSp>
        <p:nvGrpSpPr>
          <p:cNvPr id="490" name="Google Shape;490;p13"/>
          <p:cNvGrpSpPr/>
          <p:nvPr/>
        </p:nvGrpSpPr>
        <p:grpSpPr>
          <a:xfrm>
            <a:off x="14167035" y="4011233"/>
            <a:ext cx="3092265" cy="732705"/>
            <a:chOff x="0" y="-9525"/>
            <a:chExt cx="886495" cy="210053"/>
          </a:xfrm>
        </p:grpSpPr>
        <p:sp>
          <p:nvSpPr>
            <p:cNvPr id="491" name="Google Shape;491;p13"/>
            <p:cNvSpPr/>
            <p:nvPr/>
          </p:nvSpPr>
          <p:spPr>
            <a:xfrm>
              <a:off x="0" y="0"/>
              <a:ext cx="886495" cy="200528"/>
            </a:xfrm>
            <a:custGeom>
              <a:rect b="b" l="l" r="r" t="t"/>
              <a:pathLst>
                <a:path extrusionOk="0" h="200528" w="886495">
                  <a:moveTo>
                    <a:pt x="0" y="0"/>
                  </a:moveTo>
                  <a:lnTo>
                    <a:pt x="886495" y="0"/>
                  </a:lnTo>
                  <a:lnTo>
                    <a:pt x="886495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92" name="Google Shape;492;p13"/>
            <p:cNvSpPr txBox="1"/>
            <p:nvPr/>
          </p:nvSpPr>
          <p:spPr>
            <a:xfrm>
              <a:off x="0" y="-9525"/>
              <a:ext cx="886495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Enviar correo de agradecimiento</a:t>
              </a:r>
              <a:endParaRPr/>
            </a:p>
          </p:txBody>
        </p:sp>
      </p:grpSp>
      <p:grpSp>
        <p:nvGrpSpPr>
          <p:cNvPr id="493" name="Google Shape;493;p13"/>
          <p:cNvGrpSpPr/>
          <p:nvPr/>
        </p:nvGrpSpPr>
        <p:grpSpPr>
          <a:xfrm>
            <a:off x="2522702" y="4964320"/>
            <a:ext cx="3742356" cy="736929"/>
            <a:chOff x="0" y="-9525"/>
            <a:chExt cx="1072864" cy="211264"/>
          </a:xfrm>
        </p:grpSpPr>
        <p:sp>
          <p:nvSpPr>
            <p:cNvPr id="494" name="Google Shape;494;p13"/>
            <p:cNvSpPr/>
            <p:nvPr/>
          </p:nvSpPr>
          <p:spPr>
            <a:xfrm>
              <a:off x="0" y="0"/>
              <a:ext cx="1072864" cy="201739"/>
            </a:xfrm>
            <a:custGeom>
              <a:rect b="b" l="l" r="r" t="t"/>
              <a:pathLst>
                <a:path extrusionOk="0" h="201739" w="1072864">
                  <a:moveTo>
                    <a:pt x="0" y="0"/>
                  </a:moveTo>
                  <a:lnTo>
                    <a:pt x="1072864" y="0"/>
                  </a:lnTo>
                  <a:lnTo>
                    <a:pt x="1072864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95" name="Google Shape;495;p13"/>
            <p:cNvSpPr txBox="1"/>
            <p:nvPr/>
          </p:nvSpPr>
          <p:spPr>
            <a:xfrm>
              <a:off x="0" y="-9525"/>
              <a:ext cx="1072864" cy="211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6" name="Google Shape;496;p13"/>
          <p:cNvGrpSpPr/>
          <p:nvPr/>
        </p:nvGrpSpPr>
        <p:grpSpPr>
          <a:xfrm>
            <a:off x="6495542" y="4964320"/>
            <a:ext cx="4072567" cy="732705"/>
            <a:chOff x="0" y="-9525"/>
            <a:chExt cx="1167529" cy="210053"/>
          </a:xfrm>
        </p:grpSpPr>
        <p:sp>
          <p:nvSpPr>
            <p:cNvPr id="497" name="Google Shape;497;p13"/>
            <p:cNvSpPr/>
            <p:nvPr/>
          </p:nvSpPr>
          <p:spPr>
            <a:xfrm>
              <a:off x="0" y="0"/>
              <a:ext cx="1167529" cy="200528"/>
            </a:xfrm>
            <a:custGeom>
              <a:rect b="b" l="l" r="r" t="t"/>
              <a:pathLst>
                <a:path extrusionOk="0" h="200528" w="1167529">
                  <a:moveTo>
                    <a:pt x="0" y="0"/>
                  </a:moveTo>
                  <a:lnTo>
                    <a:pt x="1167529" y="0"/>
                  </a:lnTo>
                  <a:lnTo>
                    <a:pt x="1167529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498" name="Google Shape;498;p13"/>
            <p:cNvSpPr txBox="1"/>
            <p:nvPr/>
          </p:nvSpPr>
          <p:spPr>
            <a:xfrm>
              <a:off x="0" y="-9525"/>
              <a:ext cx="1167529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9" name="Google Shape;499;p13"/>
          <p:cNvGrpSpPr/>
          <p:nvPr/>
        </p:nvGrpSpPr>
        <p:grpSpPr>
          <a:xfrm>
            <a:off x="10816641" y="4964320"/>
            <a:ext cx="3092265" cy="732705"/>
            <a:chOff x="0" y="-9525"/>
            <a:chExt cx="886495" cy="210053"/>
          </a:xfrm>
        </p:grpSpPr>
        <p:sp>
          <p:nvSpPr>
            <p:cNvPr id="500" name="Google Shape;500;p13"/>
            <p:cNvSpPr/>
            <p:nvPr/>
          </p:nvSpPr>
          <p:spPr>
            <a:xfrm>
              <a:off x="0" y="0"/>
              <a:ext cx="886495" cy="200528"/>
            </a:xfrm>
            <a:custGeom>
              <a:rect b="b" l="l" r="r" t="t"/>
              <a:pathLst>
                <a:path extrusionOk="0" h="200528" w="886495">
                  <a:moveTo>
                    <a:pt x="0" y="0"/>
                  </a:moveTo>
                  <a:lnTo>
                    <a:pt x="886495" y="0"/>
                  </a:lnTo>
                  <a:lnTo>
                    <a:pt x="886495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01" name="Google Shape;501;p13"/>
            <p:cNvSpPr txBox="1"/>
            <p:nvPr/>
          </p:nvSpPr>
          <p:spPr>
            <a:xfrm>
              <a:off x="0" y="-9525"/>
              <a:ext cx="886495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2" name="Google Shape;502;p13"/>
          <p:cNvGrpSpPr/>
          <p:nvPr/>
        </p:nvGrpSpPr>
        <p:grpSpPr>
          <a:xfrm>
            <a:off x="1028700" y="4964320"/>
            <a:ext cx="1271084" cy="732705"/>
            <a:chOff x="0" y="-9525"/>
            <a:chExt cx="364396" cy="210053"/>
          </a:xfrm>
        </p:grpSpPr>
        <p:sp>
          <p:nvSpPr>
            <p:cNvPr id="503" name="Google Shape;503;p13"/>
            <p:cNvSpPr/>
            <p:nvPr/>
          </p:nvSpPr>
          <p:spPr>
            <a:xfrm>
              <a:off x="0" y="0"/>
              <a:ext cx="364396" cy="200528"/>
            </a:xfrm>
            <a:custGeom>
              <a:rect b="b" l="l" r="r" t="t"/>
              <a:pathLst>
                <a:path extrusionOk="0" h="200528" w="364396">
                  <a:moveTo>
                    <a:pt x="0" y="0"/>
                  </a:moveTo>
                  <a:lnTo>
                    <a:pt x="364396" y="0"/>
                  </a:lnTo>
                  <a:lnTo>
                    <a:pt x="36439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04" name="Google Shape;504;p13"/>
            <p:cNvSpPr txBox="1"/>
            <p:nvPr/>
          </p:nvSpPr>
          <p:spPr>
            <a:xfrm>
              <a:off x="0" y="-9525"/>
              <a:ext cx="364396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5" name="Google Shape;505;p13"/>
          <p:cNvGrpSpPr/>
          <p:nvPr/>
        </p:nvGrpSpPr>
        <p:grpSpPr>
          <a:xfrm>
            <a:off x="14167035" y="4944519"/>
            <a:ext cx="3092265" cy="732705"/>
            <a:chOff x="0" y="-9525"/>
            <a:chExt cx="886495" cy="210053"/>
          </a:xfrm>
        </p:grpSpPr>
        <p:sp>
          <p:nvSpPr>
            <p:cNvPr id="506" name="Google Shape;506;p13"/>
            <p:cNvSpPr/>
            <p:nvPr/>
          </p:nvSpPr>
          <p:spPr>
            <a:xfrm>
              <a:off x="0" y="0"/>
              <a:ext cx="886495" cy="200528"/>
            </a:xfrm>
            <a:custGeom>
              <a:rect b="b" l="l" r="r" t="t"/>
              <a:pathLst>
                <a:path extrusionOk="0" h="200528" w="886495">
                  <a:moveTo>
                    <a:pt x="0" y="0"/>
                  </a:moveTo>
                  <a:lnTo>
                    <a:pt x="886495" y="0"/>
                  </a:lnTo>
                  <a:lnTo>
                    <a:pt x="886495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07" name="Google Shape;507;p13"/>
            <p:cNvSpPr txBox="1"/>
            <p:nvPr/>
          </p:nvSpPr>
          <p:spPr>
            <a:xfrm>
              <a:off x="0" y="-9525"/>
              <a:ext cx="886495" cy="2100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8" name="Google Shape;508;p13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509" name="Google Shape;509;p1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10" name="Google Shape;510;p1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1" name="Google Shape;511;p13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512" name="Google Shape;512;p1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13" name="Google Shape;513;p1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4" name="Google Shape;514;p13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515" name="Google Shape;515;p1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16" name="Google Shape;516;p1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7" name="Google Shape;517;p13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518" name="Google Shape;518;p1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16625B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19" name="Google Shape;519;p1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0" name="Google Shape;520;p13"/>
          <p:cNvSpPr txBox="1"/>
          <p:nvPr/>
        </p:nvSpPr>
        <p:spPr>
          <a:xfrm>
            <a:off x="2806975" y="443427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4</a:t>
            </a:r>
            <a:endParaRPr/>
          </a:p>
        </p:txBody>
      </p:sp>
      <p:sp>
        <p:nvSpPr>
          <p:cNvPr id="521" name="Google Shape;521;p13"/>
          <p:cNvSpPr txBox="1"/>
          <p:nvPr/>
        </p:nvSpPr>
        <p:spPr>
          <a:xfrm>
            <a:off x="1037971" y="2702545"/>
            <a:ext cx="8189919" cy="4634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Inspírate de esta tabla para crear tu centro de control.</a:t>
            </a:r>
            <a:endParaRPr/>
          </a:p>
        </p:txBody>
      </p:sp>
      <p:grpSp>
        <p:nvGrpSpPr>
          <p:cNvPr id="522" name="Google Shape;522;p13"/>
          <p:cNvGrpSpPr/>
          <p:nvPr/>
        </p:nvGrpSpPr>
        <p:grpSpPr>
          <a:xfrm>
            <a:off x="2522702" y="5891843"/>
            <a:ext cx="3742356" cy="680335"/>
            <a:chOff x="0" y="0"/>
            <a:chExt cx="1109716" cy="201739"/>
          </a:xfrm>
        </p:grpSpPr>
        <p:sp>
          <p:nvSpPr>
            <p:cNvPr id="523" name="Google Shape;523;p13"/>
            <p:cNvSpPr/>
            <p:nvPr/>
          </p:nvSpPr>
          <p:spPr>
            <a:xfrm>
              <a:off x="0" y="0"/>
              <a:ext cx="1109716" cy="201739"/>
            </a:xfrm>
            <a:custGeom>
              <a:rect b="b" l="l" r="r" t="t"/>
              <a:pathLst>
                <a:path extrusionOk="0" h="201739" w="1109716">
                  <a:moveTo>
                    <a:pt x="0" y="0"/>
                  </a:moveTo>
                  <a:lnTo>
                    <a:pt x="1109716" y="0"/>
                  </a:lnTo>
                  <a:lnTo>
                    <a:pt x="1109716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24" name="Google Shape;524;p13"/>
            <p:cNvSpPr txBox="1"/>
            <p:nvPr/>
          </p:nvSpPr>
          <p:spPr>
            <a:xfrm>
              <a:off x="0" y="0"/>
              <a:ext cx="1109716" cy="201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5" name="Google Shape;525;p13"/>
          <p:cNvGrpSpPr/>
          <p:nvPr/>
        </p:nvGrpSpPr>
        <p:grpSpPr>
          <a:xfrm>
            <a:off x="6495542" y="5891843"/>
            <a:ext cx="4072567" cy="676251"/>
            <a:chOff x="0" y="0"/>
            <a:chExt cx="1207633" cy="200528"/>
          </a:xfrm>
        </p:grpSpPr>
        <p:sp>
          <p:nvSpPr>
            <p:cNvPr id="526" name="Google Shape;526;p13"/>
            <p:cNvSpPr/>
            <p:nvPr/>
          </p:nvSpPr>
          <p:spPr>
            <a:xfrm>
              <a:off x="0" y="0"/>
              <a:ext cx="1207633" cy="200528"/>
            </a:xfrm>
            <a:custGeom>
              <a:rect b="b" l="l" r="r" t="t"/>
              <a:pathLst>
                <a:path extrusionOk="0" h="200528" w="1207633">
                  <a:moveTo>
                    <a:pt x="0" y="0"/>
                  </a:moveTo>
                  <a:lnTo>
                    <a:pt x="1207633" y="0"/>
                  </a:lnTo>
                  <a:lnTo>
                    <a:pt x="120763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27" name="Google Shape;527;p13"/>
            <p:cNvSpPr txBox="1"/>
            <p:nvPr/>
          </p:nvSpPr>
          <p:spPr>
            <a:xfrm>
              <a:off x="0" y="0"/>
              <a:ext cx="120763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8" name="Google Shape;528;p13"/>
          <p:cNvGrpSpPr/>
          <p:nvPr/>
        </p:nvGrpSpPr>
        <p:grpSpPr>
          <a:xfrm>
            <a:off x="10816641" y="5891843"/>
            <a:ext cx="3092265" cy="676251"/>
            <a:chOff x="0" y="0"/>
            <a:chExt cx="916946" cy="200528"/>
          </a:xfrm>
        </p:grpSpPr>
        <p:sp>
          <p:nvSpPr>
            <p:cNvPr id="529" name="Google Shape;529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30" name="Google Shape;530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1" name="Google Shape;531;p13"/>
          <p:cNvGrpSpPr/>
          <p:nvPr/>
        </p:nvGrpSpPr>
        <p:grpSpPr>
          <a:xfrm>
            <a:off x="1028700" y="5891843"/>
            <a:ext cx="1271084" cy="676251"/>
            <a:chOff x="0" y="0"/>
            <a:chExt cx="376913" cy="200528"/>
          </a:xfrm>
        </p:grpSpPr>
        <p:sp>
          <p:nvSpPr>
            <p:cNvPr id="532" name="Google Shape;532;p13"/>
            <p:cNvSpPr/>
            <p:nvPr/>
          </p:nvSpPr>
          <p:spPr>
            <a:xfrm>
              <a:off x="0" y="0"/>
              <a:ext cx="376913" cy="200528"/>
            </a:xfrm>
            <a:custGeom>
              <a:rect b="b" l="l" r="r" t="t"/>
              <a:pathLst>
                <a:path extrusionOk="0" h="200528" w="376913">
                  <a:moveTo>
                    <a:pt x="0" y="0"/>
                  </a:moveTo>
                  <a:lnTo>
                    <a:pt x="376913" y="0"/>
                  </a:lnTo>
                  <a:lnTo>
                    <a:pt x="37691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33" name="Google Shape;533;p13"/>
            <p:cNvSpPr txBox="1"/>
            <p:nvPr/>
          </p:nvSpPr>
          <p:spPr>
            <a:xfrm>
              <a:off x="0" y="0"/>
              <a:ext cx="37691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4" name="Google Shape;534;p13"/>
          <p:cNvGrpSpPr/>
          <p:nvPr/>
        </p:nvGrpSpPr>
        <p:grpSpPr>
          <a:xfrm>
            <a:off x="14167035" y="5872699"/>
            <a:ext cx="3092265" cy="676251"/>
            <a:chOff x="0" y="0"/>
            <a:chExt cx="916946" cy="200528"/>
          </a:xfrm>
        </p:grpSpPr>
        <p:sp>
          <p:nvSpPr>
            <p:cNvPr id="535" name="Google Shape;535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36" name="Google Shape;536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7" name="Google Shape;537;p13"/>
          <p:cNvGrpSpPr/>
          <p:nvPr/>
        </p:nvGrpSpPr>
        <p:grpSpPr>
          <a:xfrm>
            <a:off x="2522702" y="6794136"/>
            <a:ext cx="3742356" cy="680335"/>
            <a:chOff x="0" y="0"/>
            <a:chExt cx="1109716" cy="201739"/>
          </a:xfrm>
        </p:grpSpPr>
        <p:sp>
          <p:nvSpPr>
            <p:cNvPr id="538" name="Google Shape;538;p13"/>
            <p:cNvSpPr/>
            <p:nvPr/>
          </p:nvSpPr>
          <p:spPr>
            <a:xfrm>
              <a:off x="0" y="0"/>
              <a:ext cx="1109716" cy="201739"/>
            </a:xfrm>
            <a:custGeom>
              <a:rect b="b" l="l" r="r" t="t"/>
              <a:pathLst>
                <a:path extrusionOk="0" h="201739" w="1109716">
                  <a:moveTo>
                    <a:pt x="0" y="0"/>
                  </a:moveTo>
                  <a:lnTo>
                    <a:pt x="1109716" y="0"/>
                  </a:lnTo>
                  <a:lnTo>
                    <a:pt x="1109716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39" name="Google Shape;539;p13"/>
            <p:cNvSpPr txBox="1"/>
            <p:nvPr/>
          </p:nvSpPr>
          <p:spPr>
            <a:xfrm>
              <a:off x="0" y="0"/>
              <a:ext cx="1109716" cy="201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0" name="Google Shape;540;p13"/>
          <p:cNvGrpSpPr/>
          <p:nvPr/>
        </p:nvGrpSpPr>
        <p:grpSpPr>
          <a:xfrm>
            <a:off x="6495542" y="6794136"/>
            <a:ext cx="4072567" cy="676251"/>
            <a:chOff x="0" y="0"/>
            <a:chExt cx="1207633" cy="200528"/>
          </a:xfrm>
        </p:grpSpPr>
        <p:sp>
          <p:nvSpPr>
            <p:cNvPr id="541" name="Google Shape;541;p13"/>
            <p:cNvSpPr/>
            <p:nvPr/>
          </p:nvSpPr>
          <p:spPr>
            <a:xfrm>
              <a:off x="0" y="0"/>
              <a:ext cx="1207633" cy="200528"/>
            </a:xfrm>
            <a:custGeom>
              <a:rect b="b" l="l" r="r" t="t"/>
              <a:pathLst>
                <a:path extrusionOk="0" h="200528" w="1207633">
                  <a:moveTo>
                    <a:pt x="0" y="0"/>
                  </a:moveTo>
                  <a:lnTo>
                    <a:pt x="1207633" y="0"/>
                  </a:lnTo>
                  <a:lnTo>
                    <a:pt x="120763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42" name="Google Shape;542;p13"/>
            <p:cNvSpPr txBox="1"/>
            <p:nvPr/>
          </p:nvSpPr>
          <p:spPr>
            <a:xfrm>
              <a:off x="0" y="0"/>
              <a:ext cx="120763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13"/>
          <p:cNvGrpSpPr/>
          <p:nvPr/>
        </p:nvGrpSpPr>
        <p:grpSpPr>
          <a:xfrm>
            <a:off x="10816641" y="6794136"/>
            <a:ext cx="3092265" cy="676251"/>
            <a:chOff x="0" y="0"/>
            <a:chExt cx="916946" cy="200528"/>
          </a:xfrm>
        </p:grpSpPr>
        <p:sp>
          <p:nvSpPr>
            <p:cNvPr id="544" name="Google Shape;544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45" name="Google Shape;545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6" name="Google Shape;546;p13"/>
          <p:cNvGrpSpPr/>
          <p:nvPr/>
        </p:nvGrpSpPr>
        <p:grpSpPr>
          <a:xfrm>
            <a:off x="1028700" y="6794136"/>
            <a:ext cx="1271084" cy="676251"/>
            <a:chOff x="0" y="0"/>
            <a:chExt cx="376913" cy="200528"/>
          </a:xfrm>
        </p:grpSpPr>
        <p:sp>
          <p:nvSpPr>
            <p:cNvPr id="547" name="Google Shape;547;p13"/>
            <p:cNvSpPr/>
            <p:nvPr/>
          </p:nvSpPr>
          <p:spPr>
            <a:xfrm>
              <a:off x="0" y="0"/>
              <a:ext cx="376913" cy="200528"/>
            </a:xfrm>
            <a:custGeom>
              <a:rect b="b" l="l" r="r" t="t"/>
              <a:pathLst>
                <a:path extrusionOk="0" h="200528" w="376913">
                  <a:moveTo>
                    <a:pt x="0" y="0"/>
                  </a:moveTo>
                  <a:lnTo>
                    <a:pt x="376913" y="0"/>
                  </a:lnTo>
                  <a:lnTo>
                    <a:pt x="37691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48" name="Google Shape;548;p13"/>
            <p:cNvSpPr txBox="1"/>
            <p:nvPr/>
          </p:nvSpPr>
          <p:spPr>
            <a:xfrm>
              <a:off x="0" y="0"/>
              <a:ext cx="37691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9" name="Google Shape;549;p13"/>
          <p:cNvGrpSpPr/>
          <p:nvPr/>
        </p:nvGrpSpPr>
        <p:grpSpPr>
          <a:xfrm>
            <a:off x="14167035" y="6774993"/>
            <a:ext cx="3092265" cy="676251"/>
            <a:chOff x="0" y="0"/>
            <a:chExt cx="916946" cy="200528"/>
          </a:xfrm>
        </p:grpSpPr>
        <p:sp>
          <p:nvSpPr>
            <p:cNvPr id="550" name="Google Shape;550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51" name="Google Shape;551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2" name="Google Shape;552;p13"/>
          <p:cNvGrpSpPr/>
          <p:nvPr/>
        </p:nvGrpSpPr>
        <p:grpSpPr>
          <a:xfrm>
            <a:off x="2531973" y="7665065"/>
            <a:ext cx="3742356" cy="680335"/>
            <a:chOff x="0" y="0"/>
            <a:chExt cx="1109716" cy="201739"/>
          </a:xfrm>
        </p:grpSpPr>
        <p:sp>
          <p:nvSpPr>
            <p:cNvPr id="553" name="Google Shape;553;p13"/>
            <p:cNvSpPr/>
            <p:nvPr/>
          </p:nvSpPr>
          <p:spPr>
            <a:xfrm>
              <a:off x="0" y="0"/>
              <a:ext cx="1109716" cy="201739"/>
            </a:xfrm>
            <a:custGeom>
              <a:rect b="b" l="l" r="r" t="t"/>
              <a:pathLst>
                <a:path extrusionOk="0" h="201739" w="1109716">
                  <a:moveTo>
                    <a:pt x="0" y="0"/>
                  </a:moveTo>
                  <a:lnTo>
                    <a:pt x="1109716" y="0"/>
                  </a:lnTo>
                  <a:lnTo>
                    <a:pt x="1109716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54" name="Google Shape;554;p13"/>
            <p:cNvSpPr txBox="1"/>
            <p:nvPr/>
          </p:nvSpPr>
          <p:spPr>
            <a:xfrm>
              <a:off x="0" y="0"/>
              <a:ext cx="1109716" cy="201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5" name="Google Shape;555;p13"/>
          <p:cNvGrpSpPr/>
          <p:nvPr/>
        </p:nvGrpSpPr>
        <p:grpSpPr>
          <a:xfrm>
            <a:off x="6504812" y="7665065"/>
            <a:ext cx="4072567" cy="676251"/>
            <a:chOff x="0" y="0"/>
            <a:chExt cx="1207633" cy="200528"/>
          </a:xfrm>
        </p:grpSpPr>
        <p:sp>
          <p:nvSpPr>
            <p:cNvPr id="556" name="Google Shape;556;p13"/>
            <p:cNvSpPr/>
            <p:nvPr/>
          </p:nvSpPr>
          <p:spPr>
            <a:xfrm>
              <a:off x="0" y="0"/>
              <a:ext cx="1207633" cy="200528"/>
            </a:xfrm>
            <a:custGeom>
              <a:rect b="b" l="l" r="r" t="t"/>
              <a:pathLst>
                <a:path extrusionOk="0" h="200528" w="1207633">
                  <a:moveTo>
                    <a:pt x="0" y="0"/>
                  </a:moveTo>
                  <a:lnTo>
                    <a:pt x="1207633" y="0"/>
                  </a:lnTo>
                  <a:lnTo>
                    <a:pt x="120763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57" name="Google Shape;557;p13"/>
            <p:cNvSpPr txBox="1"/>
            <p:nvPr/>
          </p:nvSpPr>
          <p:spPr>
            <a:xfrm>
              <a:off x="0" y="0"/>
              <a:ext cx="120763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8" name="Google Shape;558;p13"/>
          <p:cNvGrpSpPr/>
          <p:nvPr/>
        </p:nvGrpSpPr>
        <p:grpSpPr>
          <a:xfrm>
            <a:off x="10825912" y="7665065"/>
            <a:ext cx="3092265" cy="676251"/>
            <a:chOff x="0" y="0"/>
            <a:chExt cx="916946" cy="200528"/>
          </a:xfrm>
        </p:grpSpPr>
        <p:sp>
          <p:nvSpPr>
            <p:cNvPr id="559" name="Google Shape;559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60" name="Google Shape;560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1" name="Google Shape;561;p13"/>
          <p:cNvGrpSpPr/>
          <p:nvPr/>
        </p:nvGrpSpPr>
        <p:grpSpPr>
          <a:xfrm>
            <a:off x="1037971" y="7665065"/>
            <a:ext cx="1271084" cy="676251"/>
            <a:chOff x="0" y="0"/>
            <a:chExt cx="376913" cy="200528"/>
          </a:xfrm>
        </p:grpSpPr>
        <p:sp>
          <p:nvSpPr>
            <p:cNvPr id="562" name="Google Shape;562;p13"/>
            <p:cNvSpPr/>
            <p:nvPr/>
          </p:nvSpPr>
          <p:spPr>
            <a:xfrm>
              <a:off x="0" y="0"/>
              <a:ext cx="376913" cy="200528"/>
            </a:xfrm>
            <a:custGeom>
              <a:rect b="b" l="l" r="r" t="t"/>
              <a:pathLst>
                <a:path extrusionOk="0" h="200528" w="376913">
                  <a:moveTo>
                    <a:pt x="0" y="0"/>
                  </a:moveTo>
                  <a:lnTo>
                    <a:pt x="376913" y="0"/>
                  </a:lnTo>
                  <a:lnTo>
                    <a:pt x="37691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63" name="Google Shape;563;p13"/>
            <p:cNvSpPr txBox="1"/>
            <p:nvPr/>
          </p:nvSpPr>
          <p:spPr>
            <a:xfrm>
              <a:off x="0" y="0"/>
              <a:ext cx="37691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4" name="Google Shape;564;p13"/>
          <p:cNvGrpSpPr/>
          <p:nvPr/>
        </p:nvGrpSpPr>
        <p:grpSpPr>
          <a:xfrm>
            <a:off x="14176305" y="7645921"/>
            <a:ext cx="3092265" cy="676251"/>
            <a:chOff x="0" y="0"/>
            <a:chExt cx="916946" cy="200528"/>
          </a:xfrm>
        </p:grpSpPr>
        <p:sp>
          <p:nvSpPr>
            <p:cNvPr id="565" name="Google Shape;565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66" name="Google Shape;566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7" name="Google Shape;567;p13"/>
          <p:cNvGrpSpPr/>
          <p:nvPr/>
        </p:nvGrpSpPr>
        <p:grpSpPr>
          <a:xfrm>
            <a:off x="2513432" y="8492240"/>
            <a:ext cx="3742356" cy="680335"/>
            <a:chOff x="0" y="0"/>
            <a:chExt cx="1109716" cy="201739"/>
          </a:xfrm>
        </p:grpSpPr>
        <p:sp>
          <p:nvSpPr>
            <p:cNvPr id="568" name="Google Shape;568;p13"/>
            <p:cNvSpPr/>
            <p:nvPr/>
          </p:nvSpPr>
          <p:spPr>
            <a:xfrm>
              <a:off x="0" y="0"/>
              <a:ext cx="1109716" cy="201739"/>
            </a:xfrm>
            <a:custGeom>
              <a:rect b="b" l="l" r="r" t="t"/>
              <a:pathLst>
                <a:path extrusionOk="0" h="201739" w="1109716">
                  <a:moveTo>
                    <a:pt x="0" y="0"/>
                  </a:moveTo>
                  <a:lnTo>
                    <a:pt x="1109716" y="0"/>
                  </a:lnTo>
                  <a:lnTo>
                    <a:pt x="1109716" y="201739"/>
                  </a:lnTo>
                  <a:lnTo>
                    <a:pt x="0" y="2017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69" name="Google Shape;569;p13"/>
            <p:cNvSpPr txBox="1"/>
            <p:nvPr/>
          </p:nvSpPr>
          <p:spPr>
            <a:xfrm>
              <a:off x="0" y="0"/>
              <a:ext cx="1109716" cy="201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0" name="Google Shape;570;p13"/>
          <p:cNvGrpSpPr/>
          <p:nvPr/>
        </p:nvGrpSpPr>
        <p:grpSpPr>
          <a:xfrm>
            <a:off x="6486271" y="8492240"/>
            <a:ext cx="4072567" cy="676251"/>
            <a:chOff x="0" y="0"/>
            <a:chExt cx="1207633" cy="200528"/>
          </a:xfrm>
        </p:grpSpPr>
        <p:sp>
          <p:nvSpPr>
            <p:cNvPr id="571" name="Google Shape;571;p13"/>
            <p:cNvSpPr/>
            <p:nvPr/>
          </p:nvSpPr>
          <p:spPr>
            <a:xfrm>
              <a:off x="0" y="0"/>
              <a:ext cx="1207633" cy="200528"/>
            </a:xfrm>
            <a:custGeom>
              <a:rect b="b" l="l" r="r" t="t"/>
              <a:pathLst>
                <a:path extrusionOk="0" h="200528" w="1207633">
                  <a:moveTo>
                    <a:pt x="0" y="0"/>
                  </a:moveTo>
                  <a:lnTo>
                    <a:pt x="1207633" y="0"/>
                  </a:lnTo>
                  <a:lnTo>
                    <a:pt x="120763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72" name="Google Shape;572;p13"/>
            <p:cNvSpPr txBox="1"/>
            <p:nvPr/>
          </p:nvSpPr>
          <p:spPr>
            <a:xfrm>
              <a:off x="0" y="0"/>
              <a:ext cx="120763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3" name="Google Shape;573;p13"/>
          <p:cNvGrpSpPr/>
          <p:nvPr/>
        </p:nvGrpSpPr>
        <p:grpSpPr>
          <a:xfrm>
            <a:off x="10807371" y="8492240"/>
            <a:ext cx="3092265" cy="676251"/>
            <a:chOff x="0" y="0"/>
            <a:chExt cx="916946" cy="200528"/>
          </a:xfrm>
        </p:grpSpPr>
        <p:sp>
          <p:nvSpPr>
            <p:cNvPr id="574" name="Google Shape;574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75" name="Google Shape;575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6" name="Google Shape;576;p13"/>
          <p:cNvGrpSpPr/>
          <p:nvPr/>
        </p:nvGrpSpPr>
        <p:grpSpPr>
          <a:xfrm>
            <a:off x="1019429" y="8492240"/>
            <a:ext cx="1271084" cy="676251"/>
            <a:chOff x="0" y="0"/>
            <a:chExt cx="376913" cy="200528"/>
          </a:xfrm>
        </p:grpSpPr>
        <p:sp>
          <p:nvSpPr>
            <p:cNvPr id="577" name="Google Shape;577;p13"/>
            <p:cNvSpPr/>
            <p:nvPr/>
          </p:nvSpPr>
          <p:spPr>
            <a:xfrm>
              <a:off x="0" y="0"/>
              <a:ext cx="376913" cy="200528"/>
            </a:xfrm>
            <a:custGeom>
              <a:rect b="b" l="l" r="r" t="t"/>
              <a:pathLst>
                <a:path extrusionOk="0" h="200528" w="376913">
                  <a:moveTo>
                    <a:pt x="0" y="0"/>
                  </a:moveTo>
                  <a:lnTo>
                    <a:pt x="376913" y="0"/>
                  </a:lnTo>
                  <a:lnTo>
                    <a:pt x="376913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78" name="Google Shape;578;p13"/>
            <p:cNvSpPr txBox="1"/>
            <p:nvPr/>
          </p:nvSpPr>
          <p:spPr>
            <a:xfrm>
              <a:off x="0" y="0"/>
              <a:ext cx="376913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9" name="Google Shape;579;p13"/>
          <p:cNvGrpSpPr/>
          <p:nvPr/>
        </p:nvGrpSpPr>
        <p:grpSpPr>
          <a:xfrm>
            <a:off x="14157764" y="8473097"/>
            <a:ext cx="3092265" cy="676251"/>
            <a:chOff x="0" y="0"/>
            <a:chExt cx="916946" cy="200528"/>
          </a:xfrm>
        </p:grpSpPr>
        <p:sp>
          <p:nvSpPr>
            <p:cNvPr id="580" name="Google Shape;580;p13"/>
            <p:cNvSpPr/>
            <p:nvPr/>
          </p:nvSpPr>
          <p:spPr>
            <a:xfrm>
              <a:off x="0" y="0"/>
              <a:ext cx="916946" cy="200528"/>
            </a:xfrm>
            <a:custGeom>
              <a:rect b="b" l="l" r="r" t="t"/>
              <a:pathLst>
                <a:path extrusionOk="0" h="200528" w="916946">
                  <a:moveTo>
                    <a:pt x="0" y="0"/>
                  </a:moveTo>
                  <a:lnTo>
                    <a:pt x="916946" y="0"/>
                  </a:lnTo>
                  <a:lnTo>
                    <a:pt x="916946" y="200528"/>
                  </a:lnTo>
                  <a:lnTo>
                    <a:pt x="0" y="2005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6333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581" name="Google Shape;581;p13"/>
            <p:cNvSpPr txBox="1"/>
            <p:nvPr/>
          </p:nvSpPr>
          <p:spPr>
            <a:xfrm>
              <a:off x="0" y="0"/>
              <a:ext cx="916946" cy="200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2"/>
          <p:cNvSpPr txBox="1"/>
          <p:nvPr/>
        </p:nvSpPr>
        <p:spPr>
          <a:xfrm>
            <a:off x="1028700" y="9124950"/>
            <a:ext cx="1461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Este documento es t</a:t>
            </a:r>
            <a:r>
              <a:rPr i="1" lang="en-US" sz="1600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</a:t>
            </a:r>
            <a:r>
              <a:rPr b="0" i="1" lang="en-US" sz="1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ruta para aplicar con confianza a Grants. Complétalo, </a:t>
            </a:r>
            <a:r>
              <a:rPr i="1" lang="en-US" sz="1600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ajustalo</a:t>
            </a:r>
            <a:r>
              <a:rPr b="0" i="1" lang="en-US" sz="1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y compártelo con tu equipo. 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1028700" y="1018273"/>
            <a:ext cx="13454100" cy="16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8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4 pasos esenciales para postular con intención, claridad y estrategia a grants.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grpSp>
        <p:nvGrpSpPr>
          <p:cNvPr id="94" name="Google Shape;94;p2"/>
          <p:cNvGrpSpPr/>
          <p:nvPr/>
        </p:nvGrpSpPr>
        <p:grpSpPr>
          <a:xfrm>
            <a:off x="1493613" y="3702307"/>
            <a:ext cx="2806088" cy="3350519"/>
            <a:chOff x="0" y="-76200"/>
            <a:chExt cx="812800" cy="970498"/>
          </a:xfrm>
        </p:grpSpPr>
        <p:sp>
          <p:nvSpPr>
            <p:cNvPr id="95" name="Google Shape;95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E7DD5D"/>
            </a:solidFill>
            <a:ln>
              <a:noFill/>
            </a:ln>
          </p:spPr>
        </p:sp>
        <p:sp>
          <p:nvSpPr>
            <p:cNvPr id="96" name="Google Shape;96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" name="Google Shape;97;p2"/>
          <p:cNvGrpSpPr/>
          <p:nvPr/>
        </p:nvGrpSpPr>
        <p:grpSpPr>
          <a:xfrm>
            <a:off x="5656425" y="3702307"/>
            <a:ext cx="2806088" cy="3350519"/>
            <a:chOff x="0" y="-76200"/>
            <a:chExt cx="812800" cy="970498"/>
          </a:xfrm>
        </p:grpSpPr>
        <p:sp>
          <p:nvSpPr>
            <p:cNvPr id="98" name="Google Shape;98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FC5C3A"/>
            </a:solidFill>
            <a:ln>
              <a:noFill/>
            </a:ln>
          </p:spPr>
        </p:sp>
        <p:sp>
          <p:nvSpPr>
            <p:cNvPr id="99" name="Google Shape;99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9822362" y="3702307"/>
            <a:ext cx="2806088" cy="3350519"/>
            <a:chOff x="0" y="-76200"/>
            <a:chExt cx="812800" cy="970498"/>
          </a:xfrm>
        </p:grpSpPr>
        <p:sp>
          <p:nvSpPr>
            <p:cNvPr id="101" name="Google Shape;101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102" name="Google Shape;102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3" name="Google Shape;103;p2"/>
          <p:cNvSpPr txBox="1"/>
          <p:nvPr/>
        </p:nvSpPr>
        <p:spPr>
          <a:xfrm>
            <a:off x="2202899" y="4443825"/>
            <a:ext cx="1274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1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5656425" y="5158289"/>
            <a:ext cx="2771719" cy="1271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Prioriza oportunidades con IA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6345149" y="4443825"/>
            <a:ext cx="1274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2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9848756" y="5158289"/>
            <a:ext cx="2779694" cy="1271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Mejora tu propuesta con GrantBot</a:t>
            </a:r>
            <a:endParaRPr/>
          </a:p>
        </p:txBody>
      </p:sp>
      <p:sp>
        <p:nvSpPr>
          <p:cNvPr id="107" name="Google Shape;107;p2"/>
          <p:cNvSpPr txBox="1"/>
          <p:nvPr/>
        </p:nvSpPr>
        <p:spPr>
          <a:xfrm>
            <a:off x="10500823" y="4443825"/>
            <a:ext cx="1274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3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4724318" y="5255357"/>
            <a:ext cx="507490" cy="507490"/>
          </a:xfrm>
          <a:custGeom>
            <a:rect b="b" l="l" r="r" t="t"/>
            <a:pathLst>
              <a:path extrusionOk="0" h="507490" w="507490">
                <a:moveTo>
                  <a:pt x="0" y="0"/>
                </a:moveTo>
                <a:lnTo>
                  <a:pt x="507490" y="0"/>
                </a:lnTo>
                <a:lnTo>
                  <a:pt x="507490" y="507490"/>
                </a:lnTo>
                <a:lnTo>
                  <a:pt x="0" y="507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2"/>
          <p:cNvSpPr/>
          <p:nvPr/>
        </p:nvSpPr>
        <p:spPr>
          <a:xfrm>
            <a:off x="8850836" y="5255357"/>
            <a:ext cx="507490" cy="507490"/>
          </a:xfrm>
          <a:custGeom>
            <a:rect b="b" l="l" r="r" t="t"/>
            <a:pathLst>
              <a:path extrusionOk="0" h="507490" w="507490">
                <a:moveTo>
                  <a:pt x="0" y="0"/>
                </a:moveTo>
                <a:lnTo>
                  <a:pt x="507490" y="0"/>
                </a:lnTo>
                <a:lnTo>
                  <a:pt x="507490" y="507490"/>
                </a:lnTo>
                <a:lnTo>
                  <a:pt x="0" y="507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10" name="Google Shape;110;p2"/>
          <p:cNvGrpSpPr/>
          <p:nvPr/>
        </p:nvGrpSpPr>
        <p:grpSpPr>
          <a:xfrm>
            <a:off x="13988299" y="3702307"/>
            <a:ext cx="2806088" cy="3350519"/>
            <a:chOff x="0" y="-76200"/>
            <a:chExt cx="812800" cy="970498"/>
          </a:xfrm>
        </p:grpSpPr>
        <p:sp>
          <p:nvSpPr>
            <p:cNvPr id="111" name="Google Shape;111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16625B"/>
            </a:solidFill>
            <a:ln>
              <a:noFill/>
            </a:ln>
          </p:spPr>
        </p:sp>
        <p:sp>
          <p:nvSpPr>
            <p:cNvPr id="112" name="Google Shape;112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2"/>
          <p:cNvSpPr txBox="1"/>
          <p:nvPr/>
        </p:nvSpPr>
        <p:spPr>
          <a:xfrm>
            <a:off x="14664000" y="4443825"/>
            <a:ext cx="1421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4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13016870" y="5255357"/>
            <a:ext cx="507490" cy="507490"/>
          </a:xfrm>
          <a:custGeom>
            <a:rect b="b" l="l" r="r" t="t"/>
            <a:pathLst>
              <a:path extrusionOk="0" h="507490" w="507490">
                <a:moveTo>
                  <a:pt x="0" y="0"/>
                </a:moveTo>
                <a:lnTo>
                  <a:pt x="507490" y="0"/>
                </a:lnTo>
                <a:lnTo>
                  <a:pt x="507490" y="507490"/>
                </a:lnTo>
                <a:lnTo>
                  <a:pt x="0" y="507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5" name="Google Shape;115;p2"/>
          <p:cNvSpPr txBox="1"/>
          <p:nvPr/>
        </p:nvSpPr>
        <p:spPr>
          <a:xfrm>
            <a:off x="14117892" y="5158289"/>
            <a:ext cx="2546901" cy="1271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Haz seguimiento a tu aplicación</a:t>
            </a:r>
            <a:endParaRPr/>
          </a:p>
        </p:txBody>
      </p:sp>
      <p:sp>
        <p:nvSpPr>
          <p:cNvPr id="116" name="Google Shape;116;p2"/>
          <p:cNvSpPr txBox="1"/>
          <p:nvPr/>
        </p:nvSpPr>
        <p:spPr>
          <a:xfrm>
            <a:off x="1854384" y="5158289"/>
            <a:ext cx="2084547" cy="1271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Evalúa tu capacidad actual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3"/>
          <p:cNvGrpSpPr/>
          <p:nvPr/>
        </p:nvGrpSpPr>
        <p:grpSpPr>
          <a:xfrm>
            <a:off x="14766125" y="9511714"/>
            <a:ext cx="3522004" cy="392669"/>
            <a:chOff x="0" y="0"/>
            <a:chExt cx="927600" cy="78302"/>
          </a:xfrm>
        </p:grpSpPr>
        <p:sp>
          <p:nvSpPr>
            <p:cNvPr id="122" name="Google Shape;122;p3"/>
            <p:cNvSpPr/>
            <p:nvPr/>
          </p:nvSpPr>
          <p:spPr>
            <a:xfrm>
              <a:off x="0" y="0"/>
              <a:ext cx="927572" cy="78260"/>
            </a:xfrm>
            <a:custGeom>
              <a:rect b="b" l="l" r="r" t="t"/>
              <a:pathLst>
                <a:path extrusionOk="0" h="78260" w="927572">
                  <a:moveTo>
                    <a:pt x="0" y="0"/>
                  </a:moveTo>
                  <a:lnTo>
                    <a:pt x="927572" y="0"/>
                  </a:lnTo>
                  <a:lnTo>
                    <a:pt x="927572" y="78260"/>
                  </a:lnTo>
                  <a:lnTo>
                    <a:pt x="0" y="78260"/>
                  </a:lnTo>
                  <a:close/>
                </a:path>
              </a:pathLst>
            </a:custGeom>
            <a:solidFill>
              <a:srgbClr val="E7DD5D"/>
            </a:solidFill>
            <a:ln>
              <a:noFill/>
            </a:ln>
          </p:spPr>
        </p:sp>
        <p:sp>
          <p:nvSpPr>
            <p:cNvPr id="123" name="Google Shape;123;p3"/>
            <p:cNvSpPr txBox="1"/>
            <p:nvPr/>
          </p:nvSpPr>
          <p:spPr>
            <a:xfrm>
              <a:off x="0" y="2"/>
              <a:ext cx="927600" cy="78300"/>
            </a:xfrm>
            <a:prstGeom prst="rect">
              <a:avLst/>
            </a:prstGeom>
            <a:solidFill>
              <a:srgbClr val="E7DD5D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Google Shape;124;p3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1: Evalúa si tu organización está Grant-Ready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grpSp>
        <p:nvGrpSpPr>
          <p:cNvPr id="125" name="Google Shape;125;p3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26" name="Google Shape;126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27" name="Google Shape;127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29" name="Google Shape;129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30" name="Google Shape;130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1" name="Google Shape;131;p3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2" name="Google Shape;132;p3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133" name="Google Shape;133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34" name="Google Shape;134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135" name="Google Shape;135;p3"/>
          <p:cNvGraphicFramePr/>
          <p:nvPr/>
        </p:nvGraphicFramePr>
        <p:xfrm>
          <a:off x="1028700" y="27787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{548DB1B8-7C5B-45D3-9DD0-DECF98C95512}</a:tableStyleId>
              </a:tblPr>
              <a:tblGrid>
                <a:gridCol w="2047350"/>
                <a:gridCol w="11241375"/>
                <a:gridCol w="2941875"/>
              </a:tblGrid>
              <a:tr h="659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Área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Preguntas sobre la oportunidad de financiamiento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Sí/No, ¿por qué?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</a:tr>
              <a:tr h="659125"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1.Compatibilidad Ética y Estratégica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8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¿Se alinea con los objetivos y valores centrales de tu organización?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¿Se enfoca en el desarrollo de tu población objetivo?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Para aplicar, ¿necesitas hacer cambios importantes en un programa existente? ¿O debes crear algo desde cero?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Si la ganas, ¿te ayudaría a mejorar la posición estratégica de tu organización?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2. Ubicación geográfica y alcance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8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¿Te requiere tener un alcance regional o global?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¿Se enfoca en financiar países donde opera tu organización?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3615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3. Elegibilidad Legal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8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¿Te solicita una determinada personería jurídica necesaria para aplicar?  (Por ejemplo, sin fines de lucro / con fines de lucro). ¿Tienes dicha personería?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91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Si no tienes esa personería, ¿el financiamiento te permitiría crear una nueva entidad?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6" name="Google Shape;136;p3"/>
          <p:cNvSpPr/>
          <p:nvPr/>
        </p:nvSpPr>
        <p:spPr>
          <a:xfrm>
            <a:off x="17974443" y="9652852"/>
            <a:ext cx="116206" cy="205508"/>
          </a:xfrm>
          <a:custGeom>
            <a:rect b="b" l="l" r="r" t="t"/>
            <a:pathLst>
              <a:path extrusionOk="0" h="205508" w="116206">
                <a:moveTo>
                  <a:pt x="0" y="0"/>
                </a:moveTo>
                <a:lnTo>
                  <a:pt x="116206" y="0"/>
                </a:lnTo>
                <a:lnTo>
                  <a:pt x="116206" y="205509"/>
                </a:lnTo>
                <a:lnTo>
                  <a:pt x="0" y="2055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p3"/>
          <p:cNvSpPr txBox="1"/>
          <p:nvPr/>
        </p:nvSpPr>
        <p:spPr>
          <a:xfrm>
            <a:off x="1028700" y="1854185"/>
            <a:ext cx="15872414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¿Tu organización está lista para postular a una oportunidad? Responde en los 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[corchetes]. </a:t>
            </a:r>
            <a:endParaRPr/>
          </a:p>
        </p:txBody>
      </p:sp>
      <p:grpSp>
        <p:nvGrpSpPr>
          <p:cNvPr id="138" name="Google Shape;138;p3"/>
          <p:cNvGrpSpPr/>
          <p:nvPr/>
        </p:nvGrpSpPr>
        <p:grpSpPr>
          <a:xfrm>
            <a:off x="1027289" y="407225"/>
            <a:ext cx="391635" cy="391635"/>
            <a:chOff x="0" y="0"/>
            <a:chExt cx="493586" cy="493586"/>
          </a:xfrm>
        </p:grpSpPr>
        <p:sp>
          <p:nvSpPr>
            <p:cNvPr id="139" name="Google Shape;139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E7DD5D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40" name="Google Shape;140;p3"/>
            <p:cNvSpPr txBox="1"/>
            <p:nvPr/>
          </p:nvSpPr>
          <p:spPr>
            <a:xfrm>
              <a:off x="14" y="2"/>
              <a:ext cx="493500" cy="49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" name="Google Shape;141;p3"/>
          <p:cNvSpPr txBox="1"/>
          <p:nvPr/>
        </p:nvSpPr>
        <p:spPr>
          <a:xfrm>
            <a:off x="14939005" y="9590824"/>
            <a:ext cx="2935486" cy="281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Continúa en la siguiente página</a:t>
            </a:r>
            <a:endParaRPr/>
          </a:p>
        </p:txBody>
      </p:sp>
      <p:sp>
        <p:nvSpPr>
          <p:cNvPr id="142" name="Google Shape;142;p3"/>
          <p:cNvSpPr txBox="1"/>
          <p:nvPr/>
        </p:nvSpPr>
        <p:spPr>
          <a:xfrm>
            <a:off x="1143150" y="43580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063330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4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48" name="Google Shape;148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49" name="Google Shape;149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4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51" name="Google Shape;151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52" name="Google Shape;152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3" name="Google Shape;153;p4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54" name="Google Shape;154;p4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155" name="Google Shape;155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56" name="Google Shape;156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157" name="Google Shape;157;p4"/>
          <p:cNvGraphicFramePr/>
          <p:nvPr/>
        </p:nvGraphicFramePr>
        <p:xfrm>
          <a:off x="1037961" y="17027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{548DB1B8-7C5B-45D3-9DD0-DECF98C95512}</a:tableStyleId>
              </a:tblPr>
              <a:tblGrid>
                <a:gridCol w="1851325"/>
                <a:gridCol w="11245450"/>
                <a:gridCol w="3133825"/>
              </a:tblGrid>
              <a:tr h="65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Área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Preguntas sobre la oportunidad de financiamiento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2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4" u="none" cap="none" strike="noStrike">
                          <a:solidFill>
                            <a:srgbClr val="063330"/>
                          </a:solidFill>
                          <a:latin typeface="Libre Franklin SemiBold"/>
                          <a:ea typeface="Libre Franklin SemiBold"/>
                          <a:cs typeface="Libre Franklin SemiBold"/>
                          <a:sym typeface="Libre Franklin SemiBold"/>
                        </a:rPr>
                        <a:t>Sí/No, ¿por qué?</a:t>
                      </a:r>
                      <a:endParaRPr sz="1100" u="none" cap="none" strike="noStrike">
                        <a:latin typeface="Libre Franklin SemiBold"/>
                        <a:ea typeface="Libre Franklin SemiBold"/>
                        <a:cs typeface="Libre Franklin SemiBold"/>
                        <a:sym typeface="Libre Franklin SemiBold"/>
                      </a:endParaRPr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F2F2F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DD5D"/>
                    </a:solidFill>
                  </a:tcPr>
                </a:tc>
              </a:tr>
              <a:tr h="658925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4.Capacidad Operativa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8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¿Te requeriría crear nuevas alianzas para poder aplicar?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89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¿Te limitaría tener otras alianzas o donantes?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358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¿Te pide cumplir con ciertos requisitos financieros? (por ejemplo, contrapartida en dinero o en especie). ¿Los puedes cumplir?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89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¿Otorgaría una cantidad de financiamiento que supera el monto definido por CEO/COO?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589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2035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20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358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¿Otorgaría financiamiento restringido? (por ejemplo, que no se pueda usar para eventos, pruebas de MVP, prototipos, personal, equipos, infraestructura, ni costos indirectos)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358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5.Capacidad para redactar propuestas de financiamiento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8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¿Cuándo es la fecha de cierre? ¿Ya revisaste bien si  -además de la redacción- tendrías que preparar algún video/material para adjuntar a la propuesta?  ¿Tienes tiempo para redactar la propuesta?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286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400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99" u="none" cap="none" strike="noStrike">
                          <a:solidFill>
                            <a:srgbClr val="063330"/>
                          </a:solidFill>
                          <a:latin typeface="Libre Franklin Light"/>
                          <a:ea typeface="Libre Franklin Light"/>
                          <a:cs typeface="Libre Franklin Light"/>
                          <a:sym typeface="Libre Franklin Light"/>
                        </a:rPr>
                        <a:t>Si solicitan información del programa/producto, ¿ya cuentas con ella? ¿O tendrías que crearla/recolectarla? 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solidFill>
                            <a:srgbClr val="2C59B7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[Escribe aquí]</a:t>
                      </a:r>
                      <a:endParaRPr sz="1100" u="none" cap="none" strike="noStrike"/>
                    </a:p>
                  </a:txBody>
                  <a:tcPr marT="179150" marB="179150" marR="179150" marL="179150" anchor="ctr">
                    <a:lnL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7900">
                      <a:solidFill>
                        <a:srgbClr val="E7DD5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8" name="Google Shape;158;p4"/>
          <p:cNvSpPr/>
          <p:nvPr/>
        </p:nvSpPr>
        <p:spPr>
          <a:xfrm>
            <a:off x="990925" y="9216528"/>
            <a:ext cx="361769" cy="440249"/>
          </a:xfrm>
          <a:custGeom>
            <a:rect b="b" l="l" r="r" t="t"/>
            <a:pathLst>
              <a:path extrusionOk="0" h="440249" w="361769">
                <a:moveTo>
                  <a:pt x="0" y="0"/>
                </a:moveTo>
                <a:lnTo>
                  <a:pt x="361769" y="0"/>
                </a:lnTo>
                <a:lnTo>
                  <a:pt x="361769" y="440249"/>
                </a:lnTo>
                <a:lnTo>
                  <a:pt x="0" y="4402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07801" l="-105346" r="-109317" t="-50777"/>
            </a:stretch>
          </a:blipFill>
          <a:ln>
            <a:noFill/>
          </a:ln>
        </p:spPr>
      </p:sp>
      <p:sp>
        <p:nvSpPr>
          <p:cNvPr id="159" name="Google Shape;159;p4"/>
          <p:cNvSpPr txBox="1"/>
          <p:nvPr/>
        </p:nvSpPr>
        <p:spPr>
          <a:xfrm>
            <a:off x="1543082" y="9251993"/>
            <a:ext cx="1577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4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Consejo: No pasa nada si aún no los tienes todos; esta es una gran oportunidad para seguir fortaleciéndote.</a:t>
            </a:r>
            <a:endParaRPr/>
          </a:p>
        </p:txBody>
      </p:sp>
      <p:grpSp>
        <p:nvGrpSpPr>
          <p:cNvPr id="160" name="Google Shape;160;p4"/>
          <p:cNvGrpSpPr/>
          <p:nvPr/>
        </p:nvGrpSpPr>
        <p:grpSpPr>
          <a:xfrm>
            <a:off x="1027289" y="354325"/>
            <a:ext cx="391611" cy="444511"/>
            <a:chOff x="0" y="-66675"/>
            <a:chExt cx="493586" cy="560261"/>
          </a:xfrm>
        </p:grpSpPr>
        <p:sp>
          <p:nvSpPr>
            <p:cNvPr id="161" name="Google Shape;161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E7DD5D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62" name="Google Shape;162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3" name="Google Shape;163;p4"/>
          <p:cNvSpPr txBox="1"/>
          <p:nvPr/>
        </p:nvSpPr>
        <p:spPr>
          <a:xfrm>
            <a:off x="1143150" y="43580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063330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69" name="Google Shape;169;p5"/>
          <p:cNvGrpSpPr/>
          <p:nvPr/>
        </p:nvGrpSpPr>
        <p:grpSpPr>
          <a:xfrm>
            <a:off x="1037096" y="2616676"/>
            <a:ext cx="13293175" cy="1237770"/>
            <a:chOff x="0" y="-66675"/>
            <a:chExt cx="4408309" cy="410471"/>
          </a:xfrm>
        </p:grpSpPr>
        <p:sp>
          <p:nvSpPr>
            <p:cNvPr id="170" name="Google Shape;170;p5"/>
            <p:cNvSpPr/>
            <p:nvPr/>
          </p:nvSpPr>
          <p:spPr>
            <a:xfrm>
              <a:off x="0" y="0"/>
              <a:ext cx="4408309" cy="343796"/>
            </a:xfrm>
            <a:custGeom>
              <a:rect b="b" l="l" r="r" t="t"/>
              <a:pathLst>
                <a:path extrusionOk="0" h="343796" w="4408309">
                  <a:moveTo>
                    <a:pt x="0" y="0"/>
                  </a:moveTo>
                  <a:lnTo>
                    <a:pt x="4408309" y="0"/>
                  </a:lnTo>
                  <a:lnTo>
                    <a:pt x="4408309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1" name="Google Shape;171;p5"/>
            <p:cNvSpPr txBox="1"/>
            <p:nvPr/>
          </p:nvSpPr>
          <p:spPr>
            <a:xfrm>
              <a:off x="0" y="-66675"/>
              <a:ext cx="4408309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5"/>
          <p:cNvGrpSpPr/>
          <p:nvPr/>
        </p:nvGrpSpPr>
        <p:grpSpPr>
          <a:xfrm>
            <a:off x="1037096" y="2616676"/>
            <a:ext cx="900470" cy="1237770"/>
            <a:chOff x="0" y="-66675"/>
            <a:chExt cx="298616" cy="410471"/>
          </a:xfrm>
        </p:grpSpPr>
        <p:sp>
          <p:nvSpPr>
            <p:cNvPr id="173" name="Google Shape;173;p5"/>
            <p:cNvSpPr/>
            <p:nvPr/>
          </p:nvSpPr>
          <p:spPr>
            <a:xfrm>
              <a:off x="0" y="0"/>
              <a:ext cx="298615" cy="343796"/>
            </a:xfrm>
            <a:custGeom>
              <a:rect b="b" l="l" r="r" t="t"/>
              <a:pathLst>
                <a:path extrusionOk="0" h="343796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FC5C3A"/>
            </a:solidFill>
            <a:ln cap="sq" cmpd="sng" w="28575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4" name="Google Shape;174;p5"/>
            <p:cNvSpPr txBox="1"/>
            <p:nvPr/>
          </p:nvSpPr>
          <p:spPr>
            <a:xfrm>
              <a:off x="0" y="-66675"/>
              <a:ext cx="298616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5" name="Google Shape;175;p5"/>
          <p:cNvSpPr txBox="1"/>
          <p:nvPr/>
        </p:nvSpPr>
        <p:spPr>
          <a:xfrm>
            <a:off x="1374519" y="3061770"/>
            <a:ext cx="112811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  <p:sp>
        <p:nvSpPr>
          <p:cNvPr id="176" name="Google Shape;176;p5"/>
          <p:cNvSpPr txBox="1"/>
          <p:nvPr/>
        </p:nvSpPr>
        <p:spPr>
          <a:xfrm>
            <a:off x="2128292" y="3092885"/>
            <a:ext cx="12151256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Entra a </a:t>
            </a:r>
            <a:r>
              <a:rPr b="0" i="0" lang="en-US" sz="2600" u="sng" cap="none" strike="noStrike">
                <a:solidFill>
                  <a:srgbClr val="E43E29"/>
                </a:solid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Base de oportunidades de Propel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</a:t>
            </a:r>
            <a:r>
              <a:rPr b="0" i="0" lang="en-US" sz="2600" u="sng" cap="none" strike="noStrike">
                <a:solidFill>
                  <a:srgbClr val="E43E29"/>
                </a:solidFill>
                <a:latin typeface="Libre Franklin"/>
                <a:ea typeface="Libre Franklin"/>
                <a:cs typeface="Libre Franklin"/>
                <a:sym typeface="Libre Frankli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NodoK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o </a:t>
            </a:r>
            <a:r>
              <a:rPr b="0" i="0" lang="en-US" sz="2600" u="sng" cap="none" strike="noStrike">
                <a:solidFill>
                  <a:srgbClr val="E43E29"/>
                </a:solidFill>
                <a:latin typeface="Libre Franklin"/>
                <a:ea typeface="Libre Franklin"/>
                <a:cs typeface="Libre Franklin"/>
                <a:sym typeface="Libre Frankli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Funds for NGOs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/>
          </a:p>
        </p:txBody>
      </p:sp>
      <p:grpSp>
        <p:nvGrpSpPr>
          <p:cNvPr id="177" name="Google Shape;177;p5"/>
          <p:cNvGrpSpPr/>
          <p:nvPr/>
        </p:nvGrpSpPr>
        <p:grpSpPr>
          <a:xfrm>
            <a:off x="1037961" y="3928720"/>
            <a:ext cx="13301571" cy="1237770"/>
            <a:chOff x="0" y="-66675"/>
            <a:chExt cx="4411093" cy="410471"/>
          </a:xfrm>
        </p:grpSpPr>
        <p:sp>
          <p:nvSpPr>
            <p:cNvPr id="178" name="Google Shape;178;p5"/>
            <p:cNvSpPr/>
            <p:nvPr/>
          </p:nvSpPr>
          <p:spPr>
            <a:xfrm>
              <a:off x="0" y="0"/>
              <a:ext cx="4411093" cy="343796"/>
            </a:xfrm>
            <a:custGeom>
              <a:rect b="b" l="l" r="r" t="t"/>
              <a:pathLst>
                <a:path extrusionOk="0" h="343796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9" name="Google Shape;179;p5"/>
            <p:cNvSpPr txBox="1"/>
            <p:nvPr/>
          </p:nvSpPr>
          <p:spPr>
            <a:xfrm>
              <a:off x="0" y="-66675"/>
              <a:ext cx="4411093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" name="Google Shape;180;p5"/>
          <p:cNvGrpSpPr/>
          <p:nvPr/>
        </p:nvGrpSpPr>
        <p:grpSpPr>
          <a:xfrm>
            <a:off x="1037961" y="3928720"/>
            <a:ext cx="900470" cy="1237770"/>
            <a:chOff x="0" y="-66675"/>
            <a:chExt cx="298616" cy="410471"/>
          </a:xfrm>
        </p:grpSpPr>
        <p:sp>
          <p:nvSpPr>
            <p:cNvPr id="181" name="Google Shape;181;p5"/>
            <p:cNvSpPr/>
            <p:nvPr/>
          </p:nvSpPr>
          <p:spPr>
            <a:xfrm>
              <a:off x="0" y="0"/>
              <a:ext cx="298615" cy="343796"/>
            </a:xfrm>
            <a:custGeom>
              <a:rect b="b" l="l" r="r" t="t"/>
              <a:pathLst>
                <a:path extrusionOk="0" h="343796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FC5C3A"/>
            </a:solidFill>
            <a:ln cap="sq" cmpd="sng" w="28575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82" name="Google Shape;182;p5"/>
            <p:cNvSpPr txBox="1"/>
            <p:nvPr/>
          </p:nvSpPr>
          <p:spPr>
            <a:xfrm>
              <a:off x="0" y="-66675"/>
              <a:ext cx="298616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3" name="Google Shape;183;p5"/>
          <p:cNvSpPr txBox="1"/>
          <p:nvPr/>
        </p:nvSpPr>
        <p:spPr>
          <a:xfrm>
            <a:off x="1383780" y="4341625"/>
            <a:ext cx="112811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  <p:sp>
        <p:nvSpPr>
          <p:cNvPr id="184" name="Google Shape;184;p5"/>
          <p:cNvSpPr txBox="1"/>
          <p:nvPr/>
        </p:nvSpPr>
        <p:spPr>
          <a:xfrm>
            <a:off x="2137553" y="4404801"/>
            <a:ext cx="1161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Encuentra 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3 convocatorias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que te llamen la atención.</a:t>
            </a:r>
            <a:endParaRPr/>
          </a:p>
        </p:txBody>
      </p:sp>
      <p:grpSp>
        <p:nvGrpSpPr>
          <p:cNvPr id="185" name="Google Shape;185;p5"/>
          <p:cNvGrpSpPr/>
          <p:nvPr/>
        </p:nvGrpSpPr>
        <p:grpSpPr>
          <a:xfrm>
            <a:off x="1037475" y="5240777"/>
            <a:ext cx="13301651" cy="4549548"/>
            <a:chOff x="0" y="-66675"/>
            <a:chExt cx="4411093" cy="1332303"/>
          </a:xfrm>
        </p:grpSpPr>
        <p:sp>
          <p:nvSpPr>
            <p:cNvPr id="186" name="Google Shape;186;p5"/>
            <p:cNvSpPr/>
            <p:nvPr/>
          </p:nvSpPr>
          <p:spPr>
            <a:xfrm>
              <a:off x="0" y="0"/>
              <a:ext cx="4411093" cy="1265628"/>
            </a:xfrm>
            <a:custGeom>
              <a:rect b="b" l="l" r="r" t="t"/>
              <a:pathLst>
                <a:path extrusionOk="0" h="1265628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1265628"/>
                  </a:lnTo>
                  <a:lnTo>
                    <a:pt x="0" y="126562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3810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87" name="Google Shape;187;p5"/>
            <p:cNvSpPr txBox="1"/>
            <p:nvPr/>
          </p:nvSpPr>
          <p:spPr>
            <a:xfrm>
              <a:off x="0" y="-66675"/>
              <a:ext cx="4411093" cy="13323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8" name="Google Shape;188;p5"/>
          <p:cNvGrpSpPr/>
          <p:nvPr/>
        </p:nvGrpSpPr>
        <p:grpSpPr>
          <a:xfrm>
            <a:off x="1037100" y="5240777"/>
            <a:ext cx="900477" cy="4549548"/>
            <a:chOff x="0" y="-66675"/>
            <a:chExt cx="298616" cy="1332303"/>
          </a:xfrm>
        </p:grpSpPr>
        <p:sp>
          <p:nvSpPr>
            <p:cNvPr id="189" name="Google Shape;189;p5"/>
            <p:cNvSpPr/>
            <p:nvPr/>
          </p:nvSpPr>
          <p:spPr>
            <a:xfrm>
              <a:off x="0" y="0"/>
              <a:ext cx="298615" cy="1265628"/>
            </a:xfrm>
            <a:custGeom>
              <a:rect b="b" l="l" r="r" t="t"/>
              <a:pathLst>
                <a:path extrusionOk="0" h="1265628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1265628"/>
                  </a:lnTo>
                  <a:lnTo>
                    <a:pt x="0" y="1265628"/>
                  </a:lnTo>
                  <a:close/>
                </a:path>
              </a:pathLst>
            </a:custGeom>
            <a:solidFill>
              <a:srgbClr val="FC5C3A"/>
            </a:solidFill>
            <a:ln>
              <a:noFill/>
            </a:ln>
          </p:spPr>
        </p:sp>
        <p:sp>
          <p:nvSpPr>
            <p:cNvPr id="190" name="Google Shape;190;p5"/>
            <p:cNvSpPr txBox="1"/>
            <p:nvPr/>
          </p:nvSpPr>
          <p:spPr>
            <a:xfrm>
              <a:off x="0" y="-66675"/>
              <a:ext cx="298616" cy="13323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1" name="Google Shape;191;p5"/>
          <p:cNvSpPr txBox="1"/>
          <p:nvPr/>
        </p:nvSpPr>
        <p:spPr>
          <a:xfrm>
            <a:off x="1374519" y="7279337"/>
            <a:ext cx="112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  <p:sp>
        <p:nvSpPr>
          <p:cNvPr id="192" name="Google Shape;192;p5"/>
          <p:cNvSpPr txBox="1"/>
          <p:nvPr/>
        </p:nvSpPr>
        <p:spPr>
          <a:xfrm>
            <a:off x="2128292" y="5718047"/>
            <a:ext cx="1161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Evalúa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usando el </a:t>
            </a:r>
            <a:r>
              <a:rPr b="0" i="0" lang="en-US" sz="2600" u="sng" cap="none" strike="noStrike">
                <a:solidFill>
                  <a:srgbClr val="E43E29"/>
                </a:solidFill>
                <a:latin typeface="Libre Franklin"/>
                <a:ea typeface="Libre Franklin"/>
                <a:cs typeface="Libre Franklin"/>
                <a:sym typeface="Libre Franklin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Propel Donor Finder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 Te dejamos una guía rápida:</a:t>
            </a:r>
            <a:endParaRPr/>
          </a:p>
        </p:txBody>
      </p:sp>
      <p:sp>
        <p:nvSpPr>
          <p:cNvPr id="193" name="Google Shape;193;p5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2: Prioriza a qué grants vale la pena postular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grpSp>
        <p:nvGrpSpPr>
          <p:cNvPr id="194" name="Google Shape;194;p5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195" name="Google Shape;195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96" name="Google Shape;196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5"/>
          <p:cNvGrpSpPr/>
          <p:nvPr/>
        </p:nvGrpSpPr>
        <p:grpSpPr>
          <a:xfrm>
            <a:off x="1580848" y="398626"/>
            <a:ext cx="391635" cy="400234"/>
            <a:chOff x="0" y="-10838"/>
            <a:chExt cx="493586" cy="504424"/>
          </a:xfrm>
        </p:grpSpPr>
        <p:sp>
          <p:nvSpPr>
            <p:cNvPr id="198" name="Google Shape;198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C5C3A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99" name="Google Shape;199;p5"/>
            <p:cNvSpPr txBox="1"/>
            <p:nvPr/>
          </p:nvSpPr>
          <p:spPr>
            <a:xfrm>
              <a:off x="3" y="-10838"/>
              <a:ext cx="493500" cy="504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0" name="Google Shape;200;p5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01" name="Google Shape;201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02" name="Google Shape;202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5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204" name="Google Shape;204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05" name="Google Shape;205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6" name="Google Shape;206;p5"/>
          <p:cNvSpPr txBox="1"/>
          <p:nvPr/>
        </p:nvSpPr>
        <p:spPr>
          <a:xfrm>
            <a:off x="1028700" y="1854185"/>
            <a:ext cx="14637965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Sigue el paso a paso para priorizar a tus donantes potenciales usando el Propel Donor Finder.</a:t>
            </a:r>
            <a:endParaRPr/>
          </a:p>
        </p:txBody>
      </p:sp>
      <p:sp>
        <p:nvSpPr>
          <p:cNvPr id="207" name="Google Shape;207;p5"/>
          <p:cNvSpPr txBox="1"/>
          <p:nvPr/>
        </p:nvSpPr>
        <p:spPr>
          <a:xfrm>
            <a:off x="1703600" y="429375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  <p:sp>
        <p:nvSpPr>
          <p:cNvPr id="208" name="Google Shape;208;p5"/>
          <p:cNvSpPr txBox="1"/>
          <p:nvPr/>
        </p:nvSpPr>
        <p:spPr>
          <a:xfrm>
            <a:off x="2137553" y="6323965"/>
            <a:ext cx="116061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Ingresa al asistente virtual </a:t>
            </a: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Donor Finder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/>
          </a:p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Haz clic en el botón ‘</a:t>
            </a:r>
            <a:r>
              <a:rPr i="1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Help rank my prospects</a:t>
            </a:r>
            <a:r>
              <a:rPr b="1" i="1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’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— puedes pedirle que continúe en español.</a:t>
            </a:r>
            <a:endParaRPr/>
          </a:p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Comparte la información sobre las oportunidades encontradas para que pueda analizarlas y ordenarlas por prioridad.</a:t>
            </a:r>
            <a:endParaRPr/>
          </a:p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¡Y listo! El asistente te dará una recomendación automatizada.</a:t>
            </a:r>
            <a:endParaRPr/>
          </a:p>
        </p:txBody>
      </p:sp>
      <p:grpSp>
        <p:nvGrpSpPr>
          <p:cNvPr id="209" name="Google Shape;209;p5"/>
          <p:cNvGrpSpPr/>
          <p:nvPr/>
        </p:nvGrpSpPr>
        <p:grpSpPr>
          <a:xfrm>
            <a:off x="14986755" y="6767978"/>
            <a:ext cx="2924685" cy="2088513"/>
            <a:chOff x="0" y="0"/>
            <a:chExt cx="1138219" cy="812800"/>
          </a:xfrm>
        </p:grpSpPr>
        <p:sp>
          <p:nvSpPr>
            <p:cNvPr id="210" name="Google Shape;210;p5"/>
            <p:cNvSpPr/>
            <p:nvPr/>
          </p:nvSpPr>
          <p:spPr>
            <a:xfrm>
              <a:off x="0" y="0"/>
              <a:ext cx="1138219" cy="812800"/>
            </a:xfrm>
            <a:custGeom>
              <a:rect b="b" l="l" r="r" t="t"/>
              <a:pathLst>
                <a:path extrusionOk="0" h="812800" w="1138219">
                  <a:moveTo>
                    <a:pt x="1138219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1138219" y="624840"/>
                  </a:lnTo>
                  <a:lnTo>
                    <a:pt x="1138219" y="0"/>
                  </a:lnTo>
                  <a:close/>
                </a:path>
              </a:pathLst>
            </a:custGeom>
            <a:solidFill>
              <a:srgbClr val="EB9F4F"/>
            </a:solidFill>
            <a:ln cap="sq" cmpd="sng" w="19050">
              <a:solidFill>
                <a:srgbClr val="E43E29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11" name="Google Shape;211;p5"/>
            <p:cNvSpPr txBox="1"/>
            <p:nvPr/>
          </p:nvSpPr>
          <p:spPr>
            <a:xfrm>
              <a:off x="0" y="0"/>
              <a:ext cx="1138219" cy="6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F2F2F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Haz clic (o Ctrl + clic) en el nombre de cada herramienta para abrir los enlaces.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6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17" name="Google Shape;217;p6"/>
          <p:cNvGrpSpPr/>
          <p:nvPr/>
        </p:nvGrpSpPr>
        <p:grpSpPr>
          <a:xfrm>
            <a:off x="1028700" y="5919020"/>
            <a:ext cx="16230600" cy="3339280"/>
            <a:chOff x="0" y="0"/>
            <a:chExt cx="5382423" cy="1107378"/>
          </a:xfrm>
        </p:grpSpPr>
        <p:sp>
          <p:nvSpPr>
            <p:cNvPr id="218" name="Google Shape;218;p6"/>
            <p:cNvSpPr/>
            <p:nvPr/>
          </p:nvSpPr>
          <p:spPr>
            <a:xfrm>
              <a:off x="0" y="0"/>
              <a:ext cx="5382423" cy="1107378"/>
            </a:xfrm>
            <a:custGeom>
              <a:rect b="b" l="l" r="r" t="t"/>
              <a:pathLst>
                <a:path extrusionOk="0" h="1107378" w="5382423">
                  <a:moveTo>
                    <a:pt x="0" y="0"/>
                  </a:moveTo>
                  <a:lnTo>
                    <a:pt x="5382423" y="0"/>
                  </a:lnTo>
                  <a:lnTo>
                    <a:pt x="5382423" y="1107378"/>
                  </a:lnTo>
                  <a:lnTo>
                    <a:pt x="0" y="110737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38100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19" name="Google Shape;219;p6"/>
            <p:cNvSpPr txBox="1"/>
            <p:nvPr/>
          </p:nvSpPr>
          <p:spPr>
            <a:xfrm>
              <a:off x="0" y="2"/>
              <a:ext cx="5382300" cy="110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[Copia y pega aquí tu ranking final].</a:t>
              </a:r>
              <a:endParaRPr/>
            </a:p>
          </p:txBody>
        </p:sp>
      </p:grpSp>
      <p:grpSp>
        <p:nvGrpSpPr>
          <p:cNvPr id="220" name="Google Shape;220;p6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21" name="Google Shape;221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C5C3A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2" name="Google Shape;222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6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24" name="Google Shape;224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5" name="Google Shape;225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6" name="Google Shape;226;p6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227" name="Google Shape;227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8" name="Google Shape;228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6"/>
          <p:cNvGrpSpPr/>
          <p:nvPr/>
        </p:nvGrpSpPr>
        <p:grpSpPr>
          <a:xfrm>
            <a:off x="1028700" y="1516073"/>
            <a:ext cx="13301571" cy="2193468"/>
            <a:chOff x="0" y="-66675"/>
            <a:chExt cx="4411093" cy="727402"/>
          </a:xfrm>
        </p:grpSpPr>
        <p:sp>
          <p:nvSpPr>
            <p:cNvPr id="230" name="Google Shape;230;p6"/>
            <p:cNvSpPr/>
            <p:nvPr/>
          </p:nvSpPr>
          <p:spPr>
            <a:xfrm>
              <a:off x="0" y="0"/>
              <a:ext cx="4411093" cy="660727"/>
            </a:xfrm>
            <a:custGeom>
              <a:rect b="b" l="l" r="r" t="t"/>
              <a:pathLst>
                <a:path extrusionOk="0" h="660727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660727"/>
                  </a:lnTo>
                  <a:lnTo>
                    <a:pt x="0" y="66072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3810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31" name="Google Shape;231;p6"/>
            <p:cNvSpPr txBox="1"/>
            <p:nvPr/>
          </p:nvSpPr>
          <p:spPr>
            <a:xfrm>
              <a:off x="0" y="-66675"/>
              <a:ext cx="4411093" cy="727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2" name="Google Shape;232;p6"/>
          <p:cNvGrpSpPr/>
          <p:nvPr/>
        </p:nvGrpSpPr>
        <p:grpSpPr>
          <a:xfrm>
            <a:off x="1028700" y="1516073"/>
            <a:ext cx="900470" cy="2193468"/>
            <a:chOff x="0" y="-66675"/>
            <a:chExt cx="298616" cy="727402"/>
          </a:xfrm>
        </p:grpSpPr>
        <p:sp>
          <p:nvSpPr>
            <p:cNvPr id="233" name="Google Shape;233;p6"/>
            <p:cNvSpPr/>
            <p:nvPr/>
          </p:nvSpPr>
          <p:spPr>
            <a:xfrm>
              <a:off x="0" y="0"/>
              <a:ext cx="298615" cy="660727"/>
            </a:xfrm>
            <a:custGeom>
              <a:rect b="b" l="l" r="r" t="t"/>
              <a:pathLst>
                <a:path extrusionOk="0" h="660727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660727"/>
                  </a:lnTo>
                  <a:lnTo>
                    <a:pt x="0" y="660727"/>
                  </a:lnTo>
                  <a:close/>
                </a:path>
              </a:pathLst>
            </a:custGeom>
            <a:solidFill>
              <a:srgbClr val="FC5C3A"/>
            </a:solidFill>
            <a:ln>
              <a:noFill/>
            </a:ln>
          </p:spPr>
        </p:sp>
        <p:sp>
          <p:nvSpPr>
            <p:cNvPr id="234" name="Google Shape;234;p6"/>
            <p:cNvSpPr txBox="1"/>
            <p:nvPr/>
          </p:nvSpPr>
          <p:spPr>
            <a:xfrm>
              <a:off x="0" y="-66675"/>
              <a:ext cx="298616" cy="727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5" name="Google Shape;235;p6"/>
          <p:cNvSpPr txBox="1"/>
          <p:nvPr/>
        </p:nvSpPr>
        <p:spPr>
          <a:xfrm>
            <a:off x="1422529" y="2418238"/>
            <a:ext cx="112811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4</a:t>
            </a:r>
            <a:endParaRPr/>
          </a:p>
        </p:txBody>
      </p:sp>
      <p:sp>
        <p:nvSpPr>
          <p:cNvPr id="236" name="Google Shape;236;p6"/>
          <p:cNvSpPr txBox="1"/>
          <p:nvPr/>
        </p:nvSpPr>
        <p:spPr>
          <a:xfrm>
            <a:off x="2119896" y="1992153"/>
            <a:ext cx="11938200" cy="1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Discute las respuesta con tu 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equipo</a:t>
            </a:r>
            <a:r>
              <a:rPr b="1"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: </a:t>
            </a:r>
            <a:endParaRPr/>
          </a:p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¿Tiene sentido esta prioridad para nosotros?</a:t>
            </a:r>
            <a:endParaRPr/>
          </a:p>
          <a:p>
            <a:pPr indent="-280669" lvl="1" marL="561341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cambiaríamos del orden sugerido y por qué?</a:t>
            </a:r>
            <a:endParaRPr/>
          </a:p>
        </p:txBody>
      </p:sp>
      <p:sp>
        <p:nvSpPr>
          <p:cNvPr id="237" name="Google Shape;237;p6"/>
          <p:cNvSpPr txBox="1"/>
          <p:nvPr/>
        </p:nvSpPr>
        <p:spPr>
          <a:xfrm>
            <a:off x="1037961" y="4340941"/>
            <a:ext cx="1622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Una vez que completes los pasos, ¿cuál es tu orden de prioridad y por qué?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38" name="Google Shape;238;p6"/>
          <p:cNvSpPr txBox="1"/>
          <p:nvPr/>
        </p:nvSpPr>
        <p:spPr>
          <a:xfrm>
            <a:off x="1037961" y="4932126"/>
            <a:ext cx="16221300" cy="3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97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Usa la sugerencia de Donor finder como base y </a:t>
            </a:r>
            <a:r>
              <a:rPr lang="en-US" sz="2597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ajusta</a:t>
            </a:r>
            <a:r>
              <a:rPr b="0" i="0" lang="en-US" sz="2597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según lo que conversaron con tu equipo..</a:t>
            </a:r>
            <a:endParaRPr/>
          </a:p>
        </p:txBody>
      </p:sp>
      <p:grpSp>
        <p:nvGrpSpPr>
          <p:cNvPr id="239" name="Google Shape;239;p6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40" name="Google Shape;240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41" name="Google Shape;241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2" name="Google Shape;242;p6"/>
          <p:cNvSpPr txBox="1"/>
          <p:nvPr/>
        </p:nvSpPr>
        <p:spPr>
          <a:xfrm>
            <a:off x="1703600" y="429375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7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3: Escribe tu postulación a grants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48" name="Google Shape;248;p7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49" name="Google Shape;249;p7"/>
          <p:cNvGrpSpPr/>
          <p:nvPr/>
        </p:nvGrpSpPr>
        <p:grpSpPr>
          <a:xfrm>
            <a:off x="4979918" y="3026550"/>
            <a:ext cx="12279382" cy="1805413"/>
            <a:chOff x="0" y="-3"/>
            <a:chExt cx="3234076" cy="475500"/>
          </a:xfrm>
        </p:grpSpPr>
        <p:sp>
          <p:nvSpPr>
            <p:cNvPr id="250" name="Google Shape;250;p7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51" name="Google Shape;251;p7"/>
            <p:cNvSpPr txBox="1"/>
            <p:nvPr/>
          </p:nvSpPr>
          <p:spPr>
            <a:xfrm>
              <a:off x="2" y="-3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sp>
        <p:nvSpPr>
          <p:cNvPr id="252" name="Google Shape;252;p7"/>
          <p:cNvSpPr txBox="1"/>
          <p:nvPr/>
        </p:nvSpPr>
        <p:spPr>
          <a:xfrm>
            <a:off x="1028700" y="1854185"/>
            <a:ext cx="16451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Una buena propuesta tienes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6 elementos</a:t>
            </a:r>
            <a:r>
              <a:rPr b="1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 Completa los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[corchetes azules] 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 los de tu causa.  </a:t>
            </a:r>
            <a:endParaRPr/>
          </a:p>
        </p:txBody>
      </p:sp>
      <p:grpSp>
        <p:nvGrpSpPr>
          <p:cNvPr id="253" name="Google Shape;253;p7"/>
          <p:cNvGrpSpPr/>
          <p:nvPr/>
        </p:nvGrpSpPr>
        <p:grpSpPr>
          <a:xfrm>
            <a:off x="1028700" y="2773405"/>
            <a:ext cx="3951218" cy="2058356"/>
            <a:chOff x="0" y="-66675"/>
            <a:chExt cx="1040650" cy="542119"/>
          </a:xfrm>
        </p:grpSpPr>
        <p:sp>
          <p:nvSpPr>
            <p:cNvPr id="254" name="Google Shape;254;p7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55" name="Google Shape;255;p7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6" name="Google Shape;256;p7"/>
          <p:cNvSpPr txBox="1"/>
          <p:nvPr/>
        </p:nvSpPr>
        <p:spPr>
          <a:xfrm>
            <a:off x="1515492" y="3534026"/>
            <a:ext cx="28140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1. Resumen Ejecutivo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57" name="Google Shape;257;p7"/>
          <p:cNvSpPr txBox="1"/>
          <p:nvPr/>
        </p:nvSpPr>
        <p:spPr>
          <a:xfrm>
            <a:off x="1515492" y="3993460"/>
            <a:ext cx="2977634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haces? ¿Por qué importa?</a:t>
            </a:r>
            <a:endParaRPr/>
          </a:p>
        </p:txBody>
      </p:sp>
      <p:grpSp>
        <p:nvGrpSpPr>
          <p:cNvPr id="258" name="Google Shape;258;p7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59" name="Google Shape;259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60" name="Google Shape;260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1" name="Google Shape;261;p7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62" name="Google Shape;262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63" name="Google Shape;263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4" name="Google Shape;264;p7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265" name="Google Shape;265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66" name="Google Shape;266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7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  <p:grpSp>
        <p:nvGrpSpPr>
          <p:cNvPr id="268" name="Google Shape;268;p7"/>
          <p:cNvGrpSpPr/>
          <p:nvPr/>
        </p:nvGrpSpPr>
        <p:grpSpPr>
          <a:xfrm>
            <a:off x="4979918" y="5069875"/>
            <a:ext cx="12279382" cy="1805413"/>
            <a:chOff x="0" y="-3"/>
            <a:chExt cx="3234076" cy="475500"/>
          </a:xfrm>
        </p:grpSpPr>
        <p:sp>
          <p:nvSpPr>
            <p:cNvPr id="269" name="Google Shape;269;p7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70" name="Google Shape;270;p7"/>
            <p:cNvSpPr txBox="1"/>
            <p:nvPr/>
          </p:nvSpPr>
          <p:spPr>
            <a:xfrm>
              <a:off x="2" y="-3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grpSp>
        <p:nvGrpSpPr>
          <p:cNvPr id="271" name="Google Shape;271;p7"/>
          <p:cNvGrpSpPr/>
          <p:nvPr/>
        </p:nvGrpSpPr>
        <p:grpSpPr>
          <a:xfrm>
            <a:off x="1028700" y="4816729"/>
            <a:ext cx="3951218" cy="2058356"/>
            <a:chOff x="0" y="-66675"/>
            <a:chExt cx="1040650" cy="542119"/>
          </a:xfrm>
        </p:grpSpPr>
        <p:sp>
          <p:nvSpPr>
            <p:cNvPr id="272" name="Google Shape;272;p7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73" name="Google Shape;273;p7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4" name="Google Shape;274;p7"/>
          <p:cNvSpPr txBox="1"/>
          <p:nvPr/>
        </p:nvSpPr>
        <p:spPr>
          <a:xfrm>
            <a:off x="1028700" y="5577350"/>
            <a:ext cx="39513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2. Problema y Contexto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1028700" y="6036785"/>
            <a:ext cx="3941957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¿A quién afecta? ¿Qué tan grave es?</a:t>
            </a:r>
            <a:endParaRPr/>
          </a:p>
        </p:txBody>
      </p:sp>
      <p:grpSp>
        <p:nvGrpSpPr>
          <p:cNvPr id="276" name="Google Shape;276;p7"/>
          <p:cNvGrpSpPr/>
          <p:nvPr/>
        </p:nvGrpSpPr>
        <p:grpSpPr>
          <a:xfrm>
            <a:off x="4979918" y="7113200"/>
            <a:ext cx="12279382" cy="1805413"/>
            <a:chOff x="0" y="-3"/>
            <a:chExt cx="3234076" cy="475500"/>
          </a:xfrm>
        </p:grpSpPr>
        <p:sp>
          <p:nvSpPr>
            <p:cNvPr id="277" name="Google Shape;277;p7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78" name="Google Shape;278;p7"/>
            <p:cNvSpPr txBox="1"/>
            <p:nvPr/>
          </p:nvSpPr>
          <p:spPr>
            <a:xfrm>
              <a:off x="2" y="-3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grpSp>
        <p:nvGrpSpPr>
          <p:cNvPr id="279" name="Google Shape;279;p7"/>
          <p:cNvGrpSpPr/>
          <p:nvPr/>
        </p:nvGrpSpPr>
        <p:grpSpPr>
          <a:xfrm>
            <a:off x="1028700" y="6860054"/>
            <a:ext cx="3951218" cy="2058356"/>
            <a:chOff x="0" y="-66675"/>
            <a:chExt cx="1040650" cy="542119"/>
          </a:xfrm>
        </p:grpSpPr>
        <p:sp>
          <p:nvSpPr>
            <p:cNvPr id="280" name="Google Shape;280;p7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81" name="Google Shape;281;p7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2" name="Google Shape;282;p7"/>
          <p:cNvSpPr txBox="1"/>
          <p:nvPr/>
        </p:nvSpPr>
        <p:spPr>
          <a:xfrm>
            <a:off x="1019439" y="7618035"/>
            <a:ext cx="39513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3. Solución propuesta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1019439" y="8077470"/>
            <a:ext cx="3941957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vas a hacer? ¿Cómo lo harás?</a:t>
            </a:r>
            <a:endParaRPr/>
          </a:p>
        </p:txBody>
      </p:sp>
      <p:grpSp>
        <p:nvGrpSpPr>
          <p:cNvPr id="284" name="Google Shape;284;p7"/>
          <p:cNvGrpSpPr/>
          <p:nvPr/>
        </p:nvGrpSpPr>
        <p:grpSpPr>
          <a:xfrm>
            <a:off x="14766125" y="9511714"/>
            <a:ext cx="3522004" cy="392669"/>
            <a:chOff x="0" y="0"/>
            <a:chExt cx="927600" cy="78302"/>
          </a:xfrm>
        </p:grpSpPr>
        <p:sp>
          <p:nvSpPr>
            <p:cNvPr id="285" name="Google Shape;285;p7"/>
            <p:cNvSpPr/>
            <p:nvPr/>
          </p:nvSpPr>
          <p:spPr>
            <a:xfrm>
              <a:off x="0" y="0"/>
              <a:ext cx="927572" cy="78260"/>
            </a:xfrm>
            <a:custGeom>
              <a:rect b="b" l="l" r="r" t="t"/>
              <a:pathLst>
                <a:path extrusionOk="0" h="78260" w="927572">
                  <a:moveTo>
                    <a:pt x="0" y="0"/>
                  </a:moveTo>
                  <a:lnTo>
                    <a:pt x="927572" y="0"/>
                  </a:lnTo>
                  <a:lnTo>
                    <a:pt x="927572" y="78260"/>
                  </a:lnTo>
                  <a:lnTo>
                    <a:pt x="0" y="78260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286" name="Google Shape;286;p7"/>
            <p:cNvSpPr txBox="1"/>
            <p:nvPr/>
          </p:nvSpPr>
          <p:spPr>
            <a:xfrm>
              <a:off x="0" y="2"/>
              <a:ext cx="927600" cy="7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7" name="Google Shape;287;p7"/>
          <p:cNvSpPr/>
          <p:nvPr/>
        </p:nvSpPr>
        <p:spPr>
          <a:xfrm>
            <a:off x="17974443" y="9652852"/>
            <a:ext cx="116206" cy="205508"/>
          </a:xfrm>
          <a:custGeom>
            <a:rect b="b" l="l" r="r" t="t"/>
            <a:pathLst>
              <a:path extrusionOk="0" h="205508" w="116206">
                <a:moveTo>
                  <a:pt x="0" y="0"/>
                </a:moveTo>
                <a:lnTo>
                  <a:pt x="116206" y="0"/>
                </a:lnTo>
                <a:lnTo>
                  <a:pt x="116206" y="205509"/>
                </a:lnTo>
                <a:lnTo>
                  <a:pt x="0" y="2055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8" name="Google Shape;288;p7"/>
          <p:cNvSpPr txBox="1"/>
          <p:nvPr/>
        </p:nvSpPr>
        <p:spPr>
          <a:xfrm>
            <a:off x="14939005" y="9590824"/>
            <a:ext cx="2935486" cy="281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Continúa en la siguiente página</a:t>
            </a:r>
            <a:endParaRPr/>
          </a:p>
        </p:txBody>
      </p:sp>
      <p:grpSp>
        <p:nvGrpSpPr>
          <p:cNvPr id="289" name="Google Shape;289;p7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90" name="Google Shape;290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91" name="Google Shape;291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8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97" name="Google Shape;297;p8"/>
          <p:cNvGrpSpPr/>
          <p:nvPr/>
        </p:nvGrpSpPr>
        <p:grpSpPr>
          <a:xfrm>
            <a:off x="4979918" y="2403565"/>
            <a:ext cx="12279382" cy="1805946"/>
            <a:chOff x="0" y="0"/>
            <a:chExt cx="3234076" cy="475640"/>
          </a:xfrm>
        </p:grpSpPr>
        <p:sp>
          <p:nvSpPr>
            <p:cNvPr id="298" name="Google Shape;298;p8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99" name="Google Shape;299;p8"/>
            <p:cNvSpPr txBox="1"/>
            <p:nvPr/>
          </p:nvSpPr>
          <p:spPr>
            <a:xfrm>
              <a:off x="2" y="140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grpSp>
        <p:nvGrpSpPr>
          <p:cNvPr id="300" name="Google Shape;300;p8"/>
          <p:cNvGrpSpPr/>
          <p:nvPr/>
        </p:nvGrpSpPr>
        <p:grpSpPr>
          <a:xfrm>
            <a:off x="1028700" y="2150409"/>
            <a:ext cx="3951218" cy="2058356"/>
            <a:chOff x="0" y="-66675"/>
            <a:chExt cx="1040650" cy="542119"/>
          </a:xfrm>
        </p:grpSpPr>
        <p:sp>
          <p:nvSpPr>
            <p:cNvPr id="301" name="Google Shape;301;p8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02" name="Google Shape;302;p8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3" name="Google Shape;303;p8"/>
          <p:cNvSpPr txBox="1"/>
          <p:nvPr/>
        </p:nvSpPr>
        <p:spPr>
          <a:xfrm>
            <a:off x="1019439" y="2911031"/>
            <a:ext cx="39420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4. Resultados Esperados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304" name="Google Shape;304;p8"/>
          <p:cNvSpPr txBox="1"/>
          <p:nvPr/>
        </p:nvSpPr>
        <p:spPr>
          <a:xfrm>
            <a:off x="1399793" y="3370465"/>
            <a:ext cx="3209032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Tus Outputs, Outcomes e Impacto</a:t>
            </a:r>
            <a:endParaRPr/>
          </a:p>
        </p:txBody>
      </p:sp>
      <p:grpSp>
        <p:nvGrpSpPr>
          <p:cNvPr id="305" name="Google Shape;305;p8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306" name="Google Shape;306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07" name="Google Shape;307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8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309" name="Google Shape;309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10" name="Google Shape;310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8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312" name="Google Shape;312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13" name="Google Shape;313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4" name="Google Shape;314;p8"/>
          <p:cNvGrpSpPr/>
          <p:nvPr/>
        </p:nvGrpSpPr>
        <p:grpSpPr>
          <a:xfrm>
            <a:off x="4979918" y="4446890"/>
            <a:ext cx="12279382" cy="1805423"/>
            <a:chOff x="0" y="0"/>
            <a:chExt cx="3234076" cy="475503"/>
          </a:xfrm>
        </p:grpSpPr>
        <p:sp>
          <p:nvSpPr>
            <p:cNvPr id="315" name="Google Shape;315;p8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16" name="Google Shape;316;p8"/>
            <p:cNvSpPr txBox="1"/>
            <p:nvPr/>
          </p:nvSpPr>
          <p:spPr>
            <a:xfrm>
              <a:off x="2" y="3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grpSp>
        <p:nvGrpSpPr>
          <p:cNvPr id="317" name="Google Shape;317;p8"/>
          <p:cNvGrpSpPr/>
          <p:nvPr/>
        </p:nvGrpSpPr>
        <p:grpSpPr>
          <a:xfrm>
            <a:off x="1028700" y="4193734"/>
            <a:ext cx="3951218" cy="2058356"/>
            <a:chOff x="0" y="-66675"/>
            <a:chExt cx="1040650" cy="542119"/>
          </a:xfrm>
        </p:grpSpPr>
        <p:sp>
          <p:nvSpPr>
            <p:cNvPr id="318" name="Google Shape;318;p8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19" name="Google Shape;319;p8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8"/>
          <p:cNvSpPr txBox="1"/>
          <p:nvPr/>
        </p:nvSpPr>
        <p:spPr>
          <a:xfrm>
            <a:off x="1028700" y="4954355"/>
            <a:ext cx="39513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5. Presupuesto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321" name="Google Shape;321;p8"/>
          <p:cNvSpPr txBox="1"/>
          <p:nvPr/>
        </p:nvSpPr>
        <p:spPr>
          <a:xfrm>
            <a:off x="1028700" y="5413790"/>
            <a:ext cx="3941957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recursos financieros necesitas?</a:t>
            </a:r>
            <a:endParaRPr/>
          </a:p>
        </p:txBody>
      </p:sp>
      <p:grpSp>
        <p:nvGrpSpPr>
          <p:cNvPr id="322" name="Google Shape;322;p8"/>
          <p:cNvGrpSpPr/>
          <p:nvPr/>
        </p:nvGrpSpPr>
        <p:grpSpPr>
          <a:xfrm>
            <a:off x="4979918" y="6490215"/>
            <a:ext cx="12279382" cy="1805423"/>
            <a:chOff x="0" y="0"/>
            <a:chExt cx="3234076" cy="475503"/>
          </a:xfrm>
        </p:grpSpPr>
        <p:sp>
          <p:nvSpPr>
            <p:cNvPr id="323" name="Google Shape;323;p8"/>
            <p:cNvSpPr/>
            <p:nvPr/>
          </p:nvSpPr>
          <p:spPr>
            <a:xfrm>
              <a:off x="0" y="0"/>
              <a:ext cx="3234076" cy="475444"/>
            </a:xfrm>
            <a:custGeom>
              <a:rect b="b" l="l" r="r" t="t"/>
              <a:pathLst>
                <a:path extrusionOk="0" h="475444" w="3234076">
                  <a:moveTo>
                    <a:pt x="0" y="0"/>
                  </a:moveTo>
                  <a:lnTo>
                    <a:pt x="3234076" y="0"/>
                  </a:lnTo>
                  <a:lnTo>
                    <a:pt x="3234076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24" name="Google Shape;324;p8"/>
            <p:cNvSpPr txBox="1"/>
            <p:nvPr/>
          </p:nvSpPr>
          <p:spPr>
            <a:xfrm>
              <a:off x="2" y="3"/>
              <a:ext cx="3234000" cy="47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[Escribe aquí]</a:t>
              </a:r>
              <a:endParaRPr/>
            </a:p>
          </p:txBody>
        </p:sp>
      </p:grpSp>
      <p:grpSp>
        <p:nvGrpSpPr>
          <p:cNvPr id="325" name="Google Shape;325;p8"/>
          <p:cNvGrpSpPr/>
          <p:nvPr/>
        </p:nvGrpSpPr>
        <p:grpSpPr>
          <a:xfrm>
            <a:off x="1028700" y="6237059"/>
            <a:ext cx="3951218" cy="2058356"/>
            <a:chOff x="0" y="-66675"/>
            <a:chExt cx="1040650" cy="542119"/>
          </a:xfrm>
        </p:grpSpPr>
        <p:sp>
          <p:nvSpPr>
            <p:cNvPr id="326" name="Google Shape;326;p8"/>
            <p:cNvSpPr/>
            <p:nvPr/>
          </p:nvSpPr>
          <p:spPr>
            <a:xfrm>
              <a:off x="0" y="0"/>
              <a:ext cx="1040650" cy="475444"/>
            </a:xfrm>
            <a:custGeom>
              <a:rect b="b" l="l" r="r" t="t"/>
              <a:pathLst>
                <a:path extrusionOk="0" h="475444" w="1040650">
                  <a:moveTo>
                    <a:pt x="0" y="0"/>
                  </a:moveTo>
                  <a:lnTo>
                    <a:pt x="1040650" y="0"/>
                  </a:lnTo>
                  <a:lnTo>
                    <a:pt x="1040650" y="475444"/>
                  </a:lnTo>
                  <a:lnTo>
                    <a:pt x="0" y="475444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27" name="Google Shape;327;p8"/>
            <p:cNvSpPr txBox="1"/>
            <p:nvPr/>
          </p:nvSpPr>
          <p:spPr>
            <a:xfrm>
              <a:off x="0" y="-66675"/>
              <a:ext cx="1040650" cy="542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8" name="Google Shape;328;p8"/>
          <p:cNvSpPr txBox="1"/>
          <p:nvPr/>
        </p:nvSpPr>
        <p:spPr>
          <a:xfrm>
            <a:off x="1019439" y="6995040"/>
            <a:ext cx="39513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2F2F2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6. Sostenibilidad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329" name="Google Shape;329;p8"/>
          <p:cNvSpPr txBox="1"/>
          <p:nvPr/>
        </p:nvSpPr>
        <p:spPr>
          <a:xfrm>
            <a:off x="1019439" y="7454474"/>
            <a:ext cx="3941957" cy="2736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pasará cuando se acabe el grant?</a:t>
            </a:r>
            <a:endParaRPr/>
          </a:p>
        </p:txBody>
      </p:sp>
      <p:sp>
        <p:nvSpPr>
          <p:cNvPr id="330" name="Google Shape;330;p8"/>
          <p:cNvSpPr txBox="1"/>
          <p:nvPr/>
        </p:nvSpPr>
        <p:spPr>
          <a:xfrm>
            <a:off x="1037961" y="1669505"/>
            <a:ext cx="14637965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Continuemos con los siguientes elementos: </a:t>
            </a:r>
            <a:endParaRPr/>
          </a:p>
        </p:txBody>
      </p:sp>
      <p:grpSp>
        <p:nvGrpSpPr>
          <p:cNvPr id="331" name="Google Shape;331;p8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332" name="Google Shape;332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33" name="Google Shape;333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4" name="Google Shape;334;p8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9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0" name="Google Shape;340;p9"/>
          <p:cNvSpPr txBox="1"/>
          <p:nvPr/>
        </p:nvSpPr>
        <p:spPr>
          <a:xfrm>
            <a:off x="1047831" y="2355940"/>
            <a:ext cx="15858133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Sigue el paso a paso para refinar tu propuesta.</a:t>
            </a:r>
            <a:endParaRPr/>
          </a:p>
        </p:txBody>
      </p:sp>
      <p:grpSp>
        <p:nvGrpSpPr>
          <p:cNvPr id="341" name="Google Shape;341;p9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342" name="Google Shape;342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43" name="Google Shape;343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4" name="Google Shape;344;p9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345" name="Google Shape;345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46" name="Google Shape;346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7" name="Google Shape;347;p9"/>
          <p:cNvGrpSpPr/>
          <p:nvPr/>
        </p:nvGrpSpPr>
        <p:grpSpPr>
          <a:xfrm>
            <a:off x="2691113" y="354322"/>
            <a:ext cx="391635" cy="444538"/>
            <a:chOff x="0" y="-66675"/>
            <a:chExt cx="493586" cy="560261"/>
          </a:xfrm>
        </p:grpSpPr>
        <p:sp>
          <p:nvSpPr>
            <p:cNvPr id="348" name="Google Shape;348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16625B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49" name="Google Shape;349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0" name="Google Shape;350;p9"/>
          <p:cNvSpPr txBox="1"/>
          <p:nvPr/>
        </p:nvSpPr>
        <p:spPr>
          <a:xfrm>
            <a:off x="1037961" y="1669505"/>
            <a:ext cx="1463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Bonus I: Redactar aplicaciones exitosas con GrantBot, un coach IA.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grpSp>
        <p:nvGrpSpPr>
          <p:cNvPr id="351" name="Google Shape;351;p9"/>
          <p:cNvGrpSpPr/>
          <p:nvPr/>
        </p:nvGrpSpPr>
        <p:grpSpPr>
          <a:xfrm>
            <a:off x="1028700" y="2888942"/>
            <a:ext cx="13293175" cy="1237770"/>
            <a:chOff x="0" y="-66675"/>
            <a:chExt cx="4408309" cy="410471"/>
          </a:xfrm>
        </p:grpSpPr>
        <p:sp>
          <p:nvSpPr>
            <p:cNvPr id="352" name="Google Shape;352;p9"/>
            <p:cNvSpPr/>
            <p:nvPr/>
          </p:nvSpPr>
          <p:spPr>
            <a:xfrm>
              <a:off x="0" y="0"/>
              <a:ext cx="4408309" cy="343796"/>
            </a:xfrm>
            <a:custGeom>
              <a:rect b="b" l="l" r="r" t="t"/>
              <a:pathLst>
                <a:path extrusionOk="0" h="343796" w="4408309">
                  <a:moveTo>
                    <a:pt x="0" y="0"/>
                  </a:moveTo>
                  <a:lnTo>
                    <a:pt x="4408309" y="0"/>
                  </a:lnTo>
                  <a:lnTo>
                    <a:pt x="4408309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53" name="Google Shape;353;p9"/>
            <p:cNvSpPr txBox="1"/>
            <p:nvPr/>
          </p:nvSpPr>
          <p:spPr>
            <a:xfrm>
              <a:off x="0" y="-66675"/>
              <a:ext cx="4408309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4" name="Google Shape;354;p9"/>
          <p:cNvGrpSpPr/>
          <p:nvPr/>
        </p:nvGrpSpPr>
        <p:grpSpPr>
          <a:xfrm>
            <a:off x="1028700" y="2888942"/>
            <a:ext cx="900470" cy="1237770"/>
            <a:chOff x="0" y="-66675"/>
            <a:chExt cx="298616" cy="410471"/>
          </a:xfrm>
        </p:grpSpPr>
        <p:sp>
          <p:nvSpPr>
            <p:cNvPr id="355" name="Google Shape;355;p9"/>
            <p:cNvSpPr/>
            <p:nvPr/>
          </p:nvSpPr>
          <p:spPr>
            <a:xfrm>
              <a:off x="0" y="0"/>
              <a:ext cx="298615" cy="343796"/>
            </a:xfrm>
            <a:custGeom>
              <a:rect b="b" l="l" r="r" t="t"/>
              <a:pathLst>
                <a:path extrusionOk="0" h="343796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2C59B7"/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56" name="Google Shape;356;p9"/>
            <p:cNvSpPr txBox="1"/>
            <p:nvPr/>
          </p:nvSpPr>
          <p:spPr>
            <a:xfrm>
              <a:off x="0" y="-66675"/>
              <a:ext cx="298616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16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7" name="Google Shape;357;p9"/>
          <p:cNvSpPr txBox="1"/>
          <p:nvPr/>
        </p:nvSpPr>
        <p:spPr>
          <a:xfrm>
            <a:off x="1366123" y="3334036"/>
            <a:ext cx="112811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  <p:sp>
        <p:nvSpPr>
          <p:cNvPr id="358" name="Google Shape;358;p9"/>
          <p:cNvSpPr txBox="1"/>
          <p:nvPr/>
        </p:nvSpPr>
        <p:spPr>
          <a:xfrm>
            <a:off x="2170619" y="3365151"/>
            <a:ext cx="12151256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Ingresa a </a:t>
            </a:r>
            <a:r>
              <a:rPr b="0" i="0" lang="en-US" sz="2600" u="sng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GrantBot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/>
          </a:p>
        </p:txBody>
      </p:sp>
      <p:grpSp>
        <p:nvGrpSpPr>
          <p:cNvPr id="359" name="Google Shape;359;p9"/>
          <p:cNvGrpSpPr/>
          <p:nvPr/>
        </p:nvGrpSpPr>
        <p:grpSpPr>
          <a:xfrm>
            <a:off x="1037961" y="4141373"/>
            <a:ext cx="13301571" cy="1237770"/>
            <a:chOff x="0" y="-66675"/>
            <a:chExt cx="4411093" cy="410471"/>
          </a:xfrm>
        </p:grpSpPr>
        <p:sp>
          <p:nvSpPr>
            <p:cNvPr id="360" name="Google Shape;360;p9"/>
            <p:cNvSpPr/>
            <p:nvPr/>
          </p:nvSpPr>
          <p:spPr>
            <a:xfrm>
              <a:off x="0" y="0"/>
              <a:ext cx="4411093" cy="343796"/>
            </a:xfrm>
            <a:custGeom>
              <a:rect b="b" l="l" r="r" t="t"/>
              <a:pathLst>
                <a:path extrusionOk="0" h="343796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61" name="Google Shape;361;p9"/>
            <p:cNvSpPr txBox="1"/>
            <p:nvPr/>
          </p:nvSpPr>
          <p:spPr>
            <a:xfrm>
              <a:off x="0" y="-66675"/>
              <a:ext cx="4411093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2" name="Google Shape;362;p9"/>
          <p:cNvGrpSpPr/>
          <p:nvPr/>
        </p:nvGrpSpPr>
        <p:grpSpPr>
          <a:xfrm>
            <a:off x="1037961" y="4141373"/>
            <a:ext cx="900470" cy="1237770"/>
            <a:chOff x="0" y="-66675"/>
            <a:chExt cx="298616" cy="410471"/>
          </a:xfrm>
        </p:grpSpPr>
        <p:sp>
          <p:nvSpPr>
            <p:cNvPr id="363" name="Google Shape;363;p9"/>
            <p:cNvSpPr/>
            <p:nvPr/>
          </p:nvSpPr>
          <p:spPr>
            <a:xfrm>
              <a:off x="0" y="0"/>
              <a:ext cx="298615" cy="343796"/>
            </a:xfrm>
            <a:custGeom>
              <a:rect b="b" l="l" r="r" t="t"/>
              <a:pathLst>
                <a:path extrusionOk="0" h="343796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343796"/>
                  </a:lnTo>
                  <a:lnTo>
                    <a:pt x="0" y="343796"/>
                  </a:lnTo>
                  <a:close/>
                </a:path>
              </a:pathLst>
            </a:custGeom>
            <a:solidFill>
              <a:srgbClr val="2C59B7"/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64" name="Google Shape;364;p9"/>
            <p:cNvSpPr txBox="1"/>
            <p:nvPr/>
          </p:nvSpPr>
          <p:spPr>
            <a:xfrm>
              <a:off x="0" y="-66675"/>
              <a:ext cx="298616" cy="4104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5" name="Google Shape;365;p9"/>
          <p:cNvSpPr txBox="1"/>
          <p:nvPr/>
        </p:nvSpPr>
        <p:spPr>
          <a:xfrm>
            <a:off x="1383780" y="4554278"/>
            <a:ext cx="112811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  <p:sp>
        <p:nvSpPr>
          <p:cNvPr id="366" name="Google Shape;366;p9"/>
          <p:cNvSpPr txBox="1"/>
          <p:nvPr/>
        </p:nvSpPr>
        <p:spPr>
          <a:xfrm>
            <a:off x="2137553" y="4617454"/>
            <a:ext cx="1161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Presiona el botón ‘</a:t>
            </a: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Dame feedback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’.</a:t>
            </a:r>
            <a:endParaRPr/>
          </a:p>
        </p:txBody>
      </p:sp>
      <p:grpSp>
        <p:nvGrpSpPr>
          <p:cNvPr id="367" name="Google Shape;367;p9"/>
          <p:cNvGrpSpPr/>
          <p:nvPr/>
        </p:nvGrpSpPr>
        <p:grpSpPr>
          <a:xfrm>
            <a:off x="1020304" y="5397161"/>
            <a:ext cx="13301571" cy="1664627"/>
            <a:chOff x="0" y="-66675"/>
            <a:chExt cx="4411093" cy="552027"/>
          </a:xfrm>
        </p:grpSpPr>
        <p:sp>
          <p:nvSpPr>
            <p:cNvPr id="368" name="Google Shape;368;p9"/>
            <p:cNvSpPr/>
            <p:nvPr/>
          </p:nvSpPr>
          <p:spPr>
            <a:xfrm>
              <a:off x="0" y="0"/>
              <a:ext cx="4411093" cy="485352"/>
            </a:xfrm>
            <a:custGeom>
              <a:rect b="b" l="l" r="r" t="t"/>
              <a:pathLst>
                <a:path extrusionOk="0" h="485352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485352"/>
                  </a:lnTo>
                  <a:lnTo>
                    <a:pt x="0" y="48535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69" name="Google Shape;369;p9"/>
            <p:cNvSpPr txBox="1"/>
            <p:nvPr/>
          </p:nvSpPr>
          <p:spPr>
            <a:xfrm>
              <a:off x="0" y="-66675"/>
              <a:ext cx="4411093" cy="5520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" name="Google Shape;370;p9"/>
          <p:cNvGrpSpPr/>
          <p:nvPr/>
        </p:nvGrpSpPr>
        <p:grpSpPr>
          <a:xfrm>
            <a:off x="1020304" y="5397161"/>
            <a:ext cx="900470" cy="1664627"/>
            <a:chOff x="0" y="-66675"/>
            <a:chExt cx="298616" cy="552027"/>
          </a:xfrm>
        </p:grpSpPr>
        <p:sp>
          <p:nvSpPr>
            <p:cNvPr id="371" name="Google Shape;371;p9"/>
            <p:cNvSpPr/>
            <p:nvPr/>
          </p:nvSpPr>
          <p:spPr>
            <a:xfrm>
              <a:off x="0" y="0"/>
              <a:ext cx="298615" cy="485352"/>
            </a:xfrm>
            <a:custGeom>
              <a:rect b="b" l="l" r="r" t="t"/>
              <a:pathLst>
                <a:path extrusionOk="0" h="485352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485352"/>
                  </a:lnTo>
                  <a:lnTo>
                    <a:pt x="0" y="485352"/>
                  </a:lnTo>
                  <a:close/>
                </a:path>
              </a:pathLst>
            </a:custGeom>
            <a:solidFill>
              <a:srgbClr val="2C59B7"/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72" name="Google Shape;372;p9"/>
            <p:cNvSpPr txBox="1"/>
            <p:nvPr/>
          </p:nvSpPr>
          <p:spPr>
            <a:xfrm>
              <a:off x="0" y="-66675"/>
              <a:ext cx="298616" cy="5520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3" name="Google Shape;373;p9"/>
          <p:cNvSpPr txBox="1"/>
          <p:nvPr/>
        </p:nvSpPr>
        <p:spPr>
          <a:xfrm>
            <a:off x="1366123" y="6055683"/>
            <a:ext cx="198140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  <p:sp>
        <p:nvSpPr>
          <p:cNvPr id="374" name="Google Shape;374;p9"/>
          <p:cNvSpPr txBox="1"/>
          <p:nvPr/>
        </p:nvSpPr>
        <p:spPr>
          <a:xfrm>
            <a:off x="2119896" y="5901815"/>
            <a:ext cx="11452833" cy="84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Sube la propuesta que quieres mejorar. Puede ser un borrador o una versión pasada que tengas.</a:t>
            </a:r>
            <a:endParaRPr/>
          </a:p>
        </p:txBody>
      </p:sp>
      <p:grpSp>
        <p:nvGrpSpPr>
          <p:cNvPr id="375" name="Google Shape;375;p9"/>
          <p:cNvGrpSpPr/>
          <p:nvPr/>
        </p:nvGrpSpPr>
        <p:grpSpPr>
          <a:xfrm>
            <a:off x="1020304" y="7079806"/>
            <a:ext cx="13301571" cy="1664627"/>
            <a:chOff x="0" y="-66675"/>
            <a:chExt cx="4411093" cy="552027"/>
          </a:xfrm>
        </p:grpSpPr>
        <p:sp>
          <p:nvSpPr>
            <p:cNvPr id="376" name="Google Shape;376;p9"/>
            <p:cNvSpPr/>
            <p:nvPr/>
          </p:nvSpPr>
          <p:spPr>
            <a:xfrm>
              <a:off x="0" y="0"/>
              <a:ext cx="4411093" cy="485352"/>
            </a:xfrm>
            <a:custGeom>
              <a:rect b="b" l="l" r="r" t="t"/>
              <a:pathLst>
                <a:path extrusionOk="0" h="485352" w="4411093">
                  <a:moveTo>
                    <a:pt x="0" y="0"/>
                  </a:moveTo>
                  <a:lnTo>
                    <a:pt x="4411093" y="0"/>
                  </a:lnTo>
                  <a:lnTo>
                    <a:pt x="4411093" y="485352"/>
                  </a:lnTo>
                  <a:lnTo>
                    <a:pt x="0" y="48535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77" name="Google Shape;377;p9"/>
            <p:cNvSpPr txBox="1"/>
            <p:nvPr/>
          </p:nvSpPr>
          <p:spPr>
            <a:xfrm>
              <a:off x="0" y="-66675"/>
              <a:ext cx="4411093" cy="5520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8" name="Google Shape;378;p9"/>
          <p:cNvGrpSpPr/>
          <p:nvPr/>
        </p:nvGrpSpPr>
        <p:grpSpPr>
          <a:xfrm>
            <a:off x="1020304" y="7079806"/>
            <a:ext cx="900470" cy="1664627"/>
            <a:chOff x="0" y="-66675"/>
            <a:chExt cx="298616" cy="552027"/>
          </a:xfrm>
        </p:grpSpPr>
        <p:sp>
          <p:nvSpPr>
            <p:cNvPr id="379" name="Google Shape;379;p9"/>
            <p:cNvSpPr/>
            <p:nvPr/>
          </p:nvSpPr>
          <p:spPr>
            <a:xfrm>
              <a:off x="0" y="0"/>
              <a:ext cx="298615" cy="485352"/>
            </a:xfrm>
            <a:custGeom>
              <a:rect b="b" l="l" r="r" t="t"/>
              <a:pathLst>
                <a:path extrusionOk="0" h="485352" w="298615">
                  <a:moveTo>
                    <a:pt x="0" y="0"/>
                  </a:moveTo>
                  <a:lnTo>
                    <a:pt x="298615" y="0"/>
                  </a:lnTo>
                  <a:lnTo>
                    <a:pt x="298615" y="485352"/>
                  </a:lnTo>
                  <a:lnTo>
                    <a:pt x="0" y="485352"/>
                  </a:lnTo>
                  <a:close/>
                </a:path>
              </a:pathLst>
            </a:custGeom>
            <a:solidFill>
              <a:srgbClr val="2C59B7"/>
            </a:solidFill>
            <a:ln cap="sq" cmpd="sng" w="28575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80" name="Google Shape;380;p9"/>
            <p:cNvSpPr txBox="1"/>
            <p:nvPr/>
          </p:nvSpPr>
          <p:spPr>
            <a:xfrm>
              <a:off x="0" y="-66675"/>
              <a:ext cx="298616" cy="5520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1" name="Google Shape;381;p9"/>
          <p:cNvSpPr txBox="1"/>
          <p:nvPr/>
        </p:nvSpPr>
        <p:spPr>
          <a:xfrm>
            <a:off x="1366123" y="7738328"/>
            <a:ext cx="198140" cy="472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4</a:t>
            </a:r>
            <a:endParaRPr/>
          </a:p>
        </p:txBody>
      </p:sp>
      <p:sp>
        <p:nvSpPr>
          <p:cNvPr id="382" name="Google Shape;382;p9"/>
          <p:cNvSpPr txBox="1"/>
          <p:nvPr/>
        </p:nvSpPr>
        <p:spPr>
          <a:xfrm>
            <a:off x="2119896" y="7584460"/>
            <a:ext cx="11452833" cy="84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En menos de 10 segundos recibirás un análisis listo y feedback para refinar tu propuesta.</a:t>
            </a:r>
            <a:endParaRPr/>
          </a:p>
        </p:txBody>
      </p:sp>
      <p:grpSp>
        <p:nvGrpSpPr>
          <p:cNvPr id="383" name="Google Shape;383;p9"/>
          <p:cNvGrpSpPr/>
          <p:nvPr/>
        </p:nvGrpSpPr>
        <p:grpSpPr>
          <a:xfrm>
            <a:off x="14986755" y="6767978"/>
            <a:ext cx="2924685" cy="2088513"/>
            <a:chOff x="0" y="0"/>
            <a:chExt cx="1138219" cy="812800"/>
          </a:xfrm>
        </p:grpSpPr>
        <p:sp>
          <p:nvSpPr>
            <p:cNvPr id="384" name="Google Shape;384;p9"/>
            <p:cNvSpPr/>
            <p:nvPr/>
          </p:nvSpPr>
          <p:spPr>
            <a:xfrm>
              <a:off x="0" y="0"/>
              <a:ext cx="1138219" cy="812800"/>
            </a:xfrm>
            <a:custGeom>
              <a:rect b="b" l="l" r="r" t="t"/>
              <a:pathLst>
                <a:path extrusionOk="0" h="812800" w="1138219">
                  <a:moveTo>
                    <a:pt x="1138219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1138219" y="624840"/>
                  </a:lnTo>
                  <a:lnTo>
                    <a:pt x="1138219" y="0"/>
                  </a:lnTo>
                  <a:close/>
                </a:path>
              </a:pathLst>
            </a:custGeom>
            <a:solidFill>
              <a:srgbClr val="618ECE"/>
            </a:solidFill>
            <a:ln cap="sq" cmpd="sng" w="19050">
              <a:solidFill>
                <a:srgbClr val="2C59B7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85" name="Google Shape;385;p9"/>
            <p:cNvSpPr txBox="1"/>
            <p:nvPr/>
          </p:nvSpPr>
          <p:spPr>
            <a:xfrm>
              <a:off x="0" y="0"/>
              <a:ext cx="1138219" cy="6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F2F2F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Haz clic (o Ctrl + clic) en el nombre de la herramienta para abrirlo.</a:t>
              </a:r>
              <a:endParaRPr/>
            </a:p>
          </p:txBody>
        </p:sp>
      </p:grpSp>
      <p:grpSp>
        <p:nvGrpSpPr>
          <p:cNvPr id="386" name="Google Shape;386;p9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387" name="Google Shape;387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88" name="Google Shape;388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9" name="Google Shape;389;p9"/>
          <p:cNvSpPr txBox="1"/>
          <p:nvPr/>
        </p:nvSpPr>
        <p:spPr>
          <a:xfrm>
            <a:off x="2251838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