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</p:sldMasterIdLst>
  <p:notesMasterIdLst>
    <p:notesMasterId r:id="rId52"/>
  </p:notesMasterIdLst>
  <p:sldIdLst>
    <p:sldId id="813" r:id="rId7"/>
    <p:sldId id="705" r:id="rId8"/>
    <p:sldId id="861" r:id="rId9"/>
    <p:sldId id="798" r:id="rId10"/>
    <p:sldId id="799" r:id="rId11"/>
    <p:sldId id="862" r:id="rId12"/>
    <p:sldId id="780" r:id="rId13"/>
    <p:sldId id="784" r:id="rId14"/>
    <p:sldId id="785" r:id="rId15"/>
    <p:sldId id="863" r:id="rId16"/>
    <p:sldId id="800" r:id="rId17"/>
    <p:sldId id="864" r:id="rId18"/>
    <p:sldId id="865" r:id="rId19"/>
    <p:sldId id="846" r:id="rId20"/>
    <p:sldId id="680" r:id="rId21"/>
    <p:sldId id="852" r:id="rId22"/>
    <p:sldId id="849" r:id="rId23"/>
    <p:sldId id="851" r:id="rId24"/>
    <p:sldId id="848" r:id="rId25"/>
    <p:sldId id="831" r:id="rId26"/>
    <p:sldId id="832" r:id="rId27"/>
    <p:sldId id="805" r:id="rId28"/>
    <p:sldId id="653" r:id="rId29"/>
    <p:sldId id="834" r:id="rId30"/>
    <p:sldId id="853" r:id="rId31"/>
    <p:sldId id="835" r:id="rId32"/>
    <p:sldId id="869" r:id="rId33"/>
    <p:sldId id="874" r:id="rId34"/>
    <p:sldId id="881" r:id="rId35"/>
    <p:sldId id="857" r:id="rId36"/>
    <p:sldId id="870" r:id="rId37"/>
    <p:sldId id="871" r:id="rId38"/>
    <p:sldId id="872" r:id="rId39"/>
    <p:sldId id="875" r:id="rId40"/>
    <p:sldId id="882" r:id="rId41"/>
    <p:sldId id="876" r:id="rId42"/>
    <p:sldId id="877" r:id="rId43"/>
    <p:sldId id="878" r:id="rId44"/>
    <p:sldId id="879" r:id="rId45"/>
    <p:sldId id="880" r:id="rId46"/>
    <p:sldId id="883" r:id="rId47"/>
    <p:sldId id="817" r:id="rId48"/>
    <p:sldId id="821" r:id="rId49"/>
    <p:sldId id="843" r:id="rId50"/>
    <p:sldId id="679" r:id="rId51"/>
  </p:sldIdLst>
  <p:sldSz cx="9144000" cy="6858000" type="screen4x3"/>
  <p:notesSz cx="6735763" cy="9866313"/>
  <p:embeddedFontLst>
    <p:embeddedFont>
      <p:font typeface="Dosis ExtraBold" panose="020B0604020202020204" charset="0"/>
      <p:bold r:id="rId53"/>
    </p:embeddedFont>
    <p:embeddedFont>
      <p:font typeface="Dosis Medium" panose="020B0604020202020204" charset="0"/>
      <p:regular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Dosis" panose="020B0604020202020204" charset="0"/>
      <p:regular r:id="rId59"/>
      <p:bold r:id="rId60"/>
    </p:embeddedFont>
    <p:embeddedFont>
      <p:font typeface="Dosis SemiBold" panose="020B0604020202020204" charset="0"/>
      <p:bold r:id="rId6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565F88"/>
    <a:srgbClr val="F26553"/>
    <a:srgbClr val="E84234"/>
    <a:srgbClr val="2AB6D7"/>
    <a:srgbClr val="55B7DE"/>
    <a:srgbClr val="A1A6BC"/>
    <a:srgbClr val="424D7B"/>
    <a:srgbClr val="4B53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A2A3A7-3923-4890-81BF-3FA873125067}" v="344" dt="2025-09-30T22:20:17.105"/>
    <p1510:client id="{9AD0156E-A47D-4A42-AD0E-E15C130DBE87}" v="209" dt="2025-09-30T16:54:49.1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38" d="100"/>
          <a:sy n="38" d="100"/>
        </p:scale>
        <p:origin x="1380" y="4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font" Target="fonts/font3.fntdata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microsoft.com/office/2018/10/relationships/authors" Target="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4.fntdata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7.fntdata"/><Relationship Id="rId67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2.fntdata"/><Relationship Id="rId6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28/10/2025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A2811F0-D07B-CB25-78C1-14BBBD015A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314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398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400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9682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582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813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65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4522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638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413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410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33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53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3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70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22985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png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7" Type="http://schemas.openxmlformats.org/officeDocument/2006/relationships/image" Target="../media/image23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4.png"/><Relationship Id="rId5" Type="http://schemas.openxmlformats.org/officeDocument/2006/relationships/customXml" Target="../ink/ink4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7" Type="http://schemas.openxmlformats.org/officeDocument/2006/relationships/image" Target="../media/image41.jp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0.PNG"/><Relationship Id="rId5" Type="http://schemas.openxmlformats.org/officeDocument/2006/relationships/customXml" Target="../ink/ink6.xml"/><Relationship Id="rId4" Type="http://schemas.openxmlformats.org/officeDocument/2006/relationships/image" Target="../media/image4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customXml" Target="../ink/ink8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3.png"/><Relationship Id="rId10" Type="http://schemas.openxmlformats.org/officeDocument/2006/relationships/image" Target="../media/image42.png"/><Relationship Id="rId9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7" Type="http://schemas.openxmlformats.org/officeDocument/2006/relationships/image" Target="../media/image41.jp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0.PNG"/><Relationship Id="rId5" Type="http://schemas.openxmlformats.org/officeDocument/2006/relationships/customXml" Target="../ink/ink10.xml"/><Relationship Id="rId4" Type="http://schemas.openxmlformats.org/officeDocument/2006/relationships/image" Target="../media/image4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customXml" Target="../ink/ink12.xml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3.png"/><Relationship Id="rId10" Type="http://schemas.openxmlformats.org/officeDocument/2006/relationships/image" Target="../media/image46.png"/><Relationship Id="rId9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460.png"/><Relationship Id="rId4" Type="http://schemas.openxmlformats.org/officeDocument/2006/relationships/customXml" Target="../ink/ink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7" Type="http://schemas.openxmlformats.org/officeDocument/2006/relationships/image" Target="../media/image47.emf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0.PNG"/><Relationship Id="rId5" Type="http://schemas.openxmlformats.org/officeDocument/2006/relationships/customXml" Target="../ink/ink16.xml"/><Relationship Id="rId4" Type="http://schemas.openxmlformats.org/officeDocument/2006/relationships/image" Target="../media/image4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7" Type="http://schemas.openxmlformats.org/officeDocument/2006/relationships/image" Target="../media/image31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0.PNG"/><Relationship Id="rId5" Type="http://schemas.openxmlformats.org/officeDocument/2006/relationships/customXml" Target="../ink/ink18.xml"/><Relationship Id="rId4" Type="http://schemas.openxmlformats.org/officeDocument/2006/relationships/image" Target="../media/image4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customXml" Target="../ink/ink20.xml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3.png"/><Relationship Id="rId10" Type="http://schemas.openxmlformats.org/officeDocument/2006/relationships/image" Target="../media/image42.png"/><Relationship Id="rId9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7" Type="http://schemas.openxmlformats.org/officeDocument/2006/relationships/image" Target="../media/image47.emf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0.PNG"/><Relationship Id="rId5" Type="http://schemas.openxmlformats.org/officeDocument/2006/relationships/customXml" Target="../ink/ink22.xml"/><Relationship Id="rId4" Type="http://schemas.openxmlformats.org/officeDocument/2006/relationships/image" Target="../media/image4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customXml" Target="../ink/ink24.xml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3.png"/><Relationship Id="rId10" Type="http://schemas.openxmlformats.org/officeDocument/2006/relationships/image" Target="../media/image42.png"/><Relationship Id="rId9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460.png"/><Relationship Id="rId4" Type="http://schemas.openxmlformats.org/officeDocument/2006/relationships/customXml" Target="../ink/ink2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7" Type="http://schemas.openxmlformats.org/officeDocument/2006/relationships/image" Target="../media/image23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0.PNG"/><Relationship Id="rId5" Type="http://schemas.openxmlformats.org/officeDocument/2006/relationships/customXml" Target="../ink/ink28.xml"/><Relationship Id="rId4" Type="http://schemas.openxmlformats.org/officeDocument/2006/relationships/image" Target="../media/image4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7" Type="http://schemas.openxmlformats.org/officeDocument/2006/relationships/image" Target="../media/image31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0.PNG"/><Relationship Id="rId5" Type="http://schemas.openxmlformats.org/officeDocument/2006/relationships/customXml" Target="../ink/ink30.xml"/><Relationship Id="rId4" Type="http://schemas.openxmlformats.org/officeDocument/2006/relationships/image" Target="../media/image4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customXml" Target="../ink/ink32.xml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3.png"/><Relationship Id="rId10" Type="http://schemas.openxmlformats.org/officeDocument/2006/relationships/image" Target="../media/image42.png"/><Relationship Id="rId9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7" Type="http://schemas.openxmlformats.org/officeDocument/2006/relationships/image" Target="../media/image48.emf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0.PNG"/><Relationship Id="rId5" Type="http://schemas.openxmlformats.org/officeDocument/2006/relationships/customXml" Target="../ink/ink34.xml"/><Relationship Id="rId4" Type="http://schemas.openxmlformats.org/officeDocument/2006/relationships/image" Target="../media/image4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customXml" Target="../ink/ink36.xml"/><Relationship Id="rId2" Type="http://schemas.openxmlformats.org/officeDocument/2006/relationships/customXml" Target="../ink/ink3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3.png"/><Relationship Id="rId10" Type="http://schemas.openxmlformats.org/officeDocument/2006/relationships/image" Target="../media/image42.png"/><Relationship Id="rId9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460.png"/><Relationship Id="rId4" Type="http://schemas.openxmlformats.org/officeDocument/2006/relationships/customXml" Target="../ink/ink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3.png"/><Relationship Id="rId2" Type="http://schemas.openxmlformats.org/officeDocument/2006/relationships/customXml" Target="../ink/ink3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png"/><Relationship Id="rId5" Type="http://schemas.openxmlformats.org/officeDocument/2006/relationships/image" Target="../media/image51.png"/><Relationship Id="rId4" Type="http://schemas.openxmlformats.org/officeDocument/2006/relationships/customXml" Target="../ink/ink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4.png"/><Relationship Id="rId2" Type="http://schemas.openxmlformats.org/officeDocument/2006/relationships/customXml" Target="../ink/ink4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44.png"/><Relationship Id="rId4" Type="http://schemas.openxmlformats.org/officeDocument/2006/relationships/customXml" Target="../ink/ink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91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0773A-9D79-DDCA-972F-4211D3520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376971-BDC7-9B21-AAC7-17D969FAD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joue le dialogue en français avec son voisin. Chacun répond avec son vrai nom et prénom.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2145075-181A-39CB-DE30-3BAF272E5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594008" y="2944633"/>
            <a:ext cx="3955983" cy="26373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1207841-32DE-B1FC-8F2C-DF8985A16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1" y="2244906"/>
            <a:ext cx="1218404" cy="11027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FCB63CC-5357-4DA9-3C5D-5BB0751D2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226" y="2252068"/>
            <a:ext cx="1219370" cy="108600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264A14-DB24-7E41-756F-E063717B9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226" y="2337509"/>
            <a:ext cx="1066949" cy="97168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37329CA-465B-FB97-4F10-485AB07E56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3B59CA6-1A36-602A-6FB2-552C2165EDB7}"/>
              </a:ext>
            </a:extLst>
          </p:cNvPr>
          <p:cNvSpPr txBox="1"/>
          <p:nvPr/>
        </p:nvSpPr>
        <p:spPr>
          <a:xfrm>
            <a:off x="932006" y="3966987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 Comment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dirty="0">
                <a:solidFill>
                  <a:srgbClr val="445C80"/>
                </a:solidFill>
                <a:latin typeface="Dosis" pitchFamily="2" charset="0"/>
              </a:rPr>
              <a:t>tu t’appelles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EF0FFC3-B000-5AD6-CC22-5339C46E375D}"/>
              </a:ext>
            </a:extLst>
          </p:cNvPr>
          <p:cNvSpPr txBox="1"/>
          <p:nvPr/>
        </p:nvSpPr>
        <p:spPr>
          <a:xfrm>
            <a:off x="6262824" y="4136263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m’appelle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_____________</a:t>
            </a:r>
          </a:p>
        </p:txBody>
      </p:sp>
    </p:spTree>
    <p:extLst>
      <p:ext uri="{BB962C8B-B14F-4D97-AF65-F5344CB8AC3E}">
        <p14:creationId xmlns:p14="http://schemas.microsoft.com/office/powerpoint/2010/main" val="10270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A711986-FA4F-0BB6-DE28-273A64CB8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508072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Répondre à  la question : « Comment tu t’appelles ? ».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Écriture de syllabes.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418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de mots et de syllabes.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66B194FC-BAAD-48AC-0928-108507E6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C492CF4-81B4-C802-566E-6E85C0A6F13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F6817B6-EE4A-BBCF-A489-311A1DD2244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2BA5D3-0ED9-A296-05FB-B0A19634137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AB0DAC63-6225-DAAB-91FD-22A669B2FDD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1B960D9-62B9-0C0A-999C-61D7BA4E7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BA753EF-D76E-4894-CBD8-2ACB1D823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4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75DDC-A69B-2301-C54E-3DA263C28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A598E0-0036-D1C6-7F74-CBA5CEF8B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à lire des syllabes et des mots avec le son « o ».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C933CD-C491-45CE-A4C4-916A75BEB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30728E9-BCBC-DD06-E24E-6555D5D3F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73" y="2577408"/>
            <a:ext cx="7604853" cy="240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0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DE2A7A-BCBA-40C8-081B-4E7F451E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7541A3-5920-B113-CC98-65A5BD3A2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30728E9-BCBC-DD06-E24E-6555D5D3F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73" y="2577408"/>
            <a:ext cx="7604853" cy="240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097F3F8-4432-36CD-4790-7E7F9D392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Mdia2N2 (1)">
            <a:hlinkClick r:id="" action="ppaction://media"/>
            <a:extLst>
              <a:ext uri="{FF2B5EF4-FFF2-40B4-BE49-F238E27FC236}">
                <a16:creationId xmlns:a16="http://schemas.microsoft.com/office/drawing/2014/main" id="{CBB53ACD-58E2-D7B7-6978-FBD14A8FB0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2000" y="1637716"/>
            <a:ext cx="6150250" cy="458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488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319C8-0D77-DCAF-B435-76DB08AE8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92850D-70C6-EE59-6313-A75A448C3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AE3F01D-42F8-4758-9FFB-825ED2620748}"/>
              </a:ext>
            </a:extLst>
          </p:cNvPr>
          <p:cNvSpPr txBox="1"/>
          <p:nvPr/>
        </p:nvSpPr>
        <p:spPr>
          <a:xfrm>
            <a:off x="1175313" y="3005498"/>
            <a:ext cx="7267508" cy="118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m   </a:t>
            </a:r>
            <a:r>
              <a:rPr lang="fr-FR" sz="5400" b="1" dirty="0">
                <a:solidFill>
                  <a:srgbClr val="00ACA4"/>
                </a:solidFill>
                <a:latin typeface="Dosis" pitchFamily="2" charset="0"/>
              </a:rPr>
              <a:t>o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&gt;    m</a:t>
            </a:r>
            <a:r>
              <a:rPr lang="fr-FR" sz="5400" b="1" dirty="0">
                <a:solidFill>
                  <a:srgbClr val="00ACA4"/>
                </a:solidFill>
                <a:latin typeface="Dosis" pitchFamily="2" charset="0"/>
              </a:rPr>
              <a:t>o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 &gt;   m</a:t>
            </a:r>
            <a:r>
              <a:rPr lang="fr-FR" sz="5400" b="1" dirty="0">
                <a:solidFill>
                  <a:srgbClr val="00ACA4"/>
                </a:solidFill>
                <a:latin typeface="Dosis" pitchFamily="2" charset="0"/>
              </a:rPr>
              <a:t>o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t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o</a:t>
            </a:r>
            <a:endParaRPr lang="fr-FR" sz="5400" b="1" dirty="0">
              <a:solidFill>
                <a:srgbClr val="00ACA4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446E86E-2F76-816A-E3FF-BED09FE05A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968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402BE-8DE4-06D5-DA6C-EBB8BE8AA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D9B73D-83C3-F42E-E548-402A9498C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A6E01A-5552-5351-CE4A-E3FA4A39D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CFB479E-F8AF-F6B4-73AB-73447AD23BD1}"/>
              </a:ext>
            </a:extLst>
          </p:cNvPr>
          <p:cNvSpPr txBox="1"/>
          <p:nvPr/>
        </p:nvSpPr>
        <p:spPr>
          <a:xfrm>
            <a:off x="938246" y="3073232"/>
            <a:ext cx="8205754" cy="114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5200" b="1" dirty="0" err="1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ch</a:t>
            </a:r>
            <a:r>
              <a:rPr lang="fr-FR" sz="5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</a:t>
            </a:r>
            <a:r>
              <a:rPr lang="fr-FR" sz="5200" b="1" dirty="0">
                <a:solidFill>
                  <a:srgbClr val="00ACA4"/>
                </a:solidFill>
                <a:latin typeface="Dosis" pitchFamily="2" charset="0"/>
              </a:rPr>
              <a:t>au</a:t>
            </a:r>
            <a:r>
              <a:rPr lang="fr-FR" sz="5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&gt;    </a:t>
            </a:r>
            <a:r>
              <a:rPr lang="fr-FR" sz="5200" b="1" dirty="0" err="1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ch</a:t>
            </a:r>
            <a:r>
              <a:rPr lang="fr-FR" sz="5200" b="1" dirty="0" err="1">
                <a:solidFill>
                  <a:srgbClr val="00ACA4"/>
                </a:solidFill>
                <a:latin typeface="Dosis" pitchFamily="2" charset="0"/>
              </a:rPr>
              <a:t>au</a:t>
            </a:r>
            <a:r>
              <a:rPr lang="fr-FR" sz="5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 &gt;   ch</a:t>
            </a:r>
            <a:r>
              <a:rPr lang="fr-FR" sz="5200" b="1" dirty="0">
                <a:solidFill>
                  <a:srgbClr val="00ACA4"/>
                </a:solidFill>
                <a:latin typeface="Dosis" pitchFamily="2" charset="0"/>
              </a:rPr>
              <a:t>au</a:t>
            </a:r>
            <a:r>
              <a:rPr lang="fr-FR" sz="5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" pitchFamily="2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5281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02CFA-D062-CA19-AF11-8C3B25DEB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06BD46-11AF-C6ED-3FA6-82555E075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53C52D-506B-B45B-2352-185DA86109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30B83C4-F0B9-E125-ADA5-F384415DD019}"/>
              </a:ext>
            </a:extLst>
          </p:cNvPr>
          <p:cNvSpPr txBox="1"/>
          <p:nvPr/>
        </p:nvSpPr>
        <p:spPr>
          <a:xfrm>
            <a:off x="938246" y="3073232"/>
            <a:ext cx="8205754" cy="114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5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t   </a:t>
            </a:r>
            <a:r>
              <a:rPr lang="fr-FR" sz="5200" b="1" dirty="0">
                <a:solidFill>
                  <a:srgbClr val="00ACA4"/>
                </a:solidFill>
                <a:latin typeface="Dosis" pitchFamily="2" charset="0"/>
              </a:rPr>
              <a:t>eau</a:t>
            </a:r>
            <a:r>
              <a:rPr lang="fr-FR" sz="5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&gt;    </a:t>
            </a:r>
            <a:r>
              <a:rPr lang="fr-FR" sz="5200" b="1" dirty="0" err="1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t</a:t>
            </a:r>
            <a:r>
              <a:rPr lang="fr-FR" sz="5200" b="1" dirty="0" err="1">
                <a:solidFill>
                  <a:srgbClr val="00ACA4"/>
                </a:solidFill>
                <a:latin typeface="Dosis" pitchFamily="2" charset="0"/>
              </a:rPr>
              <a:t>eau</a:t>
            </a:r>
            <a:r>
              <a:rPr lang="fr-FR" sz="5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 &gt;   bat</a:t>
            </a:r>
            <a:r>
              <a:rPr lang="fr-FR" sz="5200" b="1" dirty="0">
                <a:solidFill>
                  <a:srgbClr val="00ACA4"/>
                </a:solidFill>
                <a:latin typeface="Dosis" pitchFamily="2" charset="0"/>
              </a:rPr>
              <a:t>eau</a:t>
            </a:r>
            <a:endParaRPr lang="fr-FR" sz="5200" b="1" dirty="0">
              <a:solidFill>
                <a:schemeClr val="tx1">
                  <a:lumMod val="50000"/>
                  <a:lumOff val="50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4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5D8F8-08F9-D77F-FCF1-6F5F0856E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C1F2B9-3A1D-49F6-52C9-4D9D924D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61FE0B-D76B-E892-E323-EF176E8495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1B05737-90DB-9278-137A-55D7C563D460}"/>
              </a:ext>
            </a:extLst>
          </p:cNvPr>
          <p:cNvSpPr txBox="1"/>
          <p:nvPr/>
        </p:nvSpPr>
        <p:spPr>
          <a:xfrm>
            <a:off x="650378" y="3107098"/>
            <a:ext cx="820575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m   </a:t>
            </a:r>
            <a:r>
              <a:rPr lang="fr-FR" sz="4800" b="1" dirty="0">
                <a:solidFill>
                  <a:srgbClr val="00ACA4"/>
                </a:solidFill>
                <a:latin typeface="Dosis" pitchFamily="2" charset="0"/>
              </a:rPr>
              <a:t>eau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&gt;    </a:t>
            </a:r>
            <a:r>
              <a:rPr lang="fr-FR" sz="4800" b="1" dirty="0" err="1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m</a:t>
            </a:r>
            <a:r>
              <a:rPr lang="fr-FR" sz="4800" b="1" dirty="0" err="1">
                <a:solidFill>
                  <a:srgbClr val="00ACA4"/>
                </a:solidFill>
                <a:latin typeface="Dosis" pitchFamily="2" charset="0"/>
              </a:rPr>
              <a:t>eau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 &gt;   cham</a:t>
            </a:r>
            <a:r>
              <a:rPr lang="fr-FR" sz="4800" b="1" dirty="0">
                <a:solidFill>
                  <a:srgbClr val="00ACA4"/>
                </a:solidFill>
                <a:latin typeface="Dosis" pitchFamily="2" charset="0"/>
              </a:rPr>
              <a:t>eau</a:t>
            </a:r>
            <a:endParaRPr lang="fr-FR" sz="4800" b="1" dirty="0">
              <a:solidFill>
                <a:schemeClr val="tx1">
                  <a:lumMod val="50000"/>
                  <a:lumOff val="50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le manuel à la page 10.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2EF434-1AE3-33AB-D558-2610280E2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389" y="1719555"/>
            <a:ext cx="3106985" cy="438244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B106A96-A244-FC41-0088-2CB697118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04FA026-4BFE-CE7D-AACB-E553B31F1458}"/>
              </a:ext>
            </a:extLst>
          </p:cNvPr>
          <p:cNvSpPr/>
          <p:nvPr/>
        </p:nvSpPr>
        <p:spPr>
          <a:xfrm>
            <a:off x="3318934" y="2980268"/>
            <a:ext cx="2768600" cy="137160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E9AF1-010B-57C2-21BD-5FD0F22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A487592-801D-7EFA-3B6D-C04B0821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vous allez lire à votre voisin. À tour de rôle.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A0711F-4108-A6EA-6DEB-A6DB6C48A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80" y="2438883"/>
            <a:ext cx="4512420" cy="24379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276ABD7-CFC2-FB40-1418-A91869A40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19BB55B-1F56-CDB6-B9FB-94B3A99222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59"/>
          <a:stretch>
            <a:fillRect/>
          </a:stretch>
        </p:blipFill>
        <p:spPr>
          <a:xfrm>
            <a:off x="5629770" y="2733865"/>
            <a:ext cx="2794359" cy="214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305AD58-7D41-E499-8F2F-54C4365C3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5021181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Lecture de syllabes et de mots.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sz="1400" dirty="0"/>
              <a:t>Poser la question « comment tu t’appelles ? » .</a:t>
            </a:r>
            <a:endParaRPr lang="fr-MA" sz="1400" dirty="0"/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201410" y="5133855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Ecriture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Ecriture  de mots.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233C408-C6D8-5C60-2BD5-2FE2E235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2F781E9-43D9-1FA6-4757-2E58F88BDAE0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1ADBCE8-4058-6CD9-931E-02EC1F5CB22D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9BDE9A-02B3-0AD2-6B79-D6856938F56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FEDF8C72-8483-4E6E-BC55-9AA20292B5A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écrire des mots avec le son « o ».  Soyez attentifs 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146F13D6-395A-F0DF-FF1A-A9C20A0516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C36428D-0139-E54F-A490-FA138C5D63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bateau.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b-a-t-e-a-u.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2D05FB3-3E70-114F-7AF3-B0EDCCB8D63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2D05FB3-3E70-114F-7AF3-B0EDCCB8D63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Image 13">
            <a:extLst>
              <a:ext uri="{FF2B5EF4-FFF2-40B4-BE49-F238E27FC236}">
                <a16:creationId xmlns:a16="http://schemas.microsoft.com/office/drawing/2014/main" id="{88E5EFBF-8D89-0C75-6302-9B6AAF7B8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C6BC14F-6FE4-4F69-8B8B-BB398AD8D039}"/>
              </a:ext>
            </a:extLst>
          </p:cNvPr>
          <p:cNvSpPr txBox="1"/>
          <p:nvPr/>
        </p:nvSpPr>
        <p:spPr>
          <a:xfrm>
            <a:off x="4914869" y="3228680"/>
            <a:ext cx="27815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bat</a:t>
            </a:r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eau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00ACA4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17" name="Espace réservé pour une image  10">
            <a:extLst>
              <a:ext uri="{FF2B5EF4-FFF2-40B4-BE49-F238E27FC236}">
                <a16:creationId xmlns:a16="http://schemas.microsoft.com/office/drawing/2014/main" id="{F04133F8-311E-99C7-5215-EE25C418D2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4" t="17859" r="9127" b="23805"/>
          <a:stretch>
            <a:fillRect/>
          </a:stretch>
        </p:blipFill>
        <p:spPr>
          <a:xfrm>
            <a:off x="1299410" y="2787617"/>
            <a:ext cx="2652267" cy="20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0934F-5B41-F688-1B7A-5E9545D76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62EE46-7037-20E2-EDDC-CDFB25933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bateau en lisant chaque lettre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10">
            <a:extLst>
              <a:ext uri="{FF2B5EF4-FFF2-40B4-BE49-F238E27FC236}">
                <a16:creationId xmlns:a16="http://schemas.microsoft.com/office/drawing/2014/main" id="{851B11DB-2391-F3F2-0197-D218B2970B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4" t="17859" r="9127" b="23805"/>
          <a:stretch>
            <a:fillRect/>
          </a:stretch>
        </p:blipFill>
        <p:spPr>
          <a:xfrm>
            <a:off x="1299410" y="2796084"/>
            <a:ext cx="2652267" cy="206552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AACEBC9-B858-089B-8690-C165C3D237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31DEDB3-D9F0-F9F1-F173-516F586D6E45}"/>
              </a:ext>
            </a:extLst>
          </p:cNvPr>
          <p:cNvSpPr txBox="1"/>
          <p:nvPr/>
        </p:nvSpPr>
        <p:spPr>
          <a:xfrm>
            <a:off x="4914869" y="3228680"/>
            <a:ext cx="27815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bat</a:t>
            </a:r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eau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00ACA4"/>
              </a:solidFill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22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6ECA65EF-0E0E-0743-9CBF-7F497BB699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861381E-84E3-DF72-52B5-13F71CF1EA5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9FB3B-9B77-0968-D456-7B22302FD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7A9C4-9BD5-EC3D-7F41-765D0DBF8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BB1575C-21AE-C80C-1763-55A0AA511D2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E51DD611-7100-CF98-E09B-00BE490E22F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10">
            <a:extLst>
              <a:ext uri="{FF2B5EF4-FFF2-40B4-BE49-F238E27FC236}">
                <a16:creationId xmlns:a16="http://schemas.microsoft.com/office/drawing/2014/main" id="{8231A38A-ECBC-0388-5292-62CAEC0A46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4" t="17859" r="9127" b="23805"/>
          <a:stretch>
            <a:fillRect/>
          </a:stretch>
        </p:blipFill>
        <p:spPr>
          <a:xfrm>
            <a:off x="3245866" y="2728350"/>
            <a:ext cx="2652267" cy="2065520"/>
          </a:xfrm>
          <a:prstGeom prst="rect">
            <a:avLst/>
          </a:prstGeom>
        </p:spPr>
      </p:pic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BE4F068-46DC-98EC-0C4A-9950883C42C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293" y="756000"/>
            <a:ext cx="826002" cy="82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6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792F9-3D52-02B0-4DE9-984649644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969C4-C2B0-1170-7B8F-27A07BBB1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A92FAFA-0B13-3C72-C1D1-7AE994869FD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32DD8DE0-2327-43A9-B884-EC49CEAEA87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F285CCE7-DEBE-F5F6-EC6A-1A465EA02C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53E3764-7558-4567-55AD-476D8E95C90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179" y="1617744"/>
            <a:ext cx="4267642" cy="426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3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6E150-CDC9-2CDD-5459-74EB50B94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6BA44E-DFD7-EB40-6213-006C24294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76F68BD-8F9A-7A52-9429-95871C1B279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76F68BD-8F9A-7A52-9429-95871C1B279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1A9319C9-2AC5-22CA-A799-1CD8F276D3C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1A9319C9-2AC5-22CA-A799-1CD8F276D3C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5FCE362C-8441-32D1-9411-60025A5976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88FEA096-FC7E-2AD4-0D74-47ABEAD4C2FA}"/>
              </a:ext>
            </a:extLst>
          </p:cNvPr>
          <p:cNvSpPr txBox="1">
            <a:spLocks/>
          </p:cNvSpPr>
          <p:nvPr/>
        </p:nvSpPr>
        <p:spPr>
          <a:xfrm>
            <a:off x="3143599" y="3429000"/>
            <a:ext cx="2856801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algn="ctr"/>
            <a:r>
              <a:rPr lang="fr-FR" sz="7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bateau</a:t>
            </a:r>
          </a:p>
        </p:txBody>
      </p:sp>
    </p:spTree>
    <p:extLst>
      <p:ext uri="{BB962C8B-B14F-4D97-AF65-F5344CB8AC3E}">
        <p14:creationId xmlns:p14="http://schemas.microsoft.com/office/powerpoint/2010/main" val="286464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5">
            <a:extLst>
              <a:ext uri="{FF2B5EF4-FFF2-40B4-BE49-F238E27FC236}">
                <a16:creationId xmlns:a16="http://schemas.microsoft.com/office/drawing/2014/main" id="{F3DFE8FA-5587-AD71-620B-92C5672FD9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59" b="-14859"/>
          <a:stretch>
            <a:fillRect/>
          </a:stretch>
        </p:blipFill>
        <p:spPr>
          <a:xfrm>
            <a:off x="306558" y="2460236"/>
            <a:ext cx="3254191" cy="3254191"/>
          </a:xfrm>
          <a:prstGeom prst="rect">
            <a:avLst/>
          </a:prstGeom>
        </p:spPr>
      </p:pic>
      <p:pic>
        <p:nvPicPr>
          <p:cNvPr id="3" name="Espace réservé pour une image  8">
            <a:extLst>
              <a:ext uri="{FF2B5EF4-FFF2-40B4-BE49-F238E27FC236}">
                <a16:creationId xmlns:a16="http://schemas.microsoft.com/office/drawing/2014/main" id="{8E38F858-D02A-001F-8075-960EB1CF9B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59" b="-14859"/>
          <a:stretch>
            <a:fillRect/>
          </a:stretch>
        </p:blipFill>
        <p:spPr>
          <a:xfrm>
            <a:off x="3691560" y="2454656"/>
            <a:ext cx="3254191" cy="3254191"/>
          </a:xfrm>
          <a:prstGeom prst="rect">
            <a:avLst/>
          </a:prstGeom>
        </p:spPr>
      </p:pic>
      <p:pic>
        <p:nvPicPr>
          <p:cNvPr id="4" name="Espace réservé pour une image  14">
            <a:extLst>
              <a:ext uri="{FF2B5EF4-FFF2-40B4-BE49-F238E27FC236}">
                <a16:creationId xmlns:a16="http://schemas.microsoft.com/office/drawing/2014/main" id="{7B47F390-31F3-0EE4-F06F-F63D5A4886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74" r="-26674"/>
          <a:stretch>
            <a:fillRect/>
          </a:stretch>
        </p:blipFill>
        <p:spPr>
          <a:xfrm>
            <a:off x="6623924" y="2821714"/>
            <a:ext cx="2520076" cy="2520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798B87-ACD7-5B2C-A764-90C2F061330D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137C7-E550-5A92-91B8-0E4A94A8CBF7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6131734-4580-1F17-EA9B-8E7C57AD8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A1339CC-F3E4-C863-2C16-CE40052C4C1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B4CFA6-F847-8AD0-B41B-CBAA28F1601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4EBD59-A30D-A09D-FBD6-229E4460D2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20E803C9-555C-3000-B4E7-15E79582503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862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50F92-3C67-28EB-843F-09C8FFBDC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FBB561D-4036-9388-1048-485E7CB9497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FBB561D-4036-9388-1048-485E7CB949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583EEB3-44C4-3CF1-9760-CE7F764DD9B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583EEB3-44C4-3CF1-9760-CE7F764DD9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DC95D3B0-8B00-F5A6-E9EC-DB98B49657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7326" y="3039852"/>
            <a:ext cx="2281473" cy="17473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39626A1-7512-54FF-C740-62216E1FA5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B69BF49-A5BC-BAD0-6EC6-4D23B58E7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vélo.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v-é-l-o.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6948904-D0A5-48F9-78E5-43A97930C4F0}"/>
              </a:ext>
            </a:extLst>
          </p:cNvPr>
          <p:cNvSpPr txBox="1"/>
          <p:nvPr/>
        </p:nvSpPr>
        <p:spPr>
          <a:xfrm>
            <a:off x="4914869" y="3228680"/>
            <a:ext cx="17604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fr-FR" sz="7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uLnTx/>
                <a:uFillTx/>
                <a:latin typeface="Dosis" pitchFamily="2" charset="0"/>
              </a:rPr>
              <a:t>vél</a:t>
            </a:r>
            <a:r>
              <a:rPr kumimoji="0" lang="fr-FR" sz="7200" b="1" i="0" u="none" strike="noStrike" kern="1200" cap="none" spc="0" normalizeH="0" baseline="0" noProof="0" dirty="0">
                <a:ln w="0"/>
                <a:solidFill>
                  <a:srgbClr val="00ACA4"/>
                </a:solidFill>
                <a:uLnTx/>
                <a:uFillTx/>
                <a:latin typeface="Dosis" pitchFamily="2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47558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CC6B3-8282-41DC-587F-F0E94914A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8668EB-F277-6FA0-58DC-E9E907B73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vélo en lisant chaque lettre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1F8A3A4-25D7-1B5E-8D17-FD436FEB48E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A17D9F4-F9B9-BB68-550B-317C4539C0B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5F544905-CB0F-4E24-D741-C0C0828F8C5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2EB88D7-EFCD-A50C-DD4A-6D1992F16A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7326" y="3039852"/>
            <a:ext cx="2281473" cy="174731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3E09E2B-ED21-C8B2-D7B7-7B2DE639DC84}"/>
              </a:ext>
            </a:extLst>
          </p:cNvPr>
          <p:cNvSpPr txBox="1"/>
          <p:nvPr/>
        </p:nvSpPr>
        <p:spPr>
          <a:xfrm>
            <a:off x="4914869" y="3228680"/>
            <a:ext cx="17604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fr-FR" sz="7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uLnTx/>
                <a:uFillTx/>
                <a:latin typeface="Dosis" pitchFamily="2" charset="0"/>
              </a:rPr>
              <a:t>vél</a:t>
            </a:r>
            <a:r>
              <a:rPr kumimoji="0" lang="fr-FR" sz="7200" b="1" i="0" u="none" strike="noStrike" kern="1200" cap="none" spc="0" normalizeH="0" baseline="0" noProof="0" dirty="0">
                <a:ln w="0"/>
                <a:solidFill>
                  <a:srgbClr val="00ACA4"/>
                </a:solidFill>
                <a:uLnTx/>
                <a:uFillTx/>
                <a:latin typeface="Dosis" pitchFamily="2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17129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80582-4823-DE04-94A7-309428765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5F5053-7656-262E-DB73-477FB7A03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668349E-926C-FDA6-3AA5-9FD33836E54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9E30FEF-F286-103B-B502-5AD4FDD7EA92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A70ABCAE-FA40-A0F3-4CB7-9270C62CFD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4725A8E-57DA-CAC5-C9A1-FA84F9E2998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3D1D4-D483-890C-EE45-078F1FE44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7AEB6F-8A7A-FD9B-E40F-59E144D8F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17E2F90-6F86-9E47-B9FA-B0D327BDC03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43B3E60-5F50-0298-15A1-6A80BEE24B8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0BD1A32E-F78F-6D25-B493-986F5E64E4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0126" y="2924055"/>
            <a:ext cx="2344230" cy="1795383"/>
          </a:xfrm>
          <a:prstGeom prst="rect">
            <a:avLst/>
          </a:prstGeom>
        </p:spPr>
      </p:pic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3E1F887-2EA7-42E8-09A7-566F8FD128E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293" y="756000"/>
            <a:ext cx="826002" cy="82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00087-7165-AE14-3CFC-781A0CC01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8B9F9D-6156-EBC0-CB13-CE939BA9A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CFF40B12-1E3B-ADC7-F4A3-CFF1BFC4939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6C50C907-5F42-A99F-DEC0-7C32DBB3406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6544E301-5A96-29D2-B970-9ABFF09267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E2BAB2C-8673-43C1-418F-44CFBD7AF86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6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AF9A9-0DAD-37E9-E195-8A3ABCB73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94FF3C-F617-4E9B-3A37-E2D0A75EE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70D9897-05B5-7B08-69A6-D71133B4D54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70D9897-05B5-7B08-69A6-D71133B4D54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84F96FF-3556-C60A-4453-38E1AC588C7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84F96FF-3556-C60A-4453-38E1AC588C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A39B813D-F75E-75D4-66EE-309672C36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D09A3B38-D199-FFB8-B9AC-139100B5F635}"/>
              </a:ext>
            </a:extLst>
          </p:cNvPr>
          <p:cNvSpPr txBox="1">
            <a:spLocks/>
          </p:cNvSpPr>
          <p:nvPr/>
        </p:nvSpPr>
        <p:spPr>
          <a:xfrm>
            <a:off x="3143599" y="3429000"/>
            <a:ext cx="2856801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algn="ctr"/>
            <a:r>
              <a:rPr lang="fr-FR" sz="7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vélo</a:t>
            </a:r>
          </a:p>
        </p:txBody>
      </p:sp>
    </p:spTree>
    <p:extLst>
      <p:ext uri="{BB962C8B-B14F-4D97-AF65-F5344CB8AC3E}">
        <p14:creationId xmlns:p14="http://schemas.microsoft.com/office/powerpoint/2010/main" val="24550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7B4B6-DE5C-9CC1-BFEF-462652188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250AC1E-B533-DD05-D1DA-59BF47AC04D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FBB561D-4036-9388-1048-485E7CB949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BB52D6F-8ED9-2212-7322-25229BB06A4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583EEB3-44C4-3CF1-9760-CE7F764DD9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7CD2DD9C-8172-5E51-DCFA-F74AF180CD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4457121-A23C-E5D6-4870-3BD2ADC1C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jaune.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j-a-u-n-e.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09B9ADD-BB3D-BDE1-5B72-B6F5699B8C8E}"/>
              </a:ext>
            </a:extLst>
          </p:cNvPr>
          <p:cNvSpPr txBox="1"/>
          <p:nvPr/>
        </p:nvSpPr>
        <p:spPr>
          <a:xfrm>
            <a:off x="4677802" y="3211747"/>
            <a:ext cx="22445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j</a:t>
            </a:r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au</a:t>
            </a:r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ne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00ACA4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6A7026F-DA99-09AC-2185-682CA26358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600" y="2759537"/>
            <a:ext cx="2498756" cy="239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5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30023-5DFE-FA80-CED7-E18413E97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57BC7B-4287-20FE-2732-380F649E4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jaune en lisant chaque lettre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7A47655-5DF4-7E37-EBEB-B182139C188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2922B3D-A2EF-FA43-D459-F0B423FB1B0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0C64B9FE-A120-6B03-CB35-E1C17565CF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AA2FC05-6DE9-1186-05EB-128004ED8D94}"/>
              </a:ext>
            </a:extLst>
          </p:cNvPr>
          <p:cNvSpPr txBox="1"/>
          <p:nvPr/>
        </p:nvSpPr>
        <p:spPr>
          <a:xfrm>
            <a:off x="4677802" y="3211747"/>
            <a:ext cx="22445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j</a:t>
            </a:r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au</a:t>
            </a:r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ne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00ACA4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A4169F2-89F5-D87B-BFC2-80CDD374A6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600" y="2759537"/>
            <a:ext cx="2498756" cy="239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D5D13-8A8B-5F51-A905-FDD383927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3236C0-89AF-8129-18B9-6B6435B08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04386F24-E326-E1BC-5787-B3B30353532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286CE4C-F753-1F16-E871-71D4DAC2F96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066181B0-C24F-9521-C713-4D8DD8E449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4C7C655-30CB-6E9F-71EB-4056CE8587F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3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AC55D-0DB9-8F5F-8B14-CE56B218B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513AA1-116B-FD58-9B05-D9787DEE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CC2D1077-69FF-2DE3-DF1B-9562790AC13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1E782882-5E6A-A865-EB79-9AD2BF162D9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F51B5F2F-6C5D-F4F0-9DBD-C9FAE6F6F4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2622" y="2556337"/>
            <a:ext cx="2498756" cy="2399168"/>
          </a:xfrm>
          <a:prstGeom prst="rect">
            <a:avLst/>
          </a:prstGeom>
        </p:spPr>
      </p:pic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9F1155A-9C91-E714-D37D-032825B0D24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293" y="756000"/>
            <a:ext cx="826002" cy="82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D6FBA0A8-15D0-98F4-C85D-CA70EDEB2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20" y="5045195"/>
            <a:ext cx="3828620" cy="1359526"/>
          </a:xfrm>
          <a:prstGeom prst="rect">
            <a:avLst/>
          </a:prstGeom>
        </p:spPr>
      </p:pic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957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48000" y="371319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64000" y="346119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53" name="Organigramme : Terminateur 52">
            <a:extLst>
              <a:ext uri="{FF2B5EF4-FFF2-40B4-BE49-F238E27FC236}">
                <a16:creationId xmlns:a16="http://schemas.microsoft.com/office/drawing/2014/main" id="{7A4380FA-20B2-A9EC-C2A0-319127ED62D0}"/>
              </a:ext>
            </a:extLst>
          </p:cNvPr>
          <p:cNvSpPr/>
          <p:nvPr/>
        </p:nvSpPr>
        <p:spPr>
          <a:xfrm>
            <a:off x="792675" y="5050390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28000" y="391248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Lecture – Graphème - o - au - eau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Ecriture - Graphème - o - au - eau 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Présentation du vocabulaire 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Exploitation du vocabulaire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Ecriture – Point de langue</a:t>
            </a:r>
          </a:p>
          <a:p>
            <a:r>
              <a:rPr lang="fr-FR" dirty="0"/>
              <a:t>Lecture – Lecture et compréhension des mots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743A305-4C41-0928-5604-7DAFD63D75ED}"/>
              </a:ext>
            </a:extLst>
          </p:cNvPr>
          <p:cNvSpPr txBox="1">
            <a:spLocks/>
          </p:cNvSpPr>
          <p:nvPr/>
        </p:nvSpPr>
        <p:spPr>
          <a:xfrm>
            <a:off x="772650" y="5511555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>
                <a:solidFill>
                  <a:srgbClr val="565F88"/>
                </a:solidFill>
              </a:rPr>
              <a:t>Oral – Acte de parole</a:t>
            </a:r>
          </a:p>
          <a:p>
            <a:r>
              <a:rPr lang="fr-FR" dirty="0">
                <a:solidFill>
                  <a:srgbClr val="565F88"/>
                </a:solidFill>
              </a:rPr>
              <a:t>Lecture – Syllabes et mots</a:t>
            </a:r>
          </a:p>
          <a:p>
            <a:r>
              <a:rPr lang="fr-FR" dirty="0">
                <a:solidFill>
                  <a:srgbClr val="565F88"/>
                </a:solidFill>
              </a:rPr>
              <a:t>Ecriture – 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Prise de parole</a:t>
            </a:r>
          </a:p>
          <a:p>
            <a:r>
              <a:rPr lang="fr-FR" dirty="0"/>
              <a:t>Lecture – Lecture et compréhension des phrases</a:t>
            </a:r>
          </a:p>
          <a:p>
            <a:r>
              <a:rPr lang="fr-FR" dirty="0"/>
              <a:t>Ecriture – Phrases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4F69F95-354F-0FBA-FAB7-AB30F966B17A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D32F0A-9620-9559-D241-3C8DD8C484C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D1F098-D5D3-EFCC-E44D-CA96376858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0499FAA8-4EA6-8E53-9EE0-85DF22BB136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45268-608B-A3B4-C2D9-199DB1156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75B4D8-4160-08F2-7CB6-A8F79F170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06134D1-4914-C47C-91E0-583D9D65A6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6763B30E-8172-E517-399C-C635E09D329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1FDE2C80-3B26-5942-989C-8A7ADCB14A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D7A669F-96F0-473E-B0B4-D11DB18C0AA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FF825-4865-CFDF-B6BE-07C9190E3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4074AE-6645-B928-9915-F06062E3B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F388968-BC21-2E38-3021-F7684E5EB6F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F388968-BC21-2E38-3021-F7684E5EB6F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93E7FAFB-8348-416F-C638-39C503A31C4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93E7FAFB-8348-416F-C638-39C503A31C4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5C9D7C6F-56A2-7887-F0F6-8746D5B96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73D62460-3BC1-4DEE-69AA-DE85AF985932}"/>
              </a:ext>
            </a:extLst>
          </p:cNvPr>
          <p:cNvSpPr txBox="1">
            <a:spLocks/>
          </p:cNvSpPr>
          <p:nvPr/>
        </p:nvSpPr>
        <p:spPr>
          <a:xfrm>
            <a:off x="3143599" y="3429000"/>
            <a:ext cx="2856801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algn="ctr"/>
            <a:r>
              <a:rPr lang="fr-FR" sz="7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jaune</a:t>
            </a:r>
          </a:p>
        </p:txBody>
      </p:sp>
    </p:spTree>
    <p:extLst>
      <p:ext uri="{BB962C8B-B14F-4D97-AF65-F5344CB8AC3E}">
        <p14:creationId xmlns:p14="http://schemas.microsoft.com/office/powerpoint/2010/main" val="164908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12.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559DA0D-AB6C-1154-7335-87A88480D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778" y="1737758"/>
            <a:ext cx="2781760" cy="43642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C50074B-99F2-3D7F-E6DF-E795DEF920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59E728E-60D7-E967-49D4-2FDA8A98A722}"/>
              </a:ext>
            </a:extLst>
          </p:cNvPr>
          <p:cNvSpPr/>
          <p:nvPr/>
        </p:nvSpPr>
        <p:spPr>
          <a:xfrm>
            <a:off x="3395134" y="3234079"/>
            <a:ext cx="2768600" cy="779121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798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ED84E-C7BE-A7A4-D0BD-A483E4B67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82E54B-F50A-A5BD-EBD8-B5B5CF3F2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faire l’activité 2.  Je vais vous expliquer la consigne. Ensuite, je vais circuler entre les rangs pour vous aider.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9DFC37-12AB-685F-63A4-964C9A6A2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497D32B-3230-D996-CA9A-964B465E2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864" y="2327048"/>
            <a:ext cx="2203904" cy="22039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2292D8A-7FE8-7C6C-760D-6C430E17C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44" y="2994372"/>
            <a:ext cx="5375601" cy="128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7A61D73-647B-5157-6FC6-20C82EE08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33CC5AF-C27B-DDB4-7B71-1AA36EAD44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122" y="2710460"/>
            <a:ext cx="7361756" cy="182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61791385-75A6-112C-C291-38A29534CDDF}"/>
              </a:ext>
            </a:extLst>
          </p:cNvPr>
          <p:cNvPicPr>
            <a:picLocks noGrp="1" noChangeAspect="1"/>
          </p:cNvPicPr>
          <p:nvPr>
            <p:ph type="pic" sz="quarter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9" r="9"/>
          <a:stretch/>
        </p:blipFill>
        <p:spPr>
          <a:xfrm>
            <a:off x="1796591" y="2514599"/>
            <a:ext cx="1888008" cy="3357033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D106A3C-0156-5479-0993-FFB74E94D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CE3E52D-A8CF-5ADF-DE11-BAFD81B98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6648" y="1759299"/>
            <a:ext cx="2915486" cy="4112333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FCF3D64-5BA2-7349-EC16-A48A0A5DF60B}"/>
              </a:ext>
            </a:extLst>
          </p:cNvPr>
          <p:cNvSpPr/>
          <p:nvPr/>
        </p:nvSpPr>
        <p:spPr>
          <a:xfrm>
            <a:off x="6180667" y="3134784"/>
            <a:ext cx="965200" cy="110913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ED4AE2E9-6039-797E-69D3-E5471231D32E}"/>
              </a:ext>
            </a:extLst>
          </p:cNvPr>
          <p:cNvSpPr/>
          <p:nvPr/>
        </p:nvSpPr>
        <p:spPr>
          <a:xfrm>
            <a:off x="6553200" y="2743485"/>
            <a:ext cx="220134" cy="3060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Lecture de syllabes et de mots.</a:t>
            </a:r>
            <a:endParaRPr lang="fr-MA" sz="1400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Ecriture de mots.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B45291-4257-B030-0224-7F2201D64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01410" y="207895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192796" y="245997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Répondre à la question : « Comment tu t’appelles  ? ». </a:t>
            </a:r>
          </a:p>
        </p:txBody>
      </p:sp>
      <p:pic>
        <p:nvPicPr>
          <p:cNvPr id="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BD89A4C-0AE8-8CD2-5E3F-62146C8FC8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836168"/>
            <a:ext cx="540000" cy="540000"/>
          </a:xfrm>
          <a:prstGeom prst="rect">
            <a:avLst/>
          </a:prstGeom>
          <a:noFill/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EE2348B3-90E7-691E-629C-71721E586682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37B3E9F-C263-B932-8FA3-43C3AAC31CA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63A77C-3185-FC68-E59E-D6E2D639EB4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5EABAA8E-F5B1-6E91-A181-1AF4EAD798B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Soyez attentifs !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56F9B229-2142-00FF-FC9E-93D9F70129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3" name="majd_wave">
            <a:hlinkClick r:id="" action="ppaction://media"/>
            <a:extLst>
              <a:ext uri="{FF2B5EF4-FFF2-40B4-BE49-F238E27FC236}">
                <a16:creationId xmlns:a16="http://schemas.microsoft.com/office/drawing/2014/main" id="{612BFF91-2E22-0294-A151-E4D170349EE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5387" y="2362199"/>
            <a:ext cx="1996613" cy="3549535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2E69D7-FF07-99F7-AE9C-6A0E38C22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3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à répondre à une question avec </a:t>
            </a:r>
            <a:r>
              <a:rPr lang="fr-FR" dirty="0" err="1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Majd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et Nada.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7278C93-2CB8-47C7-E956-1F021240D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27B78A7-940B-EF03-A3BA-CB3C0669E09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1026" y="2243667"/>
            <a:ext cx="4615273" cy="37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5DE75DBD-54CE-FC7F-919C-A28944F254EF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</a:p>
        </p:txBody>
      </p:sp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991D3FE-DA7D-6E4D-2707-6555E6067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Mdia1N2">
            <a:hlinkClick r:id="" action="ppaction://media"/>
            <a:extLst>
              <a:ext uri="{FF2B5EF4-FFF2-40B4-BE49-F238E27FC236}">
                <a16:creationId xmlns:a16="http://schemas.microsoft.com/office/drawing/2014/main" id="{8BF0B525-4311-562B-E295-A8BF150DC6E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90" end="1239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2056" y="1877554"/>
            <a:ext cx="7497461" cy="421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2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763169E-8964-047D-F8A4-2B3F912D3A2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079961" y="2843448"/>
            <a:ext cx="4887827" cy="3258552"/>
          </a:xfrm>
          <a:prstGeom prst="rect">
            <a:avLst/>
          </a:prstGeom>
        </p:spPr>
      </p:pic>
      <p:sp>
        <p:nvSpPr>
          <p:cNvPr id="8" name="AutoShape 6" descr="Image générée">
            <a:extLst>
              <a:ext uri="{FF2B5EF4-FFF2-40B4-BE49-F238E27FC236}">
                <a16:creationId xmlns:a16="http://schemas.microsoft.com/office/drawing/2014/main" id="{2ABE8D50-DF07-7F7E-9E3B-04F6BD9D41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4ED7739-7555-9AC1-7484-7283D87A4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972" y="2237364"/>
            <a:ext cx="1066949" cy="97168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30A88D8-D63D-3C87-30AD-C4CDE5CCD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310" y="209663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7A4E8BB-2264-64BE-9297-E6769E70454F}"/>
              </a:ext>
            </a:extLst>
          </p:cNvPr>
          <p:cNvSpPr txBox="1"/>
          <p:nvPr/>
        </p:nvSpPr>
        <p:spPr>
          <a:xfrm>
            <a:off x="932006" y="3966987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 Comment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dirty="0">
                <a:solidFill>
                  <a:srgbClr val="445C80"/>
                </a:solidFill>
                <a:latin typeface="Dosis" pitchFamily="2" charset="0"/>
              </a:rPr>
              <a:t>tu t’appelles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A81460D-46BB-74EE-31FC-9E0632B6A264}"/>
              </a:ext>
            </a:extLst>
          </p:cNvPr>
          <p:cNvSpPr txBox="1"/>
          <p:nvPr/>
        </p:nvSpPr>
        <p:spPr>
          <a:xfrm>
            <a:off x="6262824" y="4136263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m’appelle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_____________</a:t>
            </a:r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B5A6B5AF-14B6-779D-4C59-9EBD3878017D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en français ? il faut répondre avec vos vrais prénoms et noms.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1D6D71B-B7AF-2127-85B9-09385160BF8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0481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7101</TotalTime>
  <Words>599</Words>
  <PresentationFormat>Affichage à l'écran (4:3)</PresentationFormat>
  <Paragraphs>107</Paragraphs>
  <Slides>45</Slides>
  <Notes>1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45</vt:i4>
      </vt:variant>
    </vt:vector>
  </HeadingPairs>
  <TitlesOfParts>
    <vt:vector size="58" baseType="lpstr">
      <vt:lpstr>Dosis ExtraBold</vt:lpstr>
      <vt:lpstr>Arial</vt:lpstr>
      <vt:lpstr>Dosis Medium</vt:lpstr>
      <vt:lpstr>Wingdings</vt:lpstr>
      <vt:lpstr>Calibri</vt:lpstr>
      <vt:lpstr>Dosis</vt:lpstr>
      <vt:lpstr>Dosis SemiBold</vt:lpstr>
      <vt:lpstr>2_Conception personnalisée</vt:lpstr>
      <vt:lpstr>00_Env-Enseignant</vt:lpstr>
      <vt:lpstr>Oral</vt:lpstr>
      <vt:lpstr>Lecture</vt:lpstr>
      <vt:lpstr>Ecriture</vt:lpstr>
      <vt:lpstr>acte de parole</vt:lpstr>
      <vt:lpstr>Présentation PowerPoint</vt:lpstr>
      <vt:lpstr>Pictogrammes</vt:lpstr>
      <vt:lpstr>Contenu de la semaine </vt:lpstr>
      <vt:lpstr>Organisation de la semaine</vt:lpstr>
      <vt:lpstr>Plan de la séance 3</vt:lpstr>
      <vt:lpstr>Bonjour les enfants !  La leçon de français commence maintenant. Soyez attentifs !</vt:lpstr>
      <vt:lpstr>Aujourd’hui, nous allons apprendre à répondre à une question avec Majd et Nada. </vt:lpstr>
      <vt:lpstr>Présentation PowerPoint</vt:lpstr>
      <vt:lpstr>Présentation PowerPoint</vt:lpstr>
      <vt:lpstr>Chacun joue le dialogue en français avec son voisin. Chacun répond avec son vrai nom et prénom.  </vt:lpstr>
      <vt:lpstr>Plan de la séance 3</vt:lpstr>
      <vt:lpstr>Maintenant, on va faire de la lecture. </vt:lpstr>
      <vt:lpstr>Aujourd’hui, nous allons apprendre à lire des syllabes et des mots avec le son « o ». </vt:lpstr>
      <vt:lpstr>Qui veut lire ? </vt:lpstr>
      <vt:lpstr>Lecture de la vidéo.</vt:lpstr>
      <vt:lpstr>Qui veut lire ? </vt:lpstr>
      <vt:lpstr>Qui veut lire ? </vt:lpstr>
      <vt:lpstr>Qui veut lire ? </vt:lpstr>
      <vt:lpstr>Qui veut lire ? </vt:lpstr>
      <vt:lpstr>Ouvrez le manuel à la page 10.</vt:lpstr>
      <vt:lpstr>Maintenant, vous allez lire à votre voisin. À tour de rôle.  </vt:lpstr>
      <vt:lpstr>Plan de la séance 3 </vt:lpstr>
      <vt:lpstr>Maintenant, nous allons écrire des mots avec le son « o ».  Soyez attentifs !</vt:lpstr>
      <vt:lpstr>C’est le mot bateau. Nous allons l’épeler en lisant chaque lettre. Écoutez bien :  b-a-t-e-a-u. </vt:lpstr>
      <vt:lpstr>Qui veut épeler le mot bateau en lisant chaque lettre ? </vt:lpstr>
      <vt:lpstr>Prenez vos ardoises.</vt:lpstr>
      <vt:lpstr>Écrivez le mot qui correspond à cette image.  </vt:lpstr>
      <vt:lpstr>Levez vos ardoises. </vt:lpstr>
      <vt:lpstr>Corrigez.</vt:lpstr>
      <vt:lpstr>C’est le mot vélo. Nous allons l’épeler en lisant chaque lettre. Écoutez bien :  v-é-l-o. </vt:lpstr>
      <vt:lpstr>Qui veut épeler le mot vélo en lisant chaque lettre ? </vt:lpstr>
      <vt:lpstr>Prenez vos ardoises</vt:lpstr>
      <vt:lpstr>Écrivez le mot qui correspond à cette image.  </vt:lpstr>
      <vt:lpstr>Levez vos ardoises. </vt:lpstr>
      <vt:lpstr>Corrigez. </vt:lpstr>
      <vt:lpstr>C’est le mot jaune. Nous allons l’épeler en lisant chaque lettre. Écoutez bien :  j-a-u-n-e. </vt:lpstr>
      <vt:lpstr>Qui veut épeler le mot jaune en lisant chaque lettre ? </vt:lpstr>
      <vt:lpstr>Prenez vos ardoises.</vt:lpstr>
      <vt:lpstr>Écrivez le mot qui correspond à cette image.  </vt:lpstr>
      <vt:lpstr>Levez vos ardoises. </vt:lpstr>
      <vt:lpstr>Corrigez.</vt:lpstr>
      <vt:lpstr>Prenez vos livrets à la page 12.</vt:lpstr>
      <vt:lpstr>On va faire l’activité 2.  Je vais vous expliquer la consigne. Ensuite, je vais circuler entre les rangs pour vous aider. </vt:lpstr>
      <vt:lpstr>Présentation PowerPoint</vt:lpstr>
      <vt:lpstr>La séance d’aujourd’hui est terminée. À la maison, lisez ces mots et recopiez-les sur votre cahier.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2025-10-28T13:48:10Z</dcterms:modified>
</cp:coreProperties>
</file>