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</p:sldMasterIdLst>
  <p:notesMasterIdLst>
    <p:notesMasterId r:id="rId30"/>
  </p:notesMasterIdLst>
  <p:handoutMasterIdLst>
    <p:handoutMasterId r:id="rId31"/>
  </p:handoutMasterIdLst>
  <p:sldIdLst>
    <p:sldId id="256" r:id="rId18"/>
    <p:sldId id="798" r:id="rId19"/>
    <p:sldId id="1256" r:id="rId20"/>
    <p:sldId id="1255" r:id="rId21"/>
    <p:sldId id="1252" r:id="rId22"/>
    <p:sldId id="1257" r:id="rId23"/>
    <p:sldId id="1147" r:id="rId24"/>
    <p:sldId id="1258" r:id="rId25"/>
    <p:sldId id="1231" r:id="rId26"/>
    <p:sldId id="1259" r:id="rId27"/>
    <p:sldId id="1232" r:id="rId28"/>
    <p:sldId id="1260" r:id="rId29"/>
  </p:sldIdLst>
  <p:sldSz cx="9144000" cy="6858000" type="screen4x3"/>
  <p:notesSz cx="6735763" cy="9866313"/>
  <p:embeddedFontLst>
    <p:embeddedFont>
      <p:font typeface="Dosis" pitchFamily="2" charset="0"/>
      <p:regular r:id="rId32"/>
      <p:bold r:id="rId33"/>
    </p:embeddedFont>
    <p:embeddedFont>
      <p:font typeface="Dosis ExtraBold" pitchFamily="2" charset="0"/>
      <p:bold r:id="rId34"/>
    </p:embeddedFont>
    <p:embeddedFont>
      <p:font typeface="Dosis Medium" pitchFamily="2" charset="0"/>
      <p:regular r:id="rId35"/>
      <p:bold r:id="rId36"/>
    </p:embeddedFont>
    <p:embeddedFont>
      <p:font typeface="Dosis SemiBold" pitchFamily="2" charset="0"/>
      <p:regular r:id="rId37"/>
      <p:bold r:id="rId38"/>
    </p:embeddedFont>
    <p:embeddedFont>
      <p:font typeface="Mistral" panose="03090702030407020403" pitchFamily="66" charset="0"/>
      <p:regular r:id="rId3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BE6EC"/>
    <a:srgbClr val="565F88"/>
    <a:srgbClr val="4B5377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61" d="100"/>
          <a:sy n="61" d="100"/>
        </p:scale>
        <p:origin x="1308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font" Target="fonts/font8.fntdata"/><Relationship Id="rId21" Type="http://schemas.openxmlformats.org/officeDocument/2006/relationships/slide" Target="slides/slide4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font" Target="fonts/font5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handoutMaster" Target="handoutMasters/handoutMaster1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6E7F836-438A-677A-5298-7CF6A86B21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8B5AEF-52A9-C779-B799-EDE45FFFFA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75440-4F8A-4B1D-86B8-C49FE8339CD0}" type="datetimeFigureOut">
              <a:rPr lang="fr-MA" smtClean="0"/>
              <a:t>01/12/2025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CA7378-9767-02EF-C821-C3A50075AF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87C5D6-8DF9-C296-8B06-B647C4F68A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00D81-0138-4B3C-9599-565AE39D2E5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21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01/12/2025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13" Type="http://schemas.openxmlformats.org/officeDocument/2006/relationships/image" Target="../media/image32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31.jp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0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3.png"/><Relationship Id="rId10" Type="http://schemas.openxmlformats.org/officeDocument/2006/relationships/image" Target="../media/image29.png"/><Relationship Id="rId4" Type="http://schemas.openxmlformats.org/officeDocument/2006/relationships/image" Target="../media/image22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42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1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2.xml"/><Relationship Id="rId6" Type="http://schemas.openxmlformats.org/officeDocument/2006/relationships/image" Target="../media/image37.jpg"/><Relationship Id="rId11" Type="http://schemas.openxmlformats.org/officeDocument/2006/relationships/image" Target="../media/image40.png"/><Relationship Id="rId5" Type="http://schemas.openxmlformats.org/officeDocument/2006/relationships/image" Target="../media/image36.jpg"/><Relationship Id="rId10" Type="http://schemas.openxmlformats.org/officeDocument/2006/relationships/image" Target="../media/image39.jpg"/><Relationship Id="rId4" Type="http://schemas.openxmlformats.org/officeDocument/2006/relationships/image" Target="../media/image35.png"/><Relationship Id="rId9" Type="http://schemas.openxmlformats.org/officeDocument/2006/relationships/image" Target="../media/image23.png"/><Relationship Id="rId1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media" Target="../media/media2.mp4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9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D23FDE0-16F2-AF6E-E2AE-04C850E9F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47" name="TextBox 9">
            <a:extLst>
              <a:ext uri="{FF2B5EF4-FFF2-40B4-BE49-F238E27FC236}">
                <a16:creationId xmlns:a16="http://schemas.microsoft.com/office/drawing/2014/main" id="{8F402D47-7BB1-3EE5-D92D-0A6B369E1B0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9737" y="1500989"/>
            <a:ext cx="822452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Objectif de la semaine</a:t>
            </a:r>
            <a:endParaRPr lang="ar-MA" sz="3600" b="1" dirty="0">
              <a:solidFill>
                <a:srgbClr val="4BACC6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Évaluer les acquis de la période 1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748862" y="2006534"/>
            <a:ext cx="7646276" cy="3539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omprendre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à l’oral des mots de vocabulaire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 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articiper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à un dialogue en mobilisant les actes de paroles étudiés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rendre la parole pour me présenter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et lire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es lettres étudiées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es lettres étudiées</a:t>
            </a:r>
          </a:p>
          <a:p>
            <a:pPr defTabSz="914400">
              <a:spcAft>
                <a:spcPts val="1800"/>
              </a:spcAft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sous dictée les lettres étudiées </a:t>
            </a:r>
          </a:p>
        </p:txBody>
      </p:sp>
    </p:spTree>
    <p:extLst>
      <p:ext uri="{BB962C8B-B14F-4D97-AF65-F5344CB8AC3E}">
        <p14:creationId xmlns:p14="http://schemas.microsoft.com/office/powerpoint/2010/main" val="176268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01249-1A21-1A5E-9A63-968609E25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9EB957A6-9B9F-C7CC-84C3-8569F266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90" y="850434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d’évaluation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60E6A9-2F71-DEEE-34E3-8E6C823D42A9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0476059-E23F-1912-1F34-3ECF54AC5C9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405B79-071B-C81A-6130-570DFCF5D7D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3CB6B1FE-22DB-4333-B27C-407418A7B01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D914B7-11B4-C99F-7594-C8FF77523B07}"/>
              </a:ext>
            </a:extLst>
          </p:cNvPr>
          <p:cNvSpPr/>
          <p:nvPr/>
        </p:nvSpPr>
        <p:spPr>
          <a:xfrm>
            <a:off x="681640" y="195556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Terminateur 13">
            <a:extLst>
              <a:ext uri="{FF2B5EF4-FFF2-40B4-BE49-F238E27FC236}">
                <a16:creationId xmlns:a16="http://schemas.microsoft.com/office/drawing/2014/main" id="{8C60E6C0-08DC-BADD-D493-297CF79734A1}"/>
              </a:ext>
            </a:extLst>
          </p:cNvPr>
          <p:cNvSpPr/>
          <p:nvPr/>
        </p:nvSpPr>
        <p:spPr>
          <a:xfrm>
            <a:off x="897640" y="170356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59CF4CE-0650-2300-8F18-9F878CFFF586}"/>
              </a:ext>
            </a:extLst>
          </p:cNvPr>
          <p:cNvSpPr/>
          <p:nvPr/>
        </p:nvSpPr>
        <p:spPr>
          <a:xfrm>
            <a:off x="834251" y="2133469"/>
            <a:ext cx="3420000" cy="79200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E5655227-560D-7D7E-4C93-E71A1653EE8D}"/>
              </a:ext>
            </a:extLst>
          </p:cNvPr>
          <p:cNvSpPr txBox="1">
            <a:spLocks/>
          </p:cNvSpPr>
          <p:nvPr/>
        </p:nvSpPr>
        <p:spPr>
          <a:xfrm>
            <a:off x="897640" y="215484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dirty="0"/>
              <a:t>CO2 - PO1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62E48EC-0D0F-180D-6F6C-315F54B41CAD}"/>
              </a:ext>
            </a:extLst>
          </p:cNvPr>
          <p:cNvSpPr/>
          <p:nvPr/>
        </p:nvSpPr>
        <p:spPr>
          <a:xfrm>
            <a:off x="4776140" y="195254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Terminateur 18">
            <a:extLst>
              <a:ext uri="{FF2B5EF4-FFF2-40B4-BE49-F238E27FC236}">
                <a16:creationId xmlns:a16="http://schemas.microsoft.com/office/drawing/2014/main" id="{C457FECA-E2EA-76D8-6D6F-140FD736B295}"/>
              </a:ext>
            </a:extLst>
          </p:cNvPr>
          <p:cNvSpPr/>
          <p:nvPr/>
        </p:nvSpPr>
        <p:spPr>
          <a:xfrm>
            <a:off x="4992140" y="170054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3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EECE38-197D-8A80-0139-E998E777F602}"/>
              </a:ext>
            </a:extLst>
          </p:cNvPr>
          <p:cNvSpPr/>
          <p:nvPr/>
        </p:nvSpPr>
        <p:spPr>
          <a:xfrm>
            <a:off x="681640" y="3501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84C4CABF-500F-083D-748D-01696F6AFABC}"/>
              </a:ext>
            </a:extLst>
          </p:cNvPr>
          <p:cNvSpPr/>
          <p:nvPr/>
        </p:nvSpPr>
        <p:spPr>
          <a:xfrm>
            <a:off x="897640" y="3249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2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6B8CD7-4136-7800-DDF4-336D2E2FF1F2}"/>
              </a:ext>
            </a:extLst>
          </p:cNvPr>
          <p:cNvSpPr/>
          <p:nvPr/>
        </p:nvSpPr>
        <p:spPr>
          <a:xfrm>
            <a:off x="4776140" y="3501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F212138A-4A6B-E291-2E7A-6C61CE7F55D7}"/>
              </a:ext>
            </a:extLst>
          </p:cNvPr>
          <p:cNvSpPr/>
          <p:nvPr/>
        </p:nvSpPr>
        <p:spPr>
          <a:xfrm>
            <a:off x="4992140" y="3249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407A89F-1B70-A462-170C-A9F6D6D285E0}"/>
              </a:ext>
            </a:extLst>
          </p:cNvPr>
          <p:cNvSpPr/>
          <p:nvPr/>
        </p:nvSpPr>
        <p:spPr>
          <a:xfrm>
            <a:off x="3156199" y="5085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F03EBF7B-B811-ADFB-1F7E-0B3186C9F5A4}"/>
              </a:ext>
            </a:extLst>
          </p:cNvPr>
          <p:cNvSpPr/>
          <p:nvPr/>
        </p:nvSpPr>
        <p:spPr>
          <a:xfrm>
            <a:off x="3372199" y="4833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7E7A9BA9-216F-275B-73FE-5F028398C59B}"/>
              </a:ext>
            </a:extLst>
          </p:cNvPr>
          <p:cNvSpPr txBox="1">
            <a:spLocks/>
          </p:cNvSpPr>
          <p:nvPr/>
        </p:nvSpPr>
        <p:spPr>
          <a:xfrm>
            <a:off x="5046199" y="213465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 la compétence : LF1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E418D51A-1A95-4C26-34F2-0036C6E0CE8E}"/>
              </a:ext>
            </a:extLst>
          </p:cNvPr>
          <p:cNvSpPr txBox="1">
            <a:spLocks/>
          </p:cNvSpPr>
          <p:nvPr/>
        </p:nvSpPr>
        <p:spPr>
          <a:xfrm>
            <a:off x="897640" y="3692869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PO2 – PO3 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FF7FFD7C-620C-8063-4EC7-6485BBC5EEAB}"/>
              </a:ext>
            </a:extLst>
          </p:cNvPr>
          <p:cNvSpPr txBox="1">
            <a:spLocks/>
          </p:cNvSpPr>
          <p:nvPr/>
        </p:nvSpPr>
        <p:spPr>
          <a:xfrm>
            <a:off x="5046199" y="364592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PE1-PE2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21802068-15AC-0AA2-E49C-9D74AE23B44D}"/>
              </a:ext>
            </a:extLst>
          </p:cNvPr>
          <p:cNvSpPr txBox="1">
            <a:spLocks/>
          </p:cNvSpPr>
          <p:nvPr/>
        </p:nvSpPr>
        <p:spPr>
          <a:xfrm>
            <a:off x="3336199" y="5273726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Compilation et renseignement des livrets de compétences </a:t>
            </a:r>
          </a:p>
        </p:txBody>
      </p:sp>
    </p:spTree>
    <p:extLst>
      <p:ext uri="{BB962C8B-B14F-4D97-AF65-F5344CB8AC3E}">
        <p14:creationId xmlns:p14="http://schemas.microsoft.com/office/powerpoint/2010/main" val="153934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chemeClr val="accent2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séance 1   est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CO2 et PO1</a:t>
            </a: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passation se fait de manière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individuelle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lvl="1" algn="just" defTabSz="1028778"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L’enseignant est guidé par le </a:t>
            </a:r>
            <a:r>
              <a:rPr lang="fr-FR" sz="1600" dirty="0" err="1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ppt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lang="fr-FR" sz="1600" dirty="0" err="1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Datashow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) ;</a:t>
            </a:r>
          </a:p>
          <a:p>
            <a:pPr marL="885872" lvl="1" indent="-428625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dessin;</a:t>
            </a:r>
          </a:p>
          <a:p>
            <a:pPr marL="885872" lvl="1" indent="-428625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lang="fr-FR" sz="1600" dirty="0">
                <a:solidFill>
                  <a:schemeClr val="accent2"/>
                </a:solidFill>
                <a:latin typeface="Dosis" pitchFamily="2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E7C1C11-FDE0-F64E-68F7-730BC06750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648127" y="974731"/>
            <a:ext cx="3813031" cy="612000"/>
            <a:chOff x="2403987" y="1096335"/>
            <a:chExt cx="3528511" cy="408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6BF9855-43D8-1A9C-F7DA-2EB8CC3E0E5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623268" y="1096335"/>
              <a:ext cx="3195019" cy="408000"/>
            </a:xfrm>
            <a:prstGeom prst="roundRect">
              <a:avLst>
                <a:gd name="adj" fmla="val 32324"/>
              </a:avLst>
            </a:prstGeom>
            <a:solidFill>
              <a:srgbClr val="424D7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4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72B81DBD-DB8F-4479-719A-BB03282DAEFF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2403987" y="1169530"/>
              <a:ext cx="3528511" cy="2385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5" eaLnBrk="1" fontAlgn="auto" latinLnBrk="0" hangingPunct="1">
                <a:lnSpc>
                  <a:spcPts val="30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rPr>
                <a:t>Séance  1</a:t>
              </a: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71216" y="1797784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indent="-442913"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indent="-442913"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A4C84D9-F506-30AD-75BD-C91B7173B87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87590" y="3698911"/>
            <a:ext cx="6053314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Ex. Demander aux élèves de prendre leur livret d’éducation</a:t>
            </a:r>
            <a:r>
              <a:rPr kumimoji="0" lang="ar-MA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MA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artistique</a:t>
            </a: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et désigner l’activité à réaliser, ou distribuer des feuilles blanches et leur demander de faire un dessin.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 descr="Une image contenant fruit, pomme, Aliments naturels, nourriture&#10;&#10;Le contenu généré par l’IA peut être incorrect.">
            <a:extLst>
              <a:ext uri="{FF2B5EF4-FFF2-40B4-BE49-F238E27FC236}">
                <a16:creationId xmlns:a16="http://schemas.microsoft.com/office/drawing/2014/main" id="{4DA62904-D2DF-B55E-D121-A7F8EDAEA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313" y="2062515"/>
            <a:ext cx="1198716" cy="1628547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Espace réservé pour une image  3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CD2F9F3-FF79-952A-3D78-585756704E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47" b="-4847"/>
          <a:stretch>
            <a:fillRect/>
          </a:stretch>
        </p:blipFill>
        <p:spPr>
          <a:xfrm>
            <a:off x="5464952" y="2062515"/>
            <a:ext cx="1280384" cy="1482466"/>
          </a:xfrm>
          <a:prstGeom prst="rect">
            <a:avLst/>
          </a:prstGeom>
        </p:spPr>
      </p:pic>
      <p:pic>
        <p:nvPicPr>
          <p:cNvPr id="8" name="Espace réservé pour une image  28" descr="Une image contenant fruit, orange, Aliments naturels, abricot&#10;&#10;Le contenu généré par l’IA peut être incorrect.">
            <a:extLst>
              <a:ext uri="{FF2B5EF4-FFF2-40B4-BE49-F238E27FC236}">
                <a16:creationId xmlns:a16="http://schemas.microsoft.com/office/drawing/2014/main" id="{B65727C8-0F02-CBCD-6BA5-677EED5A7E0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06" b="8129"/>
          <a:stretch/>
        </p:blipFill>
        <p:spPr>
          <a:xfrm>
            <a:off x="7204969" y="3854252"/>
            <a:ext cx="1288530" cy="1287586"/>
          </a:xfrm>
          <a:prstGeom prst="rect">
            <a:avLst/>
          </a:prstGeom>
        </p:spPr>
      </p:pic>
      <p:pic>
        <p:nvPicPr>
          <p:cNvPr id="10" name="Image 9" descr="Une image contenant invertébré, insecte, fourmi, vermine&#10;&#10;Le contenu généré par l’IA peut être incorrect.">
            <a:extLst>
              <a:ext uri="{FF2B5EF4-FFF2-40B4-BE49-F238E27FC236}">
                <a16:creationId xmlns:a16="http://schemas.microsoft.com/office/drawing/2014/main" id="{7C5AD97C-F0E9-EEF3-C0B8-7007BDC016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17"/>
          <a:stretch/>
        </p:blipFill>
        <p:spPr>
          <a:xfrm>
            <a:off x="7121299" y="2094105"/>
            <a:ext cx="1288529" cy="12875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6165B7-FC04-8E30-C54A-A891FF7B96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66" y="2094105"/>
            <a:ext cx="1244484" cy="124357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22D12FA-8480-B73B-719E-085D6573BA4A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270" y="2062515"/>
            <a:ext cx="1179229" cy="1482466"/>
          </a:xfrm>
          <a:prstGeom prst="rect">
            <a:avLst/>
          </a:prstGeom>
        </p:spPr>
      </p:pic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</a:t>
            </a:r>
          </a:p>
        </p:txBody>
      </p:sp>
      <p:pic>
        <p:nvPicPr>
          <p:cNvPr id="3" name="Espace réservé pour une image  38" descr="Une image contenant avion, Transport aérien, transport, avion de ligne&#10;&#10;Le contenu généré par l’IA peut être incorrect.">
            <a:extLst>
              <a:ext uri="{FF2B5EF4-FFF2-40B4-BE49-F238E27FC236}">
                <a16:creationId xmlns:a16="http://schemas.microsoft.com/office/drawing/2014/main" id="{CA300780-5B9B-E810-4472-F5ED4B4D86F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79" b="-4879"/>
          <a:stretch>
            <a:fillRect/>
          </a:stretch>
        </p:blipFill>
        <p:spPr>
          <a:xfrm>
            <a:off x="3912057" y="3766185"/>
            <a:ext cx="1280385" cy="1527088"/>
          </a:xfrm>
          <a:prstGeom prst="rect">
            <a:avLst/>
          </a:prstGeom>
        </p:spPr>
      </p:pic>
      <p:pic>
        <p:nvPicPr>
          <p:cNvPr id="4" name="Image 3" descr="Une image contenant croquis, dessin, livre, texte&#10;&#10;Le contenu généré par l’IA peut être incorrect.">
            <a:extLst>
              <a:ext uri="{FF2B5EF4-FFF2-40B4-BE49-F238E27FC236}">
                <a16:creationId xmlns:a16="http://schemas.microsoft.com/office/drawing/2014/main" id="{03DEB3B9-C29A-EEF8-121F-7CE7C60945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313" y="3854252"/>
            <a:ext cx="1198716" cy="1527088"/>
          </a:xfrm>
          <a:prstGeom prst="rect">
            <a:avLst/>
          </a:prstGeom>
        </p:spPr>
      </p:pic>
      <p:pic>
        <p:nvPicPr>
          <p:cNvPr id="5" name="Image 4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6593630-C9BA-FA8E-6343-D94E0EA378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83" y="3807766"/>
            <a:ext cx="1122602" cy="17798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3D7EE7-2867-41D9-C74F-4CDA7A8CE7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63968" y="3766185"/>
            <a:ext cx="1269475" cy="177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967335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Produire, à l’oral, des mots de vocabulaire. </a:t>
            </a:r>
          </a:p>
        </p:txBody>
      </p:sp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pic>
        <p:nvPicPr>
          <p:cNvPr id="3" name="Image 2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AC2D46FB-C5D2-5DAC-6939-2C0751330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92" y="2233481"/>
            <a:ext cx="1110777" cy="1555818"/>
          </a:xfrm>
          <a:prstGeom prst="rect">
            <a:avLst/>
          </a:prstGeom>
        </p:spPr>
      </p:pic>
      <p:pic>
        <p:nvPicPr>
          <p:cNvPr id="4" name="Image 3" descr="Une image contenant gâteau d’anniversaire, dessert, produits de boulangerie, Décoration de gâteau&#10;&#10;Le contenu généré par l’IA peut être incorrect.">
            <a:extLst>
              <a:ext uri="{FF2B5EF4-FFF2-40B4-BE49-F238E27FC236}">
                <a16:creationId xmlns:a16="http://schemas.microsoft.com/office/drawing/2014/main" id="{480569BA-9EC0-A378-FACD-9F62BA9556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439" y="2223012"/>
            <a:ext cx="1110777" cy="1555818"/>
          </a:xfrm>
          <a:prstGeom prst="rect">
            <a:avLst/>
          </a:prstGeom>
        </p:spPr>
      </p:pic>
      <p:pic>
        <p:nvPicPr>
          <p:cNvPr id="5" name="Image 4" descr="Une image contenant meubles, lit, Cadre de lit, chambre&#10;&#10;Le contenu généré par l’IA peut être incorrect.">
            <a:extLst>
              <a:ext uri="{FF2B5EF4-FFF2-40B4-BE49-F238E27FC236}">
                <a16:creationId xmlns:a16="http://schemas.microsoft.com/office/drawing/2014/main" id="{FF99C4BE-6094-4A98-6102-36B3F84957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589" y="2259695"/>
            <a:ext cx="1110777" cy="1533194"/>
          </a:xfrm>
          <a:prstGeom prst="rect">
            <a:avLst/>
          </a:prstGeom>
        </p:spPr>
      </p:pic>
      <p:pic>
        <p:nvPicPr>
          <p:cNvPr id="6" name="Espace réservé pour une image  10" descr="Une image contenant kiwi, fruit, nourriture&#10;&#10;Le contenu généré par l’IA peut être incorrect.">
            <a:extLst>
              <a:ext uri="{FF2B5EF4-FFF2-40B4-BE49-F238E27FC236}">
                <a16:creationId xmlns:a16="http://schemas.microsoft.com/office/drawing/2014/main" id="{DEBDA4AB-90D6-2ED1-7B91-021C421E9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4" b="2234"/>
          <a:stretch>
            <a:fillRect/>
          </a:stretch>
        </p:blipFill>
        <p:spPr>
          <a:xfrm>
            <a:off x="833691" y="3934376"/>
            <a:ext cx="1110777" cy="1535505"/>
          </a:xfrm>
          <a:prstGeom prst="rect">
            <a:avLst/>
          </a:prstGeom>
        </p:spPr>
      </p:pic>
      <p:pic>
        <p:nvPicPr>
          <p:cNvPr id="7" name="Espace réservé pour une image  16" descr="Une image contenant banane, fruit, Banane Saba, Banane plantain&#10;&#10;Le contenu généré par l’IA peut être incorrect.">
            <a:extLst>
              <a:ext uri="{FF2B5EF4-FFF2-40B4-BE49-F238E27FC236}">
                <a16:creationId xmlns:a16="http://schemas.microsoft.com/office/drawing/2014/main" id="{F61AB620-729F-D8B2-3F66-949211A954C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09" b="-4909"/>
          <a:stretch>
            <a:fillRect/>
          </a:stretch>
        </p:blipFill>
        <p:spPr>
          <a:xfrm>
            <a:off x="6985231" y="2259695"/>
            <a:ext cx="1110777" cy="136692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13" descr="Une image contenant Giraffidés, dessin, croqui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B71F01-8427-2409-5359-D4AB5D646D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2224"/>
          <a:stretch>
            <a:fillRect/>
          </a:stretch>
        </p:blipFill>
        <p:spPr>
          <a:xfrm>
            <a:off x="5466959" y="2259695"/>
            <a:ext cx="1201303" cy="1535505"/>
          </a:xfrm>
          <a:prstGeom prst="rect">
            <a:avLst/>
          </a:prstGeom>
        </p:spPr>
      </p:pic>
      <p:pic>
        <p:nvPicPr>
          <p:cNvPr id="2" name="Image 1" descr="Une image contenant garçon, dessin, illustration, croquis&#10;&#10;Le contenu généré par l’IA peut être incorrect.">
            <a:extLst>
              <a:ext uri="{FF2B5EF4-FFF2-40B4-BE49-F238E27FC236}">
                <a16:creationId xmlns:a16="http://schemas.microsoft.com/office/drawing/2014/main" id="{F95F8288-8428-70B9-26B2-D61F48C6DA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439" y="3793277"/>
            <a:ext cx="1110777" cy="1721758"/>
          </a:xfrm>
          <a:prstGeom prst="rect">
            <a:avLst/>
          </a:prstGeom>
        </p:spPr>
      </p:pic>
      <p:pic>
        <p:nvPicPr>
          <p:cNvPr id="10" name="Image 9" descr="Une image contenant dessin, illustration, croquis, chaussures&#10;&#10;Le contenu généré par l’IA peut être incorrect.">
            <a:extLst>
              <a:ext uri="{FF2B5EF4-FFF2-40B4-BE49-F238E27FC236}">
                <a16:creationId xmlns:a16="http://schemas.microsoft.com/office/drawing/2014/main" id="{7AF02F54-0B23-4B47-923F-0494BBD2C3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944" y="3934376"/>
            <a:ext cx="1110777" cy="1721758"/>
          </a:xfrm>
          <a:prstGeom prst="rect">
            <a:avLst/>
          </a:prstGeom>
        </p:spPr>
      </p:pic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F8EAEC6-CB88-74C8-CC14-43AE6D7EFE9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31655" y="3842108"/>
            <a:ext cx="1286367" cy="1627773"/>
          </a:xfrm>
          <a:prstGeom prst="rect">
            <a:avLst/>
          </a:prstGeom>
        </p:spPr>
      </p:pic>
      <p:pic>
        <p:nvPicPr>
          <p:cNvPr id="18" name="Image 17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550F030F-CE0B-772E-4C03-B2A141D7E0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299" y="3934376"/>
            <a:ext cx="1286367" cy="180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5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80F8CA-9E32-43B4-9801-C91788857021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202b3bc9-e036-45c7-aea0-06aec8cd7a4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7961</TotalTime>
  <Words>439</Words>
  <PresentationFormat>Affichage à l'écran (4:3)</PresentationFormat>
  <Paragraphs>50</Paragraphs>
  <Slides>12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12</vt:i4>
      </vt:variant>
    </vt:vector>
  </HeadingPairs>
  <TitlesOfParts>
    <vt:vector size="35" baseType="lpstr">
      <vt:lpstr>Arial</vt:lpstr>
      <vt:lpstr>Aptos</vt:lpstr>
      <vt:lpstr>Dosis SemiBold</vt:lpstr>
      <vt:lpstr>Dosis ExtraBold</vt:lpstr>
      <vt:lpstr>Dosis Medium</vt:lpstr>
      <vt:lpstr>Dosis</vt:lpstr>
      <vt:lpstr>Calibri</vt:lpstr>
      <vt:lpstr>Mistral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Présentation PowerPoint</vt:lpstr>
      <vt:lpstr>Présentation PowerPoint</vt:lpstr>
      <vt:lpstr>Présentation PowerPoint</vt:lpstr>
      <vt:lpstr>Organisation de la semaine d’évaluation 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Mets ton doigt sur chaque image et dis-moi le mot en français.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2025-12-01T01:35:20Z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