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1" r:id="rId22"/>
  </p:sldIdLst>
  <p:sldSz cx="12188825" cy="6858000"/>
  <p:notesSz cx="6858000" cy="9144000"/>
  <p:embeddedFontLst>
    <p:embeddedFont>
      <p:font typeface="Dosis" pitchFamily="2" charset="0"/>
      <p:regular r:id="rId24"/>
      <p:bold r:id="rId25"/>
    </p:embeddedFont>
    <p:embeddedFont>
      <p:font typeface="Grandstander" pitchFamily="2" charset="0"/>
      <p:regular r:id="rId26"/>
      <p:bold r:id="rId27"/>
      <p:italic r:id="rId28"/>
      <p:boldItalic r:id="rId29"/>
    </p:embeddedFont>
    <p:embeddedFont>
      <p:font typeface="Grandstander Medium" pitchFamily="2" charset="0"/>
      <p:regular r:id="rId30"/>
      <p:bold r:id="rId31"/>
      <p:italic r:id="rId32"/>
      <p:boldItalic r:id="rId33"/>
    </p:embeddedFont>
    <p:embeddedFont>
      <p:font typeface="Grandstander SemiBold" pitchFamily="2" charset="0"/>
      <p:regular r:id="rId34"/>
      <p:bold r:id="rId35"/>
      <p:italic r:id="rId36"/>
      <p:boldItalic r:id="rId37"/>
    </p:embeddedFont>
    <p:embeddedFont>
      <p:font typeface="Helvetica" pitchFamily="2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610C16-66F6-B1A4-9D90-062FE2F1FDF0}" name="Marcos Gimenes" initials="MG" userId="c32f034e2807843d" providerId="Windows Live"/>
  <p188:author id="{96A33466-62DE-B1BC-432F-2FA409342115}" name="Eduardo de Sousa Soares" initials="Ed" userId="S::eduardo_soares@vanzolini-ead.org.br::af78e49c-4628-409b-acd1-8ad5b07675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41" autoAdjust="0"/>
    <p:restoredTop sz="84241" autoAdjust="0"/>
  </p:normalViewPr>
  <p:slideViewPr>
    <p:cSldViewPr snapToGrid="0">
      <p:cViewPr varScale="1">
        <p:scale>
          <a:sx n="54" d="100"/>
          <a:sy n="54" d="100"/>
        </p:scale>
        <p:origin x="942" y="72"/>
      </p:cViewPr>
      <p:guideLst>
        <p:guide orient="horz" pos="2183"/>
        <p:guide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https://www.gettyimages.com.br/detail/ilustra%C3%A7%C3%A3o/scout-boy-holding-red-flag-on-the-road-ilustra%C3%A7%C3%A3o-royalty-free/1174063470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https://www.gettyimages.com.br/detail/ilustra%C3%A7%C3%A3o/happy-children-in-a-bus-stop-ilustra%C3%A7%C3%A3o-royalty-free/826131322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https://www.gettyimages.com.br/detail/ilustra%C3%A7%C3%A3o/male-engineer-standing-at-construction-site-ilustra%C3%A7%C3%A3o-royalty-free/1172666504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2" name="Google Shape;2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944ba0977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3" name="Google Shape;233;g3944ba0977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8a02b6a26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8" name="Google Shape;248;g38a02b6a26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5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944ba09779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63" name="Google Shape;263;g3944ba0977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11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https://www.gettyimages.com.br/detail/ilustra%C3%A7%C3%A3o/little-girl-playing-drums-child-percussion-set-ilustra%C3%A7%C3%A3o-royalty-free/1467352671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https://www.gettyimages.com.br/detail/foto/girl-concentrates-while-playing-marimba-imagem-royalty-free/904190886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https://www.gettyimages.com.br/detail/foto/cute-little-girl-playing-the-guitar-imagem-royalty-free/186566205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https://www.gettyimages.com.br/detail/foto/girl-plays-guitar-imagem-royalty-free/494507483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i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2000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https://www.gettyimages.com.br/detail/ilustra%C3%A7%C3%A3o/the-conductor-of-orchestra-ilustra%C3%A7%C3%A3o-royalty-free/564600598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4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/>
        </p:nvSpPr>
        <p:spPr>
          <a:xfrm rot="-5400000">
            <a:off x="11493153" y="1477384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2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8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/>
          <p:nvPr/>
        </p:nvSpPr>
        <p:spPr>
          <a:xfrm rot="-48255" flipH="1">
            <a:off x="10673069" y="1045338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5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8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1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 rot="-48255" flipH="1">
            <a:off x="799839" y="1071806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2" name="Google Shape;82;p1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12"/>
          <p:cNvSpPr/>
          <p:nvPr/>
        </p:nvSpPr>
        <p:spPr>
          <a:xfrm rot="-120000">
            <a:off x="181685" y="185167"/>
            <a:ext cx="17725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12"/>
          <p:cNvSpPr txBox="1">
            <a:spLocks noGrp="1"/>
          </p:cNvSpPr>
          <p:nvPr>
            <p:ph type="subTitle" idx="1"/>
          </p:nvPr>
        </p:nvSpPr>
        <p:spPr>
          <a:xfrm rot="-120000">
            <a:off x="176417" y="170411"/>
            <a:ext cx="1785420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8" name="Google Shape;88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0" name="Google Shape;90;p13"/>
          <p:cNvSpPr/>
          <p:nvPr/>
        </p:nvSpPr>
        <p:spPr>
          <a:xfrm rot="-120000">
            <a:off x="181660" y="183725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99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dirty="0"/>
          </a:p>
        </p:txBody>
      </p:sp>
      <p:sp>
        <p:nvSpPr>
          <p:cNvPr id="92" name="Google Shape;92;p13"/>
          <p:cNvSpPr>
            <a:spLocks noGrp="1"/>
          </p:cNvSpPr>
          <p:nvPr>
            <p:ph type="pic" idx="2"/>
          </p:nvPr>
        </p:nvSpPr>
        <p:spPr>
          <a:xfrm>
            <a:off x="5746840" y="836368"/>
            <a:ext cx="5912534" cy="325303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3" name="Google Shape;93;p13"/>
          <p:cNvSpPr txBox="1">
            <a:spLocks noGrp="1"/>
          </p:cNvSpPr>
          <p:nvPr>
            <p:ph type="subTitle" idx="1"/>
          </p:nvPr>
        </p:nvSpPr>
        <p:spPr>
          <a:xfrm rot="-120000">
            <a:off x="176391" y="168921"/>
            <a:ext cx="1870813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423494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dirty="0"/>
          </a:p>
        </p:txBody>
      </p:sp>
      <p:sp>
        <p:nvSpPr>
          <p:cNvPr id="26" name="Google Shape;26;p3"/>
          <p:cNvSpPr/>
          <p:nvPr/>
        </p:nvSpPr>
        <p:spPr>
          <a:xfrm rot="-60000">
            <a:off x="6030532" y="194344"/>
            <a:ext cx="507706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12">
          <p15:clr>
            <a:srgbClr val="FBAE40"/>
          </p15:clr>
        </p15:guide>
        <p15:guide id="4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p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5"/>
          <p:cNvSpPr/>
          <p:nvPr/>
        </p:nvSpPr>
        <p:spPr>
          <a:xfrm rot="-120000">
            <a:off x="181564" y="178140"/>
            <a:ext cx="217514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6"/>
          <p:cNvSpPr/>
          <p:nvPr/>
        </p:nvSpPr>
        <p:spPr>
          <a:xfrm rot="-120000">
            <a:off x="181428" y="215570"/>
            <a:ext cx="261778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0" name="Google Shape;50;p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7"/>
          <p:cNvSpPr/>
          <p:nvPr/>
        </p:nvSpPr>
        <p:spPr>
          <a:xfrm rot="-120000">
            <a:off x="181279" y="207027"/>
            <a:ext cx="310726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7" name="Google Shape;57;p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2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4694294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8"/>
          <p:cNvSpPr/>
          <p:nvPr/>
        </p:nvSpPr>
        <p:spPr>
          <a:xfrm rot="-120000">
            <a:off x="174795" y="163765"/>
            <a:ext cx="475948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4" name="Google Shape;64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9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0"/>
          <p:cNvGrpSpPr/>
          <p:nvPr/>
        </p:nvGrpSpPr>
        <p:grpSpPr>
          <a:xfrm>
            <a:off x="4282919" y="1616689"/>
            <a:ext cx="4029283" cy="3987200"/>
            <a:chOff x="3060625" y="1076550"/>
            <a:chExt cx="3022750" cy="2990400"/>
          </a:xfrm>
        </p:grpSpPr>
        <p:pic>
          <p:nvPicPr>
            <p:cNvPr id="70" name="Google Shape;70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0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492" y="593368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oBPyLJnAT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jYvLB4cca-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s://www.youtube.com/watch?v=qwG8CQVqZ5U&amp;t=78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hyperlink" Target="https://www.youtube.com/watch?v=FoBPyLJnAT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hyperlink" Target="https://www.youtube.com/watch?v=jYvLB4cca-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/>
        </p:nvSpPr>
        <p:spPr>
          <a:xfrm>
            <a:off x="617179" y="2442443"/>
            <a:ext cx="10954467" cy="1973114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119900" tIns="23950" rIns="121800" bIns="2395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799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PRODUZINDO SONS</a:t>
            </a:r>
            <a:endParaRPr sz="331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6"/>
          <p:cNvSpPr/>
          <p:nvPr/>
        </p:nvSpPr>
        <p:spPr>
          <a:xfrm rot="-48481" flipH="1">
            <a:off x="10626368" y="398846"/>
            <a:ext cx="1190543" cy="91433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00" tIns="121800" rIns="121800" bIns="121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97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7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1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"/>
          <p:cNvSpPr/>
          <p:nvPr/>
        </p:nvSpPr>
        <p:spPr>
          <a:xfrm flipH="1">
            <a:off x="315420" y="5453843"/>
            <a:ext cx="1896438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13</a:t>
            </a:r>
            <a:endParaRPr dirty="0"/>
          </a:p>
        </p:txBody>
      </p:sp>
      <p:sp>
        <p:nvSpPr>
          <p:cNvPr id="108" name="Google Shape;108;p16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/>
        </p:nvSpPr>
        <p:spPr>
          <a:xfrm>
            <a:off x="397462" y="1851178"/>
            <a:ext cx="6698556" cy="424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CAIO É UM ESCOTEIRO QUE SEMPRE SAI COM SEU GRUPO PARA EXPLORAR A NATUREZA.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 SEMPRE FICA ATENTO AOS SONS QUE OUVE EM SUAS EXPEDIÇÕES: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SOM DO RIACHO;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SOM DE UM PÁSSARO (PICA-PAU);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SOM DO VENTO.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397461" y="977273"/>
            <a:ext cx="4937114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SOM DA CENA 1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2520" y="1995257"/>
            <a:ext cx="4668843" cy="3625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/>
        </p:nvSpPr>
        <p:spPr>
          <a:xfrm>
            <a:off x="719479" y="2079286"/>
            <a:ext cx="6059622" cy="3938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GRUPO DE AMIGOS ESTÁ NO PONTO DE ÔNIBUS E, ENQUANTO ELES AGUARDAM, ESCUTAM MUITOS SONS DA RUA: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DOS CARROS;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DE BUZINAS;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05" marR="0" lvl="0" indent="-321653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DE FREIOS.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6"/>
          <p:cNvSpPr txBox="1"/>
          <p:nvPr/>
        </p:nvSpPr>
        <p:spPr>
          <a:xfrm>
            <a:off x="719477" y="1024578"/>
            <a:ext cx="4937114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SOM DA CENA 2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0102" y="1619738"/>
            <a:ext cx="4653323" cy="4653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/>
        </p:nvSpPr>
        <p:spPr>
          <a:xfrm>
            <a:off x="574107" y="2048698"/>
            <a:ext cx="6360743" cy="3528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GUSTAVO É CONSTRUTOR. O DIA TODO ESCUTA MUITOS SONS EM SEU TRABALHO: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6338" marR="0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DE MARTELO;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6338" marR="0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DE SERROTE;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6338" marR="0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DE MÁQUINAS.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574107" y="1178854"/>
            <a:ext cx="5146667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SOM DA CENA 3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6654" y="2048699"/>
            <a:ext cx="4686617" cy="3624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1" y="673784"/>
            <a:ext cx="4000325" cy="568918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8"/>
          <p:cNvSpPr txBox="1"/>
          <p:nvPr/>
        </p:nvSpPr>
        <p:spPr>
          <a:xfrm rot="-59852">
            <a:off x="179690" y="180961"/>
            <a:ext cx="4778438" cy="51457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50" tIns="71975" rIns="121850" bIns="71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01" name="Google Shape;201;p28"/>
          <p:cNvSpPr txBox="1">
            <a:spLocks noGrp="1"/>
          </p:cNvSpPr>
          <p:nvPr>
            <p:ph type="body" idx="1"/>
          </p:nvPr>
        </p:nvSpPr>
        <p:spPr>
          <a:xfrm>
            <a:off x="5091816" y="1590241"/>
            <a:ext cx="6018832" cy="385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516338" lvl="0" indent="-45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Dosis"/>
              <a:buChar char="●"/>
            </a:pPr>
            <a:r>
              <a:rPr lang="pt-BR" i="0" u="none" strike="noStrike" dirty="0">
                <a:solidFill>
                  <a:srgbClr val="000000"/>
                </a:solidFill>
              </a:rPr>
              <a:t>APRECIAMOS MÚSICAS COM INSTRUMENTOS NÃO CONVENCIONAIS.</a:t>
            </a:r>
            <a:endParaRPr dirty="0"/>
          </a:p>
          <a:p>
            <a:pPr marL="516338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030A0"/>
              </a:buClr>
              <a:buSzPts val="2000"/>
              <a:buFont typeface="Dosis"/>
              <a:buChar char="●"/>
            </a:pPr>
            <a:r>
              <a:rPr lang="pt-BR" i="0" u="none" strike="noStrike" dirty="0">
                <a:solidFill>
                  <a:srgbClr val="000000"/>
                </a:solidFill>
              </a:rPr>
              <a:t>EXPLORAMOS SONS COM DIFERENTES FONTES SONORAS E INSTRUMENTOS NÃO CONVENCIONAIS PARA SONORIZAR HISTÓRIAS.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395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indent="0">
              <a:spcAft>
                <a:spcPts val="1200"/>
              </a:spcAft>
            </a:pPr>
            <a:r>
              <a:rPr lang="pt-PT" dirty="0"/>
              <a:t>LEMOV, D. </a:t>
            </a:r>
            <a:r>
              <a:rPr lang="pt-PT" b="1" dirty="0"/>
              <a:t>Aula nota 10 3.0</a:t>
            </a:r>
            <a:r>
              <a:rPr lang="pt-PT" dirty="0"/>
              <a:t>: 63 técnicas para melhorar a gestão da sala de aula / Doug Lemov; tradução: Daniel Vieira, Sandra Maria Mallmann da Rosa; revisão técnica: Fausta Camargo, Thuinie Daros. 3. ed. Porto Alegre: Penso, 2023.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2133" b="1" dirty="0"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. Caderno do Professor, Arte, Ensino Fundamental – Anos Iniciais, v. 2. 2023. Disponível em: </a:t>
            </a:r>
            <a:r>
              <a:rPr lang="pt-BR" sz="2133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https://efape.educacao.sp.gov.br/curriculopaulista/wp-content/uploads/2022/06/PROF_miolo_EF_AI_ARTE_V2_01a05.pdf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. Acesso em: 8 ago. 2025.</a:t>
            </a:r>
            <a:endParaRPr sz="2133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21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etapas Educação Infantil e Ensino Fundamental, 2019. Disponível em: </a:t>
            </a:r>
            <a:r>
              <a:rPr lang="pt-BR" sz="2133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8 ago. 2025.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445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33" b="1" dirty="0"/>
              <a:t>Lista de imagens e vídeos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33" dirty="0"/>
              <a:t>Imagem de capa: SEDUC-SP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33" b="1" dirty="0"/>
              <a:t>Slides 3, 4, 5, 6, 9, 10, 11, 12 – </a:t>
            </a:r>
            <a:r>
              <a:rPr lang="pt-BR" sz="2133" dirty="0"/>
              <a:t>© Getty Images</a:t>
            </a:r>
            <a:endParaRPr sz="2133" dirty="0"/>
          </a:p>
          <a:p>
            <a:pPr marL="0" indent="0">
              <a:spcAft>
                <a:spcPts val="1200"/>
              </a:spcAft>
            </a:pPr>
            <a:r>
              <a:rPr lang="pt-BR" sz="2133" b="1" dirty="0"/>
              <a:t>Slide 7 – </a:t>
            </a:r>
            <a:r>
              <a:rPr lang="pt-BR" sz="2133" dirty="0"/>
              <a:t>ORQUESTRA DE SUCATA. </a:t>
            </a:r>
            <a:r>
              <a:rPr lang="pt-BR" b="1" dirty="0"/>
              <a:t>Parabéns a você – Orquestra de Sucata.</a:t>
            </a:r>
            <a:r>
              <a:rPr lang="pt-BR" dirty="0"/>
              <a:t> YouTube, 28 nov. 2018. </a:t>
            </a:r>
            <a:r>
              <a:rPr lang="pt-BR" sz="2133" dirty="0"/>
              <a:t>Disponível em: </a:t>
            </a:r>
            <a:r>
              <a:rPr lang="pt-BR" sz="2133" u="sng" dirty="0">
                <a:solidFill>
                  <a:schemeClr val="hlink"/>
                </a:solidFill>
                <a:hlinkClick r:id="rId3"/>
              </a:rPr>
              <a:t>https://www.youtube.com/watch?v=FoBPyLJnATc</a:t>
            </a:r>
            <a:r>
              <a:rPr lang="pt-BR" sz="2133" dirty="0"/>
              <a:t>. Acesso em: 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8 ago. 2025.</a:t>
            </a:r>
            <a:endParaRPr dirty="0"/>
          </a:p>
          <a:p>
            <a:pPr marL="0" indent="0">
              <a:spcAft>
                <a:spcPts val="1200"/>
              </a:spcAft>
              <a:buClr>
                <a:srgbClr val="000000"/>
              </a:buClr>
              <a:buSzPts val="1400"/>
            </a:pPr>
            <a:r>
              <a:rPr lang="pt-BR" sz="2133" b="1" dirty="0"/>
              <a:t>Slide 8 –</a:t>
            </a:r>
            <a:r>
              <a:rPr lang="pt-BR" sz="2133" dirty="0"/>
              <a:t> ABIVIDRO.</a:t>
            </a:r>
            <a:r>
              <a:rPr lang="pt-BR" b="1" dirty="0"/>
              <a:t> Für Elise, de Beethoven, tocada com copos de vidro</a:t>
            </a:r>
            <a:r>
              <a:rPr lang="pt-BR" sz="2133" dirty="0"/>
              <a:t>. YouTube, 11 abr. 2013. Disponível em:</a:t>
            </a:r>
            <a:r>
              <a:rPr lang="pt-BR" sz="2133" b="1" dirty="0"/>
              <a:t> </a:t>
            </a:r>
            <a:r>
              <a:rPr lang="pt-BR" sz="2133" u="sng" dirty="0">
                <a:solidFill>
                  <a:schemeClr val="hlink"/>
                </a:solidFill>
                <a:hlinkClick r:id="rId4"/>
              </a:rPr>
              <a:t>https://www.youtube.com/watch?v=jYvLB4cca-M</a:t>
            </a:r>
            <a:r>
              <a:rPr lang="pt-BR" sz="2133" dirty="0"/>
              <a:t>. Acesso em: 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8 ago. 2025.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endParaRPr sz="2133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/>
        </p:nvSpPr>
        <p:spPr>
          <a:xfrm>
            <a:off x="1446889" y="990388"/>
            <a:ext cx="4057800" cy="17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dirty="0"/>
              <a:t>Habilidade: </a:t>
            </a:r>
            <a:r>
              <a:rPr lang="pt-BR" sz="1600" dirty="0"/>
              <a:t>(EF01AR17) Apreciar e experimentar sonorização de histórias, utilizando vozes e sons corporais e/ou instrumentos convencionais ou não convencionais.</a:t>
            </a:r>
            <a:endParaRPr sz="16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dirty="0"/>
          </a:p>
        </p:txBody>
      </p:sp>
      <p:sp>
        <p:nvSpPr>
          <p:cNvPr id="225" name="Google Shape;225;p33"/>
          <p:cNvSpPr txBox="1"/>
          <p:nvPr/>
        </p:nvSpPr>
        <p:spPr>
          <a:xfrm>
            <a:off x="1354165" y="5698342"/>
            <a:ext cx="9544296" cy="729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3"/>
          <p:cNvSpPr txBox="1"/>
          <p:nvPr/>
        </p:nvSpPr>
        <p:spPr>
          <a:xfrm rot="10800000" flipH="1">
            <a:off x="5806325" y="1112500"/>
            <a:ext cx="5715000" cy="3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3"/>
          <p:cNvSpPr txBox="1"/>
          <p:nvPr/>
        </p:nvSpPr>
        <p:spPr>
          <a:xfrm>
            <a:off x="1354165" y="678957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</a:t>
            </a:r>
            <a:endParaRPr dirty="0"/>
          </a:p>
        </p:txBody>
      </p:sp>
      <p:pic>
        <p:nvPicPr>
          <p:cNvPr id="230" name="Google Shape;23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699" y="990388"/>
            <a:ext cx="690039" cy="659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2E80901A-52A6-958D-34D5-7A6B2A25AB0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t="757" b="757"/>
          <a:stretch/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27CBD4D0-2193-25E7-2F4F-A84A13C3183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439" b="439"/>
          <a:stretch/>
        </p:blipFill>
        <p:spPr/>
      </p:pic>
      <p:sp>
        <p:nvSpPr>
          <p:cNvPr id="236" name="Google Shape;236;p3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7</a:t>
            </a:r>
            <a:endParaRPr dirty="0"/>
          </a:p>
        </p:txBody>
      </p:sp>
      <p:sp>
        <p:nvSpPr>
          <p:cNvPr id="237" name="Google Shape;237;p34"/>
          <p:cNvSpPr txBox="1"/>
          <p:nvPr/>
        </p:nvSpPr>
        <p:spPr>
          <a:xfrm>
            <a:off x="1317252" y="1936519"/>
            <a:ext cx="38955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4"/>
          <p:cNvSpPr txBox="1"/>
          <p:nvPr/>
        </p:nvSpPr>
        <p:spPr>
          <a:xfrm>
            <a:off x="1317250" y="927525"/>
            <a:ext cx="4142400" cy="52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dirty="0"/>
              <a:t>Caro professor, antes de exibir os vídeos com músicas tocadas com instrumentos não convencionais, explique aos estudantes que, ao ouvir uma música, é importante observá-la, avaliá-la, analisá-la e, por fim, valorizá-la. Dessa forma, estará não apenas ouvindo, mas sim, apreciando a música. Esse exercício é importante, pois permite conhecer a diversidade musical.</a:t>
            </a:r>
            <a:endParaRPr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/>
              <a:t>Ao término do vídeo, peça que os estudantes falem sobre as suas impressões a respeito das músicas que ouviram.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b="1" dirty="0"/>
              <a:t>Expectativas de respostas: </a:t>
            </a:r>
            <a:r>
              <a:rPr lang="pt-BR" dirty="0"/>
              <a:t>espera-se que os estudantes expressem suas emoções e seus sentimentos ao ouvirem as músicas. 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dirty="0"/>
          </a:p>
        </p:txBody>
      </p:sp>
      <p:sp>
        <p:nvSpPr>
          <p:cNvPr id="240" name="Google Shape;240;p34"/>
          <p:cNvSpPr txBox="1"/>
          <p:nvPr/>
        </p:nvSpPr>
        <p:spPr>
          <a:xfrm>
            <a:off x="1317250" y="5813550"/>
            <a:ext cx="9977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34"/>
          <p:cNvGrpSpPr/>
          <p:nvPr/>
        </p:nvGrpSpPr>
        <p:grpSpPr>
          <a:xfrm>
            <a:off x="512638" y="927530"/>
            <a:ext cx="692100" cy="719784"/>
            <a:chOff x="512793" y="2412643"/>
            <a:chExt cx="692308" cy="720000"/>
          </a:xfrm>
        </p:grpSpPr>
        <p:pic>
          <p:nvPicPr>
            <p:cNvPr id="242" name="Google Shape;242;p3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5" name="Google Shape;245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894" y="3539475"/>
            <a:ext cx="692100" cy="719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2E541E7E-0386-2D66-F504-150BD66D107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589" b="1589"/>
          <a:stretch/>
        </p:blipFill>
        <p:spPr/>
      </p:pic>
      <p:sp>
        <p:nvSpPr>
          <p:cNvPr id="251" name="Google Shape;251;p3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8</a:t>
            </a:r>
            <a:endParaRPr dirty="0"/>
          </a:p>
        </p:txBody>
      </p:sp>
      <p:sp>
        <p:nvSpPr>
          <p:cNvPr id="252" name="Google Shape;252;p35"/>
          <p:cNvSpPr txBox="1"/>
          <p:nvPr/>
        </p:nvSpPr>
        <p:spPr>
          <a:xfrm>
            <a:off x="1317252" y="1936519"/>
            <a:ext cx="38955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1317250" y="927525"/>
            <a:ext cx="4142400" cy="52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Caro professor, para apreciação de música com percussão corporal, acesse: </a:t>
            </a:r>
            <a:endParaRPr sz="1600"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https://www.youtube.com/watch?v=qwG8CQVqZ5U&amp;t=78s</a:t>
            </a:r>
            <a:r>
              <a:rPr lang="pt-BR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expressem suas emoções e seus sentimentos ao ouvirem as músicas. </a:t>
            </a:r>
            <a:endParaRPr sz="1600"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dirty="0"/>
          </a:p>
        </p:txBody>
      </p:sp>
      <p:sp>
        <p:nvSpPr>
          <p:cNvPr id="255" name="Google Shape;255;p35"/>
          <p:cNvSpPr txBox="1"/>
          <p:nvPr/>
        </p:nvSpPr>
        <p:spPr>
          <a:xfrm>
            <a:off x="1317250" y="5813550"/>
            <a:ext cx="9977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35"/>
          <p:cNvGrpSpPr/>
          <p:nvPr/>
        </p:nvGrpSpPr>
        <p:grpSpPr>
          <a:xfrm>
            <a:off x="512638" y="927530"/>
            <a:ext cx="692100" cy="719784"/>
            <a:chOff x="512793" y="2412643"/>
            <a:chExt cx="692308" cy="720000"/>
          </a:xfrm>
        </p:grpSpPr>
        <p:pic>
          <p:nvPicPr>
            <p:cNvPr id="257" name="Google Shape;257;p3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3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9" name="Google Shape;259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5150" y="2650754"/>
            <a:ext cx="692100" cy="719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/>
        </p:nvSpPr>
        <p:spPr>
          <a:xfrm>
            <a:off x="508444" y="664178"/>
            <a:ext cx="4617900" cy="386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380905" marR="0" lvl="0" indent="-2454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0157" marR="0" lvl="0" indent="-440157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INSTRUMENTOS CONVENCIONAIS E NÃO CONVENCIONAIS. 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0157" marR="0" lvl="0" indent="-440157" algn="l" rtl="0">
              <a:lnSpc>
                <a:spcPct val="100000"/>
              </a:lnSpc>
              <a:spcBef>
                <a:spcPts val="3200"/>
              </a:spcBef>
              <a:spcAft>
                <a:spcPts val="160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APRECIAÇÃO DE SONORIZAÇÃO DE HISTÓRIAS.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6488761" y="466595"/>
            <a:ext cx="5191500" cy="446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6338" marR="0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CONHECER INSTRUMENTOS CONVENCIONAIS E NÃO CONVENCIONAIS</a:t>
            </a:r>
            <a:r>
              <a:rPr lang="pt-BR" sz="2600" dirty="0"/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6338" marR="0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APRECIAR SONORIZAÇÃO DE HISTÓRIA COM INSTRUMENTO NÃO CONVENCIONAL.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1CE1D9B4-45E2-8524-1231-9EA796F66E3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230" b="1230"/>
          <a:stretch/>
        </p:blipFill>
        <p:spPr/>
      </p:pic>
      <p:sp>
        <p:nvSpPr>
          <p:cNvPr id="266" name="Google Shape;266;p3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9</a:t>
            </a:r>
            <a:endParaRPr dirty="0"/>
          </a:p>
        </p:txBody>
      </p:sp>
      <p:sp>
        <p:nvSpPr>
          <p:cNvPr id="267" name="Google Shape;267;p36"/>
          <p:cNvSpPr txBox="1"/>
          <p:nvPr/>
        </p:nvSpPr>
        <p:spPr>
          <a:xfrm>
            <a:off x="1317252" y="1936519"/>
            <a:ext cx="38955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6"/>
          <p:cNvSpPr txBox="1"/>
          <p:nvPr/>
        </p:nvSpPr>
        <p:spPr>
          <a:xfrm>
            <a:off x="1317250" y="1032175"/>
            <a:ext cx="4142400" cy="3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dirty="0"/>
              <a:t>Caro professor, explique aos estudantes que, ao contarmos histórias, podemos utilizar um recurso chamado sonoplastia, que é a produção de sons a partir de diversos objetos e do próprio corpo. A sonoplastia é utilizada para deixar as histórias mais emocionantes, divertidas ou assustadoras.</a:t>
            </a:r>
            <a:endParaRPr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/>
              <a:t>Disponibilize aos estudantes instrumentos não convencionais feitos de embalagens e de sementes e/ou outros de sua escolha. Diga que também podem usar objetos da sala de aula e o próprio corpo e voz no desenvolvimento da atividade.</a:t>
            </a:r>
            <a:endParaRPr dirty="0"/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dirty="0"/>
              <a:t>Por fim, leia cada uma das cenas para que os estudantes produzam sons a cada comando da história.</a:t>
            </a:r>
            <a:endParaRPr dirty="0"/>
          </a:p>
        </p:txBody>
      </p:sp>
      <p:sp>
        <p:nvSpPr>
          <p:cNvPr id="270" name="Google Shape;270;p36"/>
          <p:cNvSpPr txBox="1"/>
          <p:nvPr/>
        </p:nvSpPr>
        <p:spPr>
          <a:xfrm>
            <a:off x="1317250" y="4100000"/>
            <a:ext cx="41424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</a:rPr>
              <a:t>Expectativas de respostas: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os estudantes deverão explorar todos os objetos disponibilizados, produzindo cada som sugerido na</a:t>
            </a:r>
            <a:r>
              <a:rPr lang="pt-BR" sz="1600" dirty="0"/>
              <a:t>s cenas lidas.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1" name="Google Shape;271;p36"/>
          <p:cNvGrpSpPr/>
          <p:nvPr/>
        </p:nvGrpSpPr>
        <p:grpSpPr>
          <a:xfrm>
            <a:off x="512638" y="927530"/>
            <a:ext cx="692100" cy="719784"/>
            <a:chOff x="512793" y="2412643"/>
            <a:chExt cx="692308" cy="720000"/>
          </a:xfrm>
        </p:grpSpPr>
        <p:pic>
          <p:nvPicPr>
            <p:cNvPr id="272" name="Google Shape;272;p3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5" name="Google Shape;275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2638" y="4229108"/>
            <a:ext cx="692100" cy="719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/>
        </p:nvSpPr>
        <p:spPr>
          <a:xfrm>
            <a:off x="481690" y="1947057"/>
            <a:ext cx="5498968" cy="2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455393" marR="0" lvl="0" indent="-4553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SE RECORDA DO QUE SÃO OS INSTRUMENTOS CONVENCIONAIS?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216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5393" marR="0" lvl="0" indent="-4553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JÁ OUVIU FALAR EM INSTRUMENTOS MUSICAIS NÃO CONVENCIONAIS?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708631" y="1198434"/>
            <a:ext cx="5045086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EU JÁ SEI?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5110" y="1341265"/>
            <a:ext cx="5045086" cy="504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77C1678-2724-33CA-691E-E135E0ECC18C}"/>
              </a:ext>
            </a:extLst>
          </p:cNvPr>
          <p:cNvGrpSpPr/>
          <p:nvPr/>
        </p:nvGrpSpPr>
        <p:grpSpPr>
          <a:xfrm>
            <a:off x="9634956" y="471649"/>
            <a:ext cx="2151392" cy="447532"/>
            <a:chOff x="305605" y="2234344"/>
            <a:chExt cx="2151392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8BC6634-FF5E-5FF3-A409-AF91D9C5D509}"/>
                </a:ext>
              </a:extLst>
            </p:cNvPr>
            <p:cNvSpPr txBox="1"/>
            <p:nvPr/>
          </p:nvSpPr>
          <p:spPr>
            <a:xfrm>
              <a:off x="537363" y="2378921"/>
              <a:ext cx="191963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562741AD-8521-A165-D8C6-9C1490DD3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423184" y="1659980"/>
            <a:ext cx="5965260" cy="4604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455393" marR="0" lvl="0" indent="-4553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JÁ USOU UM TAMBOR PARA BATUCAR?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216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5393" marR="0" lvl="0" indent="-4553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JÁ UTILIZOU BAQUETAS PARA PRODUZIR SONS EM DIFERENTES SUPERFÍCIES? COMO ERA O SOM?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216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5393" marR="0" lvl="0" indent="-45539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JÁ VIU ALGUÉM TOCAR MÚSICA COM INSTRUMENTOS FEITOS COM MATERIAIS RECICLÁVEIS?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719495" y="902391"/>
            <a:ext cx="5045086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EU JÁ SEI?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8444" y="2105337"/>
            <a:ext cx="5207342" cy="34681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D746016A-AA9B-D88D-C091-28E36D505EEF}"/>
              </a:ext>
            </a:extLst>
          </p:cNvPr>
          <p:cNvGrpSpPr/>
          <p:nvPr/>
        </p:nvGrpSpPr>
        <p:grpSpPr>
          <a:xfrm>
            <a:off x="9634956" y="471649"/>
            <a:ext cx="2151392" cy="447532"/>
            <a:chOff x="305605" y="2234344"/>
            <a:chExt cx="2151392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A0CBA4A2-F049-17EE-6E9C-BD6076D45846}"/>
                </a:ext>
              </a:extLst>
            </p:cNvPr>
            <p:cNvSpPr txBox="1"/>
            <p:nvPr/>
          </p:nvSpPr>
          <p:spPr>
            <a:xfrm>
              <a:off x="537363" y="2362131"/>
              <a:ext cx="191963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BAAB0354-9D35-3FC2-F654-1E6EAAC5D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/>
        </p:nvSpPr>
        <p:spPr>
          <a:xfrm>
            <a:off x="537863" y="1036831"/>
            <a:ext cx="7662704" cy="104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INSTRUMENTOS CONVENCIONAIS</a:t>
            </a:r>
            <a:br>
              <a:rPr lang="pt-BR" sz="3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537862" y="2107994"/>
            <a:ext cx="5498968" cy="378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CONHECIDOS E RECONHECIDOS COM FACILIDADE E, NORMALMENTE, UTILIZADOS EM GRUPOS MUSICAIS COMO BANDAS OU ORQUESTRAS.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 VIOLINO, FLAUTA E PIANO.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8536" y="2178462"/>
            <a:ext cx="5342524" cy="3558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/>
        </p:nvSpPr>
        <p:spPr>
          <a:xfrm>
            <a:off x="394529" y="1034191"/>
            <a:ext cx="9848435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INSTRUMENTOS NÃO CONVENCIONAIS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394529" y="2081688"/>
            <a:ext cx="5498968" cy="3784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ESSA CLASSIFICAÇÃO DE INSTRUMENTOS APRESENTA INFINITAS POSSIBILIDADES DE CONFIGURAÇÃO, COMO A UTILIZAÇÃO DE QUALQUER FONTE SONORA CAPAZ DE PRODUZIR SONORIDADES. POR EXEMPLO, OBJETOS, ÁGUA, PAREDES E MÓVEIS.</a:t>
            </a:r>
            <a:endParaRPr sz="26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8163" y="2081688"/>
            <a:ext cx="5495310" cy="3659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/>
        </p:nvSpPr>
        <p:spPr>
          <a:xfrm>
            <a:off x="540192" y="1075192"/>
            <a:ext cx="5737705" cy="66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APRECIAR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540192" y="1964619"/>
            <a:ext cx="5363803" cy="3582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30467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dirty="0"/>
              <a:t>VAMOS ASSISTIR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DOIS VÍDEOS DE MÚSICAS TOCADAS COM INSTRUMENTOS MUSICAIS NÃO CONVENCIONAIS.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467" marR="0" lvl="0" indent="0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APRECIE E VEJA QUANTA CRIATIVIDADE!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2" descr="Parabéns a Você - Orquestra de Suc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0456" y="1955827"/>
            <a:ext cx="5608300" cy="31686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1AF1877C-E589-7464-449A-98B021C8119D}"/>
              </a:ext>
            </a:extLst>
          </p:cNvPr>
          <p:cNvGrpSpPr/>
          <p:nvPr/>
        </p:nvGrpSpPr>
        <p:grpSpPr>
          <a:xfrm>
            <a:off x="5820456" y="5352355"/>
            <a:ext cx="4826095" cy="459364"/>
            <a:chOff x="4187825" y="3626245"/>
            <a:chExt cx="4826095" cy="459364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A306D976-9546-75D3-8DA5-7456EE479893}"/>
                </a:ext>
              </a:extLst>
            </p:cNvPr>
            <p:cNvSpPr txBox="1"/>
            <p:nvPr/>
          </p:nvSpPr>
          <p:spPr>
            <a:xfrm>
              <a:off x="4289889" y="3708331"/>
              <a:ext cx="4724031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sng" strike="noStrike" cap="none" dirty="0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https://www.youtube.com/watch?v=FoBPyLJnATc</a:t>
              </a:r>
              <a:endPara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Gráfico 10">
              <a:extLst>
                <a:ext uri="{FF2B5EF4-FFF2-40B4-BE49-F238E27FC236}">
                  <a16:creationId xmlns:a16="http://schemas.microsoft.com/office/drawing/2014/main" id="{301BE827-D944-5B80-9AA1-7035AFFCE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3" descr="Für Elise, de Beethoven, tocada com copos de vidr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2139" y="1906789"/>
            <a:ext cx="5988876" cy="338371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540192" y="1075192"/>
            <a:ext cx="5737705" cy="66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APRECIAR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540193" y="2232178"/>
            <a:ext cx="4363762" cy="215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30467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VEJA OUTRO EXEMPLO DE MÚSICA COM INSTRUMENTOS NÃO CONVENCIONAIS.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7B79BDB-487C-60AE-A72E-4D5149D2DF65}"/>
              </a:ext>
            </a:extLst>
          </p:cNvPr>
          <p:cNvGrpSpPr/>
          <p:nvPr/>
        </p:nvGrpSpPr>
        <p:grpSpPr>
          <a:xfrm>
            <a:off x="5866902" y="5460513"/>
            <a:ext cx="4979349" cy="459364"/>
            <a:chOff x="4187825" y="3626245"/>
            <a:chExt cx="4979349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C6DF5833-01E5-D117-F61C-775DB3AE38E8}"/>
                </a:ext>
              </a:extLst>
            </p:cNvPr>
            <p:cNvSpPr txBox="1"/>
            <p:nvPr/>
          </p:nvSpPr>
          <p:spPr>
            <a:xfrm>
              <a:off x="4289889" y="3708331"/>
              <a:ext cx="4877285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sng" strike="noStrike" cap="none" dirty="0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https://www.youtube.com/watch?v=jYvLB4cca-M</a:t>
              </a:r>
              <a:endPara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49B91418-2F33-39C9-49F6-877BD8437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/>
        </p:nvSpPr>
        <p:spPr>
          <a:xfrm>
            <a:off x="478908" y="1568252"/>
            <a:ext cx="6840218" cy="4964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PRODUZIR SONS?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 PROFESSOR MOSTRARÁ ALGUMAS CENAS E CONTARÁ A HISTÓRIA DE CADA UMA DELAS. TODA VEZ QUE ELE CITAR ALGO QUE TENHA SOM, VOCÊ TENTARÁ REPRODUZIR ESSE SOM UTILIZANDO SEU MATERIAL ESCOLAR E SEU CORPO COMO INSTRUMENTOS NÃO CONVENCIONAIS. 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ÀS CENAS?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478908" y="942414"/>
            <a:ext cx="4937114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DESAFIO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9559" y="1105663"/>
            <a:ext cx="4016774" cy="5083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rte_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1313</Words>
  <Application>Microsoft Office PowerPoint</Application>
  <PresentationFormat>Personalizar</PresentationFormat>
  <Paragraphs>104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0" baseType="lpstr">
      <vt:lpstr>Grandstander</vt:lpstr>
      <vt:lpstr>Helvetica</vt:lpstr>
      <vt:lpstr>Times New Roman</vt:lpstr>
      <vt:lpstr>Lato</vt:lpstr>
      <vt:lpstr>Grandstander Medium</vt:lpstr>
      <vt:lpstr>Grandstander SemiBold</vt:lpstr>
      <vt:lpstr>Arial</vt:lpstr>
      <vt:lpstr>Dosis</vt:lpstr>
      <vt:lpstr>Arte_2026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Juliana Vilas Boas Carpi</dc:creator>
  <cp:lastModifiedBy>Gabriel Ajala</cp:lastModifiedBy>
  <cp:revision>18</cp:revision>
  <dcterms:modified xsi:type="dcterms:W3CDTF">2025-10-16T21:43:17Z</dcterms:modified>
</cp:coreProperties>
</file>