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Lato"/>
      <p:regular r:id="rId39"/>
      <p:bold r:id="rId40"/>
      <p:italic r:id="rId41"/>
      <p:boldItalic r:id="rId42"/>
    </p:embeddedFont>
    <p:embeddedFont>
      <p:font typeface="Lato Light"/>
      <p:regular r:id="rId43"/>
      <p:bold r:id="rId44"/>
      <p:italic r:id="rId45"/>
      <p:boldItalic r:id="rId46"/>
    </p:embeddedFont>
    <p:embeddedFont>
      <p:font typeface="Lato Black"/>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9" roundtripDataSignature="AMtx7mgPiYChSkJl5POIB1usiqzrqX3b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4EEC50-444B-4C0E-888E-9247F400204A}">
  <a:tblStyle styleId="{F54EEC50-444B-4C0E-888E-9247F400204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88BBD1C-8D7B-4E7F-8AB7-1AEF06907B2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LatoLight-bold.fntdata"/><Relationship Id="rId43" Type="http://schemas.openxmlformats.org/officeDocument/2006/relationships/font" Target="fonts/LatoLight-regular.fntdata"/><Relationship Id="rId46" Type="http://schemas.openxmlformats.org/officeDocument/2006/relationships/font" Target="fonts/LatoLight-boldItalic.fntdata"/><Relationship Id="rId45" Type="http://schemas.openxmlformats.org/officeDocument/2006/relationships/font" Target="fonts/La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Italic.fntdata"/><Relationship Id="rId47" Type="http://schemas.openxmlformats.org/officeDocument/2006/relationships/font" Target="fonts/LatoBlack-bold.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La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renticeshipguide.co.uk/which-apprenticeship-level-is-right-for-you/" TargetMode="External"/><Relationship Id="rId3" Type="http://schemas.openxmlformats.org/officeDocument/2006/relationships/hyperlink" Target="https://apprenticeshipguide.co.uk/what-are-the-entry-requirements-for-apprenticeship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national-minimum-wage-rates" TargetMode="External"/><Relationship Id="rId3" Type="http://schemas.openxmlformats.org/officeDocument/2006/relationships/hyperlink" Target="https://www.livingwage.org.uk/what-real-living-wag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s.startprofile.com/page/home-page"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 name="Google Shape;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b="1">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https://apprenticeshipguide.co.uk/which-apprenticeship-level-is-right-for-you/</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3"/>
              </a:rPr>
              <a:t>https://apprenticeshipguide.co.uk/what-are-the-entry-requirements-for-apprenticeships/</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https://apprenticeshipguide.co.uk/which-apprenticeship-level-is-right-for-you/</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https://apprenticeshipguide.co.uk/what-are-the-entry-requirements-for-apprenticeships/</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UK Gov National Minimum Wage and National Living Wage rates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NB: Consider mentioning the </a:t>
            </a:r>
            <a:r>
              <a:rPr b="1" lang="en-GB" u="sng">
                <a:solidFill>
                  <a:schemeClr val="hlink"/>
                </a:solidFill>
                <a:hlinkClick r:id="rId3"/>
              </a:rPr>
              <a:t>Living Wage</a:t>
            </a:r>
            <a:r>
              <a:rPr lang="en-GB"/>
              <a:t> here: “The real Living Wage remains the only UK Wage rate calculated on the </a:t>
            </a:r>
            <a:r>
              <a:rPr b="1" lang="en-GB"/>
              <a:t>real cost of living</a:t>
            </a:r>
            <a:r>
              <a:rPr lang="en-GB"/>
              <a:t>. It is voluntarily paid by over 16,000 UK businesses.”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 Beverley is about to finish her GCSEs, she could consider an Intermediate (L2) or Advanced (L3) apprenticeship. As she is likely to get over 5 good GCSEs, she’ll meet the entry requirements for an Advanced (L3) apprenticeship. Her work experience at her local nursery improves her chances of a success application to a childcare apprenticeship</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Furthermore, all apprenticeships leave the option of going to university open, if she changes her mind about it in the future.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Thomas is about to complete his A levels, an Advanced Level 3 apprenticeship won’t be suitable.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he’d like to gain a degree, the Degree (Level 6) apprenticeship is the only option here that will give him that opportunity.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His time shadowing investment analysts provides him with some useful experience in a related field.</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get 2 minutes to discuss post 16 options with their partner.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will get feedback from the class.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Emphasis should be placed on the fact that all post 16 options involve some level of education or training.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 </a:t>
            </a:r>
            <a:r>
              <a:rPr b="1" lang="en-GB">
                <a:latin typeface="Lato"/>
                <a:ea typeface="Lato"/>
                <a:cs typeface="Lato"/>
                <a:sym typeface="Lato"/>
              </a:rPr>
              <a:t>traineeship</a:t>
            </a:r>
            <a:r>
              <a:rPr lang="en-GB">
                <a:latin typeface="Lato"/>
                <a:ea typeface="Lato"/>
                <a:cs typeface="Lato"/>
                <a:sym typeface="Lato"/>
              </a:rPr>
              <a:t> is a course with work experience that gets you ready for work or an apprenticeship.</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647e522d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37647e522d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Maths moments - stretch</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then complete the maths moment individually.</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The apprentices will earn £72,000 over the three years of the apprenticeship whilst the university student will pay a total of £30,980. In total, the apprentice would be £102,980 better off.</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University offers the chance to pursue a broader range of careers later in life; it might also offer the potential to earn more money in a career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Maths moments - stretch</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then complete the maths moment individually.</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The apprentices will earn £72,000 over the three years of the apprenticeship whilst the university student will pay a total of £30,980. In total, the apprentice would be £102,980 better off.</a:t>
            </a:r>
            <a:endParaRPr>
              <a:latin typeface="Lato"/>
              <a:ea typeface="Lato"/>
              <a:cs typeface="Lato"/>
              <a:sym typeface="Lato"/>
            </a:endParaRPr>
          </a:p>
          <a:p>
            <a:pPr indent="-298450" lvl="0" marL="457200" rtl="0" algn="l">
              <a:lnSpc>
                <a:spcPct val="100000"/>
              </a:lnSpc>
              <a:spcBef>
                <a:spcPts val="0"/>
              </a:spcBef>
              <a:spcAft>
                <a:spcPts val="0"/>
              </a:spcAft>
              <a:buSzPts val="1100"/>
              <a:buAutoNum type="arabicPeriod"/>
            </a:pPr>
            <a:r>
              <a:rPr b="1" lang="en-GB">
                <a:latin typeface="Lato"/>
                <a:ea typeface="Lato"/>
                <a:cs typeface="Lato"/>
                <a:sym typeface="Lato"/>
              </a:rPr>
              <a:t>Answer: </a:t>
            </a:r>
            <a:r>
              <a:rPr lang="en-GB">
                <a:latin typeface="Lato"/>
                <a:ea typeface="Lato"/>
                <a:cs typeface="Lato"/>
                <a:sym typeface="Lato"/>
              </a:rPr>
              <a:t>University offers the chance to pursue a broader range of careers later in life; it might also offer the potential to earn more money in a career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first two questions are to get students to start thinking about the advantages and disadvantages of the various post 16 options. Students should be able to identify personal preferences that make one option more appealing than others. Gather student’s answers in a whole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This is a useful time to assess some further advantages and disadvantages of post 16 routes. In this case, whilst both can lead to the same career, route 2 may take twice as long, especially if university students manage to gain work experience whilst studying.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Split the class up into 3 or 6 groups depending on the number of students in the class.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will then have 5 minutes to identify advantages and disadvantages.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a further 5 minutes for feedback and to go through the next three slides.</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0f5792f0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30f5792f05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https://careers.startprofile.com/page/home-page</a:t>
            </a:r>
            <a:r>
              <a:rPr lang="en-GB"/>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2 minutes of students working independently. A further 2 minutes for feedback</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 minutes for students to write down bullet points of things they know about apprenticeships.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Gather feedback from a handful of students.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lesson will address each of the pointers.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Video to stop at 01:45.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a further 5 mins to answer questions </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33dce862b7f_0_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33dce862b7f_0_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30" name="Shape 30"/>
        <p:cNvGrpSpPr/>
        <p:nvPr/>
      </p:nvGrpSpPr>
      <p:grpSpPr>
        <a:xfrm>
          <a:off x="0" y="0"/>
          <a:ext cx="0" cy="0"/>
          <a:chOff x="0" y="0"/>
          <a:chExt cx="0" cy="0"/>
        </a:xfrm>
      </p:grpSpPr>
      <p:pic>
        <p:nvPicPr>
          <p:cNvPr id="31" name="Google Shape;31;g33dce862b7f_0_2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32" name="Shape 32"/>
        <p:cNvGrpSpPr/>
        <p:nvPr/>
      </p:nvGrpSpPr>
      <p:grpSpPr>
        <a:xfrm>
          <a:off x="0" y="0"/>
          <a:ext cx="0" cy="0"/>
          <a:chOff x="0" y="0"/>
          <a:chExt cx="0" cy="0"/>
        </a:xfrm>
      </p:grpSpPr>
      <p:pic>
        <p:nvPicPr>
          <p:cNvPr id="33" name="Google Shape;33;g33dce862b7f_0_2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34" name="Shape 34"/>
        <p:cNvGrpSpPr/>
        <p:nvPr/>
      </p:nvGrpSpPr>
      <p:grpSpPr>
        <a:xfrm>
          <a:off x="0" y="0"/>
          <a:ext cx="0" cy="0"/>
          <a:chOff x="0" y="0"/>
          <a:chExt cx="0" cy="0"/>
        </a:xfrm>
      </p:grpSpPr>
      <p:pic>
        <p:nvPicPr>
          <p:cNvPr id="35" name="Google Shape;35;g33dce862b7f_0_29"/>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
        <p:nvSpPr>
          <p:cNvPr id="36" name="Google Shape;36;g33dce862b7f_0_2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37" name="Shape 37"/>
        <p:cNvGrpSpPr/>
        <p:nvPr/>
      </p:nvGrpSpPr>
      <p:grpSpPr>
        <a:xfrm>
          <a:off x="0" y="0"/>
          <a:ext cx="0" cy="0"/>
          <a:chOff x="0" y="0"/>
          <a:chExt cx="0" cy="0"/>
        </a:xfrm>
      </p:grpSpPr>
      <p:sp>
        <p:nvSpPr>
          <p:cNvPr id="38" name="Google Shape;38;g33dce862b7f_0_3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9" name="Shape 9"/>
        <p:cNvGrpSpPr/>
        <p:nvPr/>
      </p:nvGrpSpPr>
      <p:grpSpPr>
        <a:xfrm>
          <a:off x="0" y="0"/>
          <a:ext cx="0" cy="0"/>
          <a:chOff x="0" y="0"/>
          <a:chExt cx="0" cy="0"/>
        </a:xfrm>
      </p:grpSpPr>
      <p:sp>
        <p:nvSpPr>
          <p:cNvPr id="10" name="Google Shape;10;g33dce862b7f_0_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3dce862b7f_0_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 name="Google Shape;12;g33dce862b7f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3" name="Shape 13"/>
        <p:cNvGrpSpPr/>
        <p:nvPr/>
      </p:nvGrpSpPr>
      <p:grpSpPr>
        <a:xfrm>
          <a:off x="0" y="0"/>
          <a:ext cx="0" cy="0"/>
          <a:chOff x="0" y="0"/>
          <a:chExt cx="0" cy="0"/>
        </a:xfrm>
      </p:grpSpPr>
      <p:sp>
        <p:nvSpPr>
          <p:cNvPr id="14" name="Google Shape;14;g33dce862b7f_0_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5" name="Shape 15"/>
        <p:cNvGrpSpPr/>
        <p:nvPr/>
      </p:nvGrpSpPr>
      <p:grpSpPr>
        <a:xfrm>
          <a:off x="0" y="0"/>
          <a:ext cx="0" cy="0"/>
          <a:chOff x="0" y="0"/>
          <a:chExt cx="0" cy="0"/>
        </a:xfrm>
      </p:grpSpPr>
      <p:pic>
        <p:nvPicPr>
          <p:cNvPr id="16" name="Google Shape;16;g33dce862b7f_0_10"/>
          <p:cNvPicPr preferRelativeResize="0"/>
          <p:nvPr/>
        </p:nvPicPr>
        <p:blipFill rotWithShape="1">
          <a:blip r:embed="rId2">
            <a:alphaModFix/>
          </a:blip>
          <a:srcRect b="-2281" l="-4222" r="-3757" t="-2440"/>
          <a:stretch/>
        </p:blipFill>
        <p:spPr>
          <a:xfrm rot="-5400000">
            <a:off x="7182681" y="3219806"/>
            <a:ext cx="2039601" cy="1978026"/>
          </a:xfrm>
          <a:prstGeom prst="rect">
            <a:avLst/>
          </a:prstGeom>
          <a:noFill/>
          <a:ln>
            <a:noFill/>
          </a:ln>
        </p:spPr>
      </p:pic>
      <p:pic>
        <p:nvPicPr>
          <p:cNvPr id="17" name="Google Shape;17;g33dce862b7f_0_1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33dce862b7f_0_1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33dce862b7f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g33dce862b7f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3dce862b7f_0_17"/>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25" name="Google Shape;25;g33dce862b7f_0_1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6" name="Shape 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7" name="Shape 27"/>
        <p:cNvGrpSpPr/>
        <p:nvPr/>
      </p:nvGrpSpPr>
      <p:grpSpPr>
        <a:xfrm>
          <a:off x="0" y="0"/>
          <a:ext cx="0" cy="0"/>
          <a:chOff x="0" y="0"/>
          <a:chExt cx="0" cy="0"/>
        </a:xfrm>
      </p:grpSpPr>
      <p:sp>
        <p:nvSpPr>
          <p:cNvPr id="28" name="Google Shape;28;g33dce862b7f_0_2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33dce862b7f_0_22"/>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33.png"/><Relationship Id="rId5" Type="http://schemas.openxmlformats.org/officeDocument/2006/relationships/image" Target="../media/image31.png"/><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s://wearencs.com/what-is-ncs" TargetMode="External"/><Relationship Id="rId4" Type="http://schemas.openxmlformats.org/officeDocument/2006/relationships/hyperlink" Target="https://nationalcareers.service.gov.uk/" TargetMode="External"/><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hyperlink" Target="https://vinspired.com/" TargetMode="External"/><Relationship Id="rId8"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resources.ftflic.com/" TargetMode="External"/><Relationship Id="rId4" Type="http://schemas.openxmlformats.org/officeDocument/2006/relationships/hyperlink" Target="https://nationalcareers.service.gov.uk/explore-your-education-and-training-choices/apprenticeship" TargetMode="External"/><Relationship Id="rId5" Type="http://schemas.openxmlformats.org/officeDocument/2006/relationships/hyperlink" Target="https://www.ucas.com/apprenticeships/search-apply" TargetMode="External"/><Relationship Id="rId6" Type="http://schemas.openxmlformats.org/officeDocument/2006/relationships/hyperlink" Target="https://www.apprenticeships.gov.uk/apprentices/how-do-they-wor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tDnb9wWhPqE" TargetMode="External"/><Relationship Id="rId4" Type="http://schemas.openxmlformats.org/officeDocument/2006/relationships/image" Target="../media/image14.jpg"/><Relationship Id="rId5" Type="http://schemas.openxmlformats.org/officeDocument/2006/relationships/hyperlink" Target="https://www.youtube.com/watch?v=tDnb9wWhPqE&amp;t=3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 name="Shape 42"/>
        <p:cNvGrpSpPr/>
        <p:nvPr/>
      </p:nvGrpSpPr>
      <p:grpSpPr>
        <a:xfrm>
          <a:off x="0" y="0"/>
          <a:ext cx="0" cy="0"/>
          <a:chOff x="0" y="0"/>
          <a:chExt cx="0" cy="0"/>
        </a:xfrm>
      </p:grpSpPr>
      <p:sp>
        <p:nvSpPr>
          <p:cNvPr id="43" name="Google Shape;43;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a:ea typeface="Lato"/>
                <a:cs typeface="Lato"/>
                <a:sym typeface="Lato"/>
              </a:rPr>
              <a:t>How to plan for the world of work</a:t>
            </a:r>
            <a:endParaRPr b="1" i="0" sz="4800" u="none" cap="none" strike="noStrike">
              <a:solidFill>
                <a:srgbClr val="FFFFFF"/>
              </a:solidFill>
              <a:latin typeface="Lato"/>
              <a:ea typeface="Lato"/>
              <a:cs typeface="Lato"/>
              <a:sym typeface="Lato"/>
            </a:endParaRPr>
          </a:p>
        </p:txBody>
      </p:sp>
      <p:sp>
        <p:nvSpPr>
          <p:cNvPr id="44" name="Google Shape;44;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This session is aimed at </a:t>
            </a:r>
            <a:r>
              <a:rPr b="1" lang="en-GB" sz="1000">
                <a:solidFill>
                  <a:schemeClr val="accent2"/>
                </a:solidFill>
                <a:latin typeface="Lato"/>
                <a:ea typeface="Lato"/>
                <a:cs typeface="Lato"/>
                <a:sym typeface="Lato"/>
              </a:rPr>
              <a:t>Key Stage F</a:t>
            </a:r>
            <a:r>
              <a:rPr b="1" i="0" lang="en-GB" sz="1000" u="none" cap="none" strike="noStrike">
                <a:solidFill>
                  <a:schemeClr val="accent2"/>
                </a:solidFill>
                <a:latin typeface="Lato"/>
                <a:ea typeface="Lato"/>
                <a:cs typeface="Lato"/>
                <a:sym typeface="Lato"/>
              </a:rPr>
              <a:t>our (recommended for Year 10)</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0"/>
          <p:cNvSpPr/>
          <p:nvPr/>
        </p:nvSpPr>
        <p:spPr>
          <a:xfrm>
            <a:off x="6481100" y="1149175"/>
            <a:ext cx="2490300" cy="11007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dk1"/>
                </a:solidFill>
                <a:latin typeface="Lato"/>
                <a:ea typeface="Lato"/>
                <a:cs typeface="Lato"/>
                <a:sym typeface="Lato"/>
              </a:rPr>
              <a:t>Entry Requirements</a:t>
            </a:r>
            <a:endParaRPr b="1" i="0" sz="16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Age 16 and above</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English &amp; Maths GCSE at grade E or 2</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p:txBody>
      </p:sp>
      <p:sp>
        <p:nvSpPr>
          <p:cNvPr id="166" name="Google Shape;166;p1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Intermediate  (Level 2)</a:t>
            </a:r>
            <a:endParaRPr b="1" i="0" sz="2900" u="none" cap="none" strike="noStrike">
              <a:latin typeface="Lato"/>
              <a:ea typeface="Lato"/>
              <a:cs typeface="Lato"/>
              <a:sym typeface="Lato"/>
            </a:endParaRPr>
          </a:p>
        </p:txBody>
      </p:sp>
      <p:sp>
        <p:nvSpPr>
          <p:cNvPr id="167" name="Google Shape;167;p10"/>
          <p:cNvSpPr/>
          <p:nvPr/>
        </p:nvSpPr>
        <p:spPr>
          <a:xfrm>
            <a:off x="6481100" y="2355750"/>
            <a:ext cx="2490300" cy="6891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dk1"/>
                </a:solidFill>
                <a:latin typeface="Lato"/>
                <a:ea typeface="Lato"/>
                <a:cs typeface="Lato"/>
                <a:sym typeface="Lato"/>
              </a:rPr>
              <a:t>Equivalent to</a:t>
            </a:r>
            <a:endParaRPr b="1" i="0" sz="16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5 GCSEs</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p:txBody>
      </p:sp>
      <p:sp>
        <p:nvSpPr>
          <p:cNvPr id="168" name="Google Shape;168;p10"/>
          <p:cNvSpPr txBox="1"/>
          <p:nvPr/>
        </p:nvSpPr>
        <p:spPr>
          <a:xfrm>
            <a:off x="173050" y="1189300"/>
            <a:ext cx="5934000" cy="20163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Intermediate apprenticeships are designed to </a:t>
            </a:r>
            <a:r>
              <a:rPr b="1" lang="en-GB" sz="1700">
                <a:solidFill>
                  <a:srgbClr val="0543B3"/>
                </a:solidFill>
                <a:latin typeface="Lato"/>
                <a:ea typeface="Lato"/>
                <a:cs typeface="Lato"/>
                <a:sym typeface="Lato"/>
              </a:rPr>
              <a:t>be</a:t>
            </a:r>
            <a:r>
              <a:rPr b="1" i="0" lang="en-GB" sz="1700" u="none" cap="none" strike="noStrike">
                <a:solidFill>
                  <a:srgbClr val="0543B3"/>
                </a:solidFill>
                <a:latin typeface="Lato"/>
                <a:ea typeface="Lato"/>
                <a:cs typeface="Lato"/>
                <a:sym typeface="Lato"/>
              </a:rPr>
              <a:t> entry-level roles</a:t>
            </a:r>
            <a:endParaRPr b="1" i="0" sz="1700" u="none" cap="none" strike="noStrike">
              <a:solidFill>
                <a:srgbClr val="0543B3"/>
              </a:solidFill>
              <a:latin typeface="Lato"/>
              <a:ea typeface="Lato"/>
              <a:cs typeface="Lato"/>
              <a:sym typeface="Lato"/>
            </a:endParaRPr>
          </a:p>
          <a:p>
            <a:pPr indent="-336550" lvl="0" marL="4572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They:</a:t>
            </a:r>
            <a:endParaRPr b="0" i="0" sz="1700" u="none" cap="none" strike="noStrike">
              <a:solidFill>
                <a:srgbClr val="0543B3"/>
              </a:solidFill>
              <a:latin typeface="Lato"/>
              <a:ea typeface="Lato"/>
              <a:cs typeface="Lato"/>
              <a:sym typeface="Lato"/>
            </a:endParaRPr>
          </a:p>
          <a:p>
            <a:pPr indent="-336550" lvl="1" marL="9144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provide skills needed to begin a career</a:t>
            </a:r>
            <a:endParaRPr b="0" i="0" sz="1700" u="none" cap="none" strike="noStrike">
              <a:solidFill>
                <a:srgbClr val="0543B3"/>
              </a:solidFill>
              <a:latin typeface="Lato"/>
              <a:ea typeface="Lato"/>
              <a:cs typeface="Lato"/>
              <a:sym typeface="Lato"/>
            </a:endParaRPr>
          </a:p>
          <a:p>
            <a:pPr indent="-336550" lvl="1" marL="9144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generally last 1-2 years</a:t>
            </a:r>
            <a:endParaRPr b="0" i="0" sz="1700" u="none" cap="none" strike="noStrike">
              <a:solidFill>
                <a:srgbClr val="0543B3"/>
              </a:solidFill>
              <a:latin typeface="Lato"/>
              <a:ea typeface="Lato"/>
              <a:cs typeface="Lato"/>
              <a:sym typeface="Lato"/>
            </a:endParaRPr>
          </a:p>
          <a:p>
            <a:pPr indent="-336550" lvl="1" marL="914400" marR="0" rtl="0" algn="l">
              <a:lnSpc>
                <a:spcPct val="100000"/>
              </a:lnSpc>
              <a:spcBef>
                <a:spcPts val="0"/>
              </a:spcBef>
              <a:spcAft>
                <a:spcPts val="0"/>
              </a:spcAft>
              <a:buClr>
                <a:srgbClr val="0543B3"/>
              </a:buClr>
              <a:buSzPts val="1700"/>
              <a:buFont typeface="Lato"/>
              <a:buChar char="○"/>
            </a:pPr>
            <a:r>
              <a:rPr b="0" i="0" lang="en-GB" sz="1700" u="none" cap="none" strike="noStrike">
                <a:solidFill>
                  <a:srgbClr val="0543B3"/>
                </a:solidFill>
                <a:latin typeface="Lato"/>
                <a:ea typeface="Lato"/>
                <a:cs typeface="Lato"/>
                <a:sym typeface="Lato"/>
              </a:rPr>
              <a:t>tend to be more vocational</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grpSp>
        <p:nvGrpSpPr>
          <p:cNvPr id="169" name="Google Shape;169;p10"/>
          <p:cNvGrpSpPr/>
          <p:nvPr/>
        </p:nvGrpSpPr>
        <p:grpSpPr>
          <a:xfrm>
            <a:off x="481249" y="3205589"/>
            <a:ext cx="3777039" cy="746429"/>
            <a:chOff x="152400" y="3389550"/>
            <a:chExt cx="4238625" cy="777125"/>
          </a:xfrm>
        </p:grpSpPr>
        <p:pic>
          <p:nvPicPr>
            <p:cNvPr id="170" name="Google Shape;170;p10"/>
            <p:cNvPicPr preferRelativeResize="0"/>
            <p:nvPr/>
          </p:nvPicPr>
          <p:blipFill rotWithShape="1">
            <a:blip r:embed="rId3">
              <a:alphaModFix/>
            </a:blip>
            <a:srcRect b="80277" l="0" r="0" t="0"/>
            <a:stretch/>
          </p:blipFill>
          <p:spPr>
            <a:xfrm>
              <a:off x="152400" y="3389550"/>
              <a:ext cx="4238625" cy="261125"/>
            </a:xfrm>
            <a:prstGeom prst="rect">
              <a:avLst/>
            </a:prstGeom>
            <a:noFill/>
            <a:ln>
              <a:noFill/>
            </a:ln>
          </p:spPr>
        </p:pic>
        <p:pic>
          <p:nvPicPr>
            <p:cNvPr id="171" name="Google Shape;171;p10"/>
            <p:cNvPicPr preferRelativeResize="0"/>
            <p:nvPr/>
          </p:nvPicPr>
          <p:blipFill rotWithShape="1">
            <a:blip r:embed="rId3">
              <a:alphaModFix/>
            </a:blip>
            <a:srcRect b="0" l="0" r="0" t="61025"/>
            <a:stretch/>
          </p:blipFill>
          <p:spPr>
            <a:xfrm>
              <a:off x="152400" y="3650675"/>
              <a:ext cx="4238625" cy="516000"/>
            </a:xfrm>
            <a:prstGeom prst="rect">
              <a:avLst/>
            </a:prstGeom>
            <a:noFill/>
            <a:ln>
              <a:noFill/>
            </a:ln>
          </p:spPr>
        </p:pic>
      </p:grpSp>
      <p:grpSp>
        <p:nvGrpSpPr>
          <p:cNvPr id="172" name="Google Shape;172;p10"/>
          <p:cNvGrpSpPr/>
          <p:nvPr/>
        </p:nvGrpSpPr>
        <p:grpSpPr>
          <a:xfrm>
            <a:off x="440616" y="4036674"/>
            <a:ext cx="3738944" cy="867054"/>
            <a:chOff x="2614625" y="2062165"/>
            <a:chExt cx="4524375" cy="1099904"/>
          </a:xfrm>
        </p:grpSpPr>
        <p:pic>
          <p:nvPicPr>
            <p:cNvPr id="173" name="Google Shape;173;p10"/>
            <p:cNvPicPr preferRelativeResize="0"/>
            <p:nvPr/>
          </p:nvPicPr>
          <p:blipFill rotWithShape="1">
            <a:blip r:embed="rId4">
              <a:alphaModFix/>
            </a:blip>
            <a:srcRect b="81975" l="0" r="0" t="0"/>
            <a:stretch/>
          </p:blipFill>
          <p:spPr>
            <a:xfrm>
              <a:off x="2614625" y="2062165"/>
              <a:ext cx="4524375" cy="293575"/>
            </a:xfrm>
            <a:prstGeom prst="rect">
              <a:avLst/>
            </a:prstGeom>
            <a:noFill/>
            <a:ln>
              <a:noFill/>
            </a:ln>
          </p:spPr>
        </p:pic>
        <p:pic>
          <p:nvPicPr>
            <p:cNvPr id="174" name="Google Shape;174;p10"/>
            <p:cNvPicPr preferRelativeResize="0"/>
            <p:nvPr/>
          </p:nvPicPr>
          <p:blipFill rotWithShape="1">
            <a:blip r:embed="rId4">
              <a:alphaModFix/>
            </a:blip>
            <a:srcRect b="0" l="0" r="0" t="50495"/>
            <a:stretch/>
          </p:blipFill>
          <p:spPr>
            <a:xfrm>
              <a:off x="2614625" y="2355744"/>
              <a:ext cx="4524375" cy="806325"/>
            </a:xfrm>
            <a:prstGeom prst="rect">
              <a:avLst/>
            </a:prstGeom>
            <a:noFill/>
            <a:ln>
              <a:noFill/>
            </a:ln>
          </p:spPr>
        </p:pic>
      </p:grpSp>
      <p:pic>
        <p:nvPicPr>
          <p:cNvPr id="175" name="Google Shape;175;p10"/>
          <p:cNvPicPr preferRelativeResize="0"/>
          <p:nvPr/>
        </p:nvPicPr>
        <p:blipFill rotWithShape="1">
          <a:blip r:embed="rId5">
            <a:alphaModFix/>
          </a:blip>
          <a:srcRect b="0" l="0" r="0" t="0"/>
          <a:stretch/>
        </p:blipFill>
        <p:spPr>
          <a:xfrm>
            <a:off x="4385292" y="4126875"/>
            <a:ext cx="791433" cy="867045"/>
          </a:xfrm>
          <a:prstGeom prst="rect">
            <a:avLst/>
          </a:prstGeom>
          <a:noFill/>
          <a:ln>
            <a:noFill/>
          </a:ln>
        </p:spPr>
      </p:pic>
      <p:pic>
        <p:nvPicPr>
          <p:cNvPr id="176" name="Google Shape;176;p10"/>
          <p:cNvPicPr preferRelativeResize="0"/>
          <p:nvPr/>
        </p:nvPicPr>
        <p:blipFill rotWithShape="1">
          <a:blip r:embed="rId6">
            <a:alphaModFix/>
          </a:blip>
          <a:srcRect b="0" l="0" r="0" t="0"/>
          <a:stretch/>
        </p:blipFill>
        <p:spPr>
          <a:xfrm>
            <a:off x="4419968" y="3205605"/>
            <a:ext cx="791433" cy="867045"/>
          </a:xfrm>
          <a:prstGeom prst="rect">
            <a:avLst/>
          </a:prstGeom>
          <a:noFill/>
          <a:ln>
            <a:noFill/>
          </a:ln>
        </p:spPr>
      </p:pic>
      <p:sp>
        <p:nvSpPr>
          <p:cNvPr id="177" name="Google Shape;177;p10"/>
          <p:cNvSpPr/>
          <p:nvPr/>
        </p:nvSpPr>
        <p:spPr>
          <a:xfrm>
            <a:off x="386950" y="3143675"/>
            <a:ext cx="4908300" cy="18504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Advanced  (Level 3</a:t>
            </a:r>
            <a:r>
              <a:rPr lang="en-GB"/>
              <a:t>)</a:t>
            </a:r>
            <a:endParaRPr b="1" i="0" sz="2900" u="none" cap="none" strike="noStrike">
              <a:latin typeface="Lato"/>
              <a:ea typeface="Lato"/>
              <a:cs typeface="Lato"/>
              <a:sym typeface="Lato"/>
            </a:endParaRPr>
          </a:p>
        </p:txBody>
      </p:sp>
      <p:sp>
        <p:nvSpPr>
          <p:cNvPr id="183" name="Google Shape;183;p11"/>
          <p:cNvSpPr/>
          <p:nvPr/>
        </p:nvSpPr>
        <p:spPr>
          <a:xfrm>
            <a:off x="6680500" y="1149175"/>
            <a:ext cx="2290800" cy="16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dk1"/>
                </a:solidFill>
                <a:latin typeface="Lato"/>
                <a:ea typeface="Lato"/>
                <a:cs typeface="Lato"/>
                <a:sym typeface="Lato"/>
              </a:rPr>
              <a:t>Entry Requirements</a:t>
            </a:r>
            <a:endParaRPr b="1" i="0" sz="1600" u="none" cap="none" strike="noStrike">
              <a:solidFill>
                <a:schemeClr val="dk1"/>
              </a:solidFill>
              <a:latin typeface="Lato"/>
              <a:ea typeface="Lato"/>
              <a:cs typeface="Lato"/>
              <a:sym typeface="Lato"/>
            </a:endParaRPr>
          </a:p>
          <a:p>
            <a:pPr indent="-317500" lvl="0" marL="3600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Completion of a Level 2 apprenticeship or</a:t>
            </a:r>
            <a:endParaRPr b="0" i="0" sz="1400" u="none" cap="none" strike="noStrike">
              <a:solidFill>
                <a:schemeClr val="dk1"/>
              </a:solidFill>
              <a:latin typeface="Lato"/>
              <a:ea typeface="Lato"/>
              <a:cs typeface="Lato"/>
              <a:sym typeface="Lato"/>
            </a:endParaRPr>
          </a:p>
          <a:p>
            <a:pPr indent="-317500" lvl="0" marL="3600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5 GCSEs including English &amp; Maths </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p:txBody>
      </p:sp>
      <p:sp>
        <p:nvSpPr>
          <p:cNvPr id="184" name="Google Shape;184;p11"/>
          <p:cNvSpPr/>
          <p:nvPr/>
        </p:nvSpPr>
        <p:spPr>
          <a:xfrm>
            <a:off x="6680600" y="2928825"/>
            <a:ext cx="2290800" cy="733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600" u="none" cap="none" strike="noStrike">
                <a:solidFill>
                  <a:schemeClr val="dk1"/>
                </a:solidFill>
                <a:latin typeface="Lato"/>
                <a:ea typeface="Lato"/>
                <a:cs typeface="Lato"/>
                <a:sym typeface="Lato"/>
              </a:rPr>
              <a:t>Equivalent to</a:t>
            </a:r>
            <a:endParaRPr b="1" i="0" sz="16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Char char="●"/>
            </a:pPr>
            <a:r>
              <a:rPr b="0" i="0" lang="en-GB" sz="1400" u="none" cap="none" strike="noStrike">
                <a:solidFill>
                  <a:schemeClr val="dk1"/>
                </a:solidFill>
                <a:latin typeface="Lato"/>
                <a:ea typeface="Lato"/>
                <a:cs typeface="Lato"/>
                <a:sym typeface="Lato"/>
              </a:rPr>
              <a:t>2 A levels</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ato"/>
              <a:ea typeface="Lato"/>
              <a:cs typeface="Lato"/>
              <a:sym typeface="Lato"/>
            </a:endParaRPr>
          </a:p>
        </p:txBody>
      </p:sp>
      <p:sp>
        <p:nvSpPr>
          <p:cNvPr id="185" name="Google Shape;185;p11"/>
          <p:cNvSpPr txBox="1"/>
          <p:nvPr/>
        </p:nvSpPr>
        <p:spPr>
          <a:xfrm>
            <a:off x="82750" y="1242925"/>
            <a:ext cx="6483600" cy="138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Advanced apprenticeships offer an </a:t>
            </a:r>
            <a:r>
              <a:rPr b="1" i="0" lang="en-GB" sz="1600" u="none" cap="none" strike="noStrike">
                <a:solidFill>
                  <a:srgbClr val="0543B3"/>
                </a:solidFill>
                <a:latin typeface="Lato"/>
                <a:ea typeface="Lato"/>
                <a:cs typeface="Lato"/>
                <a:sym typeface="Lato"/>
              </a:rPr>
              <a:t>alternative to A levels. </a:t>
            </a:r>
            <a:r>
              <a:rPr b="0" i="0" lang="en-GB" sz="1600" u="none" cap="none" strike="noStrike">
                <a:solidFill>
                  <a:srgbClr val="0543B3"/>
                </a:solidFill>
                <a:latin typeface="Lato"/>
                <a:ea typeface="Lato"/>
                <a:cs typeface="Lato"/>
                <a:sym typeface="Lato"/>
              </a:rPr>
              <a:t>They:</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are suitable if you have any skill or experience in a particular sector already</a:t>
            </a:r>
            <a:endParaRPr b="0" i="0" sz="14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tend to last between 18 and 24 months</a:t>
            </a:r>
            <a:endParaRPr b="0" i="0" sz="14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usually delve into more technical detail of the chosen career</a:t>
            </a:r>
            <a:endParaRPr b="0" i="0" sz="1400" u="none" cap="none" strike="noStrike">
              <a:solidFill>
                <a:srgbClr val="0543B3"/>
              </a:solidFill>
              <a:latin typeface="Lato"/>
              <a:ea typeface="Lato"/>
              <a:cs typeface="Lato"/>
              <a:sym typeface="Lato"/>
            </a:endParaRPr>
          </a:p>
          <a:p>
            <a:pPr indent="-317500" lvl="1" marL="450000" marR="0" rtl="0" algn="l">
              <a:lnSpc>
                <a:spcPct val="100000"/>
              </a:lnSpc>
              <a:spcBef>
                <a:spcPts val="0"/>
              </a:spcBef>
              <a:spcAft>
                <a:spcPts val="0"/>
              </a:spcAft>
              <a:buClr>
                <a:srgbClr val="0543B3"/>
              </a:buClr>
              <a:buSzPts val="1400"/>
              <a:buFont typeface="Lato"/>
              <a:buChar char="○"/>
            </a:pPr>
            <a:r>
              <a:rPr b="0" i="0" lang="en-GB" sz="1400" u="none" cap="none" strike="noStrike">
                <a:solidFill>
                  <a:srgbClr val="0543B3"/>
                </a:solidFill>
                <a:latin typeface="Lato"/>
                <a:ea typeface="Lato"/>
                <a:cs typeface="Lato"/>
                <a:sym typeface="Lato"/>
              </a:rPr>
              <a:t>can result in professional recognition by a relevant professional body</a:t>
            </a:r>
            <a:endParaRPr b="0" i="0" sz="1700" u="none" cap="none" strike="noStrike">
              <a:solidFill>
                <a:srgbClr val="0543B3"/>
              </a:solidFill>
              <a:latin typeface="Lato"/>
              <a:ea typeface="Lato"/>
              <a:cs typeface="Lato"/>
              <a:sym typeface="Lato"/>
            </a:endParaRPr>
          </a:p>
        </p:txBody>
      </p:sp>
      <p:grpSp>
        <p:nvGrpSpPr>
          <p:cNvPr id="186" name="Google Shape;186;p11"/>
          <p:cNvGrpSpPr/>
          <p:nvPr/>
        </p:nvGrpSpPr>
        <p:grpSpPr>
          <a:xfrm>
            <a:off x="1185193" y="2889937"/>
            <a:ext cx="3422641" cy="950052"/>
            <a:chOff x="2400850" y="3761438"/>
            <a:chExt cx="4533900" cy="1088012"/>
          </a:xfrm>
        </p:grpSpPr>
        <p:pic>
          <p:nvPicPr>
            <p:cNvPr id="187" name="Google Shape;187;p11"/>
            <p:cNvPicPr preferRelativeResize="0"/>
            <p:nvPr/>
          </p:nvPicPr>
          <p:blipFill rotWithShape="1">
            <a:blip r:embed="rId3">
              <a:alphaModFix/>
            </a:blip>
            <a:srcRect b="81477" l="0" r="0" t="0"/>
            <a:stretch/>
          </p:blipFill>
          <p:spPr>
            <a:xfrm>
              <a:off x="2400850" y="3761438"/>
              <a:ext cx="4533900" cy="289350"/>
            </a:xfrm>
            <a:prstGeom prst="rect">
              <a:avLst/>
            </a:prstGeom>
            <a:noFill/>
            <a:ln>
              <a:noFill/>
            </a:ln>
          </p:spPr>
        </p:pic>
        <p:pic>
          <p:nvPicPr>
            <p:cNvPr id="188" name="Google Shape;188;p11"/>
            <p:cNvPicPr preferRelativeResize="0"/>
            <p:nvPr/>
          </p:nvPicPr>
          <p:blipFill rotWithShape="1">
            <a:blip r:embed="rId3">
              <a:alphaModFix/>
            </a:blip>
            <a:srcRect b="0" l="0" r="0" t="50885"/>
            <a:stretch/>
          </p:blipFill>
          <p:spPr>
            <a:xfrm>
              <a:off x="2400850" y="4082250"/>
              <a:ext cx="4533900" cy="767200"/>
            </a:xfrm>
            <a:prstGeom prst="rect">
              <a:avLst/>
            </a:prstGeom>
            <a:noFill/>
            <a:ln>
              <a:noFill/>
            </a:ln>
          </p:spPr>
        </p:pic>
      </p:grpSp>
      <p:grpSp>
        <p:nvGrpSpPr>
          <p:cNvPr id="189" name="Google Shape;189;p11"/>
          <p:cNvGrpSpPr/>
          <p:nvPr/>
        </p:nvGrpSpPr>
        <p:grpSpPr>
          <a:xfrm>
            <a:off x="1185438" y="3992558"/>
            <a:ext cx="3596349" cy="895764"/>
            <a:chOff x="2805125" y="2786938"/>
            <a:chExt cx="4448175" cy="1013537"/>
          </a:xfrm>
        </p:grpSpPr>
        <p:pic>
          <p:nvPicPr>
            <p:cNvPr id="190" name="Google Shape;190;p11"/>
            <p:cNvPicPr preferRelativeResize="0"/>
            <p:nvPr/>
          </p:nvPicPr>
          <p:blipFill rotWithShape="1">
            <a:blip r:embed="rId4">
              <a:alphaModFix/>
            </a:blip>
            <a:srcRect b="81902" l="0" r="0" t="0"/>
            <a:stretch/>
          </p:blipFill>
          <p:spPr>
            <a:xfrm>
              <a:off x="2805125" y="2786938"/>
              <a:ext cx="4448175" cy="279250"/>
            </a:xfrm>
            <a:prstGeom prst="rect">
              <a:avLst/>
            </a:prstGeom>
            <a:noFill/>
            <a:ln>
              <a:noFill/>
            </a:ln>
          </p:spPr>
        </p:pic>
        <p:pic>
          <p:nvPicPr>
            <p:cNvPr id="191" name="Google Shape;191;p11"/>
            <p:cNvPicPr preferRelativeResize="0"/>
            <p:nvPr/>
          </p:nvPicPr>
          <p:blipFill rotWithShape="1">
            <a:blip r:embed="rId4">
              <a:alphaModFix/>
            </a:blip>
            <a:srcRect b="0" l="0" r="0" t="53758"/>
            <a:stretch/>
          </p:blipFill>
          <p:spPr>
            <a:xfrm>
              <a:off x="2805125" y="3086950"/>
              <a:ext cx="4448175" cy="713525"/>
            </a:xfrm>
            <a:prstGeom prst="rect">
              <a:avLst/>
            </a:prstGeom>
            <a:noFill/>
            <a:ln>
              <a:noFill/>
            </a:ln>
          </p:spPr>
        </p:pic>
      </p:grpSp>
      <p:pic>
        <p:nvPicPr>
          <p:cNvPr id="192" name="Google Shape;192;p11"/>
          <p:cNvPicPr preferRelativeResize="0"/>
          <p:nvPr/>
        </p:nvPicPr>
        <p:blipFill rotWithShape="1">
          <a:blip r:embed="rId5">
            <a:alphaModFix/>
          </a:blip>
          <a:srcRect b="0" l="0" r="0" t="0"/>
          <a:stretch/>
        </p:blipFill>
        <p:spPr>
          <a:xfrm>
            <a:off x="210423" y="2889924"/>
            <a:ext cx="876153" cy="950084"/>
          </a:xfrm>
          <a:prstGeom prst="rect">
            <a:avLst/>
          </a:prstGeom>
          <a:noFill/>
          <a:ln>
            <a:noFill/>
          </a:ln>
        </p:spPr>
      </p:pic>
      <p:pic>
        <p:nvPicPr>
          <p:cNvPr id="193" name="Google Shape;193;p11"/>
          <p:cNvPicPr preferRelativeResize="0"/>
          <p:nvPr/>
        </p:nvPicPr>
        <p:blipFill rotWithShape="1">
          <a:blip r:embed="rId6">
            <a:alphaModFix/>
          </a:blip>
          <a:srcRect b="0" l="0" r="0" t="0"/>
          <a:stretch/>
        </p:blipFill>
        <p:spPr>
          <a:xfrm>
            <a:off x="235469" y="3989015"/>
            <a:ext cx="826055" cy="895758"/>
          </a:xfrm>
          <a:prstGeom prst="rect">
            <a:avLst/>
          </a:prstGeom>
          <a:noFill/>
          <a:ln>
            <a:noFill/>
          </a:ln>
        </p:spPr>
      </p:pic>
      <p:sp>
        <p:nvSpPr>
          <p:cNvPr id="194" name="Google Shape;194;p11"/>
          <p:cNvSpPr/>
          <p:nvPr/>
        </p:nvSpPr>
        <p:spPr>
          <a:xfrm>
            <a:off x="235475" y="2889925"/>
            <a:ext cx="4908300" cy="21042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Higher  (Level 4 and 5</a:t>
            </a:r>
            <a:r>
              <a:rPr b="1" i="0" lang="en-GB" sz="2900" u="none" cap="none" strike="noStrike">
                <a:latin typeface="Lato"/>
                <a:ea typeface="Lato"/>
                <a:cs typeface="Lato"/>
                <a:sym typeface="Lato"/>
              </a:rPr>
              <a:t>)</a:t>
            </a:r>
            <a:endParaRPr b="1" i="0" sz="2900" u="none" cap="none" strike="noStrike">
              <a:latin typeface="Lato"/>
              <a:ea typeface="Lato"/>
              <a:cs typeface="Lato"/>
              <a:sym typeface="Lato"/>
            </a:endParaRPr>
          </a:p>
        </p:txBody>
      </p:sp>
      <p:sp>
        <p:nvSpPr>
          <p:cNvPr id="200" name="Google Shape;200;p12"/>
          <p:cNvSpPr/>
          <p:nvPr/>
        </p:nvSpPr>
        <p:spPr>
          <a:xfrm>
            <a:off x="177500" y="1247400"/>
            <a:ext cx="3036900" cy="1767300"/>
          </a:xfrm>
          <a:prstGeom prst="roundRect">
            <a:avLst>
              <a:gd fmla="val 16667" name="adj"/>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543B3"/>
                </a:solidFill>
                <a:latin typeface="Lato"/>
                <a:ea typeface="Lato"/>
                <a:cs typeface="Lato"/>
                <a:sym typeface="Lato"/>
              </a:rPr>
              <a:t>Level 4</a:t>
            </a:r>
            <a:endParaRPr b="1" i="0" sz="13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Entry Requirement</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Completion of an advanced apprenticeship or</a:t>
            </a:r>
            <a:endParaRPr b="0" i="0" sz="1100" u="none"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A level 3 qualification (e.g. A levels)</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Equivalent to</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A foundation degree</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000000"/>
              </a:solidFill>
              <a:latin typeface="Lato"/>
              <a:ea typeface="Lato"/>
              <a:cs typeface="Lato"/>
              <a:sym typeface="Lato"/>
            </a:endParaRPr>
          </a:p>
        </p:txBody>
      </p:sp>
      <p:sp>
        <p:nvSpPr>
          <p:cNvPr id="201" name="Google Shape;201;p12"/>
          <p:cNvSpPr txBox="1"/>
          <p:nvPr/>
        </p:nvSpPr>
        <p:spPr>
          <a:xfrm>
            <a:off x="3401350" y="1310763"/>
            <a:ext cx="5778300" cy="13392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0543B3"/>
              </a:buClr>
              <a:buSzPts val="1500"/>
              <a:buFont typeface="Arial"/>
              <a:buChar char="●"/>
            </a:pPr>
            <a:r>
              <a:rPr b="0" i="0" lang="en-GB" sz="1500" u="none" cap="none" strike="noStrike">
                <a:solidFill>
                  <a:srgbClr val="0543B3"/>
                </a:solidFill>
                <a:latin typeface="Arial"/>
                <a:ea typeface="Arial"/>
                <a:cs typeface="Arial"/>
                <a:sym typeface="Arial"/>
              </a:rPr>
              <a:t>Usually takes between 1-3 years to complete</a:t>
            </a:r>
            <a:endParaRPr b="0" i="0" sz="1500" u="none" cap="none" strike="noStrike">
              <a:solidFill>
                <a:srgbClr val="0543B3"/>
              </a:solidFill>
              <a:latin typeface="Arial"/>
              <a:ea typeface="Arial"/>
              <a:cs typeface="Arial"/>
              <a:sym typeface="Arial"/>
            </a:endParaRPr>
          </a:p>
          <a:p>
            <a:pPr indent="-323850" lvl="0" marL="457200" marR="0" rtl="0" algn="l">
              <a:lnSpc>
                <a:spcPct val="100000"/>
              </a:lnSpc>
              <a:spcBef>
                <a:spcPts val="0"/>
              </a:spcBef>
              <a:spcAft>
                <a:spcPts val="0"/>
              </a:spcAft>
              <a:buClr>
                <a:srgbClr val="0543B3"/>
              </a:buClr>
              <a:buSzPts val="1500"/>
              <a:buFont typeface="Arial"/>
              <a:buChar char="●"/>
            </a:pPr>
            <a:r>
              <a:rPr b="0" i="0" lang="en-GB" sz="1500" u="none" cap="none" strike="noStrike">
                <a:solidFill>
                  <a:srgbClr val="0543B3"/>
                </a:solidFill>
                <a:latin typeface="Arial"/>
                <a:ea typeface="Arial"/>
                <a:cs typeface="Arial"/>
                <a:sym typeface="Arial"/>
              </a:rPr>
              <a:t>They are the equivalent to higher education, with added work-based experience</a:t>
            </a:r>
            <a:endParaRPr b="0" i="0" sz="1500" u="none" cap="none" strike="noStrike">
              <a:solidFill>
                <a:srgbClr val="0543B3"/>
              </a:solidFill>
              <a:latin typeface="Arial"/>
              <a:ea typeface="Arial"/>
              <a:cs typeface="Arial"/>
              <a:sym typeface="Arial"/>
            </a:endParaRPr>
          </a:p>
          <a:p>
            <a:pPr indent="-323850" lvl="0" marL="457200" marR="0" rtl="0" algn="l">
              <a:lnSpc>
                <a:spcPct val="100000"/>
              </a:lnSpc>
              <a:spcBef>
                <a:spcPts val="0"/>
              </a:spcBef>
              <a:spcAft>
                <a:spcPts val="0"/>
              </a:spcAft>
              <a:buClr>
                <a:srgbClr val="0543B3"/>
              </a:buClr>
              <a:buSzPts val="1500"/>
              <a:buFont typeface="Arial"/>
              <a:buChar char="●"/>
            </a:pPr>
            <a:r>
              <a:rPr b="0" i="0" lang="en-GB" sz="1500" u="none" cap="none" strike="noStrike">
                <a:solidFill>
                  <a:srgbClr val="0543B3"/>
                </a:solidFill>
                <a:latin typeface="Arial"/>
                <a:ea typeface="Arial"/>
                <a:cs typeface="Arial"/>
                <a:sym typeface="Arial"/>
              </a:rPr>
              <a:t>The level of the qualification gained depends on the level of the apprenticeship</a:t>
            </a:r>
            <a:endParaRPr b="0" i="0" sz="1500" u="none" cap="none" strike="noStrike">
              <a:solidFill>
                <a:srgbClr val="0543B3"/>
              </a:solidFill>
              <a:latin typeface="Arial"/>
              <a:ea typeface="Arial"/>
              <a:cs typeface="Arial"/>
              <a:sym typeface="Arial"/>
            </a:endParaRPr>
          </a:p>
        </p:txBody>
      </p:sp>
      <p:sp>
        <p:nvSpPr>
          <p:cNvPr id="202" name="Google Shape;202;p12"/>
          <p:cNvSpPr/>
          <p:nvPr/>
        </p:nvSpPr>
        <p:spPr>
          <a:xfrm>
            <a:off x="177500" y="3190900"/>
            <a:ext cx="3036900" cy="1652100"/>
          </a:xfrm>
          <a:prstGeom prst="roundRect">
            <a:avLst>
              <a:gd fmla="val 16667" name="adj"/>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543B3"/>
                </a:solidFill>
                <a:latin typeface="Lato"/>
                <a:ea typeface="Lato"/>
                <a:cs typeface="Lato"/>
                <a:sym typeface="Lato"/>
              </a:rPr>
              <a:t>Level 5</a:t>
            </a:r>
            <a:endParaRPr b="1" i="0" sz="13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Entry Requirement</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Same as level 4 but with higher minimum grades</a:t>
            </a:r>
            <a:endParaRPr b="0" i="0" sz="1100" u="none"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Requires some relevant experience</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rgbClr val="0543B3"/>
                </a:solidFill>
                <a:latin typeface="Lato"/>
                <a:ea typeface="Lato"/>
                <a:cs typeface="Lato"/>
                <a:sym typeface="Lato"/>
              </a:rPr>
              <a:t>Equivalent to</a:t>
            </a:r>
            <a:endParaRPr b="0" i="0" sz="1100" u="sng" cap="none" strike="noStrike">
              <a:solidFill>
                <a:srgbClr val="0543B3"/>
              </a:solidFill>
              <a:latin typeface="Lato"/>
              <a:ea typeface="Lato"/>
              <a:cs typeface="Lato"/>
              <a:sym typeface="Lato"/>
            </a:endParaRPr>
          </a:p>
          <a:p>
            <a:pPr indent="-298450" lvl="0" marL="457200" marR="0" rtl="0" algn="l">
              <a:lnSpc>
                <a:spcPct val="100000"/>
              </a:lnSpc>
              <a:spcBef>
                <a:spcPts val="0"/>
              </a:spcBef>
              <a:spcAft>
                <a:spcPts val="0"/>
              </a:spcAft>
              <a:buClr>
                <a:srgbClr val="0543B3"/>
              </a:buClr>
              <a:buSzPts val="1100"/>
              <a:buFont typeface="Lato"/>
              <a:buChar char="●"/>
            </a:pPr>
            <a:r>
              <a:rPr b="0" i="0" lang="en-GB" sz="1100" u="none" cap="none" strike="noStrike">
                <a:solidFill>
                  <a:srgbClr val="0543B3"/>
                </a:solidFill>
                <a:latin typeface="Lato"/>
                <a:ea typeface="Lato"/>
                <a:cs typeface="Lato"/>
                <a:sym typeface="Lato"/>
              </a:rPr>
              <a:t>The first year of a bachelor’s degree</a:t>
            </a:r>
            <a:endParaRPr b="0" i="0" sz="11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grpSp>
        <p:nvGrpSpPr>
          <p:cNvPr id="203" name="Google Shape;203;p12"/>
          <p:cNvGrpSpPr/>
          <p:nvPr/>
        </p:nvGrpSpPr>
        <p:grpSpPr>
          <a:xfrm>
            <a:off x="4257009" y="2683261"/>
            <a:ext cx="3335877" cy="960748"/>
            <a:chOff x="2905800" y="3769015"/>
            <a:chExt cx="4600575" cy="1254404"/>
          </a:xfrm>
        </p:grpSpPr>
        <p:pic>
          <p:nvPicPr>
            <p:cNvPr id="204" name="Google Shape;204;p12"/>
            <p:cNvPicPr preferRelativeResize="0"/>
            <p:nvPr/>
          </p:nvPicPr>
          <p:blipFill rotWithShape="1">
            <a:blip r:embed="rId3">
              <a:alphaModFix/>
            </a:blip>
            <a:srcRect b="81610" l="0" r="0" t="0"/>
            <a:stretch/>
          </p:blipFill>
          <p:spPr>
            <a:xfrm>
              <a:off x="2905800" y="3769015"/>
              <a:ext cx="4600575" cy="327550"/>
            </a:xfrm>
            <a:prstGeom prst="rect">
              <a:avLst/>
            </a:prstGeom>
            <a:noFill/>
            <a:ln>
              <a:noFill/>
            </a:ln>
          </p:spPr>
        </p:pic>
        <p:pic>
          <p:nvPicPr>
            <p:cNvPr id="205" name="Google Shape;205;p12"/>
            <p:cNvPicPr preferRelativeResize="0"/>
            <p:nvPr/>
          </p:nvPicPr>
          <p:blipFill rotWithShape="1">
            <a:blip r:embed="rId3">
              <a:alphaModFix/>
            </a:blip>
            <a:srcRect b="0" l="0" r="0" t="47965"/>
            <a:stretch/>
          </p:blipFill>
          <p:spPr>
            <a:xfrm>
              <a:off x="2905800" y="4096569"/>
              <a:ext cx="4600575" cy="926850"/>
            </a:xfrm>
            <a:prstGeom prst="rect">
              <a:avLst/>
            </a:prstGeom>
            <a:noFill/>
            <a:ln>
              <a:noFill/>
            </a:ln>
          </p:spPr>
        </p:pic>
      </p:grpSp>
      <p:grpSp>
        <p:nvGrpSpPr>
          <p:cNvPr id="206" name="Google Shape;206;p12"/>
          <p:cNvGrpSpPr/>
          <p:nvPr/>
        </p:nvGrpSpPr>
        <p:grpSpPr>
          <a:xfrm>
            <a:off x="4202539" y="3768793"/>
            <a:ext cx="3766739" cy="960758"/>
            <a:chOff x="2619375" y="3798990"/>
            <a:chExt cx="4514850" cy="1072035"/>
          </a:xfrm>
        </p:grpSpPr>
        <p:pic>
          <p:nvPicPr>
            <p:cNvPr id="207" name="Google Shape;207;p12"/>
            <p:cNvPicPr preferRelativeResize="0"/>
            <p:nvPr/>
          </p:nvPicPr>
          <p:blipFill rotWithShape="1">
            <a:blip r:embed="rId4">
              <a:alphaModFix/>
            </a:blip>
            <a:srcRect b="81498" l="0" r="0" t="0"/>
            <a:stretch/>
          </p:blipFill>
          <p:spPr>
            <a:xfrm>
              <a:off x="2619375" y="3798990"/>
              <a:ext cx="4514850" cy="287250"/>
            </a:xfrm>
            <a:prstGeom prst="rect">
              <a:avLst/>
            </a:prstGeom>
            <a:noFill/>
            <a:ln>
              <a:noFill/>
            </a:ln>
          </p:spPr>
        </p:pic>
        <p:pic>
          <p:nvPicPr>
            <p:cNvPr id="208" name="Google Shape;208;p12"/>
            <p:cNvPicPr preferRelativeResize="0"/>
            <p:nvPr/>
          </p:nvPicPr>
          <p:blipFill rotWithShape="1">
            <a:blip r:embed="rId4">
              <a:alphaModFix/>
            </a:blip>
            <a:srcRect b="0" l="0" r="0" t="49454"/>
            <a:stretch/>
          </p:blipFill>
          <p:spPr>
            <a:xfrm>
              <a:off x="2619375" y="4086250"/>
              <a:ext cx="4514850" cy="784775"/>
            </a:xfrm>
            <a:prstGeom prst="rect">
              <a:avLst/>
            </a:prstGeom>
            <a:noFill/>
            <a:ln>
              <a:noFill/>
            </a:ln>
          </p:spPr>
        </p:pic>
      </p:grpSp>
      <p:pic>
        <p:nvPicPr>
          <p:cNvPr id="209" name="Google Shape;209;p12"/>
          <p:cNvPicPr preferRelativeResize="0"/>
          <p:nvPr/>
        </p:nvPicPr>
        <p:blipFill rotWithShape="1">
          <a:blip r:embed="rId5">
            <a:alphaModFix/>
          </a:blip>
          <a:srcRect b="0" l="0" r="0" t="0"/>
          <a:stretch/>
        </p:blipFill>
        <p:spPr>
          <a:xfrm>
            <a:off x="3325150" y="2835650"/>
            <a:ext cx="821050" cy="821050"/>
          </a:xfrm>
          <a:prstGeom prst="rect">
            <a:avLst/>
          </a:prstGeom>
          <a:noFill/>
          <a:ln>
            <a:noFill/>
          </a:ln>
        </p:spPr>
      </p:pic>
      <p:pic>
        <p:nvPicPr>
          <p:cNvPr id="210" name="Google Shape;210;p12"/>
          <p:cNvPicPr preferRelativeResize="0"/>
          <p:nvPr/>
        </p:nvPicPr>
        <p:blipFill rotWithShape="1">
          <a:blip r:embed="rId6">
            <a:alphaModFix/>
          </a:blip>
          <a:srcRect b="0" l="0" r="0" t="0"/>
          <a:stretch/>
        </p:blipFill>
        <p:spPr>
          <a:xfrm>
            <a:off x="3401350" y="3918584"/>
            <a:ext cx="698863" cy="698841"/>
          </a:xfrm>
          <a:prstGeom prst="rect">
            <a:avLst/>
          </a:prstGeom>
          <a:noFill/>
          <a:ln>
            <a:noFill/>
          </a:ln>
        </p:spPr>
      </p:pic>
      <p:sp>
        <p:nvSpPr>
          <p:cNvPr id="211" name="Google Shape;211;p12"/>
          <p:cNvSpPr/>
          <p:nvPr/>
        </p:nvSpPr>
        <p:spPr>
          <a:xfrm>
            <a:off x="3325150" y="2718850"/>
            <a:ext cx="4678500" cy="20484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Degree Apprenticeships  (Level 6 and 7)</a:t>
            </a:r>
            <a:endParaRPr b="1" i="0" sz="2900" u="none" cap="none" strike="noStrike">
              <a:latin typeface="Lato"/>
              <a:ea typeface="Lato"/>
              <a:cs typeface="Lato"/>
              <a:sym typeface="Lato"/>
            </a:endParaRPr>
          </a:p>
        </p:txBody>
      </p:sp>
      <p:sp>
        <p:nvSpPr>
          <p:cNvPr id="217" name="Google Shape;217;p13"/>
          <p:cNvSpPr txBox="1"/>
          <p:nvPr/>
        </p:nvSpPr>
        <p:spPr>
          <a:xfrm>
            <a:off x="3259525" y="1113825"/>
            <a:ext cx="6141000" cy="1662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Degree apprenticeships allow someone to earn a full bachelors (level 6) or masters degree (level 7) </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They mix learning with working, meaning candidates often split their time between a workplace and training provider</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Employers cover the cost of the degree</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Usually takes between 3-6 years to complete</a:t>
            </a:r>
            <a:endParaRPr b="0" i="0" sz="1600" u="none" cap="none" strike="noStrike">
              <a:solidFill>
                <a:srgbClr val="0543B3"/>
              </a:solidFill>
              <a:latin typeface="Lato"/>
              <a:ea typeface="Lato"/>
              <a:cs typeface="Lato"/>
              <a:sym typeface="Lato"/>
            </a:endParaRPr>
          </a:p>
        </p:txBody>
      </p:sp>
      <p:sp>
        <p:nvSpPr>
          <p:cNvPr id="218" name="Google Shape;218;p13"/>
          <p:cNvSpPr/>
          <p:nvPr/>
        </p:nvSpPr>
        <p:spPr>
          <a:xfrm>
            <a:off x="88375" y="1113825"/>
            <a:ext cx="3095100" cy="19065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Lato"/>
                <a:ea typeface="Lato"/>
                <a:cs typeface="Lato"/>
                <a:sym typeface="Lato"/>
              </a:rPr>
              <a:t>Level 6</a:t>
            </a:r>
            <a:endParaRPr b="1"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Entry Requirement</a:t>
            </a:r>
            <a:endParaRPr b="0" i="0" sz="1200" u="sng" cap="none" strike="noStrike">
              <a:solidFill>
                <a:srgbClr val="0543B3"/>
              </a:solidFill>
              <a:latin typeface="Lato"/>
              <a:ea typeface="Lato"/>
              <a:cs typeface="Lato"/>
              <a:sym typeface="Lato"/>
            </a:endParaRPr>
          </a:p>
          <a:p>
            <a:pPr indent="-269999" lvl="0" marL="269999"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Same as level 5 but with higher minimum grades</a:t>
            </a:r>
            <a:endParaRPr b="0" i="0" sz="1200" u="none" cap="none" strike="noStrike">
              <a:solidFill>
                <a:srgbClr val="0543B3"/>
              </a:solidFill>
              <a:latin typeface="Lato"/>
              <a:ea typeface="Lato"/>
              <a:cs typeface="Lato"/>
              <a:sym typeface="Lato"/>
            </a:endParaRPr>
          </a:p>
          <a:p>
            <a:pPr indent="-269999" lvl="0" marL="269999"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Requires some relevant experience</a:t>
            </a:r>
            <a:endParaRPr b="0" i="0" sz="1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Equivalent to</a:t>
            </a:r>
            <a:endParaRPr b="0" i="0" sz="1200" u="sng"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bachelors degree</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sp>
        <p:nvSpPr>
          <p:cNvPr id="219" name="Google Shape;219;p13"/>
          <p:cNvSpPr/>
          <p:nvPr/>
        </p:nvSpPr>
        <p:spPr>
          <a:xfrm>
            <a:off x="88375" y="3127500"/>
            <a:ext cx="3095100" cy="19065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Lato"/>
                <a:ea typeface="Lato"/>
                <a:cs typeface="Lato"/>
                <a:sym typeface="Lato"/>
              </a:rPr>
              <a:t>Level 7</a:t>
            </a:r>
            <a:endParaRPr b="1"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Entry Requirement</a:t>
            </a:r>
            <a:endParaRPr b="0" i="0" sz="1200" u="sng"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bachelor’s degree or equivalent level 4 qualification</a:t>
            </a:r>
            <a:endParaRPr b="0" i="0" sz="1200" u="none"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number of years of relevant experience</a:t>
            </a:r>
            <a:endParaRPr b="0" i="0" sz="1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sng" cap="none" strike="noStrike">
                <a:solidFill>
                  <a:srgbClr val="0543B3"/>
                </a:solidFill>
                <a:latin typeface="Lato"/>
                <a:ea typeface="Lato"/>
                <a:cs typeface="Lato"/>
                <a:sym typeface="Lato"/>
              </a:rPr>
              <a:t>Equivalent to</a:t>
            </a:r>
            <a:endParaRPr b="0" i="0" sz="1200" u="sng" cap="none" strike="noStrike">
              <a:solidFill>
                <a:srgbClr val="0543B3"/>
              </a:solidFill>
              <a:latin typeface="Lato"/>
              <a:ea typeface="Lato"/>
              <a:cs typeface="Lato"/>
              <a:sym typeface="Lato"/>
            </a:endParaRPr>
          </a:p>
          <a:p>
            <a:pPr indent="-304800" lvl="0" marL="457200" marR="0" rtl="0" algn="l">
              <a:lnSpc>
                <a:spcPct val="100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A masters degree</a:t>
            </a:r>
            <a:endParaRPr b="0" i="0" sz="1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sng"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Lato"/>
              <a:ea typeface="Lato"/>
              <a:cs typeface="Lato"/>
              <a:sym typeface="Lato"/>
            </a:endParaRPr>
          </a:p>
        </p:txBody>
      </p:sp>
      <p:grpSp>
        <p:nvGrpSpPr>
          <p:cNvPr id="220" name="Google Shape;220;p13"/>
          <p:cNvGrpSpPr/>
          <p:nvPr/>
        </p:nvGrpSpPr>
        <p:grpSpPr>
          <a:xfrm>
            <a:off x="4707590" y="3883539"/>
            <a:ext cx="2973672" cy="873646"/>
            <a:chOff x="2452700" y="2374625"/>
            <a:chExt cx="4543425" cy="1225825"/>
          </a:xfrm>
        </p:grpSpPr>
        <p:pic>
          <p:nvPicPr>
            <p:cNvPr id="221" name="Google Shape;221;p13"/>
            <p:cNvPicPr preferRelativeResize="0"/>
            <p:nvPr/>
          </p:nvPicPr>
          <p:blipFill rotWithShape="1">
            <a:blip r:embed="rId3">
              <a:alphaModFix/>
            </a:blip>
            <a:srcRect b="80477" l="0" r="0" t="0"/>
            <a:stretch/>
          </p:blipFill>
          <p:spPr>
            <a:xfrm>
              <a:off x="2452700" y="2374625"/>
              <a:ext cx="4543425" cy="342150"/>
            </a:xfrm>
            <a:prstGeom prst="rect">
              <a:avLst/>
            </a:prstGeom>
            <a:noFill/>
            <a:ln>
              <a:noFill/>
            </a:ln>
          </p:spPr>
        </p:pic>
        <p:pic>
          <p:nvPicPr>
            <p:cNvPr id="222" name="Google Shape;222;p13"/>
            <p:cNvPicPr preferRelativeResize="0"/>
            <p:nvPr/>
          </p:nvPicPr>
          <p:blipFill rotWithShape="1">
            <a:blip r:embed="rId3">
              <a:alphaModFix/>
            </a:blip>
            <a:srcRect b="0" l="0" r="0" t="49578"/>
            <a:stretch/>
          </p:blipFill>
          <p:spPr>
            <a:xfrm>
              <a:off x="2452700" y="2716775"/>
              <a:ext cx="4543425" cy="883675"/>
            </a:xfrm>
            <a:prstGeom prst="rect">
              <a:avLst/>
            </a:prstGeom>
            <a:noFill/>
            <a:ln>
              <a:noFill/>
            </a:ln>
          </p:spPr>
        </p:pic>
      </p:grpSp>
      <p:grpSp>
        <p:nvGrpSpPr>
          <p:cNvPr id="223" name="Google Shape;223;p13"/>
          <p:cNvGrpSpPr/>
          <p:nvPr/>
        </p:nvGrpSpPr>
        <p:grpSpPr>
          <a:xfrm>
            <a:off x="4707612" y="3014380"/>
            <a:ext cx="3129336" cy="766252"/>
            <a:chOff x="2724150" y="2781890"/>
            <a:chExt cx="4610100" cy="1013829"/>
          </a:xfrm>
        </p:grpSpPr>
        <p:pic>
          <p:nvPicPr>
            <p:cNvPr id="224" name="Google Shape;224;p13"/>
            <p:cNvPicPr preferRelativeResize="0"/>
            <p:nvPr/>
          </p:nvPicPr>
          <p:blipFill rotWithShape="1">
            <a:blip r:embed="rId4">
              <a:alphaModFix/>
            </a:blip>
            <a:srcRect b="82101" l="0" r="0" t="0"/>
            <a:stretch/>
          </p:blipFill>
          <p:spPr>
            <a:xfrm>
              <a:off x="2724150" y="2781890"/>
              <a:ext cx="4610100" cy="274475"/>
            </a:xfrm>
            <a:prstGeom prst="rect">
              <a:avLst/>
            </a:prstGeom>
            <a:noFill/>
            <a:ln>
              <a:noFill/>
            </a:ln>
          </p:spPr>
        </p:pic>
        <p:pic>
          <p:nvPicPr>
            <p:cNvPr id="225" name="Google Shape;225;p13"/>
            <p:cNvPicPr preferRelativeResize="0"/>
            <p:nvPr/>
          </p:nvPicPr>
          <p:blipFill rotWithShape="1">
            <a:blip r:embed="rId4">
              <a:alphaModFix/>
            </a:blip>
            <a:srcRect b="0" l="0" r="0" t="51787"/>
            <a:stretch/>
          </p:blipFill>
          <p:spPr>
            <a:xfrm>
              <a:off x="2724150" y="3056369"/>
              <a:ext cx="4610100" cy="739350"/>
            </a:xfrm>
            <a:prstGeom prst="rect">
              <a:avLst/>
            </a:prstGeom>
            <a:noFill/>
            <a:ln>
              <a:noFill/>
            </a:ln>
          </p:spPr>
        </p:pic>
      </p:grpSp>
      <p:pic>
        <p:nvPicPr>
          <p:cNvPr id="226" name="Google Shape;226;p13"/>
          <p:cNvPicPr preferRelativeResize="0"/>
          <p:nvPr/>
        </p:nvPicPr>
        <p:blipFill rotWithShape="1">
          <a:blip r:embed="rId5">
            <a:alphaModFix/>
          </a:blip>
          <a:srcRect b="0" l="0" r="0" t="0"/>
          <a:stretch/>
        </p:blipFill>
        <p:spPr>
          <a:xfrm>
            <a:off x="3804475" y="3014375"/>
            <a:ext cx="809525" cy="809525"/>
          </a:xfrm>
          <a:prstGeom prst="rect">
            <a:avLst/>
          </a:prstGeom>
          <a:noFill/>
          <a:ln>
            <a:noFill/>
          </a:ln>
        </p:spPr>
      </p:pic>
      <p:pic>
        <p:nvPicPr>
          <p:cNvPr id="227" name="Google Shape;227;p13"/>
          <p:cNvPicPr preferRelativeResize="0"/>
          <p:nvPr/>
        </p:nvPicPr>
        <p:blipFill rotWithShape="1">
          <a:blip r:embed="rId6">
            <a:alphaModFix/>
          </a:blip>
          <a:srcRect b="0" l="0" r="0" t="0"/>
          <a:stretch/>
        </p:blipFill>
        <p:spPr>
          <a:xfrm>
            <a:off x="3772425" y="3936225"/>
            <a:ext cx="809525" cy="809525"/>
          </a:xfrm>
          <a:prstGeom prst="rect">
            <a:avLst/>
          </a:prstGeom>
          <a:noFill/>
          <a:ln>
            <a:noFill/>
          </a:ln>
        </p:spPr>
      </p:pic>
      <p:sp>
        <p:nvSpPr>
          <p:cNvPr id="228" name="Google Shape;228;p13"/>
          <p:cNvSpPr/>
          <p:nvPr/>
        </p:nvSpPr>
        <p:spPr>
          <a:xfrm>
            <a:off x="3772425" y="2969200"/>
            <a:ext cx="4064400" cy="1906500"/>
          </a:xfrm>
          <a:prstGeom prst="rect">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Other things to know…</a:t>
            </a:r>
            <a:endParaRPr b="1" i="0" sz="2900" u="none" cap="none" strike="noStrike">
              <a:latin typeface="Lato"/>
              <a:ea typeface="Lato"/>
              <a:cs typeface="Lato"/>
              <a:sym typeface="Lato"/>
            </a:endParaRPr>
          </a:p>
        </p:txBody>
      </p:sp>
      <p:sp>
        <p:nvSpPr>
          <p:cNvPr id="234" name="Google Shape;234;p14"/>
          <p:cNvSpPr txBox="1"/>
          <p:nvPr/>
        </p:nvSpPr>
        <p:spPr>
          <a:xfrm>
            <a:off x="474150" y="1129050"/>
            <a:ext cx="8195700" cy="1539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rgbClr val="0543B3"/>
              </a:buClr>
              <a:buSzPts val="1600"/>
              <a:buFont typeface="Arial"/>
              <a:buChar char="●"/>
            </a:pPr>
            <a:r>
              <a:rPr b="0" i="0" lang="en-GB" sz="1600" u="none" cap="none" strike="noStrike">
                <a:solidFill>
                  <a:srgbClr val="0543B3"/>
                </a:solidFill>
                <a:latin typeface="Lato"/>
                <a:ea typeface="Lato"/>
                <a:cs typeface="Lato"/>
                <a:sym typeface="Lato"/>
              </a:rPr>
              <a:t>Applicants must be at least </a:t>
            </a:r>
            <a:r>
              <a:rPr b="1" i="0" lang="en-GB" sz="1600" u="none" cap="none" strike="noStrike">
                <a:solidFill>
                  <a:srgbClr val="0543B3"/>
                </a:solidFill>
                <a:latin typeface="Lato"/>
                <a:ea typeface="Lato"/>
                <a:cs typeface="Lato"/>
                <a:sym typeface="Lato"/>
              </a:rPr>
              <a:t>16 years old</a:t>
            </a:r>
            <a:r>
              <a:rPr b="0" i="0" lang="en-GB" sz="1600" u="none" cap="none" strike="noStrike">
                <a:solidFill>
                  <a:srgbClr val="0543B3"/>
                </a:solidFill>
                <a:latin typeface="Lato"/>
                <a:ea typeface="Lato"/>
                <a:cs typeface="Lato"/>
                <a:sym typeface="Lato"/>
              </a:rPr>
              <a:t> to do an apprenticeship. There is no upper age limit</a:t>
            </a:r>
            <a:endParaRPr b="0" i="0" sz="1600" u="none" cap="none" strike="noStrike">
              <a:solidFill>
                <a:srgbClr val="0543B3"/>
              </a:solidFill>
              <a:latin typeface="Lato"/>
              <a:ea typeface="Lato"/>
              <a:cs typeface="Lato"/>
              <a:sym typeface="Lato"/>
            </a:endParaRPr>
          </a:p>
          <a:p>
            <a:pPr indent="-330200" lvl="0" marL="457200" marR="0" rtl="0" algn="l">
              <a:lnSpc>
                <a:spcPct val="150000"/>
              </a:lnSpc>
              <a:spcBef>
                <a:spcPts val="0"/>
              </a:spcBef>
              <a:spcAft>
                <a:spcPts val="0"/>
              </a:spcAft>
              <a:buClr>
                <a:srgbClr val="0543B3"/>
              </a:buClr>
              <a:buSzPts val="1600"/>
              <a:buFont typeface="Arial"/>
              <a:buChar char="●"/>
            </a:pPr>
            <a:r>
              <a:rPr lang="en-GB" sz="1600">
                <a:solidFill>
                  <a:srgbClr val="0543B3"/>
                </a:solidFill>
                <a:latin typeface="Lato"/>
                <a:ea typeface="Lato"/>
                <a:cs typeface="Lato"/>
                <a:sym typeface="Lato"/>
              </a:rPr>
              <a:t>Apprentices are paid at least the minimum wage (for your age)</a:t>
            </a:r>
            <a:r>
              <a:rPr b="1" i="0" lang="en-GB" sz="1600" u="none" cap="none" strike="noStrike">
                <a:solidFill>
                  <a:srgbClr val="0543B3"/>
                </a:solidFill>
                <a:latin typeface="Lato"/>
                <a:ea typeface="Lato"/>
                <a:cs typeface="Lato"/>
                <a:sym typeface="Lato"/>
              </a:rPr>
              <a:t>.</a:t>
            </a:r>
            <a:endParaRPr sz="1600">
              <a:solidFill>
                <a:srgbClr val="0543B3"/>
              </a:solidFill>
              <a:latin typeface="Lato"/>
              <a:ea typeface="Lato"/>
              <a:cs typeface="Lato"/>
              <a:sym typeface="Lato"/>
            </a:endParaRPr>
          </a:p>
          <a:p>
            <a:pPr indent="-330200" lvl="0" marL="457200" marR="0" rtl="0" algn="l">
              <a:lnSpc>
                <a:spcPct val="150000"/>
              </a:lnSpc>
              <a:spcBef>
                <a:spcPts val="0"/>
              </a:spcBef>
              <a:spcAft>
                <a:spcPts val="0"/>
              </a:spcAft>
              <a:buClr>
                <a:srgbClr val="0543B3"/>
              </a:buClr>
              <a:buSzPts val="1600"/>
              <a:buFont typeface="Arial"/>
              <a:buChar char="●"/>
            </a:pPr>
            <a:r>
              <a:rPr b="0" i="0" lang="en-GB" sz="1600" u="none" cap="none" strike="noStrike">
                <a:solidFill>
                  <a:schemeClr val="accent1"/>
                </a:solidFill>
                <a:latin typeface="Lato"/>
                <a:ea typeface="Lato"/>
                <a:cs typeface="Lato"/>
                <a:sym typeface="Lato"/>
              </a:rPr>
              <a:t>Remember, higher pay can always be negotiated!</a:t>
            </a:r>
            <a:endParaRPr b="0" i="0" sz="1600" u="none" cap="none" strike="noStrike">
              <a:solidFill>
                <a:schemeClr val="accent1"/>
              </a:solidFill>
              <a:latin typeface="Lato"/>
              <a:ea typeface="Lato"/>
              <a:cs typeface="Lato"/>
              <a:sym typeface="Lato"/>
            </a:endParaRPr>
          </a:p>
        </p:txBody>
      </p:sp>
      <p:sp>
        <p:nvSpPr>
          <p:cNvPr id="235" name="Google Shape;235;p14"/>
          <p:cNvSpPr txBox="1"/>
          <p:nvPr/>
        </p:nvSpPr>
        <p:spPr>
          <a:xfrm>
            <a:off x="14700" y="4874400"/>
            <a:ext cx="9097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Minimum wages vary over time so it’s important to double check for yourself!</a:t>
            </a:r>
            <a:endParaRPr b="0" i="0" sz="800" u="none" cap="none" strike="noStrike">
              <a:solidFill>
                <a:srgbClr val="000000"/>
              </a:solidFill>
              <a:latin typeface="Lato"/>
              <a:ea typeface="Lato"/>
              <a:cs typeface="Lato"/>
              <a:sym typeface="Lato"/>
            </a:endParaRPr>
          </a:p>
        </p:txBody>
      </p:sp>
      <p:graphicFrame>
        <p:nvGraphicFramePr>
          <p:cNvPr id="236" name="Google Shape;236;p14"/>
          <p:cNvGraphicFramePr/>
          <p:nvPr/>
        </p:nvGraphicFramePr>
        <p:xfrm>
          <a:off x="1432850" y="2858275"/>
          <a:ext cx="3000000" cy="3000000"/>
        </p:xfrm>
        <a:graphic>
          <a:graphicData uri="http://schemas.openxmlformats.org/drawingml/2006/table">
            <a:tbl>
              <a:tblPr>
                <a:noFill/>
                <a:tableStyleId>{F88BBD1C-8D7B-4E7F-8AB7-1AEF06907B22}</a:tableStyleId>
              </a:tblPr>
              <a:tblGrid>
                <a:gridCol w="3057975"/>
                <a:gridCol w="2566675"/>
              </a:tblGrid>
              <a:tr h="316350">
                <a:tc>
                  <a:txBody>
                    <a:bodyPr/>
                    <a:lstStyle/>
                    <a:p>
                      <a:pPr indent="0" lvl="0" marL="0" rtl="0" algn="ctr">
                        <a:lnSpc>
                          <a:spcPct val="115000"/>
                        </a:lnSpc>
                        <a:spcBef>
                          <a:spcPts val="0"/>
                        </a:spcBef>
                        <a:spcAft>
                          <a:spcPts val="0"/>
                        </a:spcAft>
                        <a:buNone/>
                      </a:pPr>
                      <a:r>
                        <a:rPr b="1" lang="en-GB" sz="1250">
                          <a:latin typeface="Lato"/>
                          <a:ea typeface="Lato"/>
                          <a:cs typeface="Lato"/>
                          <a:sym typeface="Lato"/>
                        </a:rPr>
                        <a:t>Wage band</a:t>
                      </a:r>
                      <a:endParaRPr b="1"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250">
                          <a:latin typeface="Lato"/>
                          <a:ea typeface="Lato"/>
                          <a:cs typeface="Lato"/>
                          <a:sym typeface="Lato"/>
                        </a:rPr>
                        <a:t>R</a:t>
                      </a:r>
                      <a:r>
                        <a:rPr b="1" lang="en-GB" sz="1250">
                          <a:latin typeface="Lato"/>
                          <a:ea typeface="Lato"/>
                          <a:cs typeface="Lato"/>
                          <a:sym typeface="Lato"/>
                        </a:rPr>
                        <a:t>ate (from 1 April 2025)</a:t>
                      </a:r>
                      <a:endParaRPr b="1"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316350">
                <a:tc>
                  <a:txBody>
                    <a:bodyPr/>
                    <a:lstStyle/>
                    <a:p>
                      <a:pPr indent="0" lvl="0" marL="0" rtl="0" algn="l">
                        <a:lnSpc>
                          <a:spcPct val="115000"/>
                        </a:lnSpc>
                        <a:spcBef>
                          <a:spcPts val="0"/>
                        </a:spcBef>
                        <a:spcAft>
                          <a:spcPts val="0"/>
                        </a:spcAft>
                        <a:buNone/>
                      </a:pPr>
                      <a:r>
                        <a:rPr lang="en-GB" sz="1250">
                          <a:latin typeface="Lato"/>
                          <a:ea typeface="Lato"/>
                          <a:cs typeface="Lato"/>
                          <a:sym typeface="Lato"/>
                        </a:rPr>
                        <a:t>Age 21 or over</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250">
                          <a:latin typeface="Lato"/>
                          <a:ea typeface="Lato"/>
                          <a:cs typeface="Lato"/>
                          <a:sym typeface="Lato"/>
                        </a:rPr>
                        <a:t>£12.21</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r h="316350">
                <a:tc>
                  <a:txBody>
                    <a:bodyPr/>
                    <a:lstStyle/>
                    <a:p>
                      <a:pPr indent="0" lvl="0" marL="0" rtl="0" algn="l">
                        <a:lnSpc>
                          <a:spcPct val="115000"/>
                        </a:lnSpc>
                        <a:spcBef>
                          <a:spcPts val="0"/>
                        </a:spcBef>
                        <a:spcAft>
                          <a:spcPts val="0"/>
                        </a:spcAft>
                        <a:buNone/>
                      </a:pPr>
                      <a:r>
                        <a:rPr lang="en-GB" sz="1250">
                          <a:latin typeface="Lato"/>
                          <a:ea typeface="Lato"/>
                          <a:cs typeface="Lato"/>
                          <a:sym typeface="Lato"/>
                        </a:rPr>
                        <a:t>Age 18 to 20</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250">
                          <a:latin typeface="Lato"/>
                          <a:ea typeface="Lato"/>
                          <a:cs typeface="Lato"/>
                          <a:sym typeface="Lato"/>
                        </a:rPr>
                        <a:t>£10</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r h="316350">
                <a:tc>
                  <a:txBody>
                    <a:bodyPr/>
                    <a:lstStyle/>
                    <a:p>
                      <a:pPr indent="0" lvl="0" marL="0" rtl="0" algn="l">
                        <a:lnSpc>
                          <a:spcPct val="115000"/>
                        </a:lnSpc>
                        <a:spcBef>
                          <a:spcPts val="0"/>
                        </a:spcBef>
                        <a:spcAft>
                          <a:spcPts val="0"/>
                        </a:spcAft>
                        <a:buNone/>
                      </a:pPr>
                      <a:r>
                        <a:rPr lang="en-GB" sz="1250">
                          <a:latin typeface="Lato"/>
                          <a:ea typeface="Lato"/>
                          <a:cs typeface="Lato"/>
                          <a:sym typeface="Lato"/>
                        </a:rPr>
                        <a:t>Under 18</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250">
                          <a:latin typeface="Lato"/>
                          <a:ea typeface="Lato"/>
                          <a:cs typeface="Lato"/>
                          <a:sym typeface="Lato"/>
                        </a:rPr>
                        <a:t>£7.55</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r h="316350">
                <a:tc>
                  <a:txBody>
                    <a:bodyPr/>
                    <a:lstStyle/>
                    <a:p>
                      <a:pPr indent="0" lvl="0" marL="0" rtl="0" algn="l">
                        <a:lnSpc>
                          <a:spcPct val="115000"/>
                        </a:lnSpc>
                        <a:spcBef>
                          <a:spcPts val="0"/>
                        </a:spcBef>
                        <a:spcAft>
                          <a:spcPts val="0"/>
                        </a:spcAft>
                        <a:buNone/>
                      </a:pPr>
                      <a:r>
                        <a:rPr lang="en-GB" sz="1250">
                          <a:latin typeface="Lato"/>
                          <a:ea typeface="Lato"/>
                          <a:cs typeface="Lato"/>
                          <a:sym typeface="Lato"/>
                        </a:rPr>
                        <a:t>Apprentice</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en-GB" sz="1250">
                          <a:latin typeface="Lato"/>
                          <a:ea typeface="Lato"/>
                          <a:cs typeface="Lato"/>
                          <a:sym typeface="Lato"/>
                        </a:rPr>
                        <a:t>£7.55</a:t>
                      </a:r>
                      <a:endParaRPr sz="1250">
                        <a:latin typeface="Lato"/>
                        <a:ea typeface="Lato"/>
                        <a:cs typeface="Lato"/>
                        <a:sym typeface="Lato"/>
                      </a:endParaRPr>
                    </a:p>
                  </a:txBody>
                  <a:tcPr marT="92075" marB="92075" marR="184150" marL="184150"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rgbClr val="F7F7F7"/>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nvSpPr>
        <p:spPr>
          <a:xfrm>
            <a:off x="2756675" y="1198725"/>
            <a:ext cx="49692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Beverley is just about to finish her GCSEs. </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She’s predicted to gain 6 grade 9-5s. She’d quite like to start earning money, and doesn’t currently want to go to university, although she may change her mind in the future. In the summer she gained work experience at her local nursery. </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What apprenticeship should she apply for?</a:t>
            </a:r>
            <a:endParaRPr b="1" i="0" sz="1700" u="none" cap="none" strike="noStrike">
              <a:solidFill>
                <a:srgbClr val="0543B3"/>
              </a:solidFill>
              <a:latin typeface="Lato"/>
              <a:ea typeface="Lato"/>
              <a:cs typeface="Lato"/>
              <a:sym typeface="Lato"/>
            </a:endParaRPr>
          </a:p>
        </p:txBody>
      </p:sp>
      <p:pic>
        <p:nvPicPr>
          <p:cNvPr id="242" name="Google Shape;242;p15"/>
          <p:cNvPicPr preferRelativeResize="0"/>
          <p:nvPr/>
        </p:nvPicPr>
        <p:blipFill rotWithShape="1">
          <a:blip r:embed="rId3">
            <a:alphaModFix/>
          </a:blip>
          <a:srcRect b="0" l="0" r="0" t="0"/>
          <a:stretch/>
        </p:blipFill>
        <p:spPr>
          <a:xfrm>
            <a:off x="628931" y="1198725"/>
            <a:ext cx="1406144" cy="2109225"/>
          </a:xfrm>
          <a:prstGeom prst="rect">
            <a:avLst/>
          </a:prstGeom>
          <a:noFill/>
          <a:ln>
            <a:noFill/>
          </a:ln>
          <a:effectLst>
            <a:outerShdw blurRad="57150" rotWithShape="0" algn="bl" dir="5400000" dist="19050">
              <a:srgbClr val="000000">
                <a:alpha val="49803"/>
              </a:srgbClr>
            </a:outerShdw>
          </a:effectLst>
        </p:spPr>
      </p:pic>
      <p:sp>
        <p:nvSpPr>
          <p:cNvPr id="243" name="Google Shape;243;p15"/>
          <p:cNvSpPr/>
          <p:nvPr/>
        </p:nvSpPr>
        <p:spPr>
          <a:xfrm>
            <a:off x="36630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Level 3 Childcare Apprenticeship</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44" name="Google Shape;244;p15"/>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Early Years Level 5 Lead Practitioner Apprenticeship</a:t>
            </a:r>
            <a:endParaRPr b="0" i="0" sz="1800" u="none" cap="none" strike="noStrike">
              <a:solidFill>
                <a:schemeClr val="lt1"/>
              </a:solidFill>
              <a:latin typeface="Lato"/>
              <a:ea typeface="Lato"/>
              <a:cs typeface="Lato"/>
              <a:sym typeface="Lato"/>
            </a:endParaRPr>
          </a:p>
        </p:txBody>
      </p:sp>
      <p:sp>
        <p:nvSpPr>
          <p:cNvPr id="245" name="Google Shape;245;p15"/>
          <p:cNvSpPr/>
          <p:nvPr/>
        </p:nvSpPr>
        <p:spPr>
          <a:xfrm>
            <a:off x="149425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Level 2 Apprentice Chef</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46" name="Google Shape;246;p1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Which apprenticeship?</a:t>
            </a:r>
            <a:endParaRPr b="1" i="0" sz="2900" u="none" cap="none" strike="noStrike">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nvSpPr>
        <p:spPr>
          <a:xfrm>
            <a:off x="2756675" y="1198725"/>
            <a:ext cx="49692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700"/>
              <a:buFont typeface="Arial"/>
              <a:buNone/>
            </a:pPr>
            <a:r>
              <a:rPr lang="en-GB" sz="1700">
                <a:solidFill>
                  <a:schemeClr val="accent1"/>
                </a:solidFill>
                <a:latin typeface="Lato"/>
                <a:ea typeface="Lato"/>
                <a:cs typeface="Lato"/>
                <a:sym typeface="Lato"/>
              </a:rPr>
              <a:t>Beverley is just about to finish her GCSEs. </a:t>
            </a:r>
            <a:endParaRPr sz="1700">
              <a:solidFill>
                <a:schemeClr val="accent1"/>
              </a:solidFill>
              <a:latin typeface="Lato"/>
              <a:ea typeface="Lato"/>
              <a:cs typeface="Lato"/>
              <a:sym typeface="Lato"/>
            </a:endParaRPr>
          </a:p>
          <a:p>
            <a:pPr indent="0" lvl="0" marL="0" rtl="0" algn="l">
              <a:spcBef>
                <a:spcPts val="0"/>
              </a:spcBef>
              <a:spcAft>
                <a:spcPts val="0"/>
              </a:spcAft>
              <a:buClr>
                <a:srgbClr val="000000"/>
              </a:buClr>
              <a:buSzPts val="1700"/>
              <a:buFont typeface="Arial"/>
              <a:buNone/>
            </a:pPr>
            <a:r>
              <a:rPr lang="en-GB" sz="1700">
                <a:solidFill>
                  <a:schemeClr val="accent1"/>
                </a:solidFill>
                <a:latin typeface="Lato"/>
                <a:ea typeface="Lato"/>
                <a:cs typeface="Lato"/>
                <a:sym typeface="Lato"/>
              </a:rPr>
              <a:t>She’s predicted to gain 6 grade 9-5s. She’d quite like to start earning money, and doesn’t currently want to go to university, although she may change her mind in the future. In the summer she gained work experience at her local nursery. </a:t>
            </a:r>
            <a:endParaRPr sz="1700">
              <a:solidFill>
                <a:schemeClr val="accent1"/>
              </a:solidFill>
              <a:latin typeface="Lato"/>
              <a:ea typeface="Lato"/>
              <a:cs typeface="Lato"/>
              <a:sym typeface="Lato"/>
            </a:endParaRPr>
          </a:p>
          <a:p>
            <a:pPr indent="0" lvl="0" marL="0" rtl="0" algn="l">
              <a:spcBef>
                <a:spcPts val="0"/>
              </a:spcBef>
              <a:spcAft>
                <a:spcPts val="0"/>
              </a:spcAft>
              <a:buClr>
                <a:srgbClr val="000000"/>
              </a:buClr>
              <a:buSzPts val="1700"/>
              <a:buFont typeface="Arial"/>
              <a:buNone/>
            </a:pPr>
            <a:r>
              <a:rPr b="1" lang="en-GB" sz="1700">
                <a:solidFill>
                  <a:schemeClr val="accent1"/>
                </a:solidFill>
                <a:latin typeface="Lato"/>
                <a:ea typeface="Lato"/>
                <a:cs typeface="Lato"/>
                <a:sym typeface="Lato"/>
              </a:rPr>
              <a:t>What apprenticeship should she apply for?</a:t>
            </a:r>
            <a:endParaRPr sz="1700">
              <a:solidFill>
                <a:srgbClr val="0543B3"/>
              </a:solidFill>
              <a:latin typeface="Lato"/>
              <a:ea typeface="Lato"/>
              <a:cs typeface="Lato"/>
              <a:sym typeface="Lato"/>
            </a:endParaRPr>
          </a:p>
        </p:txBody>
      </p:sp>
      <p:pic>
        <p:nvPicPr>
          <p:cNvPr id="252" name="Google Shape;252;p16"/>
          <p:cNvPicPr preferRelativeResize="0"/>
          <p:nvPr/>
        </p:nvPicPr>
        <p:blipFill rotWithShape="1">
          <a:blip r:embed="rId3">
            <a:alphaModFix/>
          </a:blip>
          <a:srcRect b="0" l="0" r="0" t="0"/>
          <a:stretch/>
        </p:blipFill>
        <p:spPr>
          <a:xfrm>
            <a:off x="628931" y="1198725"/>
            <a:ext cx="1406144" cy="2109225"/>
          </a:xfrm>
          <a:prstGeom prst="rect">
            <a:avLst/>
          </a:prstGeom>
          <a:noFill/>
          <a:ln>
            <a:noFill/>
          </a:ln>
          <a:effectLst>
            <a:outerShdw blurRad="57150" rotWithShape="0" algn="bl" dir="5400000" dist="19050">
              <a:srgbClr val="000000">
                <a:alpha val="49803"/>
              </a:srgbClr>
            </a:outerShdw>
          </a:effectLst>
        </p:spPr>
      </p:pic>
      <p:sp>
        <p:nvSpPr>
          <p:cNvPr id="253" name="Google Shape;253;p1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Which apprenticeship?</a:t>
            </a:r>
            <a:endParaRPr b="1" i="0" sz="2900" u="none" cap="none" strike="noStrike">
              <a:latin typeface="Lato"/>
              <a:ea typeface="Lato"/>
              <a:cs typeface="Lato"/>
              <a:sym typeface="Lato"/>
            </a:endParaRPr>
          </a:p>
        </p:txBody>
      </p:sp>
      <p:sp>
        <p:nvSpPr>
          <p:cNvPr id="254" name="Google Shape;254;p16"/>
          <p:cNvSpPr/>
          <p:nvPr/>
        </p:nvSpPr>
        <p:spPr>
          <a:xfrm>
            <a:off x="3663025" y="3708425"/>
            <a:ext cx="1940400" cy="1201500"/>
          </a:xfrm>
          <a:prstGeom prst="roundRect">
            <a:avLst>
              <a:gd fmla="val 16667" name="adj"/>
            </a:avLst>
          </a:prstGeom>
          <a:solidFill>
            <a:schemeClr val="accent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Level 3 Childcare Apprenticeship</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55" name="Google Shape;255;p16"/>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Early Years Level 5 Lead Practitioner Apprenticeship</a:t>
            </a:r>
            <a:endParaRPr b="0" i="0" sz="1800" u="none" cap="none" strike="noStrike">
              <a:solidFill>
                <a:schemeClr val="lt1"/>
              </a:solidFill>
              <a:latin typeface="Lato"/>
              <a:ea typeface="Lato"/>
              <a:cs typeface="Lato"/>
              <a:sym typeface="Lato"/>
            </a:endParaRPr>
          </a:p>
        </p:txBody>
      </p:sp>
      <p:sp>
        <p:nvSpPr>
          <p:cNvPr id="256" name="Google Shape;256;p16"/>
          <p:cNvSpPr/>
          <p:nvPr/>
        </p:nvSpPr>
        <p:spPr>
          <a:xfrm>
            <a:off x="149425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Level 2 Apprentice Chef</a:t>
            </a:r>
            <a:endParaRPr b="1"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p:nvPr/>
        </p:nvSpPr>
        <p:spPr>
          <a:xfrm>
            <a:off x="5831800"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6</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Finance Graduate Apprenticeship</a:t>
            </a:r>
            <a:endParaRPr b="1" i="0" sz="1600" u="none" cap="none" strike="noStrike">
              <a:solidFill>
                <a:schemeClr val="lt1"/>
              </a:solidFill>
              <a:latin typeface="Lato"/>
              <a:ea typeface="Lato"/>
              <a:cs typeface="Lato"/>
              <a:sym typeface="Lato"/>
            </a:endParaRPr>
          </a:p>
        </p:txBody>
      </p:sp>
      <p:sp>
        <p:nvSpPr>
          <p:cNvPr id="262" name="Google Shape;262;p17"/>
          <p:cNvSpPr/>
          <p:nvPr/>
        </p:nvSpPr>
        <p:spPr>
          <a:xfrm>
            <a:off x="12581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3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Financial Services Administrator Apprenticeship</a:t>
            </a:r>
            <a:endParaRPr b="1" i="0" sz="1600" u="none" cap="none" strike="noStrike">
              <a:solidFill>
                <a:schemeClr val="lt1"/>
              </a:solidFill>
              <a:latin typeface="Lato"/>
              <a:ea typeface="Lato"/>
              <a:cs typeface="Lato"/>
              <a:sym typeface="Lato"/>
            </a:endParaRPr>
          </a:p>
        </p:txBody>
      </p:sp>
      <p:sp>
        <p:nvSpPr>
          <p:cNvPr id="263" name="Google Shape;263;p17"/>
          <p:cNvSpPr/>
          <p:nvPr/>
        </p:nvSpPr>
        <p:spPr>
          <a:xfrm>
            <a:off x="3544963"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4 Construction Site Supervisor Apprenticeship</a:t>
            </a:r>
            <a:endParaRPr b="1" i="0" sz="1600" u="none" cap="none" strike="noStrike">
              <a:solidFill>
                <a:schemeClr val="lt1"/>
              </a:solidFill>
              <a:latin typeface="Lato"/>
              <a:ea typeface="Lato"/>
              <a:cs typeface="Lato"/>
              <a:sym typeface="Lato"/>
            </a:endParaRPr>
          </a:p>
        </p:txBody>
      </p:sp>
      <p:sp>
        <p:nvSpPr>
          <p:cNvPr id="264" name="Google Shape;264;p17"/>
          <p:cNvSpPr txBox="1"/>
          <p:nvPr/>
        </p:nvSpPr>
        <p:spPr>
          <a:xfrm>
            <a:off x="3301525" y="1329250"/>
            <a:ext cx="4969200" cy="227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Thomas is about to complete his A levels. He’d like to gain a degree, but is concerned about gaining a high level of student debt. He’s on track to gain good grades in maths and economics, and really enjoyed the time he spent shadowing investment analysts at Barclays.</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accent1"/>
                </a:solidFill>
                <a:latin typeface="Lato"/>
                <a:ea typeface="Lato"/>
                <a:cs typeface="Lato"/>
                <a:sym typeface="Lato"/>
              </a:rPr>
              <a:t>What apprenticeship should he apply for?</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sp>
        <p:nvSpPr>
          <p:cNvPr id="265" name="Google Shape;265;p1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Which apprenticeship?</a:t>
            </a:r>
            <a:endParaRPr b="1" i="0" sz="2900" u="none" cap="none" strike="noStrike">
              <a:latin typeface="Lato"/>
              <a:ea typeface="Lato"/>
              <a:cs typeface="Lato"/>
              <a:sym typeface="Lato"/>
            </a:endParaRPr>
          </a:p>
        </p:txBody>
      </p:sp>
      <p:pic>
        <p:nvPicPr>
          <p:cNvPr id="266" name="Google Shape;266;p17"/>
          <p:cNvPicPr preferRelativeResize="0"/>
          <p:nvPr/>
        </p:nvPicPr>
        <p:blipFill rotWithShape="1">
          <a:blip r:embed="rId3">
            <a:alphaModFix/>
          </a:blip>
          <a:srcRect b="0" l="24092" r="17838" t="0"/>
          <a:stretch/>
        </p:blipFill>
        <p:spPr>
          <a:xfrm>
            <a:off x="556275" y="1280775"/>
            <a:ext cx="2096100" cy="2096049"/>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8"/>
          <p:cNvPicPr preferRelativeResize="0"/>
          <p:nvPr/>
        </p:nvPicPr>
        <p:blipFill rotWithShape="1">
          <a:blip r:embed="rId3">
            <a:alphaModFix/>
          </a:blip>
          <a:srcRect b="0" l="24092" r="17838" t="0"/>
          <a:stretch/>
        </p:blipFill>
        <p:spPr>
          <a:xfrm>
            <a:off x="556275" y="1280775"/>
            <a:ext cx="2096100" cy="2096049"/>
          </a:xfrm>
          <a:prstGeom prst="rect">
            <a:avLst/>
          </a:prstGeom>
          <a:noFill/>
          <a:ln>
            <a:noFill/>
          </a:ln>
          <a:effectLst>
            <a:outerShdw blurRad="57150" rotWithShape="0" algn="bl" dir="5400000" dist="19050">
              <a:srgbClr val="000000">
                <a:alpha val="49803"/>
              </a:srgbClr>
            </a:outerShdw>
          </a:effectLst>
        </p:spPr>
      </p:pic>
      <p:sp>
        <p:nvSpPr>
          <p:cNvPr id="272" name="Google Shape;272;p18"/>
          <p:cNvSpPr/>
          <p:nvPr/>
        </p:nvSpPr>
        <p:spPr>
          <a:xfrm>
            <a:off x="5831800" y="3708425"/>
            <a:ext cx="1940400" cy="12015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Level 6 </a:t>
            </a:r>
            <a:endParaRPr b="1"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Finance Graduate Apprenticeship</a:t>
            </a:r>
            <a:endParaRPr b="1" i="0" sz="1600" u="none" cap="none" strike="noStrike">
              <a:solidFill>
                <a:schemeClr val="dk1"/>
              </a:solidFill>
              <a:latin typeface="Lato"/>
              <a:ea typeface="Lato"/>
              <a:cs typeface="Lato"/>
              <a:sym typeface="Lato"/>
            </a:endParaRPr>
          </a:p>
        </p:txBody>
      </p:sp>
      <p:sp>
        <p:nvSpPr>
          <p:cNvPr id="273" name="Google Shape;273;p18"/>
          <p:cNvSpPr/>
          <p:nvPr/>
        </p:nvSpPr>
        <p:spPr>
          <a:xfrm>
            <a:off x="1258125" y="3708425"/>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3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Financial Services Administrator Apprenticeship</a:t>
            </a:r>
            <a:endParaRPr b="1" i="0" sz="1600" u="none" cap="none" strike="noStrike">
              <a:solidFill>
                <a:schemeClr val="lt1"/>
              </a:solidFill>
              <a:latin typeface="Lato"/>
              <a:ea typeface="Lato"/>
              <a:cs typeface="Lato"/>
              <a:sym typeface="Lato"/>
            </a:endParaRPr>
          </a:p>
        </p:txBody>
      </p:sp>
      <p:sp>
        <p:nvSpPr>
          <p:cNvPr id="274" name="Google Shape;274;p18"/>
          <p:cNvSpPr/>
          <p:nvPr/>
        </p:nvSpPr>
        <p:spPr>
          <a:xfrm>
            <a:off x="3544963" y="3708425"/>
            <a:ext cx="1940400" cy="1201500"/>
          </a:xfrm>
          <a:prstGeom prst="roundRect">
            <a:avLst>
              <a:gd fmla="val 16667" name="adj"/>
            </a:avLst>
          </a:prstGeom>
          <a:solidFill>
            <a:schemeClr val="accent1"/>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Level 4 Construction Site Supervisor Apprenticeship</a:t>
            </a:r>
            <a:endParaRPr b="1" i="0" sz="1600" u="none" cap="none" strike="noStrike">
              <a:solidFill>
                <a:schemeClr val="lt1"/>
              </a:solidFill>
              <a:latin typeface="Lato"/>
              <a:ea typeface="Lato"/>
              <a:cs typeface="Lato"/>
              <a:sym typeface="Lato"/>
            </a:endParaRPr>
          </a:p>
        </p:txBody>
      </p:sp>
      <p:sp>
        <p:nvSpPr>
          <p:cNvPr id="275" name="Google Shape;275;p1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Which apprenticeship?</a:t>
            </a:r>
            <a:endParaRPr b="1" i="0" sz="2900" u="none" cap="none" strike="noStrike">
              <a:latin typeface="Lato"/>
              <a:ea typeface="Lato"/>
              <a:cs typeface="Lato"/>
              <a:sym typeface="Lato"/>
            </a:endParaRPr>
          </a:p>
        </p:txBody>
      </p:sp>
      <p:sp>
        <p:nvSpPr>
          <p:cNvPr id="276" name="Google Shape;276;p18"/>
          <p:cNvSpPr txBox="1"/>
          <p:nvPr/>
        </p:nvSpPr>
        <p:spPr>
          <a:xfrm>
            <a:off x="3301525" y="1329250"/>
            <a:ext cx="4969200" cy="227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Thomas is about to complete his A levels. He’d like to gain a degree, but is concerned about gaining a high level of student debt. He’s on track to gain good grades in maths and economics, and really enjoyed the time he spent shadowing investment analysts at Barclays.</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accent1"/>
                </a:solidFill>
                <a:latin typeface="Lato"/>
                <a:ea typeface="Lato"/>
                <a:cs typeface="Lato"/>
                <a:sym typeface="Lato"/>
              </a:rPr>
              <a:t>What apprenticeship should he apply for?</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Post 16 Options - the choice is yours</a:t>
            </a:r>
            <a:endParaRPr b="1" i="0" sz="2900" u="none" cap="none" strike="noStrike">
              <a:latin typeface="Lato"/>
              <a:ea typeface="Lato"/>
              <a:cs typeface="Lato"/>
              <a:sym typeface="Lato"/>
            </a:endParaRPr>
          </a:p>
        </p:txBody>
      </p:sp>
      <p:sp>
        <p:nvSpPr>
          <p:cNvPr id="282" name="Google Shape;282;p20"/>
          <p:cNvSpPr txBox="1"/>
          <p:nvPr/>
        </p:nvSpPr>
        <p:spPr>
          <a:xfrm>
            <a:off x="485500" y="1018800"/>
            <a:ext cx="79698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543B3"/>
                </a:solidFill>
                <a:latin typeface="Lato"/>
                <a:ea typeface="Lato"/>
                <a:cs typeface="Lato"/>
                <a:sym typeface="Lato"/>
              </a:rPr>
              <a:t>Think-Pair-Share</a:t>
            </a:r>
            <a:endParaRPr b="1" i="0" sz="2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What post-16 options are available to you?</a:t>
            </a:r>
            <a:endParaRPr b="1" i="0" sz="2200" u="none" cap="none" strike="noStrike">
              <a:solidFill>
                <a:srgbClr val="0543B3"/>
              </a:solidFill>
              <a:latin typeface="Lato"/>
              <a:ea typeface="Lato"/>
              <a:cs typeface="Lato"/>
              <a:sym typeface="Lato"/>
            </a:endParaRPr>
          </a:p>
        </p:txBody>
      </p:sp>
      <p:sp>
        <p:nvSpPr>
          <p:cNvPr id="283" name="Google Shape;283;p20"/>
          <p:cNvSpPr txBox="1"/>
          <p:nvPr/>
        </p:nvSpPr>
        <p:spPr>
          <a:xfrm>
            <a:off x="431200" y="2004200"/>
            <a:ext cx="7969800" cy="1908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543B3"/>
              </a:buClr>
              <a:buSzPts val="2200"/>
              <a:buFont typeface="Lato"/>
              <a:buAutoNum type="arabicPeriod"/>
            </a:pPr>
            <a:r>
              <a:rPr b="0" i="0" lang="en-GB" sz="2200" u="none" cap="none" strike="noStrike">
                <a:solidFill>
                  <a:srgbClr val="0543B3"/>
                </a:solidFill>
                <a:latin typeface="Lato"/>
                <a:ea typeface="Lato"/>
                <a:cs typeface="Lato"/>
                <a:sym typeface="Lato"/>
              </a:rPr>
              <a:t>Remain in full-time education</a:t>
            </a:r>
            <a:endParaRPr b="0" i="0" sz="2200" u="none" cap="none" strike="noStrike">
              <a:solidFill>
                <a:srgbClr val="0543B3"/>
              </a:solidFill>
              <a:latin typeface="Lato"/>
              <a:ea typeface="Lato"/>
              <a:cs typeface="Lato"/>
              <a:sym typeface="Lato"/>
            </a:endParaRPr>
          </a:p>
          <a:p>
            <a:pPr indent="0" lvl="0" marL="914400" marR="0" rtl="0" algn="l">
              <a:lnSpc>
                <a:spcPct val="100000"/>
              </a:lnSpc>
              <a:spcBef>
                <a:spcPts val="0"/>
              </a:spcBef>
              <a:spcAft>
                <a:spcPts val="0"/>
              </a:spcAft>
              <a:buNone/>
            </a:pPr>
            <a:r>
              <a:t/>
            </a:r>
            <a:endParaRPr b="0" i="0" sz="1200" u="none" cap="none" strike="noStrike">
              <a:solidFill>
                <a:srgbClr val="0543B3"/>
              </a:solidFill>
              <a:latin typeface="Lato"/>
              <a:ea typeface="Lato"/>
              <a:cs typeface="Lato"/>
              <a:sym typeface="Lato"/>
            </a:endParaRPr>
          </a:p>
          <a:p>
            <a:pPr indent="-368300" lvl="0" marL="457200" marR="0" rtl="0" algn="l">
              <a:lnSpc>
                <a:spcPct val="100000"/>
              </a:lnSpc>
              <a:spcBef>
                <a:spcPts val="0"/>
              </a:spcBef>
              <a:spcAft>
                <a:spcPts val="0"/>
              </a:spcAft>
              <a:buClr>
                <a:srgbClr val="0543B3"/>
              </a:buClr>
              <a:buSzPts val="2200"/>
              <a:buFont typeface="Lato"/>
              <a:buAutoNum type="arabicPeriod"/>
            </a:pPr>
            <a:r>
              <a:rPr b="0" i="0" lang="en-GB" sz="2200" u="none" cap="none" strike="noStrike">
                <a:solidFill>
                  <a:srgbClr val="0543B3"/>
                </a:solidFill>
                <a:latin typeface="Lato"/>
                <a:ea typeface="Lato"/>
                <a:cs typeface="Lato"/>
                <a:sym typeface="Lato"/>
              </a:rPr>
              <a:t>Start an apprenticeship or traineeship*</a:t>
            </a:r>
            <a:endParaRPr b="0" i="0" sz="22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rgbClr val="0543B3"/>
              </a:solidFill>
              <a:latin typeface="Lato"/>
              <a:ea typeface="Lato"/>
              <a:cs typeface="Lato"/>
              <a:sym typeface="Lato"/>
            </a:endParaRPr>
          </a:p>
          <a:p>
            <a:pPr indent="-368300" lvl="0" marL="457200" marR="0" rtl="0" algn="l">
              <a:lnSpc>
                <a:spcPct val="100000"/>
              </a:lnSpc>
              <a:spcBef>
                <a:spcPts val="0"/>
              </a:spcBef>
              <a:spcAft>
                <a:spcPts val="0"/>
              </a:spcAft>
              <a:buClr>
                <a:srgbClr val="0543B3"/>
              </a:buClr>
              <a:buSzPts val="2200"/>
              <a:buFont typeface="Lato"/>
              <a:buAutoNum type="arabicPeriod"/>
            </a:pPr>
            <a:r>
              <a:rPr b="0" i="0" lang="en-GB" sz="2200" u="none" cap="none" strike="noStrike">
                <a:solidFill>
                  <a:srgbClr val="0543B3"/>
                </a:solidFill>
                <a:latin typeface="Lato"/>
                <a:ea typeface="Lato"/>
                <a:cs typeface="Lato"/>
                <a:sym typeface="Lato"/>
              </a:rPr>
              <a:t>Spend 20 hours a week working or volunteering </a:t>
            </a:r>
            <a:r>
              <a:rPr lang="en-GB" sz="2200">
                <a:solidFill>
                  <a:srgbClr val="0543B3"/>
                </a:solidFill>
                <a:latin typeface="Lato"/>
                <a:ea typeface="Lato"/>
                <a:cs typeface="Lato"/>
                <a:sym typeface="Lato"/>
              </a:rPr>
              <a:t>alongside</a:t>
            </a:r>
            <a:r>
              <a:rPr b="0" i="0" lang="en-GB" sz="2200" u="none" cap="none" strike="noStrike">
                <a:solidFill>
                  <a:srgbClr val="0543B3"/>
                </a:solidFill>
                <a:latin typeface="Lato"/>
                <a:ea typeface="Lato"/>
                <a:cs typeface="Lato"/>
                <a:sym typeface="Lato"/>
              </a:rPr>
              <a:t> part time education or training</a:t>
            </a:r>
            <a:endParaRPr b="0" i="0" sz="2200" u="none" cap="none" strike="noStrike">
              <a:solidFill>
                <a:srgbClr val="0543B3"/>
              </a:solidFill>
              <a:latin typeface="Lato"/>
              <a:ea typeface="Lato"/>
              <a:cs typeface="Lato"/>
              <a:sym typeface="Lato"/>
            </a:endParaRPr>
          </a:p>
        </p:txBody>
      </p:sp>
      <p:sp>
        <p:nvSpPr>
          <p:cNvPr id="284" name="Google Shape;284;p20"/>
          <p:cNvSpPr txBox="1"/>
          <p:nvPr/>
        </p:nvSpPr>
        <p:spPr>
          <a:xfrm>
            <a:off x="90900" y="4798200"/>
            <a:ext cx="9097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*A traineeship is a course with work experience that gets you ready for work or an apprenticeship</a:t>
            </a:r>
            <a:endParaRPr b="0" i="0" sz="10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 name="Shape 48"/>
        <p:cNvGrpSpPr/>
        <p:nvPr/>
      </p:nvGrpSpPr>
      <p:grpSpPr>
        <a:xfrm>
          <a:off x="0" y="0"/>
          <a:ext cx="0" cy="0"/>
          <a:chOff x="0" y="0"/>
          <a:chExt cx="0" cy="0"/>
        </a:xfrm>
      </p:grpSpPr>
      <p:sp>
        <p:nvSpPr>
          <p:cNvPr id="49" name="Google Shape;49;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50" name="Google Shape;50;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listen to each other respectfully</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avoid making judgements or assumptions about others</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comment on what has been said, not the person who has said it</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won’t put anyone on the spot and we have the right to pass</a:t>
            </a:r>
            <a:endParaRPr b="1"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1" i="0" lang="en-GB" sz="1600" u="none" cap="none" strike="noStrike">
                <a:solidFill>
                  <a:schemeClr val="lt1"/>
                </a:solidFill>
                <a:latin typeface="Lato"/>
                <a:ea typeface="Lato"/>
                <a:cs typeface="Lato"/>
                <a:sym typeface="Lato"/>
              </a:rPr>
              <a:t>We will not share personal stories or ask personal questions</a:t>
            </a:r>
            <a:endParaRPr b="1" i="0" sz="1600" u="none" cap="none" strike="noStrike">
              <a:solidFill>
                <a:schemeClr val="lt1"/>
              </a:solidFill>
              <a:latin typeface="Lato"/>
              <a:ea typeface="Lato"/>
              <a:cs typeface="Lato"/>
              <a:sym typeface="Lato"/>
            </a:endParaRPr>
          </a:p>
        </p:txBody>
      </p:sp>
      <p:sp>
        <p:nvSpPr>
          <p:cNvPr id="51" name="Google Shape;51;p3"/>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7647e522dd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Becoming a Solicito</a:t>
            </a:r>
            <a:r>
              <a:rPr lang="en-GB"/>
              <a:t>r</a:t>
            </a:r>
            <a:endParaRPr b="1" i="0" sz="2900" u="none" cap="none" strike="noStrike">
              <a:latin typeface="Lato"/>
              <a:ea typeface="Lato"/>
              <a:cs typeface="Lato"/>
              <a:sym typeface="Lato"/>
            </a:endParaRPr>
          </a:p>
        </p:txBody>
      </p:sp>
      <p:sp>
        <p:nvSpPr>
          <p:cNvPr id="290" name="Google Shape;290;g37647e522dd_0_4"/>
          <p:cNvSpPr txBox="1"/>
          <p:nvPr/>
        </p:nvSpPr>
        <p:spPr>
          <a:xfrm>
            <a:off x="1699375" y="1068200"/>
            <a:ext cx="1007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1</a:t>
            </a:r>
            <a:endParaRPr b="1" i="0" sz="1700" u="none" cap="none" strike="noStrike">
              <a:solidFill>
                <a:srgbClr val="0543B3"/>
              </a:solidFill>
              <a:latin typeface="Lato"/>
              <a:ea typeface="Lato"/>
              <a:cs typeface="Lato"/>
              <a:sym typeface="Lato"/>
            </a:endParaRPr>
          </a:p>
        </p:txBody>
      </p:sp>
      <p:sp>
        <p:nvSpPr>
          <p:cNvPr id="291" name="Google Shape;291;g37647e522dd_0_4"/>
          <p:cNvSpPr txBox="1"/>
          <p:nvPr/>
        </p:nvSpPr>
        <p:spPr>
          <a:xfrm>
            <a:off x="6500025" y="1097475"/>
            <a:ext cx="1007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2</a:t>
            </a:r>
            <a:endParaRPr b="1" i="0" sz="1700" u="none" cap="none" strike="noStrike">
              <a:solidFill>
                <a:srgbClr val="0543B3"/>
              </a:solidFill>
              <a:latin typeface="Lato"/>
              <a:ea typeface="Lato"/>
              <a:cs typeface="Lato"/>
              <a:sym typeface="Lato"/>
            </a:endParaRPr>
          </a:p>
        </p:txBody>
      </p:sp>
      <p:cxnSp>
        <p:nvCxnSpPr>
          <p:cNvPr id="292" name="Google Shape;292;g37647e522dd_0_4"/>
          <p:cNvCxnSpPr/>
          <p:nvPr/>
        </p:nvCxnSpPr>
        <p:spPr>
          <a:xfrm>
            <a:off x="5117125" y="1830375"/>
            <a:ext cx="7200" cy="2608200"/>
          </a:xfrm>
          <a:prstGeom prst="straightConnector1">
            <a:avLst/>
          </a:prstGeom>
          <a:noFill/>
          <a:ln cap="flat" cmpd="sng" w="19050">
            <a:solidFill>
              <a:schemeClr val="dk2"/>
            </a:solidFill>
            <a:prstDash val="solid"/>
            <a:round/>
            <a:headEnd len="sm" w="sm" type="none"/>
            <a:tailEnd len="sm" w="sm" type="none"/>
          </a:ln>
        </p:spPr>
      </p:cxnSp>
      <p:sp>
        <p:nvSpPr>
          <p:cNvPr id="293" name="Google Shape;293;g37647e522dd_0_4"/>
          <p:cNvSpPr txBox="1"/>
          <p:nvPr/>
        </p:nvSpPr>
        <p:spPr>
          <a:xfrm>
            <a:off x="2765150" y="1837450"/>
            <a:ext cx="1869300" cy="384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Study law at university</a:t>
            </a:r>
            <a:endParaRPr b="0" i="0" sz="1300" u="none" cap="none" strike="noStrike">
              <a:solidFill>
                <a:srgbClr val="0543B3"/>
              </a:solidFill>
              <a:latin typeface="Lato"/>
              <a:ea typeface="Lato"/>
              <a:cs typeface="Lato"/>
              <a:sym typeface="Lato"/>
            </a:endParaRPr>
          </a:p>
        </p:txBody>
      </p:sp>
      <p:sp>
        <p:nvSpPr>
          <p:cNvPr id="294" name="Google Shape;294;g37647e522dd_0_4"/>
          <p:cNvSpPr txBox="1"/>
          <p:nvPr/>
        </p:nvSpPr>
        <p:spPr>
          <a:xfrm>
            <a:off x="2745850" y="357395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Complete the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Solicitors Qualifying Examinations (SQE)</a:t>
            </a:r>
            <a:endParaRPr b="0" i="0" sz="1300" u="none" cap="none" strike="noStrike">
              <a:solidFill>
                <a:srgbClr val="0543B3"/>
              </a:solidFill>
              <a:latin typeface="Lato"/>
              <a:ea typeface="Lato"/>
              <a:cs typeface="Lato"/>
              <a:sym typeface="Lato"/>
            </a:endParaRPr>
          </a:p>
        </p:txBody>
      </p:sp>
      <p:sp>
        <p:nvSpPr>
          <p:cNvPr id="295" name="Google Shape;295;g37647e522dd_0_4"/>
          <p:cNvSpPr txBox="1"/>
          <p:nvPr/>
        </p:nvSpPr>
        <p:spPr>
          <a:xfrm>
            <a:off x="2765150" y="2574750"/>
            <a:ext cx="1869300"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Gain 24 months work experience</a:t>
            </a:r>
            <a:endParaRPr b="0" i="0" sz="1300" u="none" cap="none" strike="noStrike">
              <a:solidFill>
                <a:srgbClr val="0543B3"/>
              </a:solidFill>
              <a:latin typeface="Lato"/>
              <a:ea typeface="Lato"/>
              <a:cs typeface="Lato"/>
              <a:sym typeface="Lato"/>
            </a:endParaRPr>
          </a:p>
        </p:txBody>
      </p:sp>
      <p:sp>
        <p:nvSpPr>
          <p:cNvPr id="296" name="Google Shape;296;g37647e522dd_0_4"/>
          <p:cNvSpPr txBox="1"/>
          <p:nvPr/>
        </p:nvSpPr>
        <p:spPr>
          <a:xfrm>
            <a:off x="5390788" y="1975000"/>
            <a:ext cx="19104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Complete a Level 7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Solicitor Apprenticeship </a:t>
            </a:r>
            <a:endParaRPr b="0" i="0" sz="1300" u="none" cap="none" strike="noStrike">
              <a:solidFill>
                <a:srgbClr val="0543B3"/>
              </a:solidFill>
              <a:latin typeface="Lato"/>
              <a:ea typeface="Lato"/>
              <a:cs typeface="Lato"/>
              <a:sym typeface="Lato"/>
            </a:endParaRPr>
          </a:p>
        </p:txBody>
      </p:sp>
      <p:sp>
        <p:nvSpPr>
          <p:cNvPr id="297" name="Google Shape;297;g37647e522dd_0_4"/>
          <p:cNvSpPr txBox="1"/>
          <p:nvPr/>
        </p:nvSpPr>
        <p:spPr>
          <a:xfrm>
            <a:off x="272750" y="1698850"/>
            <a:ext cx="2060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u="none" cap="none" strike="noStrike">
                <a:solidFill>
                  <a:schemeClr val="dk1"/>
                </a:solidFill>
                <a:latin typeface="Lato"/>
                <a:ea typeface="Lato"/>
                <a:cs typeface="Lato"/>
                <a:sym typeface="Lato"/>
              </a:rPr>
              <a:t>Gain a Bachelor in Law qualification</a:t>
            </a:r>
            <a:endParaRPr b="0" i="0" u="none" cap="none" strike="noStrike">
              <a:solidFill>
                <a:schemeClr val="dk1"/>
              </a:solidFill>
              <a:latin typeface="Lato"/>
              <a:ea typeface="Lato"/>
              <a:cs typeface="Lato"/>
              <a:sym typeface="Lato"/>
            </a:endParaRPr>
          </a:p>
        </p:txBody>
      </p:sp>
      <p:sp>
        <p:nvSpPr>
          <p:cNvPr id="298" name="Google Shape;298;g37647e522dd_0_4"/>
          <p:cNvSpPr txBox="1"/>
          <p:nvPr/>
        </p:nvSpPr>
        <p:spPr>
          <a:xfrm>
            <a:off x="272750" y="3597050"/>
            <a:ext cx="2291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u="none" cap="none" strike="noStrike">
                <a:solidFill>
                  <a:schemeClr val="dk1"/>
                </a:solidFill>
                <a:latin typeface="Lato"/>
                <a:ea typeface="Lato"/>
                <a:cs typeface="Lato"/>
                <a:sym typeface="Lato"/>
              </a:rPr>
              <a:t>Tests legal knowledge and practical legal skills</a:t>
            </a:r>
            <a:endParaRPr b="0" i="0" u="none" cap="none" strike="noStrike">
              <a:solidFill>
                <a:schemeClr val="dk1"/>
              </a:solidFill>
              <a:latin typeface="Lato"/>
              <a:ea typeface="Lato"/>
              <a:cs typeface="Lato"/>
              <a:sym typeface="Lato"/>
            </a:endParaRPr>
          </a:p>
        </p:txBody>
      </p:sp>
      <p:sp>
        <p:nvSpPr>
          <p:cNvPr id="299" name="Google Shape;299;g37647e522dd_0_4"/>
          <p:cNvSpPr txBox="1"/>
          <p:nvPr/>
        </p:nvSpPr>
        <p:spPr>
          <a:xfrm>
            <a:off x="272750" y="2420975"/>
            <a:ext cx="22914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u="none" cap="none" strike="noStrike">
                <a:solidFill>
                  <a:schemeClr val="dk1"/>
                </a:solidFill>
                <a:latin typeface="Lato"/>
                <a:ea typeface="Lato"/>
                <a:cs typeface="Lato"/>
                <a:sym typeface="Lato"/>
              </a:rPr>
              <a:t>Required to complete the next stage. Can be done through placements at university</a:t>
            </a:r>
            <a:endParaRPr b="0" i="0" u="none" cap="none" strike="noStrike">
              <a:solidFill>
                <a:schemeClr val="dk1"/>
              </a:solidFill>
              <a:latin typeface="Lato"/>
              <a:ea typeface="Lato"/>
              <a:cs typeface="Lato"/>
              <a:sym typeface="Lato"/>
            </a:endParaRPr>
          </a:p>
        </p:txBody>
      </p:sp>
      <p:sp>
        <p:nvSpPr>
          <p:cNvPr id="300" name="Google Shape;300;g37647e522dd_0_4"/>
          <p:cNvSpPr txBox="1"/>
          <p:nvPr/>
        </p:nvSpPr>
        <p:spPr>
          <a:xfrm>
            <a:off x="5371808" y="2760100"/>
            <a:ext cx="32508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u="none" cap="none" strike="noStrike">
                <a:solidFill>
                  <a:schemeClr val="dk1"/>
                </a:solidFill>
                <a:latin typeface="Lato"/>
                <a:ea typeface="Lato"/>
                <a:cs typeface="Lato"/>
                <a:sym typeface="Lato"/>
              </a:rPr>
              <a:t>Gains a Bachelor in Law qualification, as well as solicitors qualification exams. Lasts 6 years, in which 4 days a week are spent working, and 1 day is spent studying</a:t>
            </a:r>
            <a:endParaRPr b="0" i="0" u="none" cap="none" strike="noStrike">
              <a:solidFill>
                <a:schemeClr val="dk1"/>
              </a:solidFill>
              <a:latin typeface="Lato"/>
              <a:ea typeface="Lato"/>
              <a:cs typeface="Lato"/>
              <a:sym typeface="Lato"/>
            </a:endParaRPr>
          </a:p>
        </p:txBody>
      </p:sp>
      <p:cxnSp>
        <p:nvCxnSpPr>
          <p:cNvPr id="301" name="Google Shape;301;g37647e522dd_0_4"/>
          <p:cNvCxnSpPr/>
          <p:nvPr/>
        </p:nvCxnSpPr>
        <p:spPr>
          <a:xfrm flipH="1">
            <a:off x="3662850" y="2229875"/>
            <a:ext cx="2400" cy="267300"/>
          </a:xfrm>
          <a:prstGeom prst="straightConnector1">
            <a:avLst/>
          </a:prstGeom>
          <a:noFill/>
          <a:ln cap="flat" cmpd="sng" w="9525">
            <a:solidFill>
              <a:schemeClr val="dk2"/>
            </a:solidFill>
            <a:prstDash val="solid"/>
            <a:round/>
            <a:headEnd len="sm" w="sm" type="none"/>
            <a:tailEnd len="med" w="med" type="triangle"/>
          </a:ln>
        </p:spPr>
      </p:cxnSp>
      <p:cxnSp>
        <p:nvCxnSpPr>
          <p:cNvPr id="302" name="Google Shape;302;g37647e522dd_0_4"/>
          <p:cNvCxnSpPr/>
          <p:nvPr/>
        </p:nvCxnSpPr>
        <p:spPr>
          <a:xfrm flipH="1">
            <a:off x="3662850" y="3265775"/>
            <a:ext cx="2400" cy="267300"/>
          </a:xfrm>
          <a:prstGeom prst="straightConnector1">
            <a:avLst/>
          </a:prstGeom>
          <a:noFill/>
          <a:ln cap="flat" cmpd="sng" w="9525">
            <a:solidFill>
              <a:schemeClr val="dk2"/>
            </a:solidFill>
            <a:prstDash val="solid"/>
            <a:round/>
            <a:headEnd len="sm" w="sm" type="none"/>
            <a:tailEnd len="med" w="med" type="triangle"/>
          </a:ln>
        </p:spPr>
      </p:cxnSp>
      <p:cxnSp>
        <p:nvCxnSpPr>
          <p:cNvPr id="303" name="Google Shape;303;g37647e522dd_0_4"/>
          <p:cNvCxnSpPr>
            <a:stCxn id="293" idx="0"/>
            <a:endCxn id="304" idx="2"/>
          </p:cNvCxnSpPr>
          <p:nvPr/>
        </p:nvCxnSpPr>
        <p:spPr>
          <a:xfrm rot="-5400000">
            <a:off x="4211000" y="1033150"/>
            <a:ext cx="293100" cy="1315500"/>
          </a:xfrm>
          <a:prstGeom prst="bentConnector3">
            <a:avLst>
              <a:gd fmla="val 49983" name="adj1"/>
            </a:avLst>
          </a:prstGeom>
          <a:noFill/>
          <a:ln cap="flat" cmpd="sng" w="9525">
            <a:solidFill>
              <a:schemeClr val="dk2"/>
            </a:solidFill>
            <a:prstDash val="solid"/>
            <a:round/>
            <a:headEnd len="sm" w="sm" type="none"/>
            <a:tailEnd len="sm" w="sm" type="none"/>
          </a:ln>
        </p:spPr>
      </p:cxnSp>
      <p:cxnSp>
        <p:nvCxnSpPr>
          <p:cNvPr id="305" name="Google Shape;305;g37647e522dd_0_4"/>
          <p:cNvCxnSpPr/>
          <p:nvPr/>
        </p:nvCxnSpPr>
        <p:spPr>
          <a:xfrm rot="5400000">
            <a:off x="5644288" y="4201888"/>
            <a:ext cx="1140000" cy="288000"/>
          </a:xfrm>
          <a:prstGeom prst="bentConnector3">
            <a:avLst>
              <a:gd fmla="val 101126" name="adj1"/>
            </a:avLst>
          </a:prstGeom>
          <a:noFill/>
          <a:ln cap="flat" cmpd="sng" w="9525">
            <a:solidFill>
              <a:schemeClr val="dk2"/>
            </a:solidFill>
            <a:prstDash val="solid"/>
            <a:round/>
            <a:headEnd len="sm" w="sm" type="none"/>
            <a:tailEnd len="sm" w="sm" type="none"/>
          </a:ln>
        </p:spPr>
      </p:cxnSp>
      <p:cxnSp>
        <p:nvCxnSpPr>
          <p:cNvPr id="306" name="Google Shape;306;g37647e522dd_0_4"/>
          <p:cNvCxnSpPr>
            <a:stCxn id="296" idx="0"/>
          </p:cNvCxnSpPr>
          <p:nvPr/>
        </p:nvCxnSpPr>
        <p:spPr>
          <a:xfrm flipH="1" rot="5400000">
            <a:off x="5537188" y="1166200"/>
            <a:ext cx="480000" cy="1137600"/>
          </a:xfrm>
          <a:prstGeom prst="bentConnector2">
            <a:avLst/>
          </a:prstGeom>
          <a:noFill/>
          <a:ln cap="flat" cmpd="sng" w="9525">
            <a:solidFill>
              <a:schemeClr val="dk2"/>
            </a:solidFill>
            <a:prstDash val="solid"/>
            <a:round/>
            <a:headEnd len="sm" w="sm" type="none"/>
            <a:tailEnd len="sm" w="sm" type="none"/>
          </a:ln>
        </p:spPr>
      </p:cxnSp>
      <p:sp>
        <p:nvSpPr>
          <p:cNvPr id="307" name="Google Shape;307;g37647e522dd_0_4"/>
          <p:cNvSpPr txBox="1"/>
          <p:nvPr/>
        </p:nvSpPr>
        <p:spPr>
          <a:xfrm>
            <a:off x="4013775" y="4687300"/>
            <a:ext cx="2132700" cy="3849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ato"/>
                <a:ea typeface="Lato"/>
                <a:cs typeface="Lato"/>
                <a:sym typeface="Lato"/>
              </a:rPr>
              <a:t>Apply to be a solicitor</a:t>
            </a:r>
            <a:endParaRPr b="1" i="0" sz="1300" u="none" cap="none" strike="noStrike">
              <a:solidFill>
                <a:schemeClr val="dk2"/>
              </a:solidFill>
              <a:latin typeface="Lato"/>
              <a:ea typeface="Lato"/>
              <a:cs typeface="Lato"/>
              <a:sym typeface="Lato"/>
            </a:endParaRPr>
          </a:p>
        </p:txBody>
      </p:sp>
      <p:cxnSp>
        <p:nvCxnSpPr>
          <p:cNvPr id="308" name="Google Shape;308;g37647e522dd_0_4"/>
          <p:cNvCxnSpPr>
            <a:stCxn id="294" idx="2"/>
            <a:endCxn id="307" idx="1"/>
          </p:cNvCxnSpPr>
          <p:nvPr/>
        </p:nvCxnSpPr>
        <p:spPr>
          <a:xfrm flipH="1" rot="-5400000">
            <a:off x="3596950" y="4463150"/>
            <a:ext cx="520800" cy="312600"/>
          </a:xfrm>
          <a:prstGeom prst="bentConnector2">
            <a:avLst/>
          </a:prstGeom>
          <a:noFill/>
          <a:ln cap="flat" cmpd="sng" w="9525">
            <a:solidFill>
              <a:schemeClr val="dk2"/>
            </a:solidFill>
            <a:prstDash val="solid"/>
            <a:round/>
            <a:headEnd len="sm" w="sm" type="none"/>
            <a:tailEnd len="sm" w="sm" type="none"/>
          </a:ln>
        </p:spPr>
      </p:cxnSp>
      <p:sp>
        <p:nvSpPr>
          <p:cNvPr id="304" name="Google Shape;304;g37647e522dd_0_4"/>
          <p:cNvSpPr txBox="1"/>
          <p:nvPr/>
        </p:nvSpPr>
        <p:spPr>
          <a:xfrm>
            <a:off x="3757775" y="1175150"/>
            <a:ext cx="2515200" cy="369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Lato"/>
                <a:ea typeface="Lato"/>
                <a:cs typeface="Lato"/>
                <a:sym typeface="Lato"/>
              </a:rPr>
              <a:t>Complete A levels</a:t>
            </a:r>
            <a:endParaRPr b="1" i="0" sz="1200" u="none" cap="none" strike="noStrike">
              <a:solidFill>
                <a:schemeClr val="lt1"/>
              </a:solidFill>
              <a:latin typeface="Lato"/>
              <a:ea typeface="Lato"/>
              <a:cs typeface="Lato"/>
              <a:sym typeface="Lato"/>
            </a:endParaRPr>
          </a:p>
        </p:txBody>
      </p:sp>
      <p:sp>
        <p:nvSpPr>
          <p:cNvPr id="309" name="Google Shape;309;g37647e522dd_0_4"/>
          <p:cNvSpPr txBox="1"/>
          <p:nvPr/>
        </p:nvSpPr>
        <p:spPr>
          <a:xfrm>
            <a:off x="6654850" y="3864025"/>
            <a:ext cx="2413500" cy="11529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Lato"/>
                <a:ea typeface="Lato"/>
                <a:cs typeface="Lato"/>
                <a:sym typeface="Lato"/>
              </a:rPr>
              <a:t>Why might someone choose Route 1?</a:t>
            </a:r>
            <a:endParaRPr b="1" i="0" sz="1400" u="none" cap="none" strike="noStrike">
              <a:solidFill>
                <a:schemeClr val="l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2"/>
                </a:solidFill>
                <a:latin typeface="Lato"/>
                <a:ea typeface="Lato"/>
                <a:cs typeface="Lato"/>
                <a:sym typeface="Lato"/>
              </a:rPr>
              <a:t>Why might someone choose Route 2?</a:t>
            </a:r>
            <a:endParaRPr b="1" i="0" sz="1400" u="none" cap="none" strike="noStrike">
              <a:solidFill>
                <a:schemeClr val="l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1"/>
          <p:cNvSpPr txBox="1"/>
          <p:nvPr/>
        </p:nvSpPr>
        <p:spPr>
          <a:xfrm>
            <a:off x="109700" y="1133525"/>
            <a:ext cx="8513100" cy="3790500"/>
          </a:xfrm>
          <a:prstGeom prst="rect">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700" u="none" cap="none" strike="noStrike">
                <a:solidFill>
                  <a:schemeClr val="dk1"/>
                </a:solidFill>
                <a:latin typeface="Lato"/>
                <a:ea typeface="Lato"/>
                <a:cs typeface="Lato"/>
                <a:sym typeface="Lato"/>
              </a:rPr>
              <a:t>Maths Moment</a:t>
            </a:r>
            <a:r>
              <a:rPr b="1" lang="en-GB" sz="1700">
                <a:solidFill>
                  <a:schemeClr val="dk1"/>
                </a:solidFill>
                <a:latin typeface="Lato"/>
                <a:ea typeface="Lato"/>
                <a:cs typeface="Lato"/>
                <a:sym typeface="Lato"/>
              </a:rPr>
              <a:t>: </a:t>
            </a:r>
            <a:r>
              <a:rPr b="1" i="0" lang="en-GB" sz="1700" u="none" cap="none" strike="noStrike">
                <a:solidFill>
                  <a:schemeClr val="dk1"/>
                </a:solidFill>
                <a:latin typeface="Lato"/>
                <a:ea typeface="Lato"/>
                <a:cs typeface="Lato"/>
                <a:sym typeface="Lato"/>
              </a:rPr>
              <a:t>stretch</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700" u="none" cap="none" strike="noStrike">
              <a:solidFill>
                <a:schemeClr val="dk1"/>
              </a:solidFill>
              <a:latin typeface="Lato"/>
              <a:ea typeface="Lato"/>
              <a:cs typeface="Lato"/>
              <a:sym typeface="Lato"/>
            </a:endParaRPr>
          </a:p>
          <a:p>
            <a:pPr indent="0" lvl="0" marL="0" rtl="0" algn="l">
              <a:spcBef>
                <a:spcPts val="0"/>
              </a:spcBef>
              <a:spcAft>
                <a:spcPts val="0"/>
              </a:spcAft>
              <a:buNone/>
            </a:pPr>
            <a:r>
              <a:rPr lang="en-GB" sz="1700">
                <a:solidFill>
                  <a:schemeClr val="dk1"/>
                </a:solidFill>
                <a:latin typeface="Lato"/>
                <a:ea typeface="Lato"/>
                <a:cs typeface="Lato"/>
                <a:sym typeface="Lato"/>
              </a:rPr>
              <a:t>There are two possible routes to becoming a solicitor:</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rPr b="1" lang="en-GB" sz="1700">
                <a:solidFill>
                  <a:schemeClr val="dk1"/>
                </a:solidFill>
                <a:latin typeface="Lato"/>
                <a:ea typeface="Lato"/>
                <a:cs typeface="Lato"/>
                <a:sym typeface="Lato"/>
              </a:rPr>
              <a:t>Route 1</a:t>
            </a:r>
            <a:r>
              <a:rPr lang="en-GB" sz="1700">
                <a:solidFill>
                  <a:schemeClr val="dk1"/>
                </a:solidFill>
                <a:latin typeface="Lato"/>
                <a:ea typeface="Lato"/>
                <a:cs typeface="Lato"/>
                <a:sym typeface="Lato"/>
              </a:rPr>
              <a:t>: University – A law degree costs about £9,000 per year for three years, plus around £4,800 for the SQE exams.</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rPr b="1" lang="en-GB" sz="1700">
                <a:solidFill>
                  <a:schemeClr val="dk1"/>
                </a:solidFill>
                <a:latin typeface="Lato"/>
                <a:ea typeface="Lato"/>
                <a:cs typeface="Lato"/>
                <a:sym typeface="Lato"/>
              </a:rPr>
              <a:t>Route 2</a:t>
            </a:r>
            <a:r>
              <a:rPr lang="en-GB" sz="1700">
                <a:solidFill>
                  <a:schemeClr val="dk1"/>
                </a:solidFill>
                <a:latin typeface="Lato"/>
                <a:ea typeface="Lato"/>
                <a:cs typeface="Lato"/>
                <a:sym typeface="Lato"/>
              </a:rPr>
              <a:t>: Apprenticeship – A solicitor apprenticeship pays a salary of about £24,000 per year for three years, and the employer covers the SQE exam costs.</a:t>
            </a:r>
            <a:endParaRPr sz="1700">
              <a:solidFill>
                <a:schemeClr val="dk1"/>
              </a:solidFill>
              <a:latin typeface="Lato"/>
              <a:ea typeface="Lato"/>
              <a:cs typeface="Lato"/>
              <a:sym typeface="Lato"/>
            </a:endParaRPr>
          </a:p>
          <a:p>
            <a:pPr indent="0" lvl="0" marL="0" rtl="0" algn="l">
              <a:spcBef>
                <a:spcPts val="0"/>
              </a:spcBef>
              <a:spcAft>
                <a:spcPts val="0"/>
              </a:spcAft>
              <a:buNone/>
            </a:pPr>
            <a:r>
              <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After 3 years, what is the difference in how much money you would have earned or owed if you chose the apprenticeship route instead of the university route?</a:t>
            </a:r>
            <a:endParaRPr sz="17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1700">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Given this, why might somebody still choose Route 1?</a:t>
            </a:r>
            <a:endParaRPr b="0" i="0" sz="1700" u="none" cap="none" strike="noStrike">
              <a:solidFill>
                <a:schemeClr val="dk1"/>
              </a:solidFill>
              <a:latin typeface="Lato"/>
              <a:ea typeface="Lato"/>
              <a:cs typeface="Lato"/>
              <a:sym typeface="Lato"/>
            </a:endParaRPr>
          </a:p>
        </p:txBody>
      </p:sp>
      <p:sp>
        <p:nvSpPr>
          <p:cNvPr id="315" name="Google Shape;315;p2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Becoming a Solicito</a:t>
            </a:r>
            <a:r>
              <a:rPr b="1" lang="en-GB" sz="2900">
                <a:solidFill>
                  <a:schemeClr val="lt1"/>
                </a:solidFill>
                <a:latin typeface="Lato"/>
                <a:ea typeface="Lato"/>
                <a:cs typeface="Lato"/>
                <a:sym typeface="Lato"/>
              </a:rPr>
              <a:t>r: Maths Moment</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Becoming a Marketing executiv</a:t>
            </a:r>
            <a:r>
              <a:rPr b="1" i="0" lang="en-GB" sz="2900" u="none" cap="none" strike="noStrike">
                <a:latin typeface="Lato"/>
                <a:ea typeface="Lato"/>
                <a:cs typeface="Lato"/>
                <a:sym typeface="Lato"/>
              </a:rPr>
              <a:t>e</a:t>
            </a:r>
            <a:endParaRPr b="1" i="0" sz="2900" u="none" cap="none" strike="noStrike">
              <a:latin typeface="Lato"/>
              <a:ea typeface="Lato"/>
              <a:cs typeface="Lato"/>
              <a:sym typeface="Lato"/>
            </a:endParaRPr>
          </a:p>
        </p:txBody>
      </p:sp>
      <p:sp>
        <p:nvSpPr>
          <p:cNvPr id="321" name="Google Shape;321;p22"/>
          <p:cNvSpPr txBox="1"/>
          <p:nvPr/>
        </p:nvSpPr>
        <p:spPr>
          <a:xfrm>
            <a:off x="6230775" y="1687075"/>
            <a:ext cx="2766000" cy="22845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Lato"/>
              <a:buAutoNum type="arabicPeriod"/>
            </a:pPr>
            <a:r>
              <a:rPr b="1" i="0" lang="en-GB" sz="1300" u="none" cap="none" strike="noStrike">
                <a:solidFill>
                  <a:schemeClr val="dk1"/>
                </a:solidFill>
                <a:latin typeface="Lato"/>
                <a:ea typeface="Lato"/>
                <a:cs typeface="Lato"/>
                <a:sym typeface="Lato"/>
              </a:rPr>
              <a:t>What challenges might someone face if they started on Route 1, but decided they no longer wanted a career in digital marketing?</a:t>
            </a:r>
            <a:endParaRPr b="1" sz="13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b="1" sz="1300">
              <a:solidFill>
                <a:schemeClr val="dk1"/>
              </a:solidFill>
              <a:latin typeface="Lato"/>
              <a:ea typeface="Lato"/>
              <a:cs typeface="Lato"/>
              <a:sym typeface="Lato"/>
            </a:endParaRPr>
          </a:p>
          <a:p>
            <a:pPr indent="-311150" lvl="0" marL="457200" marR="0" rtl="0" algn="l">
              <a:lnSpc>
                <a:spcPct val="100000"/>
              </a:lnSpc>
              <a:spcBef>
                <a:spcPts val="0"/>
              </a:spcBef>
              <a:spcAft>
                <a:spcPts val="0"/>
              </a:spcAft>
              <a:buClr>
                <a:schemeClr val="dk1"/>
              </a:buClr>
              <a:buSzPts val="1300"/>
              <a:buFont typeface="Lato"/>
              <a:buAutoNum type="arabicPeriod"/>
            </a:pPr>
            <a:r>
              <a:rPr b="1" i="0" lang="en-GB" sz="1300" u="none" cap="none" strike="noStrike">
                <a:solidFill>
                  <a:schemeClr val="dk1"/>
                </a:solidFill>
                <a:latin typeface="Lato"/>
                <a:ea typeface="Lato"/>
                <a:cs typeface="Lato"/>
                <a:sym typeface="Lato"/>
              </a:rPr>
              <a:t>Would these challenges be the same for someone who started on Route 2?</a:t>
            </a:r>
            <a:endParaRPr b="1" i="0" sz="1200" u="none" cap="none" strike="noStrike">
              <a:solidFill>
                <a:schemeClr val="dk1"/>
              </a:solidFill>
              <a:latin typeface="Lato"/>
              <a:ea typeface="Lato"/>
              <a:cs typeface="Lato"/>
              <a:sym typeface="Lato"/>
            </a:endParaRPr>
          </a:p>
        </p:txBody>
      </p:sp>
      <p:sp>
        <p:nvSpPr>
          <p:cNvPr id="322" name="Google Shape;322;p22"/>
          <p:cNvSpPr txBox="1"/>
          <p:nvPr/>
        </p:nvSpPr>
        <p:spPr>
          <a:xfrm>
            <a:off x="188704" y="1006353"/>
            <a:ext cx="1070447"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1</a:t>
            </a:r>
            <a:endParaRPr b="1" i="0" sz="1700" u="none" cap="none" strike="noStrike">
              <a:solidFill>
                <a:srgbClr val="0543B3"/>
              </a:solidFill>
              <a:latin typeface="Lato"/>
              <a:ea typeface="Lato"/>
              <a:cs typeface="Lato"/>
              <a:sym typeface="Lato"/>
            </a:endParaRPr>
          </a:p>
        </p:txBody>
      </p:sp>
      <p:sp>
        <p:nvSpPr>
          <p:cNvPr id="323" name="Google Shape;323;p22"/>
          <p:cNvSpPr txBox="1"/>
          <p:nvPr/>
        </p:nvSpPr>
        <p:spPr>
          <a:xfrm>
            <a:off x="4588419" y="1045690"/>
            <a:ext cx="1070447"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543B3"/>
                </a:solidFill>
                <a:latin typeface="Lato"/>
                <a:ea typeface="Lato"/>
                <a:cs typeface="Lato"/>
                <a:sym typeface="Lato"/>
              </a:rPr>
              <a:t>Route 2</a:t>
            </a:r>
            <a:endParaRPr b="1" i="0" sz="1700" u="none" cap="none" strike="noStrike">
              <a:solidFill>
                <a:srgbClr val="0543B3"/>
              </a:solidFill>
              <a:latin typeface="Lato"/>
              <a:ea typeface="Lato"/>
              <a:cs typeface="Lato"/>
              <a:sym typeface="Lato"/>
            </a:endParaRPr>
          </a:p>
        </p:txBody>
      </p:sp>
      <p:cxnSp>
        <p:nvCxnSpPr>
          <p:cNvPr id="324" name="Google Shape;324;p22"/>
          <p:cNvCxnSpPr/>
          <p:nvPr/>
        </p:nvCxnSpPr>
        <p:spPr>
          <a:xfrm>
            <a:off x="3118535" y="1778590"/>
            <a:ext cx="7653" cy="2608200"/>
          </a:xfrm>
          <a:prstGeom prst="straightConnector1">
            <a:avLst/>
          </a:prstGeom>
          <a:noFill/>
          <a:ln cap="flat" cmpd="sng" w="19050">
            <a:solidFill>
              <a:schemeClr val="dk2"/>
            </a:solidFill>
            <a:prstDash val="solid"/>
            <a:round/>
            <a:headEnd len="sm" w="sm" type="none"/>
            <a:tailEnd len="sm" w="sm" type="none"/>
          </a:ln>
        </p:spPr>
      </p:cxnSp>
      <p:sp>
        <p:nvSpPr>
          <p:cNvPr id="325" name="Google Shape;325;p22"/>
          <p:cNvSpPr txBox="1"/>
          <p:nvPr/>
        </p:nvSpPr>
        <p:spPr>
          <a:xfrm>
            <a:off x="619949" y="1819140"/>
            <a:ext cx="1986900"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accent1"/>
                </a:solidFill>
                <a:latin typeface="Arial"/>
                <a:ea typeface="Arial"/>
                <a:cs typeface="Arial"/>
                <a:sym typeface="Arial"/>
              </a:rPr>
              <a:t>Complete a Level 3 Apprenticeship in Digital Marketing </a:t>
            </a:r>
            <a:endParaRPr b="0" i="0" sz="1300" u="none" cap="none" strike="noStrike">
              <a:solidFill>
                <a:srgbClr val="0543B3"/>
              </a:solidFill>
              <a:latin typeface="Lato"/>
              <a:ea typeface="Lato"/>
              <a:cs typeface="Lato"/>
              <a:sym typeface="Lato"/>
            </a:endParaRPr>
          </a:p>
        </p:txBody>
      </p:sp>
      <p:sp>
        <p:nvSpPr>
          <p:cNvPr id="326" name="Google Shape;326;p22"/>
          <p:cNvSpPr txBox="1"/>
          <p:nvPr/>
        </p:nvSpPr>
        <p:spPr>
          <a:xfrm>
            <a:off x="598107" y="3063203"/>
            <a:ext cx="2030564" cy="78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accent1"/>
                </a:solidFill>
                <a:latin typeface="Arial"/>
                <a:ea typeface="Arial"/>
                <a:cs typeface="Arial"/>
                <a:sym typeface="Arial"/>
              </a:rPr>
              <a:t>Complete a Level 5 Marketing Executive Apprenticeship</a:t>
            </a:r>
            <a:endParaRPr b="0" i="0" sz="1300" u="none" cap="none" strike="noStrike">
              <a:solidFill>
                <a:srgbClr val="0543B3"/>
              </a:solidFill>
              <a:latin typeface="Lato"/>
              <a:ea typeface="Lato"/>
              <a:cs typeface="Lato"/>
              <a:sym typeface="Lato"/>
            </a:endParaRPr>
          </a:p>
        </p:txBody>
      </p:sp>
      <p:sp>
        <p:nvSpPr>
          <p:cNvPr id="327" name="Google Shape;327;p22"/>
          <p:cNvSpPr txBox="1"/>
          <p:nvPr/>
        </p:nvSpPr>
        <p:spPr>
          <a:xfrm>
            <a:off x="3582942" y="1915690"/>
            <a:ext cx="1595626" cy="585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Study for </a:t>
            </a:r>
            <a:endParaRPr b="0" i="0" sz="1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Lato"/>
                <a:ea typeface="Lato"/>
                <a:cs typeface="Lato"/>
                <a:sym typeface="Lato"/>
              </a:rPr>
              <a:t>A Levels</a:t>
            </a:r>
            <a:endParaRPr b="0" i="0" sz="1300" u="none" cap="none" strike="noStrike">
              <a:solidFill>
                <a:srgbClr val="0543B3"/>
              </a:solidFill>
              <a:latin typeface="Lato"/>
              <a:ea typeface="Lato"/>
              <a:cs typeface="Lato"/>
              <a:sym typeface="Lato"/>
            </a:endParaRPr>
          </a:p>
        </p:txBody>
      </p:sp>
      <p:cxnSp>
        <p:nvCxnSpPr>
          <p:cNvPr id="328" name="Google Shape;328;p22"/>
          <p:cNvCxnSpPr>
            <a:stCxn id="325" idx="2"/>
          </p:cNvCxnSpPr>
          <p:nvPr/>
        </p:nvCxnSpPr>
        <p:spPr>
          <a:xfrm flipH="1">
            <a:off x="1612199" y="2604240"/>
            <a:ext cx="1200" cy="389400"/>
          </a:xfrm>
          <a:prstGeom prst="straightConnector1">
            <a:avLst/>
          </a:prstGeom>
          <a:noFill/>
          <a:ln cap="flat" cmpd="sng" w="9525">
            <a:solidFill>
              <a:schemeClr val="dk2"/>
            </a:solidFill>
            <a:prstDash val="solid"/>
            <a:round/>
            <a:headEnd len="sm" w="sm" type="none"/>
            <a:tailEnd len="med" w="med" type="triangle"/>
          </a:ln>
        </p:spPr>
      </p:cxnSp>
      <p:cxnSp>
        <p:nvCxnSpPr>
          <p:cNvPr id="329" name="Google Shape;329;p22"/>
          <p:cNvCxnSpPr>
            <a:stCxn id="325" idx="0"/>
            <a:endCxn id="330" idx="2"/>
          </p:cNvCxnSpPr>
          <p:nvPr/>
        </p:nvCxnSpPr>
        <p:spPr>
          <a:xfrm rot="-5400000">
            <a:off x="2148749" y="957390"/>
            <a:ext cx="326400" cy="1397100"/>
          </a:xfrm>
          <a:prstGeom prst="bentConnector3">
            <a:avLst>
              <a:gd fmla="val 26670" name="adj1"/>
            </a:avLst>
          </a:prstGeom>
          <a:noFill/>
          <a:ln cap="flat" cmpd="sng" w="9525">
            <a:solidFill>
              <a:schemeClr val="dk2"/>
            </a:solidFill>
            <a:prstDash val="solid"/>
            <a:round/>
            <a:headEnd len="sm" w="sm" type="none"/>
            <a:tailEnd len="sm" w="sm" type="none"/>
          </a:ln>
        </p:spPr>
      </p:cxnSp>
      <p:cxnSp>
        <p:nvCxnSpPr>
          <p:cNvPr id="331" name="Google Shape;331;p22"/>
          <p:cNvCxnSpPr>
            <a:endCxn id="332" idx="3"/>
          </p:cNvCxnSpPr>
          <p:nvPr/>
        </p:nvCxnSpPr>
        <p:spPr>
          <a:xfrm rot="5400000">
            <a:off x="3497173" y="3820274"/>
            <a:ext cx="1145100" cy="750600"/>
          </a:xfrm>
          <a:prstGeom prst="bentConnector2">
            <a:avLst/>
          </a:prstGeom>
          <a:noFill/>
          <a:ln cap="flat" cmpd="sng" w="9525">
            <a:solidFill>
              <a:schemeClr val="dk2"/>
            </a:solidFill>
            <a:prstDash val="solid"/>
            <a:round/>
            <a:headEnd len="sm" w="sm" type="none"/>
            <a:tailEnd len="sm" w="sm" type="none"/>
          </a:ln>
        </p:spPr>
      </p:cxnSp>
      <p:cxnSp>
        <p:nvCxnSpPr>
          <p:cNvPr id="333" name="Google Shape;333;p22"/>
          <p:cNvCxnSpPr>
            <a:stCxn id="327" idx="0"/>
          </p:cNvCxnSpPr>
          <p:nvPr/>
        </p:nvCxnSpPr>
        <p:spPr>
          <a:xfrm flipH="1" rot="5400000">
            <a:off x="3965105" y="1500040"/>
            <a:ext cx="426900" cy="404400"/>
          </a:xfrm>
          <a:prstGeom prst="bentConnector3">
            <a:avLst>
              <a:gd fmla="val 50000" name="adj1"/>
            </a:avLst>
          </a:prstGeom>
          <a:noFill/>
          <a:ln cap="flat" cmpd="sng" w="9525">
            <a:solidFill>
              <a:schemeClr val="dk2"/>
            </a:solidFill>
            <a:prstDash val="solid"/>
            <a:round/>
            <a:headEnd len="sm" w="sm" type="none"/>
            <a:tailEnd len="sm" w="sm" type="none"/>
          </a:ln>
        </p:spPr>
      </p:cxnSp>
      <p:sp>
        <p:nvSpPr>
          <p:cNvPr id="332" name="Google Shape;332;p22"/>
          <p:cNvSpPr txBox="1"/>
          <p:nvPr/>
        </p:nvSpPr>
        <p:spPr>
          <a:xfrm>
            <a:off x="1941275" y="4475624"/>
            <a:ext cx="1753147" cy="585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Apply to become a </a:t>
            </a:r>
            <a:endParaRPr b="0" i="0" sz="13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marketing executive</a:t>
            </a:r>
            <a:endParaRPr b="1" i="0" sz="1400" u="none" cap="none" strike="noStrike">
              <a:solidFill>
                <a:schemeClr val="dk1"/>
              </a:solidFill>
              <a:latin typeface="Lato"/>
              <a:ea typeface="Lato"/>
              <a:cs typeface="Lato"/>
              <a:sym typeface="Lato"/>
            </a:endParaRPr>
          </a:p>
        </p:txBody>
      </p:sp>
      <p:cxnSp>
        <p:nvCxnSpPr>
          <p:cNvPr id="334" name="Google Shape;334;p22"/>
          <p:cNvCxnSpPr>
            <a:stCxn id="326" idx="2"/>
            <a:endCxn id="332" idx="1"/>
          </p:cNvCxnSpPr>
          <p:nvPr/>
        </p:nvCxnSpPr>
        <p:spPr>
          <a:xfrm flipH="1" rot="-5400000">
            <a:off x="1317439" y="4144253"/>
            <a:ext cx="919800" cy="327900"/>
          </a:xfrm>
          <a:prstGeom prst="bentConnector2">
            <a:avLst/>
          </a:prstGeom>
          <a:noFill/>
          <a:ln cap="flat" cmpd="sng" w="9525">
            <a:solidFill>
              <a:schemeClr val="dk2"/>
            </a:solidFill>
            <a:prstDash val="solid"/>
            <a:round/>
            <a:headEnd len="sm" w="sm" type="none"/>
            <a:tailEnd len="sm" w="sm" type="none"/>
          </a:ln>
        </p:spPr>
      </p:cxnSp>
      <p:sp>
        <p:nvSpPr>
          <p:cNvPr id="330" name="Google Shape;330;p22"/>
          <p:cNvSpPr txBox="1"/>
          <p:nvPr/>
        </p:nvSpPr>
        <p:spPr>
          <a:xfrm>
            <a:off x="1673682" y="1123365"/>
            <a:ext cx="2673406" cy="369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Lato"/>
                <a:ea typeface="Lato"/>
                <a:cs typeface="Lato"/>
                <a:sym typeface="Lato"/>
              </a:rPr>
              <a:t>Complete GCSEs</a:t>
            </a:r>
            <a:endParaRPr b="1" i="0" sz="1200" u="none" cap="none" strike="noStrike">
              <a:solidFill>
                <a:schemeClr val="lt1"/>
              </a:solidFill>
              <a:latin typeface="Lato"/>
              <a:ea typeface="Lato"/>
              <a:cs typeface="Lato"/>
              <a:sym typeface="Lato"/>
            </a:endParaRPr>
          </a:p>
        </p:txBody>
      </p:sp>
      <p:sp>
        <p:nvSpPr>
          <p:cNvPr id="335" name="Google Shape;335;p22"/>
          <p:cNvSpPr txBox="1"/>
          <p:nvPr/>
        </p:nvSpPr>
        <p:spPr>
          <a:xfrm>
            <a:off x="3616052" y="3327890"/>
            <a:ext cx="1539186" cy="5850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543B3"/>
                </a:solidFill>
                <a:latin typeface="Arial"/>
                <a:ea typeface="Arial"/>
                <a:cs typeface="Arial"/>
                <a:sym typeface="Arial"/>
              </a:rPr>
              <a:t>Complete a university degree</a:t>
            </a:r>
            <a:endParaRPr b="0" i="0" sz="1300" u="none" cap="none" strike="noStrike">
              <a:solidFill>
                <a:srgbClr val="0543B3"/>
              </a:solidFill>
              <a:latin typeface="Arial"/>
              <a:ea typeface="Arial"/>
              <a:cs typeface="Arial"/>
              <a:sym typeface="Arial"/>
            </a:endParaRPr>
          </a:p>
        </p:txBody>
      </p:sp>
      <p:cxnSp>
        <p:nvCxnSpPr>
          <p:cNvPr id="336" name="Google Shape;336;p22"/>
          <p:cNvCxnSpPr/>
          <p:nvPr/>
        </p:nvCxnSpPr>
        <p:spPr>
          <a:xfrm flipH="1">
            <a:off x="4437780" y="2936603"/>
            <a:ext cx="1275" cy="389400"/>
          </a:xfrm>
          <a:prstGeom prst="straightConnector1">
            <a:avLst/>
          </a:prstGeom>
          <a:noFill/>
          <a:ln cap="flat" cmpd="sng" w="9525">
            <a:solidFill>
              <a:schemeClr val="dk2"/>
            </a:solidFill>
            <a:prstDash val="solid"/>
            <a:round/>
            <a:headEnd len="sm" w="sm" type="none"/>
            <a:tailEnd len="med" w="med" type="triangle"/>
          </a:ln>
        </p:spPr>
      </p:cxnSp>
      <p:sp>
        <p:nvSpPr>
          <p:cNvPr id="337" name="Google Shape;337;p22"/>
          <p:cNvSpPr txBox="1"/>
          <p:nvPr/>
        </p:nvSpPr>
        <p:spPr>
          <a:xfrm>
            <a:off x="3462250" y="2502515"/>
            <a:ext cx="183701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Specific A levels won't necessarily be required for a career in digital marketing</a:t>
            </a:r>
            <a:endParaRPr b="1" i="0" sz="900" u="none" cap="none" strike="noStrike">
              <a:solidFill>
                <a:schemeClr val="dk1"/>
              </a:solidFill>
              <a:latin typeface="Lato"/>
              <a:ea typeface="Lato"/>
              <a:cs typeface="Lato"/>
              <a:sym typeface="Lato"/>
            </a:endParaRPr>
          </a:p>
        </p:txBody>
      </p:sp>
      <p:sp>
        <p:nvSpPr>
          <p:cNvPr id="338" name="Google Shape;338;p22"/>
          <p:cNvSpPr txBox="1"/>
          <p:nvPr/>
        </p:nvSpPr>
        <p:spPr>
          <a:xfrm>
            <a:off x="3444975" y="4013924"/>
            <a:ext cx="1986879"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A range of degrees could be useful for a position in digital marketing </a:t>
            </a:r>
            <a:endParaRPr b="1" i="0" sz="9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Advantages and Disadvantages</a:t>
            </a:r>
            <a:endParaRPr b="1" i="0" sz="2900" u="none" cap="none" strike="noStrike">
              <a:latin typeface="Lato"/>
              <a:ea typeface="Lato"/>
              <a:cs typeface="Lato"/>
              <a:sym typeface="Lato"/>
            </a:endParaRPr>
          </a:p>
        </p:txBody>
      </p:sp>
      <p:sp>
        <p:nvSpPr>
          <p:cNvPr id="344" name="Google Shape;344;p24"/>
          <p:cNvSpPr txBox="1"/>
          <p:nvPr/>
        </p:nvSpPr>
        <p:spPr>
          <a:xfrm>
            <a:off x="1020075" y="2326950"/>
            <a:ext cx="6957000" cy="738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What are the advantages and disadvantages of doing an apprenticeship compared to the alternative listed for </a:t>
            </a:r>
            <a:r>
              <a:rPr b="1" i="0" lang="en-GB" sz="1800" u="sng" cap="none" strike="noStrike">
                <a:solidFill>
                  <a:schemeClr val="dk1"/>
                </a:solidFill>
                <a:latin typeface="Lato"/>
                <a:ea typeface="Lato"/>
                <a:cs typeface="Lato"/>
                <a:sym typeface="Lato"/>
              </a:rPr>
              <a:t>your group</a:t>
            </a:r>
            <a:r>
              <a:rPr b="1" i="0" lang="en-GB" sz="1800" u="none" cap="none" strike="noStrike">
                <a:solidFill>
                  <a:schemeClr val="dk1"/>
                </a:solidFill>
                <a:latin typeface="Lato"/>
                <a:ea typeface="Lato"/>
                <a:cs typeface="Lato"/>
                <a:sym typeface="Lato"/>
              </a:rPr>
              <a:t>?</a:t>
            </a:r>
            <a:endParaRPr b="1" i="0" sz="1800" u="none" cap="none" strike="noStrike">
              <a:solidFill>
                <a:schemeClr val="dk1"/>
              </a:solidFill>
              <a:latin typeface="Lato"/>
              <a:ea typeface="Lato"/>
              <a:cs typeface="Lato"/>
              <a:sym typeface="Lato"/>
            </a:endParaRPr>
          </a:p>
        </p:txBody>
      </p:sp>
      <p:sp>
        <p:nvSpPr>
          <p:cNvPr id="345" name="Google Shape;345;p24"/>
          <p:cNvSpPr txBox="1"/>
          <p:nvPr/>
        </p:nvSpPr>
        <p:spPr>
          <a:xfrm>
            <a:off x="1064175" y="1218900"/>
            <a:ext cx="6868800" cy="1015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Group 1: Advanced (L3) apprenticeships </a:t>
            </a:r>
            <a:r>
              <a:rPr b="0" i="1" lang="en-GB" sz="1800" u="none" cap="none" strike="noStrike">
                <a:solidFill>
                  <a:schemeClr val="accent1"/>
                </a:solidFill>
                <a:latin typeface="Lato"/>
                <a:ea typeface="Lato"/>
                <a:cs typeface="Lato"/>
                <a:sym typeface="Lato"/>
              </a:rPr>
              <a:t>or</a:t>
            </a:r>
            <a:r>
              <a:rPr b="0" i="0" lang="en-GB" sz="1800" u="none" cap="none" strike="noStrike">
                <a:solidFill>
                  <a:schemeClr val="accent1"/>
                </a:solidFill>
                <a:latin typeface="Lato"/>
                <a:ea typeface="Lato"/>
                <a:cs typeface="Lato"/>
                <a:sym typeface="Lato"/>
              </a:rPr>
              <a:t> A levels</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Group 2: Higher (L3 and 4) apprenticeships </a:t>
            </a:r>
            <a:r>
              <a:rPr b="0" i="1" lang="en-GB" sz="1800" u="none" cap="none" strike="noStrike">
                <a:solidFill>
                  <a:schemeClr val="accent1"/>
                </a:solidFill>
                <a:latin typeface="Lato"/>
                <a:ea typeface="Lato"/>
                <a:cs typeface="Lato"/>
                <a:sym typeface="Lato"/>
              </a:rPr>
              <a:t>or</a:t>
            </a:r>
            <a:r>
              <a:rPr b="0" i="0" lang="en-GB" sz="1800" u="none" cap="none" strike="noStrike">
                <a:solidFill>
                  <a:schemeClr val="accent1"/>
                </a:solidFill>
                <a:latin typeface="Lato"/>
                <a:ea typeface="Lato"/>
                <a:cs typeface="Lato"/>
                <a:sym typeface="Lato"/>
              </a:rPr>
              <a:t> university</a:t>
            </a:r>
            <a:endParaRPr b="0" i="0" sz="1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Group 3: Degree (L6 and 7) apprenticeships </a:t>
            </a:r>
            <a:r>
              <a:rPr b="0" i="1" lang="en-GB" sz="1800" u="none" cap="none" strike="noStrike">
                <a:solidFill>
                  <a:schemeClr val="accent1"/>
                </a:solidFill>
                <a:latin typeface="Lato"/>
                <a:ea typeface="Lato"/>
                <a:cs typeface="Lato"/>
                <a:sym typeface="Lato"/>
              </a:rPr>
              <a:t>or</a:t>
            </a:r>
            <a:r>
              <a:rPr b="0" i="0" lang="en-GB" sz="1800" u="none" cap="none" strike="noStrike">
                <a:solidFill>
                  <a:schemeClr val="accent1"/>
                </a:solidFill>
                <a:latin typeface="Lato"/>
                <a:ea typeface="Lato"/>
                <a:cs typeface="Lato"/>
                <a:sym typeface="Lato"/>
              </a:rPr>
              <a:t> university</a:t>
            </a:r>
            <a:endParaRPr b="0" i="0" sz="1400" u="none" cap="none" strike="noStrike">
              <a:solidFill>
                <a:srgbClr val="000000"/>
              </a:solidFill>
              <a:latin typeface="Lato"/>
              <a:ea typeface="Lato"/>
              <a:cs typeface="Lato"/>
              <a:sym typeface="Lato"/>
            </a:endParaRPr>
          </a:p>
        </p:txBody>
      </p:sp>
      <p:pic>
        <p:nvPicPr>
          <p:cNvPr id="346" name="Google Shape;346;p24"/>
          <p:cNvPicPr preferRelativeResize="0"/>
          <p:nvPr/>
        </p:nvPicPr>
        <p:blipFill rotWithShape="1">
          <a:blip r:embed="rId3">
            <a:alphaModFix/>
          </a:blip>
          <a:srcRect b="0" l="0" r="0" t="0"/>
          <a:stretch/>
        </p:blipFill>
        <p:spPr>
          <a:xfrm>
            <a:off x="4521950" y="3347050"/>
            <a:ext cx="1670125" cy="1670125"/>
          </a:xfrm>
          <a:prstGeom prst="rect">
            <a:avLst/>
          </a:prstGeom>
          <a:noFill/>
          <a:ln>
            <a:noFill/>
          </a:ln>
        </p:spPr>
      </p:pic>
      <p:pic>
        <p:nvPicPr>
          <p:cNvPr id="347" name="Google Shape;347;p24"/>
          <p:cNvPicPr preferRelativeResize="0"/>
          <p:nvPr/>
        </p:nvPicPr>
        <p:blipFill rotWithShape="1">
          <a:blip r:embed="rId4">
            <a:alphaModFix/>
          </a:blip>
          <a:srcRect b="0" l="0" r="0" t="0"/>
          <a:stretch/>
        </p:blipFill>
        <p:spPr>
          <a:xfrm>
            <a:off x="2601675" y="3383550"/>
            <a:ext cx="1670125" cy="1670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Advance (L3) Apprenticeships vs A Level</a:t>
            </a:r>
            <a:r>
              <a:rPr b="1" i="0" lang="en-GB" sz="2900" u="none" cap="none" strike="noStrike">
                <a:latin typeface="Lato"/>
                <a:ea typeface="Lato"/>
                <a:cs typeface="Lato"/>
                <a:sym typeface="Lato"/>
              </a:rPr>
              <a:t>s</a:t>
            </a:r>
            <a:endParaRPr b="1" i="0" sz="2900" u="none" cap="none" strike="noStrike">
              <a:latin typeface="Lato"/>
              <a:ea typeface="Lato"/>
              <a:cs typeface="Lato"/>
              <a:sym typeface="Lato"/>
            </a:endParaRPr>
          </a:p>
        </p:txBody>
      </p:sp>
      <p:graphicFrame>
        <p:nvGraphicFramePr>
          <p:cNvPr id="353" name="Google Shape;353;p25"/>
          <p:cNvGraphicFramePr/>
          <p:nvPr/>
        </p:nvGraphicFramePr>
        <p:xfrm>
          <a:off x="453025" y="1654225"/>
          <a:ext cx="3000000" cy="3000000"/>
        </p:xfrm>
        <a:graphic>
          <a:graphicData uri="http://schemas.openxmlformats.org/drawingml/2006/table">
            <a:tbl>
              <a:tblPr>
                <a:noFill/>
                <a:tableStyleId>{F54EEC50-444B-4C0E-888E-9247F400204A}</a:tableStyleId>
              </a:tblPr>
              <a:tblGrid>
                <a:gridCol w="3722200"/>
                <a:gridCol w="3722200"/>
              </a:tblGrid>
              <a:tr h="5588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rgbClr val="6AA84F"/>
                          </a:solidFill>
                          <a:latin typeface="Lato"/>
                          <a:ea typeface="Lato"/>
                          <a:cs typeface="Lato"/>
                          <a:sym typeface="Lato"/>
                        </a:rPr>
                        <a:t>Advantages of doing a Level 3 Apprenticeship</a:t>
                      </a:r>
                      <a:endParaRPr b="1" sz="1500" u="none" cap="none" strike="noStrike">
                        <a:solidFill>
                          <a:srgbClr val="6AA84F"/>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rgbClr val="FF0000"/>
                          </a:solidFill>
                          <a:latin typeface="Lato"/>
                          <a:ea typeface="Lato"/>
                          <a:cs typeface="Lato"/>
                          <a:sym typeface="Lato"/>
                        </a:rPr>
                        <a:t>Disadvantages of doing a Level 3 Apprenticeship</a:t>
                      </a:r>
                      <a:endParaRPr b="1" sz="1500" u="none" cap="none" strike="noStrike">
                        <a:solidFill>
                          <a:srgbClr val="FF0000"/>
                        </a:solidFill>
                        <a:latin typeface="Lato"/>
                        <a:ea typeface="Lato"/>
                        <a:cs typeface="Lato"/>
                        <a:sym typeface="Lato"/>
                      </a:endParaRPr>
                    </a:p>
                  </a:txBody>
                  <a:tcPr marT="91425" marB="91425" marR="91425" marL="91425"/>
                </a:tc>
              </a:tr>
              <a:tr h="2309550">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Receive a wage while gaining a qualification</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Gain work experience that A level students may not receive</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Gain the opportunity to progress within an industry at a young age</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Can work up the apprenticeship ladder at a later stage</a:t>
                      </a:r>
                      <a:endParaRPr sz="1400" u="none" cap="none" strike="noStrike">
                        <a:latin typeface="Lato"/>
                        <a:ea typeface="Lato"/>
                        <a:cs typeface="Lato"/>
                        <a:sym typeface="Lato"/>
                      </a:endParaRPr>
                    </a:p>
                  </a:txBody>
                  <a:tcPr marT="91425" marB="91425" marR="91425" marL="91425"/>
                </a:tc>
                <a:tc>
                  <a:txBody>
                    <a:bodyPr/>
                    <a:lstStyle/>
                    <a:p>
                      <a:pPr indent="-317500" lvl="0" marL="457200" marR="0" rtl="0" algn="l">
                        <a:lnSpc>
                          <a:spcPct val="100000"/>
                        </a:lnSpc>
                        <a:spcBef>
                          <a:spcPts val="0"/>
                        </a:spcBef>
                        <a:spcAft>
                          <a:spcPts val="0"/>
                        </a:spcAft>
                        <a:buClr>
                          <a:srgbClr val="000000"/>
                        </a:buClr>
                        <a:buSzPts val="1400"/>
                        <a:buFont typeface="Lato"/>
                        <a:buChar char="●"/>
                      </a:pPr>
                      <a:r>
                        <a:rPr lang="en-GB" sz="1400" u="none" cap="none" strike="noStrike">
                          <a:latin typeface="Lato"/>
                          <a:ea typeface="Lato"/>
                          <a:cs typeface="Lato"/>
                          <a:sym typeface="Lato"/>
                        </a:rPr>
                        <a:t>Doing an apprenticeship instead of A levels may narrow career opportunities in the future</a:t>
                      </a:r>
                      <a:endParaRPr sz="1400" u="none" cap="none" strike="noStrike">
                        <a:latin typeface="Lato"/>
                        <a:ea typeface="Lato"/>
                        <a:cs typeface="Lato"/>
                        <a:sym typeface="Lato"/>
                      </a:endParaRPr>
                    </a:p>
                    <a:p>
                      <a:pPr indent="-317500" lvl="0" marL="457200" marR="0" rtl="0" algn="l">
                        <a:lnSpc>
                          <a:spcPct val="100000"/>
                        </a:lnSpc>
                        <a:spcBef>
                          <a:spcPts val="1000"/>
                        </a:spcBef>
                        <a:spcAft>
                          <a:spcPts val="0"/>
                        </a:spcAft>
                        <a:buClr>
                          <a:srgbClr val="000000"/>
                        </a:buClr>
                        <a:buSzPts val="1400"/>
                        <a:buFont typeface="Lato"/>
                        <a:buChar char="●"/>
                      </a:pPr>
                      <a:r>
                        <a:rPr lang="en-GB" sz="1400" u="none" cap="none" strike="noStrike">
                          <a:latin typeface="Lato"/>
                          <a:ea typeface="Lato"/>
                          <a:cs typeface="Lato"/>
                          <a:sym typeface="Lato"/>
                        </a:rPr>
                        <a:t>Some people may not feel ready to enter the world of work at the age of 16</a:t>
                      </a:r>
                      <a:endParaRPr sz="1400" u="none" cap="none" strike="noStrike">
                        <a:latin typeface="Lato"/>
                        <a:ea typeface="Lato"/>
                        <a:cs typeface="Lato"/>
                        <a:sym typeface="Lato"/>
                      </a:endParaRPr>
                    </a:p>
                  </a:txBody>
                  <a:tcPr marT="91425" marB="91425" marR="91425" marL="91425"/>
                </a:tc>
              </a:tr>
            </a:tbl>
          </a:graphicData>
        </a:graphic>
      </p:graphicFrame>
      <p:sp>
        <p:nvSpPr>
          <p:cNvPr id="354" name="Google Shape;354;p25"/>
          <p:cNvSpPr txBox="1"/>
          <p:nvPr/>
        </p:nvSpPr>
        <p:spPr>
          <a:xfrm>
            <a:off x="453025" y="1254025"/>
            <a:ext cx="4087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Group 1</a:t>
            </a:r>
            <a:endParaRPr b="1" i="0" sz="1600" u="none" cap="none" strike="noStrike">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graphicFrame>
        <p:nvGraphicFramePr>
          <p:cNvPr id="359" name="Google Shape;359;p26"/>
          <p:cNvGraphicFramePr/>
          <p:nvPr/>
        </p:nvGraphicFramePr>
        <p:xfrm>
          <a:off x="453025" y="1654225"/>
          <a:ext cx="3000000" cy="3000000"/>
        </p:xfrm>
        <a:graphic>
          <a:graphicData uri="http://schemas.openxmlformats.org/drawingml/2006/table">
            <a:tbl>
              <a:tblPr>
                <a:noFill/>
                <a:tableStyleId>{F54EEC50-444B-4C0E-888E-9247F400204A}</a:tableStyleId>
              </a:tblPr>
              <a:tblGrid>
                <a:gridCol w="3722200"/>
                <a:gridCol w="3722200"/>
              </a:tblGrid>
              <a:tr h="558825">
                <a:tc>
                  <a:txBody>
                    <a:bodyPr/>
                    <a:lstStyle/>
                    <a:p>
                      <a:pPr indent="0" lvl="0" marL="0" marR="0" rtl="0" algn="l">
                        <a:lnSpc>
                          <a:spcPct val="100000"/>
                        </a:lnSpc>
                        <a:spcBef>
                          <a:spcPts val="0"/>
                        </a:spcBef>
                        <a:spcAft>
                          <a:spcPts val="0"/>
                        </a:spcAft>
                        <a:buClr>
                          <a:srgbClr val="000000"/>
                        </a:buClr>
                        <a:buSzPts val="1400"/>
                        <a:buFont typeface="Arial"/>
                        <a:buNone/>
                      </a:pPr>
                      <a:r>
                        <a:rPr b="1" lang="en-GB" sz="1500" u="none" cap="none" strike="noStrike">
                          <a:solidFill>
                            <a:srgbClr val="6AA84F"/>
                          </a:solidFill>
                          <a:latin typeface="Lato"/>
                          <a:ea typeface="Lato"/>
                          <a:cs typeface="Lato"/>
                          <a:sym typeface="Lato"/>
                        </a:rPr>
                        <a:t>Advantages of doing a Higher Apprenticeship</a:t>
                      </a:r>
                      <a:endParaRPr b="1" sz="1500" u="none" cap="none" strike="noStrike">
                        <a:solidFill>
                          <a:srgbClr val="6AA84F"/>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500" u="none" cap="none" strike="noStrike">
                          <a:solidFill>
                            <a:srgbClr val="FF0000"/>
                          </a:solidFill>
                          <a:latin typeface="Lato"/>
                          <a:ea typeface="Lato"/>
                          <a:cs typeface="Lato"/>
                          <a:sym typeface="Lato"/>
                        </a:rPr>
                        <a:t>Disadvantages of doing a Higher Apprenticeship </a:t>
                      </a:r>
                      <a:endParaRPr b="1" sz="15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309550">
                <a:tc>
                  <a:txBody>
                    <a:bodyPr/>
                    <a:lstStyle/>
                    <a:p>
                      <a:pPr indent="-323850" lvl="0" marL="457200" marR="0" rtl="0" algn="l">
                        <a:lnSpc>
                          <a:spcPct val="100000"/>
                        </a:lnSpc>
                        <a:spcBef>
                          <a:spcPts val="0"/>
                        </a:spcBef>
                        <a:spcAft>
                          <a:spcPts val="0"/>
                        </a:spcAft>
                        <a:buClr>
                          <a:srgbClr val="000000"/>
                        </a:buClr>
                        <a:buSzPts val="1500"/>
                        <a:buFont typeface="Lato"/>
                        <a:buAutoNum type="arabicPeriod"/>
                      </a:pPr>
                      <a:r>
                        <a:rPr lang="en-GB" sz="1500" u="none" cap="none" strike="noStrike">
                          <a:latin typeface="Lato"/>
                          <a:ea typeface="Lato"/>
                          <a:cs typeface="Lato"/>
                          <a:sym typeface="Lato"/>
                        </a:rPr>
                        <a:t>Start earning an income at least three years earlier than studying for a degree</a:t>
                      </a:r>
                      <a:endParaRPr sz="1500" u="none" cap="none" strike="noStrike">
                        <a:latin typeface="Lato"/>
                        <a:ea typeface="Lato"/>
                        <a:cs typeface="Lato"/>
                        <a:sym typeface="Lato"/>
                      </a:endParaRPr>
                    </a:p>
                    <a:p>
                      <a:pPr indent="-323850" lvl="0" marL="457200" marR="0" rtl="0" algn="l">
                        <a:lnSpc>
                          <a:spcPct val="100000"/>
                        </a:lnSpc>
                        <a:spcBef>
                          <a:spcPts val="1000"/>
                        </a:spcBef>
                        <a:spcAft>
                          <a:spcPts val="0"/>
                        </a:spcAft>
                        <a:buClr>
                          <a:srgbClr val="000000"/>
                        </a:buClr>
                        <a:buSzPts val="1500"/>
                        <a:buFont typeface="Lato"/>
                        <a:buAutoNum type="arabicPeriod"/>
                      </a:pPr>
                      <a:r>
                        <a:rPr lang="en-GB" sz="1500" u="none" cap="none" strike="noStrike">
                          <a:latin typeface="Lato"/>
                          <a:ea typeface="Lato"/>
                          <a:cs typeface="Lato"/>
                          <a:sym typeface="Lato"/>
                        </a:rPr>
                        <a:t>Gain valuable work experience </a:t>
                      </a:r>
                      <a:endParaRPr sz="1500" u="none" cap="none" strike="noStrike">
                        <a:latin typeface="Lato"/>
                        <a:ea typeface="Lato"/>
                        <a:cs typeface="Lato"/>
                        <a:sym typeface="Lato"/>
                      </a:endParaRPr>
                    </a:p>
                    <a:p>
                      <a:pPr indent="-323850" lvl="0" marL="457200" marR="0" rtl="0" algn="l">
                        <a:lnSpc>
                          <a:spcPct val="100000"/>
                        </a:lnSpc>
                        <a:spcBef>
                          <a:spcPts val="1000"/>
                        </a:spcBef>
                        <a:spcAft>
                          <a:spcPts val="0"/>
                        </a:spcAft>
                        <a:buClr>
                          <a:srgbClr val="000000"/>
                        </a:buClr>
                        <a:buSzPts val="1500"/>
                        <a:buFont typeface="Lato"/>
                        <a:buAutoNum type="arabicPeriod"/>
                      </a:pPr>
                      <a:r>
                        <a:rPr lang="en-GB" sz="1500" u="none" cap="none" strike="noStrike">
                          <a:latin typeface="Lato"/>
                          <a:ea typeface="Lato"/>
                          <a:cs typeface="Lato"/>
                          <a:sym typeface="Lato"/>
                        </a:rPr>
                        <a:t>Have the opportunity to progress through a career while peers are studying</a:t>
                      </a:r>
                      <a:endParaRPr sz="1500" u="none" cap="none" strike="noStrike">
                        <a:latin typeface="Lato"/>
                        <a:ea typeface="Lato"/>
                        <a:cs typeface="Lato"/>
                        <a:sym typeface="Lato"/>
                      </a:endParaRPr>
                    </a:p>
                    <a:p>
                      <a:pPr indent="-323850" lvl="0" marL="457200" marR="0" rtl="0" algn="l">
                        <a:lnSpc>
                          <a:spcPct val="100000"/>
                        </a:lnSpc>
                        <a:spcBef>
                          <a:spcPts val="1000"/>
                        </a:spcBef>
                        <a:spcAft>
                          <a:spcPts val="0"/>
                        </a:spcAft>
                        <a:buClr>
                          <a:srgbClr val="000000"/>
                        </a:buClr>
                        <a:buSzPts val="1500"/>
                        <a:buFont typeface="Lato"/>
                        <a:buAutoNum type="arabicPeriod"/>
                      </a:pPr>
                      <a:r>
                        <a:rPr lang="en-GB" sz="1500" u="none" cap="none" strike="noStrike">
                          <a:latin typeface="Lato"/>
                          <a:ea typeface="Lato"/>
                          <a:cs typeface="Lato"/>
                          <a:sym typeface="Lato"/>
                        </a:rPr>
                        <a:t>No tuition fees</a:t>
                      </a:r>
                      <a:endParaRPr sz="15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23850" lvl="0" marL="457200" marR="0" rtl="0" algn="l">
                        <a:lnSpc>
                          <a:spcPct val="100000"/>
                        </a:lnSpc>
                        <a:spcBef>
                          <a:spcPts val="0"/>
                        </a:spcBef>
                        <a:spcAft>
                          <a:spcPts val="0"/>
                        </a:spcAft>
                        <a:buClr>
                          <a:srgbClr val="000000"/>
                        </a:buClr>
                        <a:buSzPts val="1500"/>
                        <a:buFont typeface="Lato"/>
                        <a:buAutoNum type="arabicPeriod"/>
                      </a:pPr>
                      <a:r>
                        <a:rPr lang="en-GB" sz="1500" u="none" cap="none" strike="noStrike">
                          <a:latin typeface="Lato"/>
                          <a:ea typeface="Lato"/>
                          <a:cs typeface="Lato"/>
                          <a:sym typeface="Lato"/>
                        </a:rPr>
                        <a:t>Completing a degree should leave career more open ended</a:t>
                      </a:r>
                      <a:endParaRPr sz="1500" u="none" cap="none" strike="noStrike">
                        <a:latin typeface="Lato"/>
                        <a:ea typeface="Lato"/>
                        <a:cs typeface="Lato"/>
                        <a:sym typeface="Lato"/>
                      </a:endParaRPr>
                    </a:p>
                    <a:p>
                      <a:pPr indent="-323850" lvl="0" marL="457200" marR="0" rtl="0" algn="l">
                        <a:lnSpc>
                          <a:spcPct val="100000"/>
                        </a:lnSpc>
                        <a:spcBef>
                          <a:spcPts val="1000"/>
                        </a:spcBef>
                        <a:spcAft>
                          <a:spcPts val="0"/>
                        </a:spcAft>
                        <a:buClr>
                          <a:srgbClr val="000000"/>
                        </a:buClr>
                        <a:buSzPts val="1500"/>
                        <a:buFont typeface="Lato"/>
                        <a:buAutoNum type="arabicPeriod"/>
                      </a:pPr>
                      <a:r>
                        <a:rPr lang="en-GB" sz="1500" u="none" cap="none" strike="noStrike">
                          <a:latin typeface="Lato"/>
                          <a:ea typeface="Lato"/>
                          <a:cs typeface="Lato"/>
                          <a:sym typeface="Lato"/>
                        </a:rPr>
                        <a:t>Missing out on a valuable university experience</a:t>
                      </a:r>
                      <a:endParaRPr sz="15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60" name="Google Shape;360;p2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Higher (L</a:t>
            </a:r>
            <a:r>
              <a:rPr lang="en-GB"/>
              <a:t>3</a:t>
            </a:r>
            <a:r>
              <a:rPr b="1" i="0" lang="en-GB" sz="2900" u="none" cap="none" strike="noStrike">
                <a:latin typeface="Lato"/>
                <a:ea typeface="Lato"/>
                <a:cs typeface="Lato"/>
                <a:sym typeface="Lato"/>
              </a:rPr>
              <a:t> and </a:t>
            </a:r>
            <a:r>
              <a:rPr lang="en-GB"/>
              <a:t>4</a:t>
            </a:r>
            <a:r>
              <a:rPr b="1" i="0" lang="en-GB" sz="2900" u="none" cap="none" strike="noStrike">
                <a:latin typeface="Lato"/>
                <a:ea typeface="Lato"/>
                <a:cs typeface="Lato"/>
                <a:sym typeface="Lato"/>
              </a:rPr>
              <a:t>) Apprenticeships vs University</a:t>
            </a:r>
            <a:endParaRPr b="1" i="0" sz="2700" u="none" cap="none" strike="noStrike">
              <a:latin typeface="Lato"/>
              <a:ea typeface="Lato"/>
              <a:cs typeface="Lato"/>
              <a:sym typeface="Lato"/>
            </a:endParaRPr>
          </a:p>
        </p:txBody>
      </p:sp>
      <p:sp>
        <p:nvSpPr>
          <p:cNvPr id="361" name="Google Shape;361;p26"/>
          <p:cNvSpPr txBox="1"/>
          <p:nvPr/>
        </p:nvSpPr>
        <p:spPr>
          <a:xfrm>
            <a:off x="453025" y="1254025"/>
            <a:ext cx="4087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Group </a:t>
            </a:r>
            <a:r>
              <a:rPr b="1" lang="en-GB" sz="1600">
                <a:solidFill>
                  <a:schemeClr val="accent2"/>
                </a:solidFill>
                <a:latin typeface="Lato"/>
                <a:ea typeface="Lato"/>
                <a:cs typeface="Lato"/>
                <a:sym typeface="Lato"/>
              </a:rPr>
              <a:t>2</a:t>
            </a:r>
            <a:endParaRPr b="1" i="0" sz="1600" u="none" cap="none" strike="noStrike">
              <a:solidFill>
                <a:schemeClr val="accent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Higher (L</a:t>
            </a:r>
            <a:r>
              <a:rPr lang="en-GB"/>
              <a:t>6</a:t>
            </a:r>
            <a:r>
              <a:rPr b="1" i="0" lang="en-GB" sz="2900" u="none" cap="none" strike="noStrike">
                <a:latin typeface="Lato"/>
                <a:ea typeface="Lato"/>
                <a:cs typeface="Lato"/>
                <a:sym typeface="Lato"/>
              </a:rPr>
              <a:t> and </a:t>
            </a:r>
            <a:r>
              <a:rPr lang="en-GB"/>
              <a:t>7</a:t>
            </a:r>
            <a:r>
              <a:rPr b="1" i="0" lang="en-GB" sz="2900" u="none" cap="none" strike="noStrike">
                <a:latin typeface="Lato"/>
                <a:ea typeface="Lato"/>
                <a:cs typeface="Lato"/>
                <a:sym typeface="Lato"/>
              </a:rPr>
              <a:t>) Apprenticeships vs University</a:t>
            </a:r>
            <a:endParaRPr b="1" i="0" sz="2700" u="none" cap="none" strike="noStrike">
              <a:latin typeface="Lato"/>
              <a:ea typeface="Lato"/>
              <a:cs typeface="Lato"/>
              <a:sym typeface="Lato"/>
            </a:endParaRPr>
          </a:p>
        </p:txBody>
      </p:sp>
      <p:sp>
        <p:nvSpPr>
          <p:cNvPr id="367" name="Google Shape;367;p27"/>
          <p:cNvSpPr txBox="1"/>
          <p:nvPr/>
        </p:nvSpPr>
        <p:spPr>
          <a:xfrm>
            <a:off x="453025" y="1254025"/>
            <a:ext cx="4087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Group </a:t>
            </a:r>
            <a:r>
              <a:rPr b="1" lang="en-GB" sz="1600">
                <a:solidFill>
                  <a:schemeClr val="accent2"/>
                </a:solidFill>
                <a:latin typeface="Lato"/>
                <a:ea typeface="Lato"/>
                <a:cs typeface="Lato"/>
                <a:sym typeface="Lato"/>
              </a:rPr>
              <a:t>3</a:t>
            </a:r>
            <a:endParaRPr b="1" i="0" sz="1600" u="none" cap="none" strike="noStrike">
              <a:solidFill>
                <a:schemeClr val="accent2"/>
              </a:solidFill>
              <a:latin typeface="Lato"/>
              <a:ea typeface="Lato"/>
              <a:cs typeface="Lato"/>
              <a:sym typeface="Lato"/>
            </a:endParaRPr>
          </a:p>
        </p:txBody>
      </p:sp>
      <p:graphicFrame>
        <p:nvGraphicFramePr>
          <p:cNvPr id="368" name="Google Shape;368;p27"/>
          <p:cNvGraphicFramePr/>
          <p:nvPr/>
        </p:nvGraphicFramePr>
        <p:xfrm>
          <a:off x="453025" y="1654225"/>
          <a:ext cx="3000000" cy="3000000"/>
        </p:xfrm>
        <a:graphic>
          <a:graphicData uri="http://schemas.openxmlformats.org/drawingml/2006/table">
            <a:tbl>
              <a:tblPr>
                <a:noFill/>
                <a:tableStyleId>{F54EEC50-444B-4C0E-888E-9247F400204A}</a:tableStyleId>
              </a:tblPr>
              <a:tblGrid>
                <a:gridCol w="3722200"/>
                <a:gridCol w="3722200"/>
              </a:tblGrid>
              <a:tr h="558825">
                <a:tc>
                  <a:txBody>
                    <a:bodyPr/>
                    <a:lstStyle/>
                    <a:p>
                      <a:pPr indent="0" lvl="0" marL="0" marR="0" rtl="0" algn="l">
                        <a:lnSpc>
                          <a:spcPct val="100000"/>
                        </a:lnSpc>
                        <a:spcBef>
                          <a:spcPts val="0"/>
                        </a:spcBef>
                        <a:spcAft>
                          <a:spcPts val="0"/>
                        </a:spcAft>
                        <a:buClr>
                          <a:srgbClr val="000000"/>
                        </a:buClr>
                        <a:buSzPts val="1400"/>
                        <a:buFont typeface="Arial"/>
                        <a:buNone/>
                      </a:pPr>
                      <a:r>
                        <a:rPr b="1" lang="en-GB" sz="1500" u="none" cap="none" strike="noStrike">
                          <a:solidFill>
                            <a:srgbClr val="6AA84F"/>
                          </a:solidFill>
                          <a:latin typeface="Lato"/>
                          <a:ea typeface="Lato"/>
                          <a:cs typeface="Lato"/>
                          <a:sym typeface="Lato"/>
                        </a:rPr>
                        <a:t>Advantages of doing a Higher Apprenticeship</a:t>
                      </a:r>
                      <a:endParaRPr b="1" sz="1500" u="none" cap="none" strike="noStrike">
                        <a:solidFill>
                          <a:srgbClr val="6AA84F"/>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500" u="none" cap="none" strike="noStrike">
                          <a:solidFill>
                            <a:srgbClr val="FF0000"/>
                          </a:solidFill>
                          <a:latin typeface="Lato"/>
                          <a:ea typeface="Lato"/>
                          <a:cs typeface="Lato"/>
                          <a:sym typeface="Lato"/>
                        </a:rPr>
                        <a:t>Disadvantages of doing a Higher Apprenticeship </a:t>
                      </a:r>
                      <a:endParaRPr b="1" sz="15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309550">
                <a:tc>
                  <a:txBody>
                    <a:bodyPr/>
                    <a:lstStyle/>
                    <a:p>
                      <a:pPr indent="-317500" lvl="0" marL="457200" rtl="0" algn="l">
                        <a:spcBef>
                          <a:spcPts val="0"/>
                        </a:spcBef>
                        <a:spcAft>
                          <a:spcPts val="0"/>
                        </a:spcAft>
                        <a:buSzPts val="1400"/>
                        <a:buFont typeface="Lato"/>
                        <a:buAutoNum type="arabicPeriod"/>
                      </a:pPr>
                      <a:r>
                        <a:rPr lang="en-GB">
                          <a:latin typeface="Lato"/>
                          <a:ea typeface="Lato"/>
                          <a:cs typeface="Lato"/>
                          <a:sym typeface="Lato"/>
                        </a:rPr>
                        <a:t>All of the advantages of the previous slide, plus</a:t>
                      </a:r>
                      <a:endParaRPr>
                        <a:latin typeface="Lato"/>
                        <a:ea typeface="Lato"/>
                        <a:cs typeface="Lato"/>
                        <a:sym typeface="Lato"/>
                      </a:endParaRPr>
                    </a:p>
                    <a:p>
                      <a:pPr indent="-317500" lvl="0" marL="457200" rtl="0" algn="l">
                        <a:spcBef>
                          <a:spcPts val="1000"/>
                        </a:spcBef>
                        <a:spcAft>
                          <a:spcPts val="0"/>
                        </a:spcAft>
                        <a:buSzPts val="1400"/>
                        <a:buFont typeface="Lato"/>
                        <a:buAutoNum type="arabicPeriod"/>
                      </a:pPr>
                      <a:r>
                        <a:rPr lang="en-GB">
                          <a:latin typeface="Lato"/>
                          <a:ea typeface="Lato"/>
                          <a:cs typeface="Lato"/>
                          <a:sym typeface="Lato"/>
                        </a:rPr>
                        <a:t>Could come out with the same degree as  going down the university route, only with no student debt</a:t>
                      </a:r>
                      <a:endParaRPr sz="15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17500" lvl="0" marL="457200" rtl="0" algn="l">
                        <a:spcBef>
                          <a:spcPts val="0"/>
                        </a:spcBef>
                        <a:spcAft>
                          <a:spcPts val="0"/>
                        </a:spcAft>
                        <a:buSzPts val="1400"/>
                        <a:buFont typeface="Lato"/>
                        <a:buAutoNum type="arabicPeriod"/>
                      </a:pPr>
                      <a:r>
                        <a:rPr lang="en-GB">
                          <a:latin typeface="Lato"/>
                          <a:ea typeface="Lato"/>
                          <a:cs typeface="Lato"/>
                          <a:sym typeface="Lato"/>
                        </a:rPr>
                        <a:t>Not all degrees are available through a degree apprenticeship</a:t>
                      </a:r>
                      <a:endParaRPr>
                        <a:latin typeface="Lato"/>
                        <a:ea typeface="Lato"/>
                        <a:cs typeface="Lato"/>
                        <a:sym typeface="Lato"/>
                      </a:endParaRPr>
                    </a:p>
                    <a:p>
                      <a:pPr indent="-317500" lvl="0" marL="457200" rtl="0" algn="l">
                        <a:spcBef>
                          <a:spcPts val="1000"/>
                        </a:spcBef>
                        <a:spcAft>
                          <a:spcPts val="0"/>
                        </a:spcAft>
                        <a:buSzPts val="1400"/>
                        <a:buFont typeface="Lato"/>
                        <a:buAutoNum type="arabicPeriod"/>
                      </a:pPr>
                      <a:r>
                        <a:rPr lang="en-GB">
                          <a:latin typeface="Lato"/>
                          <a:ea typeface="Lato"/>
                          <a:cs typeface="Lato"/>
                          <a:sym typeface="Lato"/>
                        </a:rPr>
                        <a:t>May miss out on aspects of university life despite acquiring a degree</a:t>
                      </a:r>
                      <a:endParaRPr>
                        <a:latin typeface="Lato"/>
                        <a:ea typeface="Lato"/>
                        <a:cs typeface="Lato"/>
                        <a:sym typeface="Lato"/>
                      </a:endParaRPr>
                    </a:p>
                    <a:p>
                      <a:pPr indent="0" lvl="0" marL="0" marR="0" rtl="0" algn="l">
                        <a:lnSpc>
                          <a:spcPct val="100000"/>
                        </a:lnSpc>
                        <a:spcBef>
                          <a:spcPts val="1000"/>
                        </a:spcBef>
                        <a:spcAft>
                          <a:spcPts val="0"/>
                        </a:spcAft>
                        <a:buNone/>
                      </a:pPr>
                      <a:r>
                        <a:t/>
                      </a:r>
                      <a:endParaRPr sz="1500">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0f5792f055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Optional print-out resource: </a:t>
            </a:r>
            <a:endParaRPr b="1" i="0" sz="2700" u="none" cap="none" strike="noStrike">
              <a:latin typeface="Lato"/>
              <a:ea typeface="Lato"/>
              <a:cs typeface="Lato"/>
              <a:sym typeface="Lato"/>
            </a:endParaRPr>
          </a:p>
        </p:txBody>
      </p:sp>
      <p:pic>
        <p:nvPicPr>
          <p:cNvPr id="374" name="Google Shape;374;g30f5792f055_0_0"/>
          <p:cNvPicPr preferRelativeResize="0"/>
          <p:nvPr/>
        </p:nvPicPr>
        <p:blipFill>
          <a:blip r:embed="rId3">
            <a:alphaModFix/>
          </a:blip>
          <a:stretch>
            <a:fillRect/>
          </a:stretch>
        </p:blipFill>
        <p:spPr>
          <a:xfrm rot="2012069">
            <a:off x="5486272" y="1005317"/>
            <a:ext cx="2420930" cy="3384191"/>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
        <p:nvSpPr>
          <p:cNvPr id="375" name="Google Shape;375;g30f5792f055_0_0"/>
          <p:cNvSpPr txBox="1"/>
          <p:nvPr/>
        </p:nvSpPr>
        <p:spPr>
          <a:xfrm>
            <a:off x="1236625" y="1935800"/>
            <a:ext cx="3591900" cy="435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Optional resource: Post-16 Options</a:t>
            </a:r>
            <a:endParaRPr>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79" name="Shape 379"/>
        <p:cNvGrpSpPr/>
        <p:nvPr/>
      </p:nvGrpSpPr>
      <p:grpSpPr>
        <a:xfrm>
          <a:off x="0" y="0"/>
          <a:ext cx="0" cy="0"/>
          <a:chOff x="0" y="0"/>
          <a:chExt cx="0" cy="0"/>
        </a:xfrm>
      </p:grpSpPr>
      <p:sp>
        <p:nvSpPr>
          <p:cNvPr id="380" name="Google Shape;380;p2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Plenary</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p:txBody>
      </p:sp>
      <p:sp>
        <p:nvSpPr>
          <p:cNvPr id="381" name="Google Shape;381;p28"/>
          <p:cNvSpPr txBox="1"/>
          <p:nvPr/>
        </p:nvSpPr>
        <p:spPr>
          <a:xfrm>
            <a:off x="1099650" y="2031350"/>
            <a:ext cx="69447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Lato"/>
                <a:ea typeface="Lato"/>
                <a:cs typeface="Lato"/>
                <a:sym typeface="Lato"/>
              </a:rPr>
              <a:t>What are the three most important messages that you’ll take away from this lesson?</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5" name="Shape 385"/>
        <p:cNvGrpSpPr/>
        <p:nvPr/>
      </p:nvGrpSpPr>
      <p:grpSpPr>
        <a:xfrm>
          <a:off x="0" y="0"/>
          <a:ext cx="0" cy="0"/>
          <a:chOff x="0" y="0"/>
          <a:chExt cx="0" cy="0"/>
        </a:xfrm>
      </p:grpSpPr>
      <p:sp>
        <p:nvSpPr>
          <p:cNvPr id="386" name="Google Shape;386;p29"/>
          <p:cNvSpPr txBox="1"/>
          <p:nvPr/>
        </p:nvSpPr>
        <p:spPr>
          <a:xfrm>
            <a:off x="488175" y="3457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87" name="Google Shape;387;p2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9"/>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89" name="Google Shape;389;p29"/>
          <p:cNvSpPr txBox="1"/>
          <p:nvPr/>
        </p:nvSpPr>
        <p:spPr>
          <a:xfrm>
            <a:off x="488176" y="1378950"/>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an apprenticeship is</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Compare apprenticeships to alternative post-16 options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advantages and disadvantages of apprenticeships compared to other options</a:t>
            </a:r>
            <a:endParaRPr b="1" i="0" sz="2200" u="none" cap="none" strike="noStrike">
              <a:solidFill>
                <a:srgbClr val="00FF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5" name="Shape 55"/>
        <p:cNvGrpSpPr/>
        <p:nvPr/>
      </p:nvGrpSpPr>
      <p:grpSpPr>
        <a:xfrm>
          <a:off x="0" y="0"/>
          <a:ext cx="0" cy="0"/>
          <a:chOff x="0" y="0"/>
          <a:chExt cx="0" cy="0"/>
        </a:xfrm>
      </p:grpSpPr>
      <p:sp>
        <p:nvSpPr>
          <p:cNvPr id="56" name="Google Shape;56;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57" name="Google Shape;57;p4"/>
          <p:cNvSpPr txBox="1"/>
          <p:nvPr/>
        </p:nvSpPr>
        <p:spPr>
          <a:xfrm>
            <a:off x="0" y="1491150"/>
            <a:ext cx="9144000" cy="1312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2:</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Apprenticeships</a:t>
            </a:r>
            <a:endParaRPr b="1" i="0" sz="4800" u="none" cap="none" strike="noStrike">
              <a:solidFill>
                <a:schemeClr val="accent2"/>
              </a:solidFill>
              <a:latin typeface="Lato"/>
              <a:ea typeface="Lato"/>
              <a:cs typeface="Lato"/>
              <a:sym typeface="Lato"/>
            </a:endParaRPr>
          </a:p>
        </p:txBody>
      </p:sp>
      <p:sp>
        <p:nvSpPr>
          <p:cNvPr id="58" name="Google Shape;58;p4"/>
          <p:cNvSpPr txBox="1"/>
          <p:nvPr/>
        </p:nvSpPr>
        <p:spPr>
          <a:xfrm>
            <a:off x="8850200" y="362225"/>
            <a:ext cx="4026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3" name="Shape 393"/>
        <p:cNvGrpSpPr/>
        <p:nvPr/>
      </p:nvGrpSpPr>
      <p:grpSpPr>
        <a:xfrm>
          <a:off x="0" y="0"/>
          <a:ext cx="0" cy="0"/>
          <a:chOff x="0" y="0"/>
          <a:chExt cx="0" cy="0"/>
        </a:xfrm>
      </p:grpSpPr>
      <p:sp>
        <p:nvSpPr>
          <p:cNvPr id="394" name="Google Shape;394;p3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95" name="Google Shape;395;p3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1"/>
          <p:cNvSpPr/>
          <p:nvPr/>
        </p:nvSpPr>
        <p:spPr>
          <a:xfrm>
            <a:off x="1985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1111"/>
              </a:lnSpc>
              <a:spcBef>
                <a:spcPts val="0"/>
              </a:spcBef>
              <a:spcAft>
                <a:spcPts val="0"/>
              </a:spcAft>
              <a:buClr>
                <a:srgbClr val="000000"/>
              </a:buClr>
              <a:buSzPts val="1700"/>
              <a:buFont typeface="Arial"/>
              <a:buNone/>
            </a:pPr>
            <a:r>
              <a:t/>
            </a:r>
            <a:endParaRPr b="1" i="0" sz="170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230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Get personalised careers advice and information</a:t>
            </a:r>
            <a:endParaRPr b="0" i="0" sz="1400" u="none" cap="none" strike="noStrike">
              <a:solidFill>
                <a:schemeClr val="lt1"/>
              </a:solidFill>
              <a:latin typeface="Lato"/>
              <a:ea typeface="Lato"/>
              <a:cs typeface="Lato"/>
              <a:sym typeface="Lato"/>
            </a:endParaRPr>
          </a:p>
        </p:txBody>
      </p:sp>
      <p:sp>
        <p:nvSpPr>
          <p:cNvPr id="401" name="Google Shape;401;p31"/>
          <p:cNvSpPr txBox="1"/>
          <p:nvPr/>
        </p:nvSpPr>
        <p:spPr>
          <a:xfrm>
            <a:off x="198525" y="3312950"/>
            <a:ext cx="8778900" cy="677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At school, you can speak with an adult you trust.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This could be your form tutor, head of year or the school’s safeguarding officer.</a:t>
            </a:r>
            <a:endParaRPr b="1" i="0" sz="1600" u="none" cap="none" strike="noStrike">
              <a:solidFill>
                <a:schemeClr val="lt1"/>
              </a:solidFill>
              <a:latin typeface="Lato"/>
              <a:ea typeface="Lato"/>
              <a:cs typeface="Lato"/>
              <a:sym typeface="Lato"/>
            </a:endParaRPr>
          </a:p>
        </p:txBody>
      </p:sp>
      <p:grpSp>
        <p:nvGrpSpPr>
          <p:cNvPr id="402" name="Google Shape;402;p31"/>
          <p:cNvGrpSpPr/>
          <p:nvPr/>
        </p:nvGrpSpPr>
        <p:grpSpPr>
          <a:xfrm>
            <a:off x="3164819" y="1184021"/>
            <a:ext cx="2846301" cy="1995658"/>
            <a:chOff x="3237025" y="1184050"/>
            <a:chExt cx="2914500" cy="2094300"/>
          </a:xfrm>
        </p:grpSpPr>
        <p:sp>
          <p:nvSpPr>
            <p:cNvPr id="403" name="Google Shape;403;p3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Events and experiences that grow young people’s strengths to become world-ready and work-ready</a:t>
              </a:r>
              <a:endParaRPr b="0" i="0" sz="1400" u="none" cap="none" strike="noStrike">
                <a:solidFill>
                  <a:srgbClr val="000000"/>
                </a:solidFill>
                <a:latin typeface="Arial"/>
                <a:ea typeface="Arial"/>
                <a:cs typeface="Arial"/>
                <a:sym typeface="Arial"/>
              </a:endParaRPr>
            </a:p>
          </p:txBody>
        </p:sp>
        <p:sp>
          <p:nvSpPr>
            <p:cNvPr id="404" name="Google Shape;404;p31"/>
            <p:cNvSpPr txBox="1"/>
            <p:nvPr/>
          </p:nvSpPr>
          <p:spPr>
            <a:xfrm>
              <a:off x="4068426" y="1358613"/>
              <a:ext cx="2032200" cy="110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National Citizens Service</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p:txBody>
        </p:sp>
      </p:grpSp>
      <p:sp>
        <p:nvSpPr>
          <p:cNvPr id="405" name="Google Shape;405;p31"/>
          <p:cNvSpPr txBox="1"/>
          <p:nvPr/>
        </p:nvSpPr>
        <p:spPr>
          <a:xfrm>
            <a:off x="1467525" y="1267925"/>
            <a:ext cx="1530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400" u="none" cap="none" strike="noStrike">
                <a:solidFill>
                  <a:schemeClr val="lt1"/>
                </a:solidFill>
                <a:latin typeface="Lato"/>
                <a:ea typeface="Lato"/>
                <a:cs typeface="Lato"/>
                <a:sym typeface="Lato"/>
              </a:rPr>
              <a:t>Gov UK</a:t>
            </a:r>
            <a:br>
              <a:rPr b="0" i="0" lang="en-GB" sz="1400" u="none" cap="none" strike="noStrike">
                <a:solidFill>
                  <a:schemeClr val="lt1"/>
                </a:solidFill>
                <a:latin typeface="Lato"/>
                <a:ea typeface="Lato"/>
                <a:cs typeface="Lato"/>
                <a:sym typeface="Lato"/>
              </a:rPr>
            </a:b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National Careers Service</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p:txBody>
      </p:sp>
      <p:pic>
        <p:nvPicPr>
          <p:cNvPr id="406" name="Google Shape;406;p31"/>
          <p:cNvPicPr preferRelativeResize="0"/>
          <p:nvPr/>
        </p:nvPicPr>
        <p:blipFill rotWithShape="1">
          <a:blip r:embed="rId5">
            <a:alphaModFix/>
          </a:blip>
          <a:srcRect b="0" l="0" r="0" t="0"/>
          <a:stretch/>
        </p:blipFill>
        <p:spPr>
          <a:xfrm>
            <a:off x="261500" y="1360225"/>
            <a:ext cx="1129825" cy="595875"/>
          </a:xfrm>
          <a:prstGeom prst="rect">
            <a:avLst/>
          </a:prstGeom>
          <a:noFill/>
          <a:ln>
            <a:noFill/>
          </a:ln>
        </p:spPr>
      </p:pic>
      <p:pic>
        <p:nvPicPr>
          <p:cNvPr id="407" name="Google Shape;407;p31"/>
          <p:cNvPicPr preferRelativeResize="0"/>
          <p:nvPr/>
        </p:nvPicPr>
        <p:blipFill rotWithShape="1">
          <a:blip r:embed="rId6">
            <a:alphaModFix/>
          </a:blip>
          <a:srcRect b="0" l="0" r="0" t="0"/>
          <a:stretch/>
        </p:blipFill>
        <p:spPr>
          <a:xfrm>
            <a:off x="3340975" y="1417888"/>
            <a:ext cx="595875" cy="595875"/>
          </a:xfrm>
          <a:prstGeom prst="rect">
            <a:avLst/>
          </a:prstGeom>
          <a:noFill/>
          <a:ln>
            <a:noFill/>
          </a:ln>
        </p:spPr>
      </p:pic>
      <p:grpSp>
        <p:nvGrpSpPr>
          <p:cNvPr id="408" name="Google Shape;408;p31"/>
          <p:cNvGrpSpPr/>
          <p:nvPr/>
        </p:nvGrpSpPr>
        <p:grpSpPr>
          <a:xfrm>
            <a:off x="6131024" y="1184019"/>
            <a:ext cx="2846301" cy="1995658"/>
            <a:chOff x="463400" y="1321175"/>
            <a:chExt cx="2914500" cy="2094300"/>
          </a:xfrm>
        </p:grpSpPr>
        <p:sp>
          <p:nvSpPr>
            <p:cNvPr id="409" name="Google Shape;409;p3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UK-wide youth volunteering programme that provides young people aged 14-30 with access to thousands of opportunities</a:t>
              </a:r>
              <a:endParaRPr b="0" i="0" sz="1400" u="none" cap="none" strike="noStrike">
                <a:solidFill>
                  <a:schemeClr val="lt1"/>
                </a:solidFill>
                <a:latin typeface="Lato"/>
                <a:ea typeface="Lato"/>
                <a:cs typeface="Lato"/>
                <a:sym typeface="Lato"/>
              </a:endParaRPr>
            </a:p>
          </p:txBody>
        </p:sp>
        <p:sp>
          <p:nvSpPr>
            <p:cNvPr id="410" name="Google Shape;410;p31"/>
            <p:cNvSpPr txBox="1"/>
            <p:nvPr/>
          </p:nvSpPr>
          <p:spPr>
            <a:xfrm>
              <a:off x="1345671" y="1492276"/>
              <a:ext cx="2032200" cy="84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V-inspired</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p:txBody>
        </p:sp>
      </p:grpSp>
      <p:pic>
        <p:nvPicPr>
          <p:cNvPr id="411" name="Google Shape;411;p31"/>
          <p:cNvPicPr preferRelativeResize="0"/>
          <p:nvPr/>
        </p:nvPicPr>
        <p:blipFill rotWithShape="1">
          <a:blip r:embed="rId8">
            <a:alphaModFix/>
          </a:blip>
          <a:srcRect b="0" l="0" r="0" t="0"/>
          <a:stretch/>
        </p:blipFill>
        <p:spPr>
          <a:xfrm>
            <a:off x="6339400" y="1360263"/>
            <a:ext cx="595875" cy="595875"/>
          </a:xfrm>
          <a:prstGeom prst="rect">
            <a:avLst/>
          </a:prstGeom>
          <a:noFill/>
          <a:ln>
            <a:noFill/>
          </a:ln>
        </p:spPr>
      </p:pic>
      <p:sp>
        <p:nvSpPr>
          <p:cNvPr id="412" name="Google Shape;412;p31"/>
          <p:cNvSpPr txBox="1"/>
          <p:nvPr/>
        </p:nvSpPr>
        <p:spPr>
          <a:xfrm>
            <a:off x="187000" y="619725"/>
            <a:ext cx="8489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2200" u="none" cap="none" strike="noStrike">
                <a:solidFill>
                  <a:srgbClr val="FFFFFF"/>
                </a:solidFill>
                <a:latin typeface="Lato"/>
                <a:ea typeface="Lato"/>
                <a:cs typeface="Lato"/>
                <a:sym typeface="Lato"/>
              </a:rPr>
              <a:t>Services available for young people exploring their career options</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16" name="Shape 416"/>
        <p:cNvGrpSpPr/>
        <p:nvPr/>
      </p:nvGrpSpPr>
      <p:grpSpPr>
        <a:xfrm>
          <a:off x="0" y="0"/>
          <a:ext cx="0" cy="0"/>
          <a:chOff x="0" y="0"/>
          <a:chExt cx="0" cy="0"/>
        </a:xfrm>
      </p:grpSpPr>
      <p:sp>
        <p:nvSpPr>
          <p:cNvPr id="417" name="Google Shape;417;p32"/>
          <p:cNvSpPr txBox="1"/>
          <p:nvPr/>
        </p:nvSpPr>
        <p:spPr>
          <a:xfrm>
            <a:off x="462425" y="1142575"/>
            <a:ext cx="7875600" cy="2427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National Careers Service </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5">
                  <a:extLst>
                    <a:ext uri="{A12FA001-AC4F-418D-AE19-62706E023703}">
                      <ahyp:hlinkClr val="tx"/>
                    </a:ext>
                  </a:extLst>
                </a:hlinkClick>
              </a:rPr>
              <a:t>Search &amp; Apply for an Apprenticeship</a:t>
            </a:r>
            <a:r>
              <a:rPr lang="en-GB">
                <a:solidFill>
                  <a:schemeClr val="lt1"/>
                </a:solidFill>
                <a:latin typeface="Lato"/>
                <a:ea typeface="Lato"/>
                <a:cs typeface="Lato"/>
                <a:sym typeface="Lato"/>
              </a:rPr>
              <a:t> (UCAS)</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6">
                  <a:extLst>
                    <a:ext uri="{A12FA001-AC4F-418D-AE19-62706E023703}">
                      <ahyp:hlinkClr val="tx"/>
                    </a:ext>
                  </a:extLst>
                </a:hlinkClick>
              </a:rPr>
              <a:t>Apprenticeships: How do they work?</a:t>
            </a:r>
            <a:r>
              <a:rPr lang="en-GB">
                <a:solidFill>
                  <a:schemeClr val="lt1"/>
                </a:solidFill>
                <a:latin typeface="Lato"/>
                <a:ea typeface="Lato"/>
                <a:cs typeface="Lato"/>
                <a:sym typeface="Lato"/>
              </a:rPr>
              <a:t> (Gov UK)</a:t>
            </a:r>
            <a:endParaRPr>
              <a:solidFill>
                <a:schemeClr val="lt1"/>
              </a:solidFill>
              <a:latin typeface="Lato"/>
              <a:ea typeface="Lato"/>
              <a:cs typeface="Lato"/>
              <a:sym typeface="Lato"/>
            </a:endParaRPr>
          </a:p>
        </p:txBody>
      </p:sp>
      <p:sp>
        <p:nvSpPr>
          <p:cNvPr id="418" name="Google Shape;418;p3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 name="Shape 62"/>
        <p:cNvGrpSpPr/>
        <p:nvPr/>
      </p:nvGrpSpPr>
      <p:grpSpPr>
        <a:xfrm>
          <a:off x="0" y="0"/>
          <a:ext cx="0" cy="0"/>
          <a:chOff x="0" y="0"/>
          <a:chExt cx="0" cy="0"/>
        </a:xfrm>
      </p:grpSpPr>
      <p:sp>
        <p:nvSpPr>
          <p:cNvPr id="63" name="Google Shape;63;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
          <p:cNvSpPr txBox="1"/>
          <p:nvPr/>
        </p:nvSpPr>
        <p:spPr>
          <a:xfrm>
            <a:off x="488176" y="1470563"/>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what an apprenticeship is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Compare apprenticeships to alternative post-16 options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advantages and disadvantages of apprenticeships compared to other options</a:t>
            </a:r>
            <a:endParaRPr b="1" i="0" sz="2200" u="none" cap="none" strike="noStrike">
              <a:solidFill>
                <a:schemeClr val="lt1"/>
              </a:solidFill>
              <a:latin typeface="Lato"/>
              <a:ea typeface="Lato"/>
              <a:cs typeface="Lato"/>
              <a:sym typeface="Lato"/>
            </a:endParaRPr>
          </a:p>
        </p:txBody>
      </p:sp>
      <p:sp>
        <p:nvSpPr>
          <p:cNvPr id="65" name="Google Shape;65;p5"/>
          <p:cNvSpPr txBox="1"/>
          <p:nvPr/>
        </p:nvSpPr>
        <p:spPr>
          <a:xfrm>
            <a:off x="360375" y="629075"/>
            <a:ext cx="8136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71" name="Google Shape;71;p2"/>
          <p:cNvGraphicFramePr/>
          <p:nvPr/>
        </p:nvGraphicFramePr>
        <p:xfrm>
          <a:off x="278325" y="1721850"/>
          <a:ext cx="3000000" cy="3000000"/>
        </p:xfrm>
        <a:graphic>
          <a:graphicData uri="http://schemas.openxmlformats.org/drawingml/2006/table">
            <a:tbl>
              <a:tblPr>
                <a:noFill/>
                <a:tableStyleId>{F54EEC50-444B-4C0E-888E-9247F400204A}</a:tableStyleId>
              </a:tblPr>
              <a:tblGrid>
                <a:gridCol w="1395925"/>
                <a:gridCol w="1501275"/>
                <a:gridCol w="1490300"/>
                <a:gridCol w="1619000"/>
                <a:gridCol w="1289125"/>
                <a:gridCol w="1395925"/>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chemeClr val="dk1"/>
                          </a:solidFill>
                          <a:latin typeface="Lato"/>
                          <a:ea typeface="Lato"/>
                          <a:cs typeface="Lato"/>
                          <a:sym typeface="Lato"/>
                        </a:rPr>
                        <a:t>Careers in the City</a:t>
                      </a:r>
                      <a:endParaRPr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accent2"/>
                          </a:solidFill>
                          <a:latin typeface="Lato"/>
                          <a:ea typeface="Lato"/>
                          <a:cs typeface="Lato"/>
                          <a:sym typeface="Lato"/>
                        </a:rPr>
                        <a:t>Apprenticeships</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Entrepreneurship</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Understanding gig work and employment rights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Speaking up at work</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chemeClr val="dk1"/>
                          </a:solidFill>
                          <a:latin typeface="Lato"/>
                          <a:ea typeface="Lato"/>
                          <a:cs typeface="Lato"/>
                          <a:sym typeface="Lato"/>
                        </a:rPr>
                        <a:t>Creating a career plan</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Recap</a:t>
            </a:r>
            <a:r>
              <a:rPr b="1" lang="en-GB" sz="2900">
                <a:latin typeface="Lato"/>
                <a:ea typeface="Lato"/>
                <a:cs typeface="Lato"/>
                <a:sym typeface="Lato"/>
              </a:rPr>
              <a:t> starter</a:t>
            </a:r>
            <a:r>
              <a:rPr b="1" i="0" lang="en-GB" sz="2900" u="none" cap="none" strike="noStrike">
                <a:latin typeface="Lato"/>
                <a:ea typeface="Lato"/>
                <a:cs typeface="Lato"/>
                <a:sym typeface="Lato"/>
              </a:rPr>
              <a:t> | City-based jobs</a:t>
            </a:r>
            <a:endParaRPr b="1" i="0" sz="2900" u="none" cap="none" strike="noStrike">
              <a:latin typeface="Lato"/>
              <a:ea typeface="Lato"/>
              <a:cs typeface="Lato"/>
              <a:sym typeface="Lato"/>
            </a:endParaRPr>
          </a:p>
        </p:txBody>
      </p:sp>
      <p:sp>
        <p:nvSpPr>
          <p:cNvPr id="77" name="Google Shape;77;p6"/>
          <p:cNvSpPr txBox="1"/>
          <p:nvPr/>
        </p:nvSpPr>
        <p:spPr>
          <a:xfrm>
            <a:off x="159425" y="1181275"/>
            <a:ext cx="45417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Think back to the last lesson and complete each question for one of the roles </a:t>
            </a:r>
            <a:r>
              <a:rPr lang="en-GB" sz="1700">
                <a:solidFill>
                  <a:srgbClr val="0543B3"/>
                </a:solidFill>
                <a:latin typeface="Lato"/>
                <a:ea typeface="Lato"/>
                <a:cs typeface="Lato"/>
                <a:sym typeface="Lato"/>
              </a:rPr>
              <a:t>in the mind map</a:t>
            </a:r>
            <a:r>
              <a:rPr b="0" i="0" lang="en-GB" sz="1700" u="none" cap="none" strike="noStrike">
                <a:solidFill>
                  <a:srgbClr val="0543B3"/>
                </a:solidFill>
                <a:latin typeface="Lato"/>
                <a:ea typeface="Lato"/>
                <a:cs typeface="Lato"/>
                <a:sym typeface="Lato"/>
              </a:rPr>
              <a:t>.</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Identify a key task of the job</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Identify a skill required for the job</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Write a short description of the job </a:t>
            </a:r>
            <a:br>
              <a:rPr b="0" i="0" lang="en-GB" sz="1600" u="none" cap="none" strike="noStrike">
                <a:solidFill>
                  <a:srgbClr val="0543B3"/>
                </a:solidFill>
                <a:latin typeface="Lato"/>
                <a:ea typeface="Lato"/>
                <a:cs typeface="Lato"/>
                <a:sym typeface="Lato"/>
              </a:rPr>
            </a:br>
            <a:r>
              <a:rPr b="0" i="0" lang="en-GB" sz="1600" u="none" cap="none" strike="noStrike">
                <a:solidFill>
                  <a:srgbClr val="0543B3"/>
                </a:solidFill>
                <a:latin typeface="Lato"/>
                <a:ea typeface="Lato"/>
                <a:cs typeface="Lato"/>
                <a:sym typeface="Lato"/>
              </a:rPr>
              <a:t>(no more than two sentences)</a:t>
            </a:r>
            <a:endParaRPr b="0" i="0" sz="1600" u="none" cap="none" strike="noStrike">
              <a:solidFill>
                <a:srgbClr val="0543B3"/>
              </a:solidFill>
              <a:latin typeface="Lato"/>
              <a:ea typeface="Lato"/>
              <a:cs typeface="Lato"/>
              <a:sym typeface="Lato"/>
            </a:endParaRPr>
          </a:p>
        </p:txBody>
      </p:sp>
      <p:grpSp>
        <p:nvGrpSpPr>
          <p:cNvPr id="78" name="Google Shape;78;p6"/>
          <p:cNvGrpSpPr/>
          <p:nvPr/>
        </p:nvGrpSpPr>
        <p:grpSpPr>
          <a:xfrm>
            <a:off x="5197346" y="1181280"/>
            <a:ext cx="3546573" cy="3440585"/>
            <a:chOff x="5715600" y="1342718"/>
            <a:chExt cx="3063200" cy="2971657"/>
          </a:xfrm>
        </p:grpSpPr>
        <p:sp>
          <p:nvSpPr>
            <p:cNvPr id="79" name="Google Shape;79;p6"/>
            <p:cNvSpPr/>
            <p:nvPr/>
          </p:nvSpPr>
          <p:spPr>
            <a:xfrm>
              <a:off x="6721555" y="2401368"/>
              <a:ext cx="976800" cy="889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txBox="1"/>
            <p:nvPr/>
          </p:nvSpPr>
          <p:spPr>
            <a:xfrm>
              <a:off x="6864612" y="2531596"/>
              <a:ext cx="690900" cy="628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300"/>
                <a:buFont typeface="Arial"/>
                <a:buNone/>
              </a:pPr>
              <a:r>
                <a:rPr b="1" i="0" lang="en-GB" sz="1300" u="none" cap="none" strike="noStrike">
                  <a:solidFill>
                    <a:srgbClr val="FF8022"/>
                  </a:solidFill>
                  <a:latin typeface="Lato Black"/>
                  <a:ea typeface="Lato Black"/>
                  <a:cs typeface="Lato Black"/>
                  <a:sym typeface="Lato Black"/>
                </a:rPr>
                <a:t>Careers in the city</a:t>
              </a:r>
              <a:endParaRPr b="1" i="0" sz="1300" u="none" cap="none" strike="noStrike">
                <a:solidFill>
                  <a:srgbClr val="FF8022"/>
                </a:solidFill>
                <a:latin typeface="Lato Black"/>
                <a:ea typeface="Lato Black"/>
                <a:cs typeface="Lato Black"/>
                <a:sym typeface="Lato Black"/>
              </a:endParaRPr>
            </a:p>
          </p:txBody>
        </p:sp>
        <p:sp>
          <p:nvSpPr>
            <p:cNvPr id="81" name="Google Shape;81;p6"/>
            <p:cNvSpPr/>
            <p:nvPr/>
          </p:nvSpPr>
          <p:spPr>
            <a:xfrm rot="-5400000">
              <a:off x="7105268" y="2043725"/>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6"/>
            <p:cNvSpPr txBox="1"/>
            <p:nvPr/>
          </p:nvSpPr>
          <p:spPr>
            <a:xfrm rot="-5400000">
              <a:off x="7136595" y="2141525"/>
              <a:ext cx="146700" cy="199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83" name="Google Shape;83;p6"/>
            <p:cNvSpPr/>
            <p:nvPr/>
          </p:nvSpPr>
          <p:spPr>
            <a:xfrm rot="-1659532">
              <a:off x="7625480" y="2264456"/>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
            <p:cNvSpPr txBox="1"/>
            <p:nvPr/>
          </p:nvSpPr>
          <p:spPr>
            <a:xfrm rot="-1664291">
              <a:off x="7629356" y="2342060"/>
              <a:ext cx="157273" cy="1860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85" name="Google Shape;85;p6"/>
            <p:cNvSpPr/>
            <p:nvPr/>
          </p:nvSpPr>
          <p:spPr>
            <a:xfrm rot="1659532">
              <a:off x="7550320" y="3137503"/>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
            <p:cNvSpPr/>
            <p:nvPr/>
          </p:nvSpPr>
          <p:spPr>
            <a:xfrm rot="5400000">
              <a:off x="7105298" y="3316170"/>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6"/>
            <p:cNvSpPr txBox="1"/>
            <p:nvPr/>
          </p:nvSpPr>
          <p:spPr>
            <a:xfrm rot="5400000">
              <a:off x="7136673" y="3351270"/>
              <a:ext cx="146700" cy="1992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88" name="Google Shape;88;p6"/>
            <p:cNvSpPr/>
            <p:nvPr/>
          </p:nvSpPr>
          <p:spPr>
            <a:xfrm rot="9140468">
              <a:off x="6568561" y="3113619"/>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6"/>
            <p:cNvSpPr/>
            <p:nvPr/>
          </p:nvSpPr>
          <p:spPr>
            <a:xfrm rot="-9140468">
              <a:off x="6536271" y="2264609"/>
              <a:ext cx="224900" cy="30977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6"/>
            <p:cNvSpPr txBox="1"/>
            <p:nvPr/>
          </p:nvSpPr>
          <p:spPr>
            <a:xfrm rot="1664291">
              <a:off x="6599987" y="2341907"/>
              <a:ext cx="157273" cy="1860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91" name="Google Shape;91;p6"/>
            <p:cNvSpPr/>
            <p:nvPr/>
          </p:nvSpPr>
          <p:spPr>
            <a:xfrm>
              <a:off x="7788423" y="2651720"/>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
            <p:cNvSpPr/>
            <p:nvPr/>
          </p:nvSpPr>
          <p:spPr>
            <a:xfrm rot="10800000">
              <a:off x="6421236" y="2701095"/>
              <a:ext cx="209400" cy="3321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6848805" y="1342718"/>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Lato"/>
                <a:ea typeface="Lato"/>
                <a:cs typeface="Lato"/>
                <a:sym typeface="Lato"/>
              </a:endParaRPr>
            </a:p>
          </p:txBody>
        </p:sp>
        <p:sp>
          <p:nvSpPr>
            <p:cNvPr id="94" name="Google Shape;94;p6"/>
            <p:cNvSpPr/>
            <p:nvPr/>
          </p:nvSpPr>
          <p:spPr>
            <a:xfrm>
              <a:off x="7770424" y="1696723"/>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p:nvPr/>
          </p:nvSpPr>
          <p:spPr>
            <a:xfrm>
              <a:off x="8087900" y="24943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
            <p:cNvSpPr/>
            <p:nvPr/>
          </p:nvSpPr>
          <p:spPr>
            <a:xfrm>
              <a:off x="5958614" y="1611274"/>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p:nvPr/>
          </p:nvSpPr>
          <p:spPr>
            <a:xfrm>
              <a:off x="5715600" y="2515550"/>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p:nvPr/>
          </p:nvSpPr>
          <p:spPr>
            <a:xfrm>
              <a:off x="7698550" y="32905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
            <p:cNvSpPr/>
            <p:nvPr/>
          </p:nvSpPr>
          <p:spPr>
            <a:xfrm>
              <a:off x="6864600" y="361117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
            <p:cNvSpPr/>
            <p:nvPr/>
          </p:nvSpPr>
          <p:spPr>
            <a:xfrm>
              <a:off x="6030650" y="3332925"/>
              <a:ext cx="690900" cy="703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6"/>
          <p:cNvSpPr txBox="1"/>
          <p:nvPr/>
        </p:nvSpPr>
        <p:spPr>
          <a:xfrm>
            <a:off x="159425" y="3705575"/>
            <a:ext cx="4541700" cy="10467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accent1"/>
                </a:solidFill>
                <a:latin typeface="Lato"/>
                <a:ea typeface="Lato"/>
                <a:cs typeface="Lato"/>
                <a:sym typeface="Lato"/>
              </a:rPr>
              <a:t>Stretch: </a:t>
            </a:r>
            <a:r>
              <a:rPr b="1" i="0" lang="en-GB" sz="1400" u="none" cap="none" strike="noStrike">
                <a:solidFill>
                  <a:schemeClr val="accent1"/>
                </a:solidFill>
                <a:latin typeface="Lato"/>
                <a:ea typeface="Lato"/>
                <a:cs typeface="Lato"/>
                <a:sym typeface="Lato"/>
              </a:rPr>
              <a:t>Can you think of any other City-based jobs?</a:t>
            </a:r>
            <a:endParaRPr b="1" i="0"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Lato"/>
                <a:ea typeface="Lato"/>
                <a:cs typeface="Lato"/>
                <a:sym typeface="Lato"/>
              </a:rPr>
              <a:t>What are the key tasks the job might involve?</a:t>
            </a:r>
            <a:endParaRPr b="0" i="0" sz="14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Lato"/>
                <a:ea typeface="Lato"/>
                <a:cs typeface="Lato"/>
                <a:sym typeface="Lato"/>
              </a:rPr>
              <a:t>What skills might be required?</a:t>
            </a:r>
            <a:endParaRPr b="0" i="0" sz="1400" u="none" cap="none" strike="noStrike">
              <a:solidFill>
                <a:schemeClr val="accent1"/>
              </a:solidFill>
              <a:latin typeface="Lato"/>
              <a:ea typeface="Lato"/>
              <a:cs typeface="Lato"/>
              <a:sym typeface="Lato"/>
            </a:endParaRPr>
          </a:p>
        </p:txBody>
      </p:sp>
      <p:sp>
        <p:nvSpPr>
          <p:cNvPr id="102" name="Google Shape;102;p6"/>
          <p:cNvSpPr txBox="1"/>
          <p:nvPr/>
        </p:nvSpPr>
        <p:spPr>
          <a:xfrm>
            <a:off x="6464625" y="1320975"/>
            <a:ext cx="912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Investment Analyst</a:t>
            </a:r>
            <a:endParaRPr b="0" i="0" sz="1100" u="none" cap="none" strike="noStrike">
              <a:solidFill>
                <a:srgbClr val="000000"/>
              </a:solidFill>
              <a:latin typeface="Lato"/>
              <a:ea typeface="Lato"/>
              <a:cs typeface="Lato"/>
              <a:sym typeface="Lato"/>
            </a:endParaRPr>
          </a:p>
        </p:txBody>
      </p:sp>
      <p:sp>
        <p:nvSpPr>
          <p:cNvPr id="103" name="Google Shape;103;p6"/>
          <p:cNvSpPr txBox="1"/>
          <p:nvPr/>
        </p:nvSpPr>
        <p:spPr>
          <a:xfrm>
            <a:off x="7521100" y="1798150"/>
            <a:ext cx="912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Auditor</a:t>
            </a:r>
            <a:endParaRPr b="0" i="0" sz="1100" u="none" cap="none" strike="noStrike">
              <a:solidFill>
                <a:srgbClr val="000000"/>
              </a:solidFill>
              <a:latin typeface="Lato"/>
              <a:ea typeface="Lato"/>
              <a:cs typeface="Lato"/>
              <a:sym typeface="Lato"/>
            </a:endParaRPr>
          </a:p>
        </p:txBody>
      </p:sp>
      <p:sp>
        <p:nvSpPr>
          <p:cNvPr id="104" name="Google Shape;104;p6"/>
          <p:cNvSpPr txBox="1"/>
          <p:nvPr/>
        </p:nvSpPr>
        <p:spPr>
          <a:xfrm>
            <a:off x="5480013" y="3680075"/>
            <a:ext cx="984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Management consultant</a:t>
            </a:r>
            <a:endParaRPr b="0" i="0" sz="1000" u="none" cap="none" strike="noStrike">
              <a:solidFill>
                <a:srgbClr val="000000"/>
              </a:solidFill>
              <a:latin typeface="Lato"/>
              <a:ea typeface="Lato"/>
              <a:cs typeface="Lato"/>
              <a:sym typeface="Lato"/>
            </a:endParaRPr>
          </a:p>
        </p:txBody>
      </p:sp>
      <p:sp>
        <p:nvSpPr>
          <p:cNvPr id="105" name="Google Shape;105;p6"/>
          <p:cNvSpPr txBox="1"/>
          <p:nvPr/>
        </p:nvSpPr>
        <p:spPr>
          <a:xfrm>
            <a:off x="7439700" y="3586325"/>
            <a:ext cx="912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Personal assistant</a:t>
            </a:r>
            <a:endParaRPr b="0" i="0" sz="1100" u="none" cap="none" strike="noStrike">
              <a:solidFill>
                <a:srgbClr val="000000"/>
              </a:solidFill>
              <a:latin typeface="Lato"/>
              <a:ea typeface="Lato"/>
              <a:cs typeface="Lato"/>
              <a:sym typeface="Lato"/>
            </a:endParaRPr>
          </a:p>
        </p:txBody>
      </p:sp>
      <p:sp>
        <p:nvSpPr>
          <p:cNvPr id="106" name="Google Shape;106;p6"/>
          <p:cNvSpPr txBox="1"/>
          <p:nvPr/>
        </p:nvSpPr>
        <p:spPr>
          <a:xfrm>
            <a:off x="7934425" y="2665375"/>
            <a:ext cx="912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PR Manager</a:t>
            </a:r>
            <a:endParaRPr b="0" i="0" sz="1100" u="none" cap="none" strike="noStrike">
              <a:solidFill>
                <a:srgbClr val="000000"/>
              </a:solidFill>
              <a:latin typeface="Lato"/>
              <a:ea typeface="Lato"/>
              <a:cs typeface="Lato"/>
              <a:sym typeface="Lato"/>
            </a:endParaRPr>
          </a:p>
        </p:txBody>
      </p:sp>
      <p:sp>
        <p:nvSpPr>
          <p:cNvPr id="107" name="Google Shape;107;p6"/>
          <p:cNvSpPr txBox="1"/>
          <p:nvPr/>
        </p:nvSpPr>
        <p:spPr>
          <a:xfrm>
            <a:off x="5097800" y="2749975"/>
            <a:ext cx="10104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Underwriter</a:t>
            </a:r>
            <a:endParaRPr b="0" i="0" sz="1100" u="none" cap="none" strike="noStrike">
              <a:solidFill>
                <a:srgbClr val="000000"/>
              </a:solidFill>
              <a:latin typeface="Lato"/>
              <a:ea typeface="Lato"/>
              <a:cs typeface="Lato"/>
              <a:sym typeface="Lato"/>
            </a:endParaRPr>
          </a:p>
        </p:txBody>
      </p:sp>
      <p:sp>
        <p:nvSpPr>
          <p:cNvPr id="108" name="Google Shape;108;p6"/>
          <p:cNvSpPr txBox="1"/>
          <p:nvPr/>
        </p:nvSpPr>
        <p:spPr>
          <a:xfrm>
            <a:off x="5408150" y="1699975"/>
            <a:ext cx="912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Accountant</a:t>
            </a:r>
            <a:endParaRPr b="0" i="0" sz="1100" u="none" cap="none" strike="noStrike">
              <a:solidFill>
                <a:srgbClr val="000000"/>
              </a:solidFill>
              <a:latin typeface="Lato"/>
              <a:ea typeface="Lato"/>
              <a:cs typeface="Lato"/>
              <a:sym typeface="Lato"/>
            </a:endParaRPr>
          </a:p>
        </p:txBody>
      </p:sp>
      <p:sp>
        <p:nvSpPr>
          <p:cNvPr id="109" name="Google Shape;109;p6"/>
          <p:cNvSpPr txBox="1"/>
          <p:nvPr/>
        </p:nvSpPr>
        <p:spPr>
          <a:xfrm>
            <a:off x="6428313" y="4008025"/>
            <a:ext cx="984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Investment analyst</a:t>
            </a:r>
            <a:endParaRPr b="0" i="0" sz="1000" u="none" cap="none" strike="noStrike">
              <a:solidFill>
                <a:srgbClr val="000000"/>
              </a:solidFill>
              <a:latin typeface="Lato"/>
              <a:ea typeface="Lato"/>
              <a:cs typeface="Lato"/>
              <a:sym typeface="Lato"/>
            </a:endParaRPr>
          </a:p>
        </p:txBody>
      </p:sp>
      <p:sp>
        <p:nvSpPr>
          <p:cNvPr id="110" name="Google Shape;110;p6"/>
          <p:cNvSpPr txBox="1"/>
          <p:nvPr/>
        </p:nvSpPr>
        <p:spPr>
          <a:xfrm>
            <a:off x="159425" y="4804800"/>
            <a:ext cx="7462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 Starter</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Discussion</a:t>
            </a:r>
            <a:r>
              <a:rPr b="1" i="0" lang="en-GB" sz="2900" u="none" cap="none" strike="noStrike">
                <a:latin typeface="Lato"/>
                <a:ea typeface="Lato"/>
                <a:cs typeface="Lato"/>
                <a:sym typeface="Lato"/>
              </a:rPr>
              <a:t> | Apprenticeships</a:t>
            </a:r>
            <a:endParaRPr b="1" i="0" sz="2900" u="none" cap="none" strike="noStrike">
              <a:latin typeface="Lato"/>
              <a:ea typeface="Lato"/>
              <a:cs typeface="Lato"/>
              <a:sym typeface="Lato"/>
            </a:endParaRPr>
          </a:p>
        </p:txBody>
      </p:sp>
      <p:sp>
        <p:nvSpPr>
          <p:cNvPr id="116" name="Google Shape;116;p7"/>
          <p:cNvSpPr txBox="1"/>
          <p:nvPr/>
        </p:nvSpPr>
        <p:spPr>
          <a:xfrm>
            <a:off x="108450" y="1157950"/>
            <a:ext cx="62187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What do you know about apprenticeships?</a:t>
            </a:r>
            <a:endParaRPr b="1"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Write down a list of things that you know about apprenticeships. </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Use the pointers below for some guidance</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sp>
        <p:nvSpPr>
          <p:cNvPr id="117" name="Google Shape;117;p7"/>
          <p:cNvSpPr txBox="1"/>
          <p:nvPr/>
        </p:nvSpPr>
        <p:spPr>
          <a:xfrm>
            <a:off x="140499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Age</a:t>
            </a:r>
            <a:endParaRPr b="1" i="0" sz="1500" u="none" cap="none" strike="noStrike">
              <a:solidFill>
                <a:schemeClr val="lt1"/>
              </a:solidFill>
              <a:latin typeface="Lato"/>
              <a:ea typeface="Lato"/>
              <a:cs typeface="Lato"/>
              <a:sym typeface="Lato"/>
            </a:endParaRPr>
          </a:p>
        </p:txBody>
      </p:sp>
      <p:sp>
        <p:nvSpPr>
          <p:cNvPr id="118" name="Google Shape;118;p7"/>
          <p:cNvSpPr txBox="1"/>
          <p:nvPr/>
        </p:nvSpPr>
        <p:spPr>
          <a:xfrm>
            <a:off x="3185275" y="4353375"/>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Qualifications</a:t>
            </a:r>
            <a:endParaRPr b="1" i="0" sz="1500" u="none" cap="none" strike="noStrike">
              <a:solidFill>
                <a:schemeClr val="lt1"/>
              </a:solidFill>
              <a:latin typeface="Lato"/>
              <a:ea typeface="Lato"/>
              <a:cs typeface="Lato"/>
              <a:sym typeface="Lato"/>
            </a:endParaRPr>
          </a:p>
        </p:txBody>
      </p:sp>
      <p:sp>
        <p:nvSpPr>
          <p:cNvPr id="119" name="Google Shape;119;p7"/>
          <p:cNvSpPr txBox="1"/>
          <p:nvPr/>
        </p:nvSpPr>
        <p:spPr>
          <a:xfrm>
            <a:off x="2362326" y="3507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Income</a:t>
            </a:r>
            <a:endParaRPr b="1" i="0" sz="1500" u="none" cap="none" strike="noStrike">
              <a:solidFill>
                <a:schemeClr val="lt1"/>
              </a:solidFill>
              <a:latin typeface="Lato"/>
              <a:ea typeface="Lato"/>
              <a:cs typeface="Lato"/>
              <a:sym typeface="Lato"/>
            </a:endParaRPr>
          </a:p>
        </p:txBody>
      </p:sp>
      <p:sp>
        <p:nvSpPr>
          <p:cNvPr id="120" name="Google Shape;120;p7"/>
          <p:cNvSpPr txBox="1"/>
          <p:nvPr/>
        </p:nvSpPr>
        <p:spPr>
          <a:xfrm>
            <a:off x="3434720" y="2800350"/>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Levels</a:t>
            </a:r>
            <a:endParaRPr b="1" i="0" sz="1500" u="none" cap="none" strike="noStrike">
              <a:solidFill>
                <a:schemeClr val="lt1"/>
              </a:solidFill>
              <a:latin typeface="Lato"/>
              <a:ea typeface="Lato"/>
              <a:cs typeface="Lato"/>
              <a:sym typeface="Lato"/>
            </a:endParaRPr>
          </a:p>
        </p:txBody>
      </p:sp>
      <p:sp>
        <p:nvSpPr>
          <p:cNvPr id="121" name="Google Shape;121;p7"/>
          <p:cNvSpPr txBox="1"/>
          <p:nvPr/>
        </p:nvSpPr>
        <p:spPr>
          <a:xfrm>
            <a:off x="1151404" y="4353363"/>
            <a:ext cx="11148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Time</a:t>
            </a:r>
            <a:endParaRPr b="1" i="0" sz="1500" u="none" cap="none" strike="noStrike">
              <a:solidFill>
                <a:schemeClr val="lt1"/>
              </a:solidFill>
              <a:latin typeface="Lato"/>
              <a:ea typeface="Lato"/>
              <a:cs typeface="Lato"/>
              <a:sym typeface="Lato"/>
            </a:endParaRPr>
          </a:p>
        </p:txBody>
      </p:sp>
      <p:sp>
        <p:nvSpPr>
          <p:cNvPr id="122" name="Google Shape;122;p7"/>
          <p:cNvSpPr txBox="1"/>
          <p:nvPr/>
        </p:nvSpPr>
        <p:spPr>
          <a:xfrm>
            <a:off x="4357937" y="3507350"/>
            <a:ext cx="12111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Training</a:t>
            </a:r>
            <a:endParaRPr b="1" i="0" sz="1500" u="none" cap="none" strike="noStrike">
              <a:solidFill>
                <a:schemeClr val="lt1"/>
              </a:solidFill>
              <a:latin typeface="Lato"/>
              <a:ea typeface="Lato"/>
              <a:cs typeface="Lato"/>
              <a:sym typeface="Lato"/>
            </a:endParaRPr>
          </a:p>
        </p:txBody>
      </p:sp>
      <p:sp>
        <p:nvSpPr>
          <p:cNvPr id="123" name="Google Shape;123;p7"/>
          <p:cNvSpPr txBox="1"/>
          <p:nvPr/>
        </p:nvSpPr>
        <p:spPr>
          <a:xfrm>
            <a:off x="184649" y="3507338"/>
            <a:ext cx="1396500" cy="415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Fee</a:t>
            </a:r>
            <a:endParaRPr b="1" i="0" sz="1500" u="none" cap="none" strike="noStrike">
              <a:solidFill>
                <a:schemeClr val="lt1"/>
              </a:solidFill>
              <a:latin typeface="Lato"/>
              <a:ea typeface="Lato"/>
              <a:cs typeface="Lato"/>
              <a:sym typeface="Lato"/>
            </a:endParaRPr>
          </a:p>
        </p:txBody>
      </p:sp>
      <p:grpSp>
        <p:nvGrpSpPr>
          <p:cNvPr id="124" name="Google Shape;124;p7"/>
          <p:cNvGrpSpPr/>
          <p:nvPr/>
        </p:nvGrpSpPr>
        <p:grpSpPr>
          <a:xfrm>
            <a:off x="6281650" y="1564525"/>
            <a:ext cx="2579106" cy="2601576"/>
            <a:chOff x="6281650" y="1564525"/>
            <a:chExt cx="2579106" cy="2601576"/>
          </a:xfrm>
        </p:grpSpPr>
        <p:pic>
          <p:nvPicPr>
            <p:cNvPr id="125" name="Google Shape;125;p7"/>
            <p:cNvPicPr preferRelativeResize="0"/>
            <p:nvPr/>
          </p:nvPicPr>
          <p:blipFill rotWithShape="1">
            <a:blip r:embed="rId3">
              <a:alphaModFix/>
            </a:blip>
            <a:srcRect b="0" l="0" r="0" t="0"/>
            <a:stretch/>
          </p:blipFill>
          <p:spPr>
            <a:xfrm>
              <a:off x="7571205" y="1564525"/>
              <a:ext cx="1289551" cy="1289551"/>
            </a:xfrm>
            <a:prstGeom prst="rect">
              <a:avLst/>
            </a:prstGeom>
            <a:noFill/>
            <a:ln>
              <a:noFill/>
            </a:ln>
          </p:spPr>
        </p:pic>
        <p:pic>
          <p:nvPicPr>
            <p:cNvPr id="126" name="Google Shape;126;p7"/>
            <p:cNvPicPr preferRelativeResize="0"/>
            <p:nvPr/>
          </p:nvPicPr>
          <p:blipFill rotWithShape="1">
            <a:blip r:embed="rId4">
              <a:alphaModFix/>
            </a:blip>
            <a:srcRect b="0" l="0" r="0" t="0"/>
            <a:stretch/>
          </p:blipFill>
          <p:spPr>
            <a:xfrm>
              <a:off x="7571200" y="2876550"/>
              <a:ext cx="1289551" cy="1289551"/>
            </a:xfrm>
            <a:prstGeom prst="rect">
              <a:avLst/>
            </a:prstGeom>
            <a:noFill/>
            <a:ln>
              <a:noFill/>
            </a:ln>
          </p:spPr>
        </p:pic>
        <p:pic>
          <p:nvPicPr>
            <p:cNvPr id="127" name="Google Shape;127;p7"/>
            <p:cNvPicPr preferRelativeResize="0"/>
            <p:nvPr/>
          </p:nvPicPr>
          <p:blipFill rotWithShape="1">
            <a:blip r:embed="rId5">
              <a:alphaModFix/>
            </a:blip>
            <a:srcRect b="0" l="0" r="0" t="0"/>
            <a:stretch/>
          </p:blipFill>
          <p:spPr>
            <a:xfrm>
              <a:off x="6281650" y="1564525"/>
              <a:ext cx="1289551" cy="1289551"/>
            </a:xfrm>
            <a:prstGeom prst="rect">
              <a:avLst/>
            </a:prstGeom>
            <a:noFill/>
            <a:ln>
              <a:noFill/>
            </a:ln>
          </p:spPr>
        </p:pic>
        <p:pic>
          <p:nvPicPr>
            <p:cNvPr id="128" name="Google Shape;128;p7"/>
            <p:cNvPicPr preferRelativeResize="0"/>
            <p:nvPr/>
          </p:nvPicPr>
          <p:blipFill rotWithShape="1">
            <a:blip r:embed="rId6">
              <a:alphaModFix/>
            </a:blip>
            <a:srcRect b="0" l="0" r="0" t="0"/>
            <a:stretch/>
          </p:blipFill>
          <p:spPr>
            <a:xfrm>
              <a:off x="6281650" y="2876550"/>
              <a:ext cx="1289551" cy="1289551"/>
            </a:xfrm>
            <a:prstGeom prst="rect">
              <a:avLst/>
            </a:prstGeom>
            <a:noFill/>
            <a:ln>
              <a:noFill/>
            </a:ln>
          </p:spPr>
        </p:pic>
        <p:pic>
          <p:nvPicPr>
            <p:cNvPr id="129" name="Google Shape;129;p7"/>
            <p:cNvPicPr preferRelativeResize="0"/>
            <p:nvPr/>
          </p:nvPicPr>
          <p:blipFill rotWithShape="1">
            <a:blip r:embed="rId7">
              <a:alphaModFix/>
            </a:blip>
            <a:srcRect b="0" l="0" r="0" t="0"/>
            <a:stretch/>
          </p:blipFill>
          <p:spPr>
            <a:xfrm>
              <a:off x="6449825" y="3107775"/>
              <a:ext cx="979525" cy="928575"/>
            </a:xfrm>
            <a:prstGeom prst="rect">
              <a:avLst/>
            </a:prstGeom>
            <a:noFill/>
            <a:ln>
              <a:noFill/>
            </a:ln>
          </p:spPr>
        </p:pic>
        <p:pic>
          <p:nvPicPr>
            <p:cNvPr id="130" name="Google Shape;130;p7"/>
            <p:cNvPicPr preferRelativeResize="0"/>
            <p:nvPr/>
          </p:nvPicPr>
          <p:blipFill rotWithShape="1">
            <a:blip r:embed="rId8">
              <a:alphaModFix/>
            </a:blip>
            <a:srcRect b="0" l="0" r="0" t="0"/>
            <a:stretch/>
          </p:blipFill>
          <p:spPr>
            <a:xfrm>
              <a:off x="7726775" y="1736600"/>
              <a:ext cx="1004450" cy="100445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What are apprenticeships?</a:t>
            </a:r>
            <a:endParaRPr b="1" i="0" sz="2900" u="none" cap="none" strike="noStrike">
              <a:latin typeface="Lato"/>
              <a:ea typeface="Lato"/>
              <a:cs typeface="Lato"/>
              <a:sym typeface="Lato"/>
            </a:endParaRPr>
          </a:p>
        </p:txBody>
      </p:sp>
      <p:pic>
        <p:nvPicPr>
          <p:cNvPr descr="Hear from top recruiters and managers as they answer some of the most frequently asked questions about apprenticeships. FT.com is free for secondary schools around the globe. Students and teachers can register here: https://www.ft.com/schoolsarefree  &#10;&#10;►Subscribe to watch more videos on careers, finance and more: http://bit.ly/ftssubscribe   &#10;&#10;► A guide to the FT for for students: https://www.ft.com/ft-secondary-schools &#10;&#10;►Follow us on Twitter: https://twitter.com/ft4s" id="136" name="Google Shape;136;p8" title="Apprenticeships vs university: which is best? | FT Schools">
            <a:hlinkClick r:id="rId3"/>
          </p:cNvPr>
          <p:cNvPicPr preferRelativeResize="0"/>
          <p:nvPr/>
        </p:nvPicPr>
        <p:blipFill rotWithShape="1">
          <a:blip r:embed="rId4">
            <a:alphaModFix/>
          </a:blip>
          <a:srcRect b="0" l="0" r="0" t="0"/>
          <a:stretch/>
        </p:blipFill>
        <p:spPr>
          <a:xfrm>
            <a:off x="179150" y="1210525"/>
            <a:ext cx="4572000" cy="3429000"/>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pic>
      <p:sp>
        <p:nvSpPr>
          <p:cNvPr id="137" name="Google Shape;137;p8"/>
          <p:cNvSpPr txBox="1"/>
          <p:nvPr/>
        </p:nvSpPr>
        <p:spPr>
          <a:xfrm>
            <a:off x="5012825" y="1218300"/>
            <a:ext cx="3923100" cy="292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Questions</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three things will you do at the same time on an apprenticeship?</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Do apprenticeships result in a qualification?</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is a degree apprenticeship?</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0" i="0" lang="en-GB" sz="1600" u="none" cap="none" strike="noStrike">
                <a:solidFill>
                  <a:srgbClr val="0543B3"/>
                </a:solidFill>
                <a:latin typeface="Lato"/>
                <a:ea typeface="Lato"/>
                <a:cs typeface="Lato"/>
                <a:sym typeface="Lato"/>
              </a:rPr>
              <a:t>What are the benefits of apprenticeships to employers?</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543B3"/>
              </a:solidFill>
              <a:latin typeface="Lato"/>
              <a:ea typeface="Lato"/>
              <a:cs typeface="Lato"/>
              <a:sym typeface="Lato"/>
            </a:endParaRPr>
          </a:p>
        </p:txBody>
      </p:sp>
      <p:sp>
        <p:nvSpPr>
          <p:cNvPr id="138" name="Google Shape;138;p8"/>
          <p:cNvSpPr txBox="1"/>
          <p:nvPr/>
        </p:nvSpPr>
        <p:spPr>
          <a:xfrm>
            <a:off x="179150" y="4715725"/>
            <a:ext cx="5277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Video (watch to 01:45) - </a:t>
            </a:r>
            <a:r>
              <a:rPr lang="en-GB" sz="1000" u="sng">
                <a:solidFill>
                  <a:schemeClr val="accent2"/>
                </a:solidFill>
                <a:latin typeface="Lato"/>
                <a:ea typeface="Lato"/>
                <a:cs typeface="Lato"/>
                <a:sym typeface="Lato"/>
                <a:hlinkClick r:id="rId5">
                  <a:extLst>
                    <a:ext uri="{A12FA001-AC4F-418D-AE19-62706E023703}">
                      <ahyp:hlinkClr val="tx"/>
                    </a:ext>
                  </a:extLst>
                </a:hlinkClick>
              </a:rPr>
              <a:t>Apprenticeships vs university: which is best? | FT Schools</a:t>
            </a:r>
            <a:r>
              <a:rPr b="0" i="0" lang="en-GB" sz="1000" u="none" cap="none" strike="noStrike">
                <a:solidFill>
                  <a:schemeClr val="accent2"/>
                </a:solidFill>
                <a:latin typeface="Lato"/>
                <a:ea typeface="Lato"/>
                <a:cs typeface="Lato"/>
                <a:sym typeface="Lato"/>
              </a:rPr>
              <a:t> </a:t>
            </a:r>
            <a:endParaRPr b="0" i="0" sz="10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Apprenticeship levels</a:t>
            </a:r>
            <a:endParaRPr b="1" i="0" sz="2900" u="none" cap="none" strike="noStrike">
              <a:latin typeface="Lato"/>
              <a:ea typeface="Lato"/>
              <a:cs typeface="Lato"/>
              <a:sym typeface="Lato"/>
            </a:endParaRPr>
          </a:p>
        </p:txBody>
      </p:sp>
      <p:sp>
        <p:nvSpPr>
          <p:cNvPr id="144" name="Google Shape;144;p9"/>
          <p:cNvSpPr txBox="1"/>
          <p:nvPr/>
        </p:nvSpPr>
        <p:spPr>
          <a:xfrm>
            <a:off x="978675" y="1109100"/>
            <a:ext cx="80130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Each apprenticeship has a </a:t>
            </a:r>
            <a:r>
              <a:rPr b="1" i="0" lang="en-GB" sz="1700" u="none" cap="none" strike="noStrike">
                <a:solidFill>
                  <a:srgbClr val="0543B3"/>
                </a:solidFill>
                <a:latin typeface="Lato"/>
                <a:ea typeface="Lato"/>
                <a:cs typeface="Lato"/>
                <a:sym typeface="Lato"/>
              </a:rPr>
              <a:t>level</a:t>
            </a:r>
            <a:r>
              <a:rPr b="0" i="0" lang="en-GB" sz="1700" u="none" cap="none" strike="noStrike">
                <a:solidFill>
                  <a:srgbClr val="0543B3"/>
                </a:solidFill>
                <a:latin typeface="Lato"/>
                <a:ea typeface="Lato"/>
                <a:cs typeface="Lato"/>
                <a:sym typeface="Lato"/>
              </a:rPr>
              <a:t>, as well as an equivalent </a:t>
            </a:r>
            <a:r>
              <a:rPr b="1" i="0" lang="en-GB" sz="1700" u="none" cap="none" strike="noStrike">
                <a:solidFill>
                  <a:srgbClr val="0543B3"/>
                </a:solidFill>
                <a:latin typeface="Lato"/>
                <a:ea typeface="Lato"/>
                <a:cs typeface="Lato"/>
                <a:sym typeface="Lato"/>
              </a:rPr>
              <a:t>educational level</a:t>
            </a:r>
            <a:r>
              <a:rPr b="0" i="0" lang="en-GB" sz="1700" u="none" cap="none" strike="noStrike">
                <a:solidFill>
                  <a:srgbClr val="0543B3"/>
                </a:solidFill>
                <a:latin typeface="Lato"/>
                <a:ea typeface="Lato"/>
                <a:cs typeface="Lato"/>
                <a:sym typeface="Lato"/>
              </a:rPr>
              <a:t>.</a:t>
            </a:r>
            <a:endParaRPr b="0" i="0" sz="17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543B3"/>
                </a:solidFill>
                <a:latin typeface="Lato"/>
                <a:ea typeface="Lato"/>
                <a:cs typeface="Lato"/>
                <a:sym typeface="Lato"/>
              </a:rPr>
              <a:t>You can start an apprenticeship at any level, but some require previous qualifications.</a:t>
            </a:r>
            <a:endParaRPr b="0" i="0" sz="1700" u="none" cap="none" strike="noStrike">
              <a:solidFill>
                <a:srgbClr val="0543B3"/>
              </a:solidFill>
              <a:latin typeface="Lato"/>
              <a:ea typeface="Lato"/>
              <a:cs typeface="Lato"/>
              <a:sym typeface="Lato"/>
            </a:endParaRPr>
          </a:p>
        </p:txBody>
      </p:sp>
      <p:sp>
        <p:nvSpPr>
          <p:cNvPr id="145" name="Google Shape;145;p9"/>
          <p:cNvSpPr/>
          <p:nvPr/>
        </p:nvSpPr>
        <p:spPr>
          <a:xfrm>
            <a:off x="2980150" y="1992825"/>
            <a:ext cx="5553000" cy="22287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
          <p:cNvSpPr/>
          <p:nvPr/>
        </p:nvSpPr>
        <p:spPr>
          <a:xfrm>
            <a:off x="6047600" y="2113200"/>
            <a:ext cx="2187900" cy="19455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7" name="Google Shape;147;p9"/>
          <p:cNvCxnSpPr/>
          <p:nvPr/>
        </p:nvCxnSpPr>
        <p:spPr>
          <a:xfrm flipH="1" rot="10800000">
            <a:off x="856475" y="3103575"/>
            <a:ext cx="7315500" cy="7200"/>
          </a:xfrm>
          <a:prstGeom prst="straightConnector1">
            <a:avLst/>
          </a:prstGeom>
          <a:noFill/>
          <a:ln cap="flat" cmpd="sng" w="38100">
            <a:solidFill>
              <a:schemeClr val="dk2"/>
            </a:solidFill>
            <a:prstDash val="solid"/>
            <a:round/>
            <a:headEnd len="sm" w="sm" type="none"/>
            <a:tailEnd len="med" w="med" type="triangle"/>
          </a:ln>
        </p:spPr>
      </p:cxnSp>
      <p:sp>
        <p:nvSpPr>
          <p:cNvPr id="148" name="Google Shape;148;p9"/>
          <p:cNvSpPr txBox="1"/>
          <p:nvPr/>
        </p:nvSpPr>
        <p:spPr>
          <a:xfrm>
            <a:off x="453000"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2</a:t>
            </a:r>
            <a:endParaRPr b="1" i="0" sz="1400" u="none" cap="none" strike="noStrike">
              <a:solidFill>
                <a:srgbClr val="000000"/>
              </a:solidFill>
              <a:latin typeface="Lato"/>
              <a:ea typeface="Lato"/>
              <a:cs typeface="Lato"/>
              <a:sym typeface="Lato"/>
            </a:endParaRPr>
          </a:p>
        </p:txBody>
      </p:sp>
      <p:sp>
        <p:nvSpPr>
          <p:cNvPr id="149" name="Google Shape;149;p9"/>
          <p:cNvSpPr txBox="1"/>
          <p:nvPr/>
        </p:nvSpPr>
        <p:spPr>
          <a:xfrm>
            <a:off x="1826900"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3</a:t>
            </a:r>
            <a:endParaRPr b="1" i="0" sz="1400" u="none" cap="none" strike="noStrike">
              <a:solidFill>
                <a:srgbClr val="000000"/>
              </a:solidFill>
              <a:latin typeface="Lato"/>
              <a:ea typeface="Lato"/>
              <a:cs typeface="Lato"/>
              <a:sym typeface="Lato"/>
            </a:endParaRPr>
          </a:p>
        </p:txBody>
      </p:sp>
      <p:sp>
        <p:nvSpPr>
          <p:cNvPr id="150" name="Google Shape;150;p9"/>
          <p:cNvSpPr txBox="1"/>
          <p:nvPr/>
        </p:nvSpPr>
        <p:spPr>
          <a:xfrm>
            <a:off x="3200788"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4</a:t>
            </a:r>
            <a:endParaRPr b="1" i="0" sz="1400" u="none" cap="none" strike="noStrike">
              <a:solidFill>
                <a:srgbClr val="000000"/>
              </a:solidFill>
              <a:latin typeface="Lato"/>
              <a:ea typeface="Lato"/>
              <a:cs typeface="Lato"/>
              <a:sym typeface="Lato"/>
            </a:endParaRPr>
          </a:p>
        </p:txBody>
      </p:sp>
      <p:sp>
        <p:nvSpPr>
          <p:cNvPr id="151" name="Google Shape;151;p9"/>
          <p:cNvSpPr txBox="1"/>
          <p:nvPr/>
        </p:nvSpPr>
        <p:spPr>
          <a:xfrm>
            <a:off x="4624200" y="21564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5</a:t>
            </a:r>
            <a:endParaRPr b="1" i="0" sz="1400" u="none" cap="none" strike="noStrike">
              <a:solidFill>
                <a:srgbClr val="000000"/>
              </a:solidFill>
              <a:latin typeface="Lato"/>
              <a:ea typeface="Lato"/>
              <a:cs typeface="Lato"/>
              <a:sym typeface="Lato"/>
            </a:endParaRPr>
          </a:p>
        </p:txBody>
      </p:sp>
      <p:sp>
        <p:nvSpPr>
          <p:cNvPr id="152" name="Google Shape;152;p9"/>
          <p:cNvSpPr txBox="1"/>
          <p:nvPr/>
        </p:nvSpPr>
        <p:spPr>
          <a:xfrm>
            <a:off x="6063175" y="2183950"/>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6</a:t>
            </a:r>
            <a:endParaRPr b="1" i="0" sz="1400" u="none" cap="none" strike="noStrike">
              <a:solidFill>
                <a:srgbClr val="000000"/>
              </a:solidFill>
              <a:latin typeface="Lato"/>
              <a:ea typeface="Lato"/>
              <a:cs typeface="Lato"/>
              <a:sym typeface="Lato"/>
            </a:endParaRPr>
          </a:p>
        </p:txBody>
      </p:sp>
      <p:sp>
        <p:nvSpPr>
          <p:cNvPr id="153" name="Google Shape;153;p9"/>
          <p:cNvSpPr txBox="1"/>
          <p:nvPr/>
        </p:nvSpPr>
        <p:spPr>
          <a:xfrm>
            <a:off x="7394000" y="2166725"/>
            <a:ext cx="905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Level 7</a:t>
            </a:r>
            <a:endParaRPr b="1" i="0" sz="1400" u="none" cap="none" strike="noStrike">
              <a:solidFill>
                <a:srgbClr val="000000"/>
              </a:solidFill>
              <a:latin typeface="Lato"/>
              <a:ea typeface="Lato"/>
              <a:cs typeface="Lato"/>
              <a:sym typeface="Lato"/>
            </a:endParaRPr>
          </a:p>
        </p:txBody>
      </p:sp>
      <p:sp>
        <p:nvSpPr>
          <p:cNvPr id="154" name="Google Shape;154;p9"/>
          <p:cNvSpPr txBox="1"/>
          <p:nvPr/>
        </p:nvSpPr>
        <p:spPr>
          <a:xfrm>
            <a:off x="237150" y="3571225"/>
            <a:ext cx="1279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Intermediate</a:t>
            </a:r>
            <a:endParaRPr b="1" i="0" sz="1400" u="none" cap="none" strike="noStrike">
              <a:solidFill>
                <a:srgbClr val="000000"/>
              </a:solidFill>
              <a:latin typeface="Lato"/>
              <a:ea typeface="Lato"/>
              <a:cs typeface="Lato"/>
              <a:sym typeface="Lato"/>
            </a:endParaRPr>
          </a:p>
        </p:txBody>
      </p:sp>
      <p:sp>
        <p:nvSpPr>
          <p:cNvPr id="155" name="Google Shape;155;p9"/>
          <p:cNvSpPr txBox="1"/>
          <p:nvPr/>
        </p:nvSpPr>
        <p:spPr>
          <a:xfrm>
            <a:off x="1610661" y="3571225"/>
            <a:ext cx="1279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Advanced</a:t>
            </a:r>
            <a:endParaRPr b="1" i="0" sz="1400" u="none" cap="none" strike="noStrike">
              <a:solidFill>
                <a:srgbClr val="000000"/>
              </a:solidFill>
              <a:latin typeface="Lato"/>
              <a:ea typeface="Lato"/>
              <a:cs typeface="Lato"/>
              <a:sym typeface="Lato"/>
            </a:endParaRPr>
          </a:p>
        </p:txBody>
      </p:sp>
      <p:sp>
        <p:nvSpPr>
          <p:cNvPr id="156" name="Google Shape;156;p9"/>
          <p:cNvSpPr txBox="1"/>
          <p:nvPr/>
        </p:nvSpPr>
        <p:spPr>
          <a:xfrm>
            <a:off x="3861275" y="3571225"/>
            <a:ext cx="1221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Higher</a:t>
            </a:r>
            <a:endParaRPr b="1" i="0" sz="1400" u="none" cap="none" strike="noStrike">
              <a:solidFill>
                <a:srgbClr val="000000"/>
              </a:solidFill>
              <a:latin typeface="Lato"/>
              <a:ea typeface="Lato"/>
              <a:cs typeface="Lato"/>
              <a:sym typeface="Lato"/>
            </a:endParaRPr>
          </a:p>
        </p:txBody>
      </p:sp>
      <p:sp>
        <p:nvSpPr>
          <p:cNvPr id="157" name="Google Shape;157;p9"/>
          <p:cNvSpPr txBox="1"/>
          <p:nvPr/>
        </p:nvSpPr>
        <p:spPr>
          <a:xfrm>
            <a:off x="6531050" y="3571225"/>
            <a:ext cx="1221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Degree</a:t>
            </a:r>
            <a:endParaRPr b="1" i="0" sz="1400" u="none" cap="none" strike="noStrike">
              <a:solidFill>
                <a:srgbClr val="000000"/>
              </a:solidFill>
              <a:latin typeface="Lato"/>
              <a:ea typeface="Lato"/>
              <a:cs typeface="Lato"/>
              <a:sym typeface="Lato"/>
            </a:endParaRPr>
          </a:p>
        </p:txBody>
      </p:sp>
      <p:sp>
        <p:nvSpPr>
          <p:cNvPr id="158" name="Google Shape;158;p9"/>
          <p:cNvSpPr/>
          <p:nvPr/>
        </p:nvSpPr>
        <p:spPr>
          <a:xfrm>
            <a:off x="288050" y="2113200"/>
            <a:ext cx="1232400" cy="19455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
          <p:cNvSpPr/>
          <p:nvPr/>
        </p:nvSpPr>
        <p:spPr>
          <a:xfrm>
            <a:off x="1604689" y="2113200"/>
            <a:ext cx="1291200" cy="1945500"/>
          </a:xfrm>
          <a:prstGeom prst="rect">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pic>
        <p:nvPicPr>
          <p:cNvPr id="160" name="Google Shape;160;p9" title="noun-information-817981.png"/>
          <p:cNvPicPr preferRelativeResize="0"/>
          <p:nvPr/>
        </p:nvPicPr>
        <p:blipFill rotWithShape="1">
          <a:blip r:embed="rId3">
            <a:alphaModFix/>
          </a:blip>
          <a:srcRect b="17552" l="0" r="0" t="0"/>
          <a:stretch/>
        </p:blipFill>
        <p:spPr>
          <a:xfrm>
            <a:off x="237150" y="1237100"/>
            <a:ext cx="697567" cy="575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