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1.xml"/>
  <Override ContentType="application/vnd.openxmlformats-officedocument.presentationml.slideMaster+xml" PartName="/ppt/slideMasters/slideMaster10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11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theme+xml" PartName="/ppt/theme/theme10.xml"/>
  <Override ContentType="application/vnd.openxmlformats-officedocument.theme+xml" PartName="/ppt/theme/theme12.xml"/>
  <Override ContentType="application/vnd.openxmlformats-officedocument.theme+xml" PartName="/ppt/theme/theme9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0" r:id="rId4"/>
    <p:sldMasterId id="2147483652" r:id="rId5"/>
    <p:sldMasterId id="2147483654" r:id="rId6"/>
    <p:sldMasterId id="2147483656" r:id="rId7"/>
    <p:sldMasterId id="2147483658" r:id="rId8"/>
    <p:sldMasterId id="2147483660" r:id="rId9"/>
    <p:sldMasterId id="2147483662" r:id="rId10"/>
    <p:sldMasterId id="2147483664" r:id="rId11"/>
    <p:sldMasterId id="2147483666" r:id="rId12"/>
    <p:sldMasterId id="2147483668" r:id="rId13"/>
  </p:sldMasterIdLst>
  <p:notesMasterIdLst>
    <p:notesMasterId r:id="rId14"/>
  </p:notes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</p:sldIdLst>
  <p:sldSz cy="7920025" cx="10439400"/>
  <p:notesSz cx="6858000" cy="9144000"/>
  <p:embeddedFontLst>
    <p:embeddedFont>
      <p:font typeface="Dosis"/>
      <p:regular r:id="rId45"/>
      <p:bold r:id="rId46"/>
    </p:embeddedFont>
    <p:embeddedFont>
      <p:font typeface="Noto Sans Symbols"/>
      <p:regular r:id="rId47"/>
      <p:bold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9" roundtripDataSignature="AMtx7mhCtgePYUcBs3Pl5OpV3egffxMm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6.xml"/><Relationship Id="rId42" Type="http://schemas.openxmlformats.org/officeDocument/2006/relationships/slide" Target="slides/slide28.xml"/><Relationship Id="rId41" Type="http://schemas.openxmlformats.org/officeDocument/2006/relationships/slide" Target="slides/slide27.xml"/><Relationship Id="rId44" Type="http://schemas.openxmlformats.org/officeDocument/2006/relationships/slide" Target="slides/slide30.xml"/><Relationship Id="rId43" Type="http://schemas.openxmlformats.org/officeDocument/2006/relationships/slide" Target="slides/slide29.xml"/><Relationship Id="rId46" Type="http://schemas.openxmlformats.org/officeDocument/2006/relationships/font" Target="fonts/Dosis-bold.fntdata"/><Relationship Id="rId45" Type="http://schemas.openxmlformats.org/officeDocument/2006/relationships/font" Target="fonts/Dosis-regular.fntdata"/><Relationship Id="rId1" Type="http://schemas.openxmlformats.org/officeDocument/2006/relationships/theme" Target="theme/theme9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48" Type="http://schemas.openxmlformats.org/officeDocument/2006/relationships/font" Target="fonts/NotoSansSymbols-bold.fntdata"/><Relationship Id="rId47" Type="http://schemas.openxmlformats.org/officeDocument/2006/relationships/font" Target="fonts/NotoSansSymbols-regular.fntdata"/><Relationship Id="rId49" Type="http://customschemas.google.com/relationships/presentationmetadata" Target="metadata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31" Type="http://schemas.openxmlformats.org/officeDocument/2006/relationships/slide" Target="slides/slide17.xml"/><Relationship Id="rId30" Type="http://schemas.openxmlformats.org/officeDocument/2006/relationships/slide" Target="slides/slide16.xml"/><Relationship Id="rId33" Type="http://schemas.openxmlformats.org/officeDocument/2006/relationships/slide" Target="slides/slide19.xml"/><Relationship Id="rId32" Type="http://schemas.openxmlformats.org/officeDocument/2006/relationships/slide" Target="slides/slide18.xml"/><Relationship Id="rId35" Type="http://schemas.openxmlformats.org/officeDocument/2006/relationships/slide" Target="slides/slide21.xml"/><Relationship Id="rId34" Type="http://schemas.openxmlformats.org/officeDocument/2006/relationships/slide" Target="slides/slide20.xml"/><Relationship Id="rId37" Type="http://schemas.openxmlformats.org/officeDocument/2006/relationships/slide" Target="slides/slide23.xml"/><Relationship Id="rId36" Type="http://schemas.openxmlformats.org/officeDocument/2006/relationships/slide" Target="slides/slide22.xml"/><Relationship Id="rId39" Type="http://schemas.openxmlformats.org/officeDocument/2006/relationships/slide" Target="slides/slide25.xml"/><Relationship Id="rId38" Type="http://schemas.openxmlformats.org/officeDocument/2006/relationships/slide" Target="slides/slide24.xml"/><Relationship Id="rId20" Type="http://schemas.openxmlformats.org/officeDocument/2006/relationships/slide" Target="slides/slide6.xml"/><Relationship Id="rId22" Type="http://schemas.openxmlformats.org/officeDocument/2006/relationships/slide" Target="slides/slide8.xml"/><Relationship Id="rId21" Type="http://schemas.openxmlformats.org/officeDocument/2006/relationships/slide" Target="slides/slide7.xml"/><Relationship Id="rId24" Type="http://schemas.openxmlformats.org/officeDocument/2006/relationships/slide" Target="slides/slide10.xml"/><Relationship Id="rId23" Type="http://schemas.openxmlformats.org/officeDocument/2006/relationships/slide" Target="slides/slide9.xml"/><Relationship Id="rId26" Type="http://schemas.openxmlformats.org/officeDocument/2006/relationships/slide" Target="slides/slide12.xml"/><Relationship Id="rId25" Type="http://schemas.openxmlformats.org/officeDocument/2006/relationships/slide" Target="slides/slide11.xml"/><Relationship Id="rId28" Type="http://schemas.openxmlformats.org/officeDocument/2006/relationships/slide" Target="slides/slide14.xml"/><Relationship Id="rId27" Type="http://schemas.openxmlformats.org/officeDocument/2006/relationships/slide" Target="slides/slide13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9.xml"/><Relationship Id="rId10" Type="http://schemas.openxmlformats.org/officeDocument/2006/relationships/slideMaster" Target="slideMasters/slideMaster8.xml"/><Relationship Id="rId13" Type="http://schemas.openxmlformats.org/officeDocument/2006/relationships/slideMaster" Target="slideMasters/slideMaster11.xml"/><Relationship Id="rId12" Type="http://schemas.openxmlformats.org/officeDocument/2006/relationships/slideMaster" Target="slideMasters/slideMaster10.xml"/><Relationship Id="rId15" Type="http://schemas.openxmlformats.org/officeDocument/2006/relationships/slide" Target="slides/slide1.xml"/><Relationship Id="rId14" Type="http://schemas.openxmlformats.org/officeDocument/2006/relationships/notesMaster" Target="notesMasters/notesMaster1.xml"/><Relationship Id="rId17" Type="http://schemas.openxmlformats.org/officeDocument/2006/relationships/slide" Target="slides/slide3.xml"/><Relationship Id="rId16" Type="http://schemas.openxmlformats.org/officeDocument/2006/relationships/slide" Target="slides/slide2.xml"/><Relationship Id="rId19" Type="http://schemas.openxmlformats.org/officeDocument/2006/relationships/slide" Target="slides/slide5.xml"/><Relationship Id="rId1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 txBox="1"/>
          <p:nvPr>
            <p:ph idx="3"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fr-FR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:notes"/>
          <p:cNvSpPr/>
          <p:nvPr>
            <p:ph idx="2" type="sldImg"/>
          </p:nvPr>
        </p:nvSpPr>
        <p:spPr>
          <a:xfrm>
            <a:off x="1395360" y="1143000"/>
            <a:ext cx="4066920" cy="308592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3" name="Google Shape;133;p1:notes"/>
          <p:cNvSpPr txBox="1"/>
          <p:nvPr>
            <p:ph idx="1"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6000" lvl="0" marL="216000" rtl="0" algn="l"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0" sz="770" u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4" name="Google Shape;134;p1:notes"/>
          <p:cNvSpPr txBox="1"/>
          <p:nvPr>
            <p:ph idx="12" type="sldNum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fr-FR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0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1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2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3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4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5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16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7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18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19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20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1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21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2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22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23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24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5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26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27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28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29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3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0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30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4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5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6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7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7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8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9:notes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9:notes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2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2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8" name="Google Shape;18;p32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_WITH_CAPTION_TEXT" type="blank">
  <p:cSld name="BLANK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0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50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19" name="Google Shape;119;p50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_WITH_CAPTION_TEXT" type="blank">
  <p:cSld name="BLANK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2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52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30" name="Google Shape;130;p52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_TEXT" type="vertTx">
  <p:cSld name="VERTICAL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4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4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8" name="Google Shape;28;p34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_TITLE_AND_VERTICAL_TEXT" type="vertTitleAndTx">
  <p:cSld name="VERTICAL_TITLE_AND_VERTICAL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6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6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8" name="Google Shape;38;p36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8"/>
          <p:cNvSpPr txBox="1"/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8"/>
          <p:cNvSpPr txBox="1"/>
          <p:nvPr>
            <p:ph idx="1" type="subTitle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7" name="Google Shape;47;p38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8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9" name="Google Shape;49;p38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" type="obj">
  <p:cSld name="OBJEC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0"/>
          <p:cNvSpPr txBox="1"/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40"/>
          <p:cNvSpPr txBox="1"/>
          <p:nvPr>
            <p:ph idx="1" type="body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0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0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1" name="Google Shape;61;p40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HEADER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2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2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71" name="Google Shape;71;p42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_OBJECTS" type="twoObj">
  <p:cSld name="TWO_OBJECTS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4"/>
          <p:cNvSpPr txBox="1"/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4"/>
          <p:cNvSpPr txBox="1"/>
          <p:nvPr>
            <p:ph idx="1" type="body"/>
          </p:nvPr>
        </p:nvSpPr>
        <p:spPr>
          <a:xfrm>
            <a:off x="521640" y="1853280"/>
            <a:ext cx="4584600" cy="4593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4"/>
          <p:cNvSpPr txBox="1"/>
          <p:nvPr>
            <p:ph idx="2" type="body"/>
          </p:nvPr>
        </p:nvSpPr>
        <p:spPr>
          <a:xfrm>
            <a:off x="5335920" y="1853280"/>
            <a:ext cx="4584600" cy="4593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4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4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5" name="Google Shape;85;p44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_OBJECTS_WITH_TEXT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6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46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98" name="Google Shape;98;p46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NLY" type="titleOnly">
  <p:cSld name="TITLE_ONLY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8"/>
          <p:cNvSpPr txBox="1"/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8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48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sz="690" u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8" name="Google Shape;108;p48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9.xml"/></Relationships>
</file>

<file path=ppt/slideMasters/_rels/slideMaster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7.xml"/></Relationships>
</file>

<file path=ppt/slideMasters/_rels/slideMaster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1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4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1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3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10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11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5.xml"/></Relationships>
</file>

<file path=ppt/slideMasters/_rels/slideMaster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p31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" name="Google Shape;12;p31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3;p31"/>
          <p:cNvSpPr txBox="1"/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" name="Google Shape;14;p31"/>
          <p:cNvSpPr txBox="1"/>
          <p:nvPr>
            <p:ph idx="1" type="body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9"/>
          <p:cNvSpPr txBox="1"/>
          <p:nvPr>
            <p:ph type="title"/>
          </p:nvPr>
        </p:nvSpPr>
        <p:spPr>
          <a:xfrm>
            <a:off x="261000" y="210240"/>
            <a:ext cx="1716840" cy="8942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1" name="Google Shape;111;p49"/>
          <p:cNvSpPr txBox="1"/>
          <p:nvPr>
            <p:ph idx="1" type="body"/>
          </p:nvPr>
        </p:nvSpPr>
        <p:spPr>
          <a:xfrm>
            <a:off x="2040840" y="210240"/>
            <a:ext cx="2917440" cy="4506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2" name="Google Shape;112;p49"/>
          <p:cNvSpPr txBox="1"/>
          <p:nvPr>
            <p:ph idx="2" type="body"/>
          </p:nvPr>
        </p:nvSpPr>
        <p:spPr>
          <a:xfrm>
            <a:off x="261000" y="1104840"/>
            <a:ext cx="1716840" cy="361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3" name="Google Shape;113;p49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4" name="Google Shape;114;p49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5" name="Google Shape;115;p49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1"/>
          <p:cNvSpPr txBox="1"/>
          <p:nvPr>
            <p:ph type="title"/>
          </p:nvPr>
        </p:nvSpPr>
        <p:spPr>
          <a:xfrm>
            <a:off x="1023120" y="3696120"/>
            <a:ext cx="3131640" cy="4359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2" name="Google Shape;122;p51"/>
          <p:cNvSpPr txBox="1"/>
          <p:nvPr>
            <p:ph idx="1" type="body"/>
          </p:nvPr>
        </p:nvSpPr>
        <p:spPr>
          <a:xfrm>
            <a:off x="1023120" y="471960"/>
            <a:ext cx="3131640" cy="3167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3" name="Google Shape;123;p51"/>
          <p:cNvSpPr txBox="1"/>
          <p:nvPr>
            <p:ph idx="2" type="body"/>
          </p:nvPr>
        </p:nvSpPr>
        <p:spPr>
          <a:xfrm>
            <a:off x="1023120" y="4132440"/>
            <a:ext cx="313164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4" name="Google Shape;124;p51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5" name="Google Shape;125;p51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6" name="Google Shape;126;p51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3"/>
          <p:cNvSpPr txBox="1"/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" name="Google Shape;21;p33"/>
          <p:cNvSpPr txBox="1"/>
          <p:nvPr>
            <p:ph idx="1" type="body"/>
          </p:nvPr>
        </p:nvSpPr>
        <p:spPr>
          <a:xfrm rot="5400000">
            <a:off x="867960" y="624960"/>
            <a:ext cx="3484080" cy="46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" name="Google Shape;22;p33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" name="Google Shape;23;p33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" name="Google Shape;24;p33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5"/>
          <p:cNvSpPr txBox="1"/>
          <p:nvPr>
            <p:ph type="title"/>
          </p:nvPr>
        </p:nvSpPr>
        <p:spPr>
          <a:xfrm rot="5400000">
            <a:off x="2118960" y="1876680"/>
            <a:ext cx="4504680" cy="1173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1" name="Google Shape;31;p35"/>
          <p:cNvSpPr txBox="1"/>
          <p:nvPr>
            <p:ph idx="1" type="body"/>
          </p:nvPr>
        </p:nvSpPr>
        <p:spPr>
          <a:xfrm rot="5400000">
            <a:off x="-272880" y="745560"/>
            <a:ext cx="4504680" cy="343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2" name="Google Shape;32;p35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3" name="Google Shape;33;p35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4" name="Google Shape;34;p35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7"/>
          <p:cNvSpPr txBox="1"/>
          <p:nvPr>
            <p:ph type="title"/>
          </p:nvPr>
        </p:nvSpPr>
        <p:spPr>
          <a:xfrm>
            <a:off x="391320" y="1640160"/>
            <a:ext cx="4436280" cy="113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1" name="Google Shape;41;p37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2" name="Google Shape;42;p37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3" name="Google Shape;43;p37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9"/>
          <p:cNvSpPr txBox="1"/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2" name="Google Shape;52;p39"/>
          <p:cNvSpPr txBox="1"/>
          <p:nvPr>
            <p:ph idx="1" type="body"/>
          </p:nvPr>
        </p:nvSpPr>
        <p:spPr>
          <a:xfrm>
            <a:off x="261000" y="1231920"/>
            <a:ext cx="4697280" cy="3484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3" name="Google Shape;53;p39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4" name="Google Shape;54;p39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5" name="Google Shape;55;p39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1"/>
          <p:cNvSpPr txBox="1"/>
          <p:nvPr>
            <p:ph type="title"/>
          </p:nvPr>
        </p:nvSpPr>
        <p:spPr>
          <a:xfrm>
            <a:off x="412200" y="3393000"/>
            <a:ext cx="4436280" cy="1048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4" name="Google Shape;64;p41"/>
          <p:cNvSpPr txBox="1"/>
          <p:nvPr>
            <p:ph idx="1" type="body"/>
          </p:nvPr>
        </p:nvSpPr>
        <p:spPr>
          <a:xfrm>
            <a:off x="412200" y="2237760"/>
            <a:ext cx="4436280" cy="1154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5" name="Google Shape;65;p41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6" name="Google Shape;66;p41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7" name="Google Shape;67;p41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3"/>
          <p:cNvSpPr txBox="1"/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4" name="Google Shape;74;p43"/>
          <p:cNvSpPr txBox="1"/>
          <p:nvPr>
            <p:ph idx="1" type="body"/>
          </p:nvPr>
        </p:nvSpPr>
        <p:spPr>
          <a:xfrm>
            <a:off x="261000" y="1231920"/>
            <a:ext cx="2305080" cy="3484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5" name="Google Shape;75;p43"/>
          <p:cNvSpPr txBox="1"/>
          <p:nvPr>
            <p:ph idx="2" type="body"/>
          </p:nvPr>
        </p:nvSpPr>
        <p:spPr>
          <a:xfrm>
            <a:off x="2653200" y="1231920"/>
            <a:ext cx="2305080" cy="3484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6" name="Google Shape;76;p43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7" name="Google Shape;77;p43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8" name="Google Shape;78;p43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5"/>
          <p:cNvSpPr txBox="1"/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8" name="Google Shape;88;p45"/>
          <p:cNvSpPr txBox="1"/>
          <p:nvPr>
            <p:ph idx="1" type="body"/>
          </p:nvPr>
        </p:nvSpPr>
        <p:spPr>
          <a:xfrm>
            <a:off x="261000" y="1181880"/>
            <a:ext cx="2305800" cy="4921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9" name="Google Shape;89;p45"/>
          <p:cNvSpPr txBox="1"/>
          <p:nvPr>
            <p:ph idx="2" type="body"/>
          </p:nvPr>
        </p:nvSpPr>
        <p:spPr>
          <a:xfrm>
            <a:off x="261000" y="1674360"/>
            <a:ext cx="2305800" cy="3041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0" name="Google Shape;90;p45"/>
          <p:cNvSpPr txBox="1"/>
          <p:nvPr>
            <p:ph idx="3" type="body"/>
          </p:nvPr>
        </p:nvSpPr>
        <p:spPr>
          <a:xfrm>
            <a:off x="2651400" y="1181880"/>
            <a:ext cx="2306880" cy="4921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1" name="Google Shape;91;p45"/>
          <p:cNvSpPr txBox="1"/>
          <p:nvPr>
            <p:ph idx="4" type="body"/>
          </p:nvPr>
        </p:nvSpPr>
        <p:spPr>
          <a:xfrm>
            <a:off x="2651400" y="1674360"/>
            <a:ext cx="2306880" cy="3041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2" name="Google Shape;92;p45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3" name="Google Shape;93;p45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4" name="Google Shape;94;p45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7"/>
          <p:cNvSpPr txBox="1"/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1" name="Google Shape;101;p47"/>
          <p:cNvSpPr txBox="1"/>
          <p:nvPr>
            <p:ph idx="10" type="dt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2" name="Google Shape;102;p47"/>
          <p:cNvSpPr txBox="1"/>
          <p:nvPr>
            <p:ph idx="11" type="ftr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3" name="Google Shape;103;p47"/>
          <p:cNvSpPr txBox="1"/>
          <p:nvPr>
            <p:ph idx="12" type="sldNum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690"/>
              <a:buFont typeface="Dosis"/>
              <a:buNone/>
              <a:defRPr b="0" i="0" sz="69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3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Relationship Id="rId4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Relationship Id="rId4" Type="http://schemas.openxmlformats.org/officeDocument/2006/relationships/image" Target="../media/image4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Relationship Id="rId4" Type="http://schemas.openxmlformats.org/officeDocument/2006/relationships/image" Target="../media/image3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png"/><Relationship Id="rId4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Relationship Id="rId4" Type="http://schemas.openxmlformats.org/officeDocument/2006/relationships/image" Target="../media/image3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7" Type="http://schemas.openxmlformats.org/officeDocument/2006/relationships/image" Target="../media/image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4.png"/><Relationship Id="rId4" Type="http://schemas.openxmlformats.org/officeDocument/2006/relationships/image" Target="../media/image4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7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4.png"/><Relationship Id="rId4" Type="http://schemas.openxmlformats.org/officeDocument/2006/relationships/image" Target="../media/image3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openxmlformats.org/officeDocument/2006/relationships/image" Target="../media/image29.png"/><Relationship Id="rId5" Type="http://schemas.openxmlformats.org/officeDocument/2006/relationships/image" Target="../media/image21.png"/><Relationship Id="rId6" Type="http://schemas.openxmlformats.org/officeDocument/2006/relationships/image" Target="../media/image13.png"/><Relationship Id="rId7" Type="http://schemas.openxmlformats.org/officeDocument/2006/relationships/image" Target="../media/image19.png"/><Relationship Id="rId8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7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3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FEFD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"/>
          <p:cNvSpPr/>
          <p:nvPr/>
        </p:nvSpPr>
        <p:spPr>
          <a:xfrm>
            <a:off x="58680" y="5964480"/>
            <a:ext cx="1531800" cy="1899000"/>
          </a:xfrm>
          <a:custGeom>
            <a:rect b="b" l="l" r="r" t="t"/>
            <a:pathLst>
              <a:path extrusionOk="0" h="3327606" w="2684349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37" name="Google Shape;137;p1"/>
          <p:cNvSpPr/>
          <p:nvPr/>
        </p:nvSpPr>
        <p:spPr>
          <a:xfrm>
            <a:off x="2104200" y="2969280"/>
            <a:ext cx="6230880" cy="905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60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TaRL </a:t>
            </a:r>
            <a:r>
              <a:rPr b="0" i="0" lang="fr-FR" sz="6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Français</a:t>
            </a:r>
            <a:endParaRPr b="0" i="0" sz="6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"/>
          <p:cNvSpPr/>
          <p:nvPr/>
        </p:nvSpPr>
        <p:spPr>
          <a:xfrm>
            <a:off x="8335440" y="5720040"/>
            <a:ext cx="2029680" cy="2143440"/>
          </a:xfrm>
          <a:custGeom>
            <a:rect b="b" l="l" r="r" t="t"/>
            <a:pathLst>
              <a:path extrusionOk="0" h="3755858" w="3556432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39" name="Google Shape;139;p1"/>
          <p:cNvGrpSpPr/>
          <p:nvPr/>
        </p:nvGrpSpPr>
        <p:grpSpPr>
          <a:xfrm>
            <a:off x="2923200" y="4747320"/>
            <a:ext cx="4813920" cy="635760"/>
            <a:chOff x="2923200" y="4747320"/>
            <a:chExt cx="4813920" cy="635760"/>
          </a:xfrm>
        </p:grpSpPr>
        <p:sp>
          <p:nvSpPr>
            <p:cNvPr id="140" name="Google Shape;140;p1"/>
            <p:cNvSpPr/>
            <p:nvPr/>
          </p:nvSpPr>
          <p:spPr>
            <a:xfrm>
              <a:off x="4054680" y="4747320"/>
              <a:ext cx="2435400" cy="618840"/>
            </a:xfrm>
            <a:prstGeom prst="roundRect">
              <a:avLst>
                <a:gd fmla="val 323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66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2923200" y="4790880"/>
              <a:ext cx="4813920" cy="59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790" u="none" cap="none" strike="noStrike">
                  <a:solidFill>
                    <a:schemeClr val="lt1"/>
                  </a:solidFill>
                  <a:latin typeface="Dosis"/>
                  <a:ea typeface="Dosis"/>
                  <a:cs typeface="Dosis"/>
                  <a:sym typeface="Dosis"/>
                </a:rPr>
                <a:t>Séance 3</a:t>
              </a:r>
              <a:endParaRPr b="0" i="0" sz="279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1"/>
          <p:cNvGrpSpPr/>
          <p:nvPr/>
        </p:nvGrpSpPr>
        <p:grpSpPr>
          <a:xfrm>
            <a:off x="8080560" y="2343600"/>
            <a:ext cx="2098800" cy="1504800"/>
            <a:chOff x="8080560" y="2343600"/>
            <a:chExt cx="2098800" cy="1504800"/>
          </a:xfrm>
        </p:grpSpPr>
        <p:sp>
          <p:nvSpPr>
            <p:cNvPr id="143" name="Google Shape;143;p1"/>
            <p:cNvSpPr/>
            <p:nvPr/>
          </p:nvSpPr>
          <p:spPr>
            <a:xfrm>
              <a:off x="8409600" y="2343600"/>
              <a:ext cx="1440720" cy="1504800"/>
            </a:xfrm>
            <a:custGeom>
              <a:rect b="b" l="l" r="r" t="t"/>
              <a:pathLst>
                <a:path extrusionOk="0" h="1650653" w="1446572">
                  <a:moveTo>
                    <a:pt x="0" y="0"/>
                  </a:moveTo>
                  <a:lnTo>
                    <a:pt x="1446572" y="0"/>
                  </a:lnTo>
                  <a:lnTo>
                    <a:pt x="1446572" y="1650653"/>
                  </a:lnTo>
                  <a:lnTo>
                    <a:pt x="0" y="16506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50760" rotWithShape="0" algn="tl" dir="2700000" dist="37674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66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8080560" y="2663280"/>
              <a:ext cx="2098800" cy="1131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280" u="none" cap="none" strike="noStrike">
                  <a:solidFill>
                    <a:srgbClr val="31859B"/>
                  </a:solidFill>
                  <a:latin typeface="Dosis"/>
                  <a:ea typeface="Dosis"/>
                  <a:cs typeface="Dosis"/>
                  <a:sym typeface="Dosis"/>
                </a:rPr>
                <a:t>Niveau                </a:t>
              </a:r>
              <a:r>
                <a:rPr b="1" i="0" lang="fr-FR" sz="2510" u="none" cap="none" strike="noStrike">
                  <a:solidFill>
                    <a:srgbClr val="31859B"/>
                  </a:solidFill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 b="0" i="0" sz="25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8806680" y="3178800"/>
              <a:ext cx="1043640" cy="404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60" u="none" cap="none" strike="noStrik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1</a:t>
              </a:r>
              <a:r>
                <a:rPr b="1" baseline="30000" i="0" lang="fr-FR" sz="2058" u="none" cap="none" strike="noStrik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ère</a:t>
              </a:r>
              <a:r>
                <a:rPr b="1" i="0" lang="fr-FR" sz="2060" u="none" cap="none" strike="noStrik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 AP</a:t>
              </a:r>
              <a:endParaRPr b="0" i="0" sz="206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" name="Google Shape;146;p1"/>
          <p:cNvSpPr/>
          <p:nvPr/>
        </p:nvSpPr>
        <p:spPr>
          <a:xfrm>
            <a:off x="2799000" y="6072120"/>
            <a:ext cx="4592880" cy="304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الصفحة الرئيسية" id="147" name="Google Shape;14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32880" y="644400"/>
            <a:ext cx="7373520" cy="1032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10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308" name="Google Shape;308;p10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9" name="Google Shape;309;p10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0" name="Google Shape;310;p10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11" name="Google Shape;311;p10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29" u="none" cap="none" strike="noStrike">
              <a:solidFill>
                <a:srgbClr val="A6A6A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0"/>
          <p:cNvSpPr/>
          <p:nvPr/>
        </p:nvSpPr>
        <p:spPr>
          <a:xfrm>
            <a:off x="381600" y="483480"/>
            <a:ext cx="89892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829" u="none" cap="none" strike="noStrike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rPr>
              <a:t>Première écoute : Les élèves écoutent. Pendant la diffusion, l’enseignant réalise des gestes expressifs en lien avec le contenu de la chanson.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3040" y="1534680"/>
            <a:ext cx="695520" cy="69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0920" y="2304360"/>
            <a:ext cx="4906440" cy="3841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Google Shape;319;p11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320" name="Google Shape;320;p11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2" name="Google Shape;322;p11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3" name="Google Shape;323;p11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29" u="none" cap="none" strike="noStrike">
              <a:solidFill>
                <a:srgbClr val="A6A6A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1"/>
          <p:cNvSpPr/>
          <p:nvPr/>
        </p:nvSpPr>
        <p:spPr>
          <a:xfrm>
            <a:off x="348120" y="480240"/>
            <a:ext cx="985896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829" u="none" cap="none" strike="noStrike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rPr>
              <a:t>Deuxième écoute : les élèves chantent et font des gestes expressifs. Cliquez pour diffuser l’audio. 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5" name="Google Shape;32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79360" y="1389240"/>
            <a:ext cx="695520" cy="69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95960" y="2275200"/>
            <a:ext cx="4906440" cy="3841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2"/>
          <p:cNvSpPr/>
          <p:nvPr/>
        </p:nvSpPr>
        <p:spPr>
          <a:xfrm>
            <a:off x="0" y="56880"/>
            <a:ext cx="10438920" cy="791964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32" name="Google Shape;332;p12"/>
          <p:cNvSpPr/>
          <p:nvPr/>
        </p:nvSpPr>
        <p:spPr>
          <a:xfrm>
            <a:off x="766800" y="1591560"/>
            <a:ext cx="8905320" cy="1850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66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Vocabulaire</a:t>
            </a:r>
            <a:endParaRPr b="0" i="0" sz="6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2"/>
          <p:cNvSpPr/>
          <p:nvPr/>
        </p:nvSpPr>
        <p:spPr>
          <a:xfrm>
            <a:off x="3094560" y="3894120"/>
            <a:ext cx="4330800" cy="852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Comment ça va ? / Ça va bien, merci.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2"/>
          <p:cNvSpPr/>
          <p:nvPr/>
        </p:nvSpPr>
        <p:spPr>
          <a:xfrm>
            <a:off x="720" y="6022800"/>
            <a:ext cx="1531800" cy="1899000"/>
          </a:xfrm>
          <a:custGeom>
            <a:rect b="b" l="l" r="r" t="t"/>
            <a:pathLst>
              <a:path extrusionOk="0" h="3327606" w="2684349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35" name="Google Shape;335;p12"/>
          <p:cNvSpPr/>
          <p:nvPr/>
        </p:nvSpPr>
        <p:spPr>
          <a:xfrm>
            <a:off x="8409240" y="5778360"/>
            <a:ext cx="2029680" cy="2143440"/>
          </a:xfrm>
          <a:custGeom>
            <a:rect b="b" l="l" r="r" t="t"/>
            <a:pathLst>
              <a:path extrusionOk="0" h="3755858" w="3556432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336" name="Google Shape;336;p12"/>
          <p:cNvGrpSpPr/>
          <p:nvPr/>
        </p:nvGrpSpPr>
        <p:grpSpPr>
          <a:xfrm>
            <a:off x="6841080" y="6478200"/>
            <a:ext cx="1828800" cy="696240"/>
            <a:chOff x="6841080" y="6478200"/>
            <a:chExt cx="1828800" cy="696240"/>
          </a:xfrm>
        </p:grpSpPr>
        <p:sp>
          <p:nvSpPr>
            <p:cNvPr id="337" name="Google Shape;337;p12"/>
            <p:cNvSpPr/>
            <p:nvPr/>
          </p:nvSpPr>
          <p:spPr>
            <a:xfrm>
              <a:off x="7159320" y="6642720"/>
              <a:ext cx="1283040" cy="48744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338" name="Google Shape;338;p1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841080" y="6478200"/>
              <a:ext cx="584280" cy="6962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9" name="Google Shape;339;p12"/>
            <p:cNvSpPr/>
            <p:nvPr/>
          </p:nvSpPr>
          <p:spPr>
            <a:xfrm>
              <a:off x="7386840" y="6620400"/>
              <a:ext cx="1283040" cy="456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20 min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13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345" name="Google Shape;345;p13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48" name="Google Shape;348;p13"/>
          <p:cNvSpPr/>
          <p:nvPr/>
        </p:nvSpPr>
        <p:spPr>
          <a:xfrm flipH="1" rot="10800000">
            <a:off x="522360" y="596520"/>
            <a:ext cx="347760" cy="24228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3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9" name="Google Shape;349;p13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Comment ça va ?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3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>
            <a:noFill/>
          </a:ln>
        </p:spPr>
        <p:txBody>
          <a:bodyPr anchorCtr="0" anchor="t" bIns="34900" lIns="69475" spcFirstLastPara="1" rIns="69475" wrap="square" tIns="34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7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99800" y="1816920"/>
            <a:ext cx="5219280" cy="42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14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357" name="Google Shape;357;p14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0" name="Google Shape;360;p14"/>
          <p:cNvSpPr/>
          <p:nvPr/>
        </p:nvSpPr>
        <p:spPr>
          <a:xfrm flipH="1" rot="10800000">
            <a:off x="522360" y="596520"/>
            <a:ext cx="347760" cy="24228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3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61" name="Google Shape;361;p14"/>
          <p:cNvSpPr/>
          <p:nvPr/>
        </p:nvSpPr>
        <p:spPr>
          <a:xfrm>
            <a:off x="928080" y="534960"/>
            <a:ext cx="898920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Quand je dis « </a:t>
            </a:r>
            <a:r>
              <a:rPr b="1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Comment ça va ?</a:t>
            </a:r>
            <a:r>
              <a:rPr b="1" i="0" lang="fr-FR" sz="1829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», vous devez répondre  « </a:t>
            </a:r>
            <a:r>
              <a:rPr b="1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Ça va bien, merci</a:t>
            </a:r>
            <a:r>
              <a:rPr b="1" i="0" lang="fr-FR" sz="1829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».  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4"/>
          <p:cNvSpPr/>
          <p:nvPr/>
        </p:nvSpPr>
        <p:spPr>
          <a:xfrm>
            <a:off x="1267200" y="930240"/>
            <a:ext cx="8469360" cy="577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L’enseignant pose la question à chaque élève individuellement en corrigeant la prononciation.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3" name="Google Shape;36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49760" y="1590480"/>
            <a:ext cx="6539400" cy="5369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5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69" name="Google Shape;369;p15"/>
          <p:cNvSpPr/>
          <p:nvPr/>
        </p:nvSpPr>
        <p:spPr>
          <a:xfrm>
            <a:off x="217440" y="212400"/>
            <a:ext cx="10019160" cy="731484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➢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chaque étape, l’enseignant explique dans la langue des élèves le vocabulaire introduit.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15"/>
          <p:cNvSpPr/>
          <p:nvPr/>
        </p:nvSpPr>
        <p:spPr>
          <a:xfrm>
            <a:off x="217440" y="262800"/>
            <a:ext cx="10011600" cy="130932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71" name="Google Shape;371;p15"/>
          <p:cNvSpPr/>
          <p:nvPr/>
        </p:nvSpPr>
        <p:spPr>
          <a:xfrm>
            <a:off x="304560" y="2044800"/>
            <a:ext cx="9916920" cy="5464440"/>
          </a:xfrm>
          <a:prstGeom prst="roundRect">
            <a:avLst>
              <a:gd fmla="val 9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372" name="Google Shape;37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9960" y="2104200"/>
            <a:ext cx="4407480" cy="424296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15"/>
          <p:cNvSpPr/>
          <p:nvPr/>
        </p:nvSpPr>
        <p:spPr>
          <a:xfrm>
            <a:off x="304560" y="410400"/>
            <a:ext cx="10019160" cy="699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Etape 2 : « Echange entre élèves ».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élèves posent la question « Comment ça va ? » et répondent à leur voisin « Ça va bien, merci ».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15"/>
          <p:cNvSpPr/>
          <p:nvPr/>
        </p:nvSpPr>
        <p:spPr>
          <a:xfrm>
            <a:off x="5441040" y="2104200"/>
            <a:ext cx="3022920" cy="166032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rgbClr val="FFFFFF"/>
          </a:solidFill>
          <a:ln cap="flat" cmpd="sng" w="25400">
            <a:solidFill>
              <a:srgbClr val="F796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Comment ça va 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5"/>
          <p:cNvSpPr/>
          <p:nvPr/>
        </p:nvSpPr>
        <p:spPr>
          <a:xfrm rot="-491400">
            <a:off x="3298680" y="1919160"/>
            <a:ext cx="2029680" cy="188604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rgbClr val="FFFFFF"/>
          </a:solidFill>
          <a:ln cap="flat" cmpd="sng" w="25400">
            <a:solidFill>
              <a:srgbClr val="F796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Ça va bien, merci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5"/>
          <p:cNvSpPr/>
          <p:nvPr/>
        </p:nvSpPr>
        <p:spPr>
          <a:xfrm>
            <a:off x="883440" y="1200600"/>
            <a:ext cx="8452080" cy="577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FF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➢ </a:t>
            </a:r>
            <a:r>
              <a:rPr b="1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 chaque étape, l’enseignant explique dans la langue des élèves le vocabulaire introduit.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6"/>
          <p:cNvSpPr/>
          <p:nvPr/>
        </p:nvSpPr>
        <p:spPr>
          <a:xfrm>
            <a:off x="124200" y="0"/>
            <a:ext cx="10438920" cy="791964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82" name="Google Shape;382;p16"/>
          <p:cNvSpPr/>
          <p:nvPr/>
        </p:nvSpPr>
        <p:spPr>
          <a:xfrm>
            <a:off x="766800" y="2350440"/>
            <a:ext cx="8905320" cy="1279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56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Chanson de l’alphabet </a:t>
            </a:r>
            <a:endParaRPr b="0" i="0" sz="456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6"/>
          <p:cNvSpPr/>
          <p:nvPr/>
        </p:nvSpPr>
        <p:spPr>
          <a:xfrm>
            <a:off x="720" y="6022800"/>
            <a:ext cx="1531800" cy="1899000"/>
          </a:xfrm>
          <a:custGeom>
            <a:rect b="b" l="l" r="r" t="t"/>
            <a:pathLst>
              <a:path extrusionOk="0" h="3327606" w="2684349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84" name="Google Shape;384;p16"/>
          <p:cNvSpPr/>
          <p:nvPr/>
        </p:nvSpPr>
        <p:spPr>
          <a:xfrm>
            <a:off x="8409240" y="5778360"/>
            <a:ext cx="2029680" cy="2143440"/>
          </a:xfrm>
          <a:custGeom>
            <a:rect b="b" l="l" r="r" t="t"/>
            <a:pathLst>
              <a:path extrusionOk="0" h="3755858" w="3556432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385" name="Google Shape;385;p16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386" name="Google Shape;386;p16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387" name="Google Shape;387;p1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8" name="Google Shape;388;p16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20 min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Google Shape;393;p17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394" name="Google Shape;394;p17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5" name="Google Shape;395;p1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6" name="Google Shape;396;p17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7" name="Google Shape;397;p17"/>
          <p:cNvSpPr/>
          <p:nvPr/>
        </p:nvSpPr>
        <p:spPr>
          <a:xfrm flipH="1" rot="10800000">
            <a:off x="522360" y="596520"/>
            <a:ext cx="347760" cy="24228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3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8" name="Google Shape;398;p17"/>
          <p:cNvSpPr/>
          <p:nvPr/>
        </p:nvSpPr>
        <p:spPr>
          <a:xfrm>
            <a:off x="928080" y="534960"/>
            <a:ext cx="89892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On va écouter la chanson de l’alphabet. Après, on va chanter ensemble. Ecoutez bien. 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9" name="Google Shape;39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77800" y="1690200"/>
            <a:ext cx="5625360" cy="5175000"/>
          </a:xfrm>
          <a:prstGeom prst="rect">
            <a:avLst/>
          </a:prstGeom>
          <a:noFill/>
          <a:ln>
            <a:noFill/>
          </a:ln>
          <a:effectLst>
            <a:outerShdw blurRad="50760" rotWithShape="0" algn="tl" dir="2700000" dist="37674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5" name="Google Shape;405;p1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6" name="Google Shape;406;p1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fmla="val 9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7" name="Google Shape;407;p18"/>
          <p:cNvSpPr/>
          <p:nvPr/>
        </p:nvSpPr>
        <p:spPr>
          <a:xfrm>
            <a:off x="209880" y="370800"/>
            <a:ext cx="10019160" cy="76176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Etape 1 : </a:t>
            </a:r>
            <a:r>
              <a:rPr b="0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Les élèves écoutent et suivent avec le doigt sur la charte des lettres. L’enseignant met le doigt sur les lettres pendant la chanson )livret de l’élève page 79 [.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8" name="Google Shape;40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120" y="1127880"/>
            <a:ext cx="9815040" cy="5668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9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4" name="Google Shape;414;p19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5" name="Google Shape;415;p19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fmla="val 9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6" name="Google Shape;416;p19"/>
          <p:cNvSpPr/>
          <p:nvPr/>
        </p:nvSpPr>
        <p:spPr>
          <a:xfrm>
            <a:off x="209880" y="302400"/>
            <a:ext cx="10019160" cy="76176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Etape 2: </a:t>
            </a:r>
            <a:r>
              <a:rPr b="0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Les élèves chantent l’alphabet en mettant le doigt sur chaque lettre.(aller de façon graduelle, la première semaine s’arrêter à F )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7" name="Google Shape;41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11960" y="1803960"/>
            <a:ext cx="3596400" cy="459468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19"/>
          <p:cNvSpPr/>
          <p:nvPr/>
        </p:nvSpPr>
        <p:spPr>
          <a:xfrm>
            <a:off x="4809240" y="3759120"/>
            <a:ext cx="801000" cy="13316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/>
          <p:nvPr/>
        </p:nvSpPr>
        <p:spPr>
          <a:xfrm>
            <a:off x="0" y="45360"/>
            <a:ext cx="10438920" cy="782928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53" name="Google Shape;153;p2"/>
          <p:cNvGrpSpPr/>
          <p:nvPr/>
        </p:nvGrpSpPr>
        <p:grpSpPr>
          <a:xfrm>
            <a:off x="422280" y="595440"/>
            <a:ext cx="9594360" cy="6740280"/>
            <a:chOff x="422280" y="595440"/>
            <a:chExt cx="9594360" cy="6740280"/>
          </a:xfrm>
        </p:grpSpPr>
        <p:sp>
          <p:nvSpPr>
            <p:cNvPr id="154" name="Google Shape;154;p2"/>
            <p:cNvSpPr/>
            <p:nvPr/>
          </p:nvSpPr>
          <p:spPr>
            <a:xfrm>
              <a:off x="422280" y="718920"/>
              <a:ext cx="9594360" cy="6616800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422280" y="595440"/>
              <a:ext cx="2001600" cy="2228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9150" lIns="29150" spcFirstLastPara="1" rIns="29150" wrap="square" tIns="29150">
              <a:noAutofit/>
            </a:bodyPr>
            <a:lstStyle/>
            <a:p>
              <a:pPr indent="0" lvl="0" marL="0" marR="0" rtl="0" algn="just">
                <a:lnSpc>
                  <a:spcPct val="17776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6" name="Google Shape;156;p2"/>
          <p:cNvSpPr/>
          <p:nvPr/>
        </p:nvSpPr>
        <p:spPr>
          <a:xfrm>
            <a:off x="695880" y="305280"/>
            <a:ext cx="707040" cy="678600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7" name="Google Shape;157;p2"/>
          <p:cNvSpPr/>
          <p:nvPr/>
        </p:nvSpPr>
        <p:spPr>
          <a:xfrm>
            <a:off x="1627200" y="1239840"/>
            <a:ext cx="8090280" cy="8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66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740" u="none" cap="none" strike="noStrike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 Recommandations générales pour les enseignants</a:t>
            </a:r>
            <a:endParaRPr b="0" i="0" sz="27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"/>
          <p:cNvSpPr/>
          <p:nvPr/>
        </p:nvSpPr>
        <p:spPr>
          <a:xfrm>
            <a:off x="422280" y="2242080"/>
            <a:ext cx="9594360" cy="584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58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1" i="0" lang="fr-FR" sz="1829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1.  Se préparer </a:t>
            </a:r>
            <a:r>
              <a:rPr b="0" i="0" lang="fr-FR" sz="1829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:  </a:t>
            </a:r>
            <a:r>
              <a:rPr b="0" i="0" lang="fr-FR" sz="1829" u="sng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lire le support avant la séance </a:t>
            </a:r>
            <a:r>
              <a:rPr b="0" i="0" lang="fr-FR" sz="1829" u="none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pour s’en imprégner et visualiser les enchaînements</a:t>
            </a:r>
            <a:r>
              <a:rPr b="0" i="0" lang="fr-FR" sz="1600" u="none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. 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"/>
          <p:cNvSpPr/>
          <p:nvPr/>
        </p:nvSpPr>
        <p:spPr>
          <a:xfrm>
            <a:off x="422280" y="2747520"/>
            <a:ext cx="9320760" cy="2045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05520" lvl="0" marL="605520" marR="0" rtl="0" algn="just">
              <a:lnSpc>
                <a:spcPct val="1258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29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1" i="0" lang="fr-FR" sz="1829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829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2.  Maintenir un rythme soutenu :  </a:t>
            </a:r>
            <a:r>
              <a:rPr b="0" i="0" lang="fr-FR" sz="1829" u="none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l’enseignant doit imposer une cadence élevée à la classe, sans temps morts. Il doit veiller à couvrir le contenu de la leçon, </a:t>
            </a:r>
            <a:r>
              <a:rPr b="0" i="0" lang="fr-FR" sz="1829" u="sng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en vérifiant la compréhension </a:t>
            </a:r>
            <a:r>
              <a:rPr b="0" i="0" lang="fr-FR" sz="1829" u="none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avant de passer à l’étape suivante. 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5520" lvl="0" marL="605520" marR="0" rtl="0" algn="just">
              <a:lnSpc>
                <a:spcPct val="1258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05520" marR="0" rtl="0" algn="just">
              <a:lnSpc>
                <a:spcPct val="14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05520" marR="0" rtl="0" algn="just">
              <a:lnSpc>
                <a:spcPct val="14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05520" marR="0" rtl="0" algn="just">
              <a:lnSpc>
                <a:spcPct val="14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"/>
          <p:cNvSpPr/>
          <p:nvPr/>
        </p:nvSpPr>
        <p:spPr>
          <a:xfrm>
            <a:off x="396720" y="3804120"/>
            <a:ext cx="9320760" cy="146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05520" lvl="0" marL="605520" marR="0" rtl="0" algn="just">
              <a:lnSpc>
                <a:spcPct val="1258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1" i="0" lang="fr-FR" sz="1829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3.  Questionner et corriger :  </a:t>
            </a:r>
            <a:r>
              <a:rPr b="0" i="0" lang="fr-FR" sz="1829" u="none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l’enseignant doit </a:t>
            </a:r>
            <a:r>
              <a:rPr b="0" i="0" lang="fr-FR" sz="1829" u="sng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faire participer le maximum d’élèves </a:t>
            </a:r>
            <a:r>
              <a:rPr b="0" i="0" lang="fr-FR" sz="1829" u="none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pendant la séance, surtout les plus faibles. Chaque réponse erronée doit être corrigée pour éviter l’installation durable de lacunes. 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05520" marR="0" rtl="0" algn="just">
              <a:lnSpc>
                <a:spcPct val="14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05520" marR="0" rtl="0" algn="just">
              <a:lnSpc>
                <a:spcPct val="14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"/>
          <p:cNvSpPr/>
          <p:nvPr/>
        </p:nvSpPr>
        <p:spPr>
          <a:xfrm>
            <a:off x="422280" y="4893480"/>
            <a:ext cx="9320760" cy="166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723240" lvl="0" marL="72324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1" i="0" lang="fr-FR" sz="1829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4.  Suivre les étapes du support sans le lire passivement :  </a:t>
            </a:r>
            <a:r>
              <a:rPr b="0" i="0" lang="fr-FR" sz="1829" u="none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chaque haut de page contient un encadré avec des suggestions pour les enseignants. Il est essentiel de respecter ces orientations et de ne sauter aucune page. Toutefois, </a:t>
            </a:r>
            <a:r>
              <a:rPr b="0" i="0" lang="fr-FR" sz="1829" u="sng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l’enseignant ne doit pas faire de lecture passive</a:t>
            </a:r>
            <a:r>
              <a:rPr b="0" i="0" lang="fr-FR" sz="1829" u="none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.  Il se tient debout, circule et occupe la salle. Il explique de manière vivante et expressive, donne des exemples, fait participer les élèves et corrige les réponses. 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"/>
          <p:cNvSpPr/>
          <p:nvPr/>
        </p:nvSpPr>
        <p:spPr>
          <a:xfrm>
            <a:off x="422280" y="6461280"/>
            <a:ext cx="9320760" cy="1168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05520" lvl="0" marL="605520" marR="0" rtl="0" algn="just">
              <a:lnSpc>
                <a:spcPct val="1258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1" i="0" lang="fr-FR" sz="1829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5.  Expliquer les consignes :  </a:t>
            </a:r>
            <a:r>
              <a:rPr b="0" i="0" lang="fr-FR" sz="1829" u="none" cap="none" strike="noStrike">
                <a:solidFill>
                  <a:srgbClr val="262626"/>
                </a:solidFill>
                <a:latin typeface="Dosis"/>
                <a:ea typeface="Dosis"/>
                <a:cs typeface="Dosis"/>
                <a:sym typeface="Dosis"/>
              </a:rPr>
              <a:t>l’enseignant  veille à ce que tous les élèves comprennent les consignes des activités en leur demandant de les reformuler ou en les réexpliquant dans leur langue maternelle. 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605520" marR="0" rtl="0" algn="just">
              <a:lnSpc>
                <a:spcPct val="14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829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Pour l’enseignant – À ne pas lire aux élèves.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0"/>
          <p:cNvSpPr/>
          <p:nvPr/>
        </p:nvSpPr>
        <p:spPr>
          <a:xfrm>
            <a:off x="0" y="0"/>
            <a:ext cx="10438920" cy="791964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4" name="Google Shape;424;p20"/>
          <p:cNvSpPr/>
          <p:nvPr/>
        </p:nvSpPr>
        <p:spPr>
          <a:xfrm>
            <a:off x="766800" y="2350440"/>
            <a:ext cx="8905320" cy="12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56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Présentation de la lettre </a:t>
            </a:r>
            <a:endParaRPr b="0" i="0" sz="456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0"/>
          <p:cNvSpPr/>
          <p:nvPr/>
        </p:nvSpPr>
        <p:spPr>
          <a:xfrm>
            <a:off x="720" y="6022800"/>
            <a:ext cx="1531800" cy="1899000"/>
          </a:xfrm>
          <a:custGeom>
            <a:rect b="b" l="l" r="r" t="t"/>
            <a:pathLst>
              <a:path extrusionOk="0" h="3327606" w="2684349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6" name="Google Shape;426;p20"/>
          <p:cNvSpPr/>
          <p:nvPr/>
        </p:nvSpPr>
        <p:spPr>
          <a:xfrm>
            <a:off x="8409240" y="5778360"/>
            <a:ext cx="2029680" cy="2143440"/>
          </a:xfrm>
          <a:custGeom>
            <a:rect b="b" l="l" r="r" t="t"/>
            <a:pathLst>
              <a:path extrusionOk="0" h="3755858" w="3556432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427" name="Google Shape;427;p20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428" name="Google Shape;428;p20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429" name="Google Shape;429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0" name="Google Shape;430;p20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20 min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1" name="Google Shape;431;p20"/>
          <p:cNvSpPr/>
          <p:nvPr/>
        </p:nvSpPr>
        <p:spPr>
          <a:xfrm>
            <a:off x="766800" y="3414600"/>
            <a:ext cx="8905320" cy="12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56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456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1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7" name="Google Shape;437;p21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8" name="Google Shape;438;p21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fmla="val 9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96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</a:t>
            </a:r>
            <a:endParaRPr b="0" i="0" sz="9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21"/>
          <p:cNvSpPr/>
          <p:nvPr/>
        </p:nvSpPr>
        <p:spPr>
          <a:xfrm>
            <a:off x="261000" y="280080"/>
            <a:ext cx="10019160" cy="76176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Etape 1 : c’est la lettre C. Répétons tous ensemble « C ».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fmla="val 9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5" name="Google Shape;445;p22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6" name="Google Shape;446;p22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43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BFBFBF"/>
                </a:solidFill>
                <a:latin typeface="Dosis"/>
                <a:ea typeface="Dosis"/>
                <a:cs typeface="Dosis"/>
                <a:sym typeface="Dosis"/>
              </a:rPr>
              <a:t>Aujourd’hui, nous allons apprendre de nouveaux mots en français.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22"/>
          <p:cNvSpPr/>
          <p:nvPr/>
        </p:nvSpPr>
        <p:spPr>
          <a:xfrm>
            <a:off x="304560" y="1320120"/>
            <a:ext cx="315720" cy="21780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8" name="Google Shape;448;p22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9" name="Google Shape;449;p22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0" name="Google Shape;450;p22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1" name="Google Shape;451;p22"/>
          <p:cNvSpPr/>
          <p:nvPr/>
        </p:nvSpPr>
        <p:spPr>
          <a:xfrm>
            <a:off x="279000" y="360000"/>
            <a:ext cx="10011600" cy="101268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2" name="Google Shape;452;p22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3" name="Google Shape;453;p22"/>
          <p:cNvSpPr/>
          <p:nvPr/>
        </p:nvSpPr>
        <p:spPr>
          <a:xfrm>
            <a:off x="515880" y="685440"/>
            <a:ext cx="315720" cy="21780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4" name="Google Shape;454;p22"/>
          <p:cNvSpPr/>
          <p:nvPr/>
        </p:nvSpPr>
        <p:spPr>
          <a:xfrm>
            <a:off x="1068840" y="471240"/>
            <a:ext cx="877464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rPr>
              <a:t>Répétez avec moi : « C » </a:t>
            </a:r>
            <a:r>
              <a:rPr b="1" i="0" lang="fr-FR" sz="1710" u="none" cap="none" strike="noStrike">
                <a:solidFill>
                  <a:srgbClr val="A6A6A6"/>
                </a:solidFill>
                <a:latin typeface="Dosis"/>
                <a:ea typeface="Dosis"/>
                <a:cs typeface="Dosis"/>
                <a:sym typeface="Dosis"/>
              </a:rPr>
              <a:t>.</a:t>
            </a:r>
            <a:endParaRPr b="0" i="0" sz="17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2"/>
          <p:cNvSpPr/>
          <p:nvPr/>
        </p:nvSpPr>
        <p:spPr>
          <a:xfrm>
            <a:off x="695880" y="1859400"/>
            <a:ext cx="8814960" cy="3685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3600" u="none" cap="none" strike="noStrik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i="0" lang="fr-FR" sz="236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C</a:t>
            </a:r>
            <a:endParaRPr b="0" i="0" sz="2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2"/>
          <p:cNvSpPr/>
          <p:nvPr/>
        </p:nvSpPr>
        <p:spPr>
          <a:xfrm>
            <a:off x="1092960" y="864360"/>
            <a:ext cx="7349040" cy="344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679" u="none" cap="none" strike="noStrike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rPr>
              <a:t>Faire répéter tous les élèves individuellement</a:t>
            </a:r>
            <a:r>
              <a:rPr b="0" i="0" lang="fr-FR" sz="1490" u="none" cap="none" strike="noStrike">
                <a:solidFill>
                  <a:srgbClr val="A6A6A6"/>
                </a:solidFill>
                <a:latin typeface="Dosis"/>
                <a:ea typeface="Dosis"/>
                <a:cs typeface="Dosis"/>
                <a:sym typeface="Dosis"/>
              </a:rPr>
              <a:t>.</a:t>
            </a:r>
            <a:endParaRPr b="0" i="0" sz="14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3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fmla="val 9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" name="Google Shape;462;p23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3" name="Google Shape;463;p23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43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BFBFBF"/>
                </a:solidFill>
                <a:latin typeface="Dosis"/>
                <a:ea typeface="Dosis"/>
                <a:cs typeface="Dosis"/>
                <a:sym typeface="Dosis"/>
              </a:rPr>
              <a:t>Aujourd’hui, nous allons apprendre de nouveaux mots en français.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23"/>
          <p:cNvSpPr/>
          <p:nvPr/>
        </p:nvSpPr>
        <p:spPr>
          <a:xfrm>
            <a:off x="304560" y="1320120"/>
            <a:ext cx="315720" cy="21780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5" name="Google Shape;465;p23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6" name="Google Shape;466;p23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7" name="Google Shape;467;p23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8" name="Google Shape;468;p23"/>
          <p:cNvSpPr/>
          <p:nvPr/>
        </p:nvSpPr>
        <p:spPr>
          <a:xfrm>
            <a:off x="279000" y="360000"/>
            <a:ext cx="10011600" cy="113616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9" name="Google Shape;469;p23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0" name="Google Shape;470;p23"/>
          <p:cNvSpPr/>
          <p:nvPr/>
        </p:nvSpPr>
        <p:spPr>
          <a:xfrm>
            <a:off x="1068840" y="471240"/>
            <a:ext cx="877464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Etape 2 </a:t>
            </a:r>
            <a:r>
              <a:rPr b="1" i="0" lang="fr-FR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fr-FR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L’enseignant montre l’image du mot « Cadeau » sur le livret et dit « « C comme dans Cadeau».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Les élèves répètent « Cadeau » en mettant le doigt sur l’image.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1" name="Google Shape;47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70640" y="2491560"/>
            <a:ext cx="3429000" cy="377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4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fmla="val 9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7" name="Google Shape;477;p2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8" name="Google Shape;478;p24"/>
          <p:cNvSpPr/>
          <p:nvPr/>
        </p:nvSpPr>
        <p:spPr>
          <a:xfrm>
            <a:off x="209880" y="248400"/>
            <a:ext cx="10019160" cy="74203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9" name="Google Shape;479;p24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0" name="Google Shape;480;p24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1" name="Google Shape;481;p24"/>
          <p:cNvSpPr/>
          <p:nvPr/>
        </p:nvSpPr>
        <p:spPr>
          <a:xfrm>
            <a:off x="714960" y="432000"/>
            <a:ext cx="315720" cy="21780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2" name="Google Shape;482;p24"/>
          <p:cNvSpPr/>
          <p:nvPr/>
        </p:nvSpPr>
        <p:spPr>
          <a:xfrm>
            <a:off x="1105560" y="347760"/>
            <a:ext cx="8774640" cy="394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Regardez comment j’écris la lettre C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4"/>
          <p:cNvSpPr/>
          <p:nvPr/>
        </p:nvSpPr>
        <p:spPr>
          <a:xfrm>
            <a:off x="957240" y="711720"/>
            <a:ext cx="8412480" cy="33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600" u="none" cap="none" strike="noStrike">
                <a:solidFill>
                  <a:srgbClr val="A6A6A6"/>
                </a:solidFill>
                <a:latin typeface="Dosis"/>
                <a:ea typeface="Dosis"/>
                <a:cs typeface="Dosis"/>
                <a:sym typeface="Dosis"/>
              </a:rPr>
              <a:t>Sur le tableau, l’enseignant montre le geste à réaliser pour écrire la lettre en l’expliquant.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4" name="Google Shape;48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46440" y="2794320"/>
            <a:ext cx="2313720" cy="233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5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fmla="val 9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0" name="Google Shape;490;p25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1" name="Google Shape;491;p25"/>
          <p:cNvSpPr/>
          <p:nvPr/>
        </p:nvSpPr>
        <p:spPr>
          <a:xfrm>
            <a:off x="209880" y="248400"/>
            <a:ext cx="10019160" cy="74203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2" name="Google Shape;492;p25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3" name="Google Shape;493;p25"/>
          <p:cNvSpPr/>
          <p:nvPr/>
        </p:nvSpPr>
        <p:spPr>
          <a:xfrm>
            <a:off x="224640" y="88740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4" name="Google Shape;494;p25"/>
          <p:cNvSpPr/>
          <p:nvPr/>
        </p:nvSpPr>
        <p:spPr>
          <a:xfrm>
            <a:off x="579600" y="556200"/>
            <a:ext cx="315720" cy="21780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5" name="Google Shape;495;p25"/>
          <p:cNvSpPr/>
          <p:nvPr/>
        </p:nvSpPr>
        <p:spPr>
          <a:xfrm>
            <a:off x="1084680" y="444600"/>
            <a:ext cx="877464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rPr>
              <a:t>Prenez vos livrets « page 76 »</a:t>
            </a:r>
            <a:r>
              <a:rPr b="1" i="0" lang="fr-FR" sz="1829" u="none" cap="none" strike="noStrike">
                <a:solidFill>
                  <a:srgbClr val="A6A6A6"/>
                </a:solidFill>
                <a:latin typeface="Dosis"/>
                <a:ea typeface="Dosis"/>
                <a:cs typeface="Dosis"/>
                <a:sym typeface="Dosis"/>
              </a:rPr>
              <a:t>.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25"/>
          <p:cNvSpPr/>
          <p:nvPr/>
        </p:nvSpPr>
        <p:spPr>
          <a:xfrm>
            <a:off x="5385960" y="5390640"/>
            <a:ext cx="4646880" cy="19620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6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7" name="Google Shape;49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5680" y="1569240"/>
            <a:ext cx="9282240" cy="5783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6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3" name="Google Shape;503;p26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4" name="Google Shape;504;p26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fmla="val 9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96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  </a:t>
            </a:r>
            <a:endParaRPr b="0" i="0" sz="9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6"/>
          <p:cNvSpPr/>
          <p:nvPr/>
        </p:nvSpPr>
        <p:spPr>
          <a:xfrm>
            <a:off x="261000" y="358560"/>
            <a:ext cx="10019160" cy="76176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Etape 4 : </a:t>
            </a:r>
            <a:r>
              <a:rPr b="0" i="0" lang="fr-FR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L’enseignant demande aux élèves de colorier et d’écrire la lettre C sur le livret .L’enseignant circule entre les rangs et apporte de l’aide aux élèves.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6" name="Google Shape;50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5680" y="1578600"/>
            <a:ext cx="8762760" cy="5464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7"/>
          <p:cNvSpPr/>
          <p:nvPr/>
        </p:nvSpPr>
        <p:spPr>
          <a:xfrm>
            <a:off x="124200" y="0"/>
            <a:ext cx="10438920" cy="791964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2" name="Google Shape;512;p27"/>
          <p:cNvSpPr/>
          <p:nvPr/>
        </p:nvSpPr>
        <p:spPr>
          <a:xfrm>
            <a:off x="766800" y="2350440"/>
            <a:ext cx="8905320" cy="14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Jeu </a:t>
            </a:r>
            <a:endParaRPr b="0" i="0" sz="4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b="1" i="0" lang="fr-FR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Jeu de l’araignée</a:t>
            </a:r>
            <a:r>
              <a:rPr b="1" i="0" lang="fr-FR" sz="4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b="0" i="0" sz="4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7"/>
          <p:cNvSpPr/>
          <p:nvPr/>
        </p:nvSpPr>
        <p:spPr>
          <a:xfrm>
            <a:off x="720" y="6022800"/>
            <a:ext cx="1531800" cy="1899000"/>
          </a:xfrm>
          <a:custGeom>
            <a:rect b="b" l="l" r="r" t="t"/>
            <a:pathLst>
              <a:path extrusionOk="0" h="3327606" w="2684349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4" name="Google Shape;514;p27"/>
          <p:cNvSpPr/>
          <p:nvPr/>
        </p:nvSpPr>
        <p:spPr>
          <a:xfrm>
            <a:off x="8409240" y="5778360"/>
            <a:ext cx="2029680" cy="2143440"/>
          </a:xfrm>
          <a:custGeom>
            <a:rect b="b" l="l" r="r" t="t"/>
            <a:pathLst>
              <a:path extrusionOk="0" h="3755858" w="3556432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515" name="Google Shape;515;p27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516" name="Google Shape;516;p27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517" name="Google Shape;517;p2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8" name="Google Shape;518;p27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10 min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8"/>
          <p:cNvSpPr/>
          <p:nvPr/>
        </p:nvSpPr>
        <p:spPr>
          <a:xfrm>
            <a:off x="0" y="-147240"/>
            <a:ext cx="10438920" cy="782928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524" name="Google Shape;524;p28"/>
          <p:cNvGrpSpPr/>
          <p:nvPr/>
        </p:nvGrpSpPr>
        <p:grpSpPr>
          <a:xfrm>
            <a:off x="290160" y="767160"/>
            <a:ext cx="9858960" cy="6507720"/>
            <a:chOff x="290160" y="767160"/>
            <a:chExt cx="9858960" cy="6507720"/>
          </a:xfrm>
        </p:grpSpPr>
        <p:sp>
          <p:nvSpPr>
            <p:cNvPr id="525" name="Google Shape;525;p28"/>
            <p:cNvSpPr/>
            <p:nvPr/>
          </p:nvSpPr>
          <p:spPr>
            <a:xfrm>
              <a:off x="290160" y="886320"/>
              <a:ext cx="9858960" cy="6388560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6" name="Google Shape;526;p28"/>
            <p:cNvSpPr/>
            <p:nvPr/>
          </p:nvSpPr>
          <p:spPr>
            <a:xfrm>
              <a:off x="290160" y="767160"/>
              <a:ext cx="2057040" cy="21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9150" lIns="29150" spcFirstLastPara="1" rIns="29150" wrap="square" tIns="29150">
              <a:noAutofit/>
            </a:bodyPr>
            <a:lstStyle/>
            <a:p>
              <a:pPr indent="0" lvl="0" marL="0" marR="0" rtl="0" algn="just">
                <a:lnSpc>
                  <a:spcPct val="17776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27" name="Google Shape;527;p28"/>
          <p:cNvSpPr/>
          <p:nvPr/>
        </p:nvSpPr>
        <p:spPr>
          <a:xfrm>
            <a:off x="452520" y="381240"/>
            <a:ext cx="707040" cy="678600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8" name="Google Shape;528;p28"/>
          <p:cNvSpPr/>
          <p:nvPr/>
        </p:nvSpPr>
        <p:spPr>
          <a:xfrm>
            <a:off x="3259440" y="1758240"/>
            <a:ext cx="5240880" cy="406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66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740" u="none" cap="none" strike="noStrik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Préparation  de l’activité </a:t>
            </a:r>
            <a:endParaRPr b="0" i="0" sz="27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28"/>
          <p:cNvSpPr/>
          <p:nvPr/>
        </p:nvSpPr>
        <p:spPr>
          <a:xfrm flipH="1" rot="10800000">
            <a:off x="879840" y="2638080"/>
            <a:ext cx="8680320" cy="2628360"/>
          </a:xfrm>
          <a:custGeom>
            <a:rect b="b" l="l" r="r" t="t"/>
            <a:pathLst>
              <a:path extrusionOk="0" h="1213150" w="3062465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9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0" name="Google Shape;530;p28"/>
          <p:cNvSpPr/>
          <p:nvPr/>
        </p:nvSpPr>
        <p:spPr>
          <a:xfrm>
            <a:off x="1057320" y="2705400"/>
            <a:ext cx="537480" cy="2425680"/>
          </a:xfrm>
          <a:custGeom>
            <a:rect b="b" l="l" r="r" t="t"/>
            <a:pathLst>
              <a:path extrusionOk="0" h="1213150" w="3062465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9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1" name="Google Shape;531;p28"/>
          <p:cNvSpPr/>
          <p:nvPr/>
        </p:nvSpPr>
        <p:spPr>
          <a:xfrm>
            <a:off x="1807920" y="3045600"/>
            <a:ext cx="7088040" cy="32436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28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Tracer une grille sur le sol avec </a:t>
            </a:r>
            <a:r>
              <a:rPr b="1" i="0" lang="fr-FR" sz="2280" u="none" cap="none" strike="noStrike">
                <a:solidFill>
                  <a:srgbClr val="0070C0"/>
                </a:solidFill>
                <a:latin typeface="Dosis"/>
                <a:ea typeface="Dosis"/>
                <a:cs typeface="Dosis"/>
                <a:sym typeface="Dosis"/>
              </a:rPr>
              <a:t>6 cases. </a:t>
            </a:r>
            <a:endParaRPr b="0" i="0" sz="228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2" name="Google Shape;532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32480" y="3001680"/>
            <a:ext cx="383400" cy="41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28"/>
          <p:cNvSpPr/>
          <p:nvPr/>
        </p:nvSpPr>
        <p:spPr>
          <a:xfrm>
            <a:off x="1772280" y="3718440"/>
            <a:ext cx="7644240" cy="85896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28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Mettre les cartes des </a:t>
            </a:r>
            <a:r>
              <a:rPr b="0" i="0" lang="fr-FR" sz="240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lettres</a:t>
            </a:r>
            <a:r>
              <a:rPr b="1" i="0" lang="fr-FR" sz="2400" u="none" cap="none" strike="noStrike">
                <a:solidFill>
                  <a:srgbClr val="0070C0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C-A-B-A-C-B</a:t>
            </a: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i="0" lang="fr-FR" sz="240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dans </a:t>
            </a:r>
            <a:r>
              <a:rPr b="0" i="0" lang="fr-FR" sz="228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les cases de la grille. </a:t>
            </a:r>
            <a:endParaRPr b="0" i="0" sz="228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4" name="Google Shape;534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22400" y="3754080"/>
            <a:ext cx="383400" cy="41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28"/>
          <p:cNvSpPr/>
          <p:nvPr/>
        </p:nvSpPr>
        <p:spPr>
          <a:xfrm>
            <a:off x="5045760" y="3786120"/>
            <a:ext cx="347760" cy="347760"/>
          </a:xfrm>
          <a:prstGeom prst="rect">
            <a:avLst/>
          </a:prstGeom>
          <a:noFill/>
          <a:ln>
            <a:noFill/>
          </a:ln>
        </p:spPr>
        <p:txBody>
          <a:bodyPr anchorCtr="0" anchor="t" bIns="52200" lIns="104400" spcFirstLastPara="1" rIns="104400" wrap="square" tIns="522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28"/>
          <p:cNvSpPr/>
          <p:nvPr/>
        </p:nvSpPr>
        <p:spPr>
          <a:xfrm>
            <a:off x="5219640" y="3960000"/>
            <a:ext cx="347760" cy="347760"/>
          </a:xfrm>
          <a:prstGeom prst="rect">
            <a:avLst/>
          </a:prstGeom>
          <a:noFill/>
          <a:ln>
            <a:noFill/>
          </a:ln>
        </p:spPr>
        <p:txBody>
          <a:bodyPr anchorCtr="0" anchor="t" bIns="52200" lIns="104400" spcFirstLastPara="1" rIns="104400" wrap="square" tIns="522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8"/>
          <p:cNvSpPr/>
          <p:nvPr/>
        </p:nvSpPr>
        <p:spPr>
          <a:xfrm>
            <a:off x="5911560" y="290880"/>
            <a:ext cx="467100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829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Pour l’enseignant – A ne pas lire aux élèves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29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fmla="val 9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3" name="Google Shape;543;p29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4" name="Google Shape;544;p29"/>
          <p:cNvSpPr/>
          <p:nvPr/>
        </p:nvSpPr>
        <p:spPr>
          <a:xfrm>
            <a:off x="158760" y="250920"/>
            <a:ext cx="10019160" cy="74203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5" name="Google Shape;545;p29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6" name="Google Shape;546;p29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7" name="Google Shape;547;p29"/>
          <p:cNvSpPr/>
          <p:nvPr/>
        </p:nvSpPr>
        <p:spPr>
          <a:xfrm>
            <a:off x="568440" y="591840"/>
            <a:ext cx="315720" cy="21780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8" name="Google Shape;548;p29"/>
          <p:cNvSpPr/>
          <p:nvPr/>
        </p:nvSpPr>
        <p:spPr>
          <a:xfrm>
            <a:off x="937800" y="495000"/>
            <a:ext cx="8774640" cy="394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On va jouer à un nouveau jeu qui s’appelle «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Jeu de l’araignée</a:t>
            </a:r>
            <a:r>
              <a:rPr b="1" i="0" lang="fr-FR" sz="1829" u="none" cap="none" strike="noStrik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».  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9"/>
          <p:cNvSpPr/>
          <p:nvPr/>
        </p:nvSpPr>
        <p:spPr>
          <a:xfrm>
            <a:off x="5484240" y="2036160"/>
            <a:ext cx="4475880" cy="3054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-522000" lvl="0" marL="52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L’enseignant dispose des lettres découpées sur un quadrillage de 6 cases au sol )C-A-B-A-C-B(.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22000" lvl="0" marL="522000" marR="0" rtl="0" algn="l">
              <a:lnSpc>
                <a:spcPct val="100000"/>
              </a:lnSpc>
              <a:spcBef>
                <a:spcPts val="2741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L’enseignant explique les règles du jeu.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22000" lvl="0" marL="522000" marR="0" rtl="0" algn="l">
              <a:lnSpc>
                <a:spcPct val="100000"/>
              </a:lnSpc>
              <a:spcBef>
                <a:spcPts val="2741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élèves jouent à tour de rôle : « Mets la main/le pied sur la lettre A/la lettre B / la lettre C ».</a:t>
            </a:r>
            <a:r>
              <a:rPr b="1" i="0" lang="fr-FR" sz="2280" u="none" cap="none" strike="noStrike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rPr>
              <a:t>. </a:t>
            </a:r>
            <a:endParaRPr b="0" i="0" sz="228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0" name="Google Shape;55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680" y="1948320"/>
            <a:ext cx="5005440" cy="3826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3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169" name="Google Shape;169;p3"/>
            <p:cNvSpPr/>
            <p:nvPr/>
          </p:nvSpPr>
          <p:spPr>
            <a:xfrm>
              <a:off x="0" y="45360"/>
              <a:ext cx="10438920" cy="7829280"/>
            </a:xfrm>
            <a:custGeom>
              <a:rect b="b" l="l" r="r" t="t"/>
              <a:pathLst>
                <a:path extrusionOk="0" h="10287000" w="18288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170" name="Google Shape;170;p3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71" name="Google Shape;171;p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72" name="Google Shape;172;p3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rect b="b" l="l" r="r" t="t"/>
                  <a:pathLst>
                    <a:path extrusionOk="0" h="2555175" w="3895412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cap="flat" cmpd="sng" w="1905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000" lIns="90000" spcFirstLastPara="1" rIns="90000" wrap="square" tIns="450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030" u="none" cap="none" strike="noStrike">
                    <a:solidFill>
                      <a:srgbClr val="000000"/>
                    </a:solidFill>
                    <a:latin typeface="Dosis"/>
                    <a:ea typeface="Dosis"/>
                    <a:cs typeface="Dosis"/>
                    <a:sym typeface="Dosis"/>
                  </a:endParaRPr>
                </a:p>
              </p:txBody>
            </p:sp>
            <p:sp>
              <p:nvSpPr>
                <p:cNvPr id="173" name="Google Shape;173;p3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29150" lIns="29150" spcFirstLastPara="1" rIns="29150" wrap="square" tIns="29150">
                  <a:noAutofit/>
                </a:bodyPr>
                <a:lstStyle/>
                <a:p>
                  <a:pPr indent="0" lvl="0" marL="0" marR="0" rtl="0" algn="ctr">
                    <a:lnSpc>
                      <a:spcPct val="177767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030" u="none" cap="none" strike="noStrike">
                    <a:solidFill>
                      <a:srgbClr val="000000"/>
                    </a:solidFill>
                    <a:latin typeface="Dosis"/>
                    <a:ea typeface="Dosis"/>
                    <a:cs typeface="Dosis"/>
                    <a:sym typeface="Dosis"/>
                  </a:endParaRPr>
                </a:p>
              </p:txBody>
            </p:sp>
          </p:grpSp>
          <p:sp>
            <p:nvSpPr>
              <p:cNvPr id="174" name="Google Shape;174;p3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rect b="b" l="l" r="r" t="t"/>
                <a:pathLst>
                  <a:path extrusionOk="0" h="1189600" w="1239167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t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30" u="none" cap="none" strike="noStrike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endParaRPr>
              </a:p>
            </p:txBody>
          </p:sp>
        </p:grpSp>
      </p:grpSp>
      <p:sp>
        <p:nvSpPr>
          <p:cNvPr id="175" name="Google Shape;175;p3"/>
          <p:cNvSpPr/>
          <p:nvPr/>
        </p:nvSpPr>
        <p:spPr>
          <a:xfrm>
            <a:off x="2201760" y="1657800"/>
            <a:ext cx="5723640" cy="406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15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190" u="none" cap="none" strike="noStrike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Objectifs de la séance</a:t>
            </a:r>
            <a:endParaRPr b="0" i="0" sz="31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926640" y="2536920"/>
            <a:ext cx="8466120" cy="785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280" u="none" cap="none" strike="noStrik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À la fin de la séance, </a:t>
            </a:r>
            <a:r>
              <a:rPr b="1" i="0" lang="fr-FR" sz="2280" u="none" cap="none" strike="noStrik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au moins 80% des élèves </a:t>
            </a:r>
            <a:r>
              <a:rPr b="0" i="0" lang="fr-FR" sz="2280" u="none" cap="none" strike="noStrik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doivent être capables de : </a:t>
            </a:r>
            <a:endParaRPr b="0" i="0" sz="228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" name="Google Shape;177;p3"/>
          <p:cNvGrpSpPr/>
          <p:nvPr/>
        </p:nvGrpSpPr>
        <p:grpSpPr>
          <a:xfrm>
            <a:off x="1403280" y="3333240"/>
            <a:ext cx="7832880" cy="2135880"/>
            <a:chOff x="1403280" y="3333240"/>
            <a:chExt cx="7832880" cy="2135880"/>
          </a:xfrm>
        </p:grpSpPr>
        <p:sp>
          <p:nvSpPr>
            <p:cNvPr id="178" name="Google Shape;178;p3"/>
            <p:cNvSpPr/>
            <p:nvPr/>
          </p:nvSpPr>
          <p:spPr>
            <a:xfrm>
              <a:off x="1403280" y="3333240"/>
              <a:ext cx="7832880" cy="2135880"/>
            </a:xfrm>
            <a:custGeom>
              <a:rect b="b" l="l" r="r" t="t"/>
              <a:pathLst>
                <a:path extrusionOk="0" h="1213150" w="3062465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69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2201760" y="4479840"/>
              <a:ext cx="6352920" cy="45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000" lIns="90000" spcFirstLastPara="1" rIns="90000" wrap="square" tIns="450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2400" u="none" cap="none" strike="noStrik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rPr>
                <a:t>Reconnaitre, nommer et ecrire la letter C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1506240" y="3402000"/>
              <a:ext cx="708120" cy="2066760"/>
            </a:xfrm>
            <a:custGeom>
              <a:rect b="b" l="l" r="r" t="t"/>
              <a:pathLst>
                <a:path extrusionOk="0" h="1213150" w="3062465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69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181" name="Google Shape;181;p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658520" y="4554360"/>
              <a:ext cx="437760" cy="3787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2" name="Google Shape;182;p3"/>
          <p:cNvSpPr/>
          <p:nvPr/>
        </p:nvSpPr>
        <p:spPr>
          <a:xfrm>
            <a:off x="2173680" y="3530160"/>
            <a:ext cx="719604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Comprendre et produire Bonjour/je m’appelle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829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Pour l’enseignant – À ne pas lire aux élèves.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60320" y="3607560"/>
            <a:ext cx="437760" cy="37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5" name="Google Shape;555;p30"/>
          <p:cNvGrpSpPr/>
          <p:nvPr/>
        </p:nvGrpSpPr>
        <p:grpSpPr>
          <a:xfrm>
            <a:off x="-57960" y="37440"/>
            <a:ext cx="10555200" cy="7866000"/>
            <a:chOff x="-57960" y="37440"/>
            <a:chExt cx="10555200" cy="7866000"/>
          </a:xfrm>
        </p:grpSpPr>
        <p:sp>
          <p:nvSpPr>
            <p:cNvPr id="556" name="Google Shape;556;p30"/>
            <p:cNvSpPr/>
            <p:nvPr/>
          </p:nvSpPr>
          <p:spPr>
            <a:xfrm>
              <a:off x="-57960" y="3744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176400" y="636840"/>
              <a:ext cx="10085760" cy="700452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176400" y="274680"/>
              <a:ext cx="10085760" cy="940320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59" name="Google Shape;559;p30"/>
          <p:cNvSpPr/>
          <p:nvPr/>
        </p:nvSpPr>
        <p:spPr>
          <a:xfrm flipH="1" rot="10800000">
            <a:off x="522360" y="596520"/>
            <a:ext cx="347760" cy="24228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30" u="none" cap="none" strike="noStrike">
              <a:solidFill>
                <a:srgbClr val="80808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0" name="Google Shape;560;p30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>
            <a:noFill/>
          </a:ln>
        </p:spPr>
        <p:txBody>
          <a:bodyPr anchorCtr="0" anchor="t" bIns="34900" lIns="69475" spcFirstLastPara="1" rIns="69475" wrap="square" tIns="34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7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1" name="Google Shape;561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30"/>
          <p:cNvSpPr/>
          <p:nvPr/>
        </p:nvSpPr>
        <p:spPr>
          <a:xfrm>
            <a:off x="956880" y="541800"/>
            <a:ext cx="927900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rPr>
              <a:t>La séance d’aujourd’hui est terminée. À demain ! 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4"/>
          <p:cNvGrpSpPr/>
          <p:nvPr/>
        </p:nvGrpSpPr>
        <p:grpSpPr>
          <a:xfrm>
            <a:off x="15840" y="-447120"/>
            <a:ext cx="10438920" cy="8254800"/>
            <a:chOff x="15840" y="-447120"/>
            <a:chExt cx="10438920" cy="8254800"/>
          </a:xfrm>
        </p:grpSpPr>
        <p:sp>
          <p:nvSpPr>
            <p:cNvPr id="190" name="Google Shape;190;p4"/>
            <p:cNvSpPr/>
            <p:nvPr/>
          </p:nvSpPr>
          <p:spPr>
            <a:xfrm>
              <a:off x="15840" y="-447120"/>
              <a:ext cx="10438920" cy="8254800"/>
            </a:xfrm>
            <a:custGeom>
              <a:rect b="b" l="l" r="r" t="t"/>
              <a:pathLst>
                <a:path extrusionOk="0" h="10287000" w="18288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66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191" name="Google Shape;191;p4"/>
            <p:cNvGrpSpPr/>
            <p:nvPr/>
          </p:nvGrpSpPr>
          <p:grpSpPr>
            <a:xfrm>
              <a:off x="668520" y="529920"/>
              <a:ext cx="9134280" cy="6442200"/>
              <a:chOff x="668520" y="529920"/>
              <a:chExt cx="9134280" cy="6442200"/>
            </a:xfrm>
          </p:grpSpPr>
          <p:sp>
            <p:nvSpPr>
              <p:cNvPr id="192" name="Google Shape;192;p4"/>
              <p:cNvSpPr/>
              <p:nvPr/>
            </p:nvSpPr>
            <p:spPr>
              <a:xfrm>
                <a:off x="668520" y="648000"/>
                <a:ext cx="9134280" cy="6324120"/>
              </a:xfrm>
              <a:custGeom>
                <a:rect b="b" l="l" r="r" t="t"/>
                <a:pathLst>
                  <a:path extrusionOk="0" h="2555175" w="3895412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660" u="none" cap="none" strike="noStrik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endParaRPr>
              </a:p>
            </p:txBody>
          </p:sp>
          <p:sp>
            <p:nvSpPr>
              <p:cNvPr id="193" name="Google Shape;193;p4"/>
              <p:cNvSpPr/>
              <p:nvPr/>
            </p:nvSpPr>
            <p:spPr>
              <a:xfrm>
                <a:off x="668520" y="529920"/>
                <a:ext cx="1905480" cy="212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8800" lIns="28800" spcFirstLastPara="1" rIns="28800" wrap="square" tIns="28800">
                <a:noAutofit/>
              </a:bodyPr>
              <a:lstStyle/>
              <a:p>
                <a:pPr indent="0" lvl="0" marL="0" marR="0" rtl="0" algn="ctr">
                  <a:lnSpc>
                    <a:spcPct val="27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660" u="none" cap="none" strike="noStrike">
                  <a:solidFill>
                    <a:schemeClr val="dk1"/>
                  </a:solidFill>
                  <a:latin typeface="Dosis"/>
                  <a:ea typeface="Dosis"/>
                  <a:cs typeface="Dosis"/>
                  <a:sym typeface="Dosis"/>
                </a:endParaRPr>
              </a:p>
            </p:txBody>
          </p:sp>
        </p:grpSp>
        <p:sp>
          <p:nvSpPr>
            <p:cNvPr id="194" name="Google Shape;194;p4"/>
            <p:cNvSpPr/>
            <p:nvPr/>
          </p:nvSpPr>
          <p:spPr>
            <a:xfrm>
              <a:off x="711720" y="185400"/>
              <a:ext cx="707040" cy="678600"/>
            </a:xfrm>
            <a:custGeom>
              <a:rect b="b" l="l" r="r" t="t"/>
              <a:pathLst>
                <a:path extrusionOk="0" h="1189600" w="1239167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66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5" name="Google Shape;195;p4"/>
          <p:cNvSpPr/>
          <p:nvPr/>
        </p:nvSpPr>
        <p:spPr>
          <a:xfrm>
            <a:off x="2357640" y="1413360"/>
            <a:ext cx="5723640" cy="486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Plan de la séance 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"/>
          <p:cNvSpPr/>
          <p:nvPr/>
        </p:nvSpPr>
        <p:spPr>
          <a:xfrm>
            <a:off x="972360" y="3680640"/>
            <a:ext cx="8699040" cy="239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34640" marR="0" rtl="0" algn="l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Comment ça va ? / Ça va bien, merci.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4"/>
          <p:cNvSpPr/>
          <p:nvPr/>
        </p:nvSpPr>
        <p:spPr>
          <a:xfrm>
            <a:off x="972360" y="5883120"/>
            <a:ext cx="7730640" cy="239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34640" marR="0" rtl="0" algn="l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Jeu de l’araignée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4"/>
          <p:cNvSpPr/>
          <p:nvPr/>
        </p:nvSpPr>
        <p:spPr>
          <a:xfrm>
            <a:off x="776880" y="2350080"/>
            <a:ext cx="310464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2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1. Chanson action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4"/>
          <p:cNvGrpSpPr/>
          <p:nvPr/>
        </p:nvGrpSpPr>
        <p:grpSpPr>
          <a:xfrm>
            <a:off x="3608280" y="2340000"/>
            <a:ext cx="851400" cy="293040"/>
            <a:chOff x="3608280" y="2340000"/>
            <a:chExt cx="851400" cy="293040"/>
          </a:xfrm>
        </p:grpSpPr>
        <p:sp>
          <p:nvSpPr>
            <p:cNvPr id="200" name="Google Shape;200;p4"/>
            <p:cNvSpPr/>
            <p:nvPr/>
          </p:nvSpPr>
          <p:spPr>
            <a:xfrm>
              <a:off x="3749400" y="2409480"/>
              <a:ext cx="569160" cy="20520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01" name="Google Shape;201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08280" y="2340000"/>
              <a:ext cx="258840" cy="293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2" name="Google Shape;202;p4"/>
            <p:cNvSpPr/>
            <p:nvPr/>
          </p:nvSpPr>
          <p:spPr>
            <a:xfrm>
              <a:off x="3850200" y="2400120"/>
              <a:ext cx="609480" cy="2127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80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5  min</a:t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" name="Google Shape;203;p4"/>
          <p:cNvSpPr/>
          <p:nvPr/>
        </p:nvSpPr>
        <p:spPr>
          <a:xfrm>
            <a:off x="972360" y="2759400"/>
            <a:ext cx="8481600" cy="26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34640" marR="0" rtl="0" algn="l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1070A"/>
                </a:solidFill>
                <a:latin typeface="Dosis"/>
                <a:ea typeface="Dosis"/>
                <a:cs typeface="Dosis"/>
                <a:sym typeface="Dosis"/>
              </a:rPr>
              <a:t>Bonjour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4"/>
          <p:cNvSpPr/>
          <p:nvPr/>
        </p:nvSpPr>
        <p:spPr>
          <a:xfrm>
            <a:off x="806040" y="3472200"/>
            <a:ext cx="3104640" cy="350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4"/>
          <p:cNvSpPr/>
          <p:nvPr/>
        </p:nvSpPr>
        <p:spPr>
          <a:xfrm>
            <a:off x="776880" y="3202560"/>
            <a:ext cx="310464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2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2. Vocabulaire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6" name="Google Shape;206;p4"/>
          <p:cNvGrpSpPr/>
          <p:nvPr/>
        </p:nvGrpSpPr>
        <p:grpSpPr>
          <a:xfrm>
            <a:off x="3659400" y="3145320"/>
            <a:ext cx="811080" cy="293040"/>
            <a:chOff x="3659400" y="3145320"/>
            <a:chExt cx="811080" cy="293040"/>
          </a:xfrm>
        </p:grpSpPr>
        <p:sp>
          <p:nvSpPr>
            <p:cNvPr id="207" name="Google Shape;207;p4"/>
            <p:cNvSpPr/>
            <p:nvPr/>
          </p:nvSpPr>
          <p:spPr>
            <a:xfrm>
              <a:off x="3800520" y="3214440"/>
              <a:ext cx="569160" cy="20520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08" name="Google Shape;208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59400" y="3145320"/>
              <a:ext cx="258840" cy="293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" name="Google Shape;209;p4"/>
            <p:cNvSpPr/>
            <p:nvPr/>
          </p:nvSpPr>
          <p:spPr>
            <a:xfrm>
              <a:off x="3901320" y="3205080"/>
              <a:ext cx="569160" cy="2127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80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20 min</a:t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4"/>
          <p:cNvSpPr/>
          <p:nvPr/>
        </p:nvSpPr>
        <p:spPr>
          <a:xfrm>
            <a:off x="745920" y="4821120"/>
            <a:ext cx="657612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4. Presentation de la letter C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4"/>
          <p:cNvSpPr/>
          <p:nvPr/>
        </p:nvSpPr>
        <p:spPr>
          <a:xfrm>
            <a:off x="745920" y="4120920"/>
            <a:ext cx="404352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3.  Chanson de l’alphabet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2" name="Google Shape;212;p4"/>
          <p:cNvGrpSpPr/>
          <p:nvPr/>
        </p:nvGrpSpPr>
        <p:grpSpPr>
          <a:xfrm>
            <a:off x="4677120" y="4130640"/>
            <a:ext cx="1225080" cy="293040"/>
            <a:chOff x="4677120" y="4130640"/>
            <a:chExt cx="1225080" cy="293040"/>
          </a:xfrm>
        </p:grpSpPr>
        <p:sp>
          <p:nvSpPr>
            <p:cNvPr id="213" name="Google Shape;213;p4"/>
            <p:cNvSpPr/>
            <p:nvPr/>
          </p:nvSpPr>
          <p:spPr>
            <a:xfrm>
              <a:off x="4818240" y="4216680"/>
              <a:ext cx="726840" cy="18828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14" name="Google Shape;214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677120" y="4130640"/>
              <a:ext cx="258840" cy="293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Google Shape;215;p4"/>
            <p:cNvSpPr/>
            <p:nvPr/>
          </p:nvSpPr>
          <p:spPr>
            <a:xfrm>
              <a:off x="4902120" y="4190400"/>
              <a:ext cx="1000080" cy="2127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80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20 min</a:t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" name="Google Shape;216;p4"/>
          <p:cNvGrpSpPr/>
          <p:nvPr/>
        </p:nvGrpSpPr>
        <p:grpSpPr>
          <a:xfrm>
            <a:off x="4762440" y="4818960"/>
            <a:ext cx="1225440" cy="293040"/>
            <a:chOff x="4762440" y="4818960"/>
            <a:chExt cx="1225440" cy="293040"/>
          </a:xfrm>
        </p:grpSpPr>
        <p:sp>
          <p:nvSpPr>
            <p:cNvPr id="217" name="Google Shape;217;p4"/>
            <p:cNvSpPr/>
            <p:nvPr/>
          </p:nvSpPr>
          <p:spPr>
            <a:xfrm>
              <a:off x="4903920" y="4905000"/>
              <a:ext cx="726840" cy="18828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18" name="Google Shape;218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762440" y="4818960"/>
              <a:ext cx="258840" cy="293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Google Shape;219;p4"/>
            <p:cNvSpPr/>
            <p:nvPr/>
          </p:nvSpPr>
          <p:spPr>
            <a:xfrm>
              <a:off x="4987800" y="4879080"/>
              <a:ext cx="1000080" cy="2127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80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20 min</a:t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Google Shape;220;p4"/>
          <p:cNvSpPr/>
          <p:nvPr/>
        </p:nvSpPr>
        <p:spPr>
          <a:xfrm>
            <a:off x="745920" y="5434200"/>
            <a:ext cx="657612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    5. Jeu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"/>
          <p:cNvSpPr/>
          <p:nvPr/>
        </p:nvSpPr>
        <p:spPr>
          <a:xfrm>
            <a:off x="5425920" y="247680"/>
            <a:ext cx="475236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829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Pour l’enseignant – À ne pas lire aux élèves.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2" name="Google Shape;222;p4"/>
          <p:cNvGrpSpPr/>
          <p:nvPr/>
        </p:nvGrpSpPr>
        <p:grpSpPr>
          <a:xfrm>
            <a:off x="4127760" y="5495040"/>
            <a:ext cx="851760" cy="293040"/>
            <a:chOff x="4127760" y="5495040"/>
            <a:chExt cx="851760" cy="293040"/>
          </a:xfrm>
        </p:grpSpPr>
        <p:sp>
          <p:nvSpPr>
            <p:cNvPr id="223" name="Google Shape;223;p4"/>
            <p:cNvSpPr/>
            <p:nvPr/>
          </p:nvSpPr>
          <p:spPr>
            <a:xfrm>
              <a:off x="4269240" y="5564160"/>
              <a:ext cx="569160" cy="20520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24" name="Google Shape;224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127760" y="5495040"/>
              <a:ext cx="258840" cy="293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4"/>
            <p:cNvSpPr/>
            <p:nvPr/>
          </p:nvSpPr>
          <p:spPr>
            <a:xfrm>
              <a:off x="4370040" y="5554800"/>
              <a:ext cx="609480" cy="2127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80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10  min</a:t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5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231" name="Google Shape;231;p5"/>
            <p:cNvSpPr/>
            <p:nvPr/>
          </p:nvSpPr>
          <p:spPr>
            <a:xfrm>
              <a:off x="0" y="45360"/>
              <a:ext cx="10438920" cy="7829280"/>
            </a:xfrm>
            <a:custGeom>
              <a:rect b="b" l="l" r="r" t="t"/>
              <a:pathLst>
                <a:path extrusionOk="0" h="10287000" w="18288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grpSp>
          <p:nvGrpSpPr>
            <p:cNvPr id="232" name="Google Shape;232;p5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233" name="Google Shape;233;p5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234" name="Google Shape;234;p5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rect b="b" l="l" r="r" t="t"/>
                  <a:pathLst>
                    <a:path extrusionOk="0" h="2555175" w="3895412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cap="flat" cmpd="sng" w="1905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000" lIns="90000" spcFirstLastPara="1" rIns="90000" wrap="square" tIns="450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030" u="none" cap="none" strike="noStrike">
                    <a:solidFill>
                      <a:srgbClr val="000000"/>
                    </a:solidFill>
                    <a:latin typeface="Dosis"/>
                    <a:ea typeface="Dosis"/>
                    <a:cs typeface="Dosis"/>
                    <a:sym typeface="Dosis"/>
                  </a:endParaRPr>
                </a:p>
              </p:txBody>
            </p:sp>
            <p:sp>
              <p:nvSpPr>
                <p:cNvPr id="235" name="Google Shape;235;p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29150" lIns="29150" spcFirstLastPara="1" rIns="29150" wrap="square" tIns="29150">
                  <a:noAutofit/>
                </a:bodyPr>
                <a:lstStyle/>
                <a:p>
                  <a:pPr indent="0" lvl="0" marL="0" marR="0" rtl="0" algn="ctr">
                    <a:lnSpc>
                      <a:spcPct val="177767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030" u="none" cap="none" strike="noStrike">
                    <a:solidFill>
                      <a:srgbClr val="000000"/>
                    </a:solidFill>
                    <a:latin typeface="Dosis"/>
                    <a:ea typeface="Dosis"/>
                    <a:cs typeface="Dosis"/>
                    <a:sym typeface="Dosis"/>
                  </a:endParaRPr>
                </a:p>
              </p:txBody>
            </p:sp>
          </p:grpSp>
          <p:sp>
            <p:nvSpPr>
              <p:cNvPr id="236" name="Google Shape;236;p5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rect b="b" l="l" r="r" t="t"/>
                <a:pathLst>
                  <a:path extrusionOk="0" h="1189600" w="1239167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t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030" u="none" cap="none" strike="noStrike">
                  <a:solidFill>
                    <a:srgbClr val="000000"/>
                  </a:solidFill>
                  <a:latin typeface="Dosis"/>
                  <a:ea typeface="Dosis"/>
                  <a:cs typeface="Dosis"/>
                  <a:sym typeface="Dosis"/>
                </a:endParaRPr>
              </a:p>
            </p:txBody>
          </p:sp>
        </p:grpSp>
      </p:grpSp>
      <p:sp>
        <p:nvSpPr>
          <p:cNvPr id="237" name="Google Shape;237;p5"/>
          <p:cNvSpPr/>
          <p:nvPr/>
        </p:nvSpPr>
        <p:spPr>
          <a:xfrm>
            <a:off x="2454480" y="4271040"/>
            <a:ext cx="5723640" cy="406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6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740" u="none" cap="none" strike="noStrike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Matériel didactique</a:t>
            </a:r>
            <a:endParaRPr b="0" i="0" sz="27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5"/>
          <p:cNvPicPr preferRelativeResize="0"/>
          <p:nvPr/>
        </p:nvPicPr>
        <p:blipFill rotWithShape="1">
          <a:blip r:embed="rId5">
            <a:alphaModFix/>
          </a:blip>
          <a:srcRect b="0" l="0" r="53526" t="975"/>
          <a:stretch/>
        </p:blipFill>
        <p:spPr>
          <a:xfrm>
            <a:off x="3525120" y="4858560"/>
            <a:ext cx="3702600" cy="231876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5"/>
          <p:cNvSpPr/>
          <p:nvPr/>
        </p:nvSpPr>
        <p:spPr>
          <a:xfrm>
            <a:off x="2514960" y="1040040"/>
            <a:ext cx="5723640" cy="406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6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740" u="none" cap="none" strike="noStrike">
                <a:solidFill>
                  <a:srgbClr val="1F497D"/>
                </a:solidFill>
                <a:latin typeface="Dosis"/>
                <a:ea typeface="Dosis"/>
                <a:cs typeface="Dosis"/>
                <a:sym typeface="Dosis"/>
              </a:rPr>
              <a:t>Matériel technique</a:t>
            </a:r>
            <a:endParaRPr b="0" i="0" sz="27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69640" y="1927440"/>
            <a:ext cx="1455120" cy="126936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5"/>
          <p:cNvSpPr/>
          <p:nvPr/>
        </p:nvSpPr>
        <p:spPr>
          <a:xfrm>
            <a:off x="1002960" y="3259080"/>
            <a:ext cx="3401640" cy="409680"/>
          </a:xfrm>
          <a:prstGeom prst="roundRect">
            <a:avLst>
              <a:gd fmla="val 32258" name="adj"/>
            </a:avLst>
          </a:prstGeom>
          <a:solidFill>
            <a:srgbClr val="F2F2F2"/>
          </a:solidFill>
          <a:ln cap="flat" cmpd="sng" w="127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6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5"/>
          <p:cNvSpPr/>
          <p:nvPr/>
        </p:nvSpPr>
        <p:spPr>
          <a:xfrm>
            <a:off x="1056240" y="3258000"/>
            <a:ext cx="333144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710" u="none" cap="none" strike="noStrike">
                <a:solidFill>
                  <a:srgbClr val="215968"/>
                </a:solidFill>
                <a:latin typeface="Cambria"/>
                <a:ea typeface="Cambria"/>
                <a:cs typeface="Cambria"/>
                <a:sym typeface="Cambria"/>
              </a:rPr>
              <a:t>Ordinateur avec Microsoft Office</a:t>
            </a:r>
            <a:endParaRPr b="0" i="0" sz="17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5"/>
          <p:cNvSpPr/>
          <p:nvPr/>
        </p:nvSpPr>
        <p:spPr>
          <a:xfrm>
            <a:off x="4813200" y="3259440"/>
            <a:ext cx="1726920" cy="409680"/>
          </a:xfrm>
          <a:prstGeom prst="roundRect">
            <a:avLst>
              <a:gd fmla="val 32258" name="adj"/>
            </a:avLst>
          </a:prstGeom>
          <a:solidFill>
            <a:srgbClr val="F2F2F2"/>
          </a:solidFill>
          <a:ln cap="flat" cmpd="sng" w="127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6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5146920" y="3268800"/>
            <a:ext cx="103896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710" u="none" cap="none" strike="noStrike">
                <a:solidFill>
                  <a:srgbClr val="215968"/>
                </a:solidFill>
                <a:latin typeface="Cambria"/>
                <a:ea typeface="Cambria"/>
                <a:cs typeface="Cambria"/>
                <a:sym typeface="Cambria"/>
              </a:rPr>
              <a:t>Pointeur</a:t>
            </a:r>
            <a:endParaRPr b="0" i="0" sz="17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41120" y="1531800"/>
            <a:ext cx="1698480" cy="169668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5"/>
          <p:cNvSpPr/>
          <p:nvPr/>
        </p:nvSpPr>
        <p:spPr>
          <a:xfrm>
            <a:off x="7000560" y="3244320"/>
            <a:ext cx="2476800" cy="417600"/>
          </a:xfrm>
          <a:prstGeom prst="roundRect">
            <a:avLst>
              <a:gd fmla="val 32258" name="adj"/>
            </a:avLst>
          </a:prstGeom>
          <a:solidFill>
            <a:srgbClr val="F2F2F2"/>
          </a:solidFill>
          <a:ln cap="flat" cmpd="sng" w="127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6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5"/>
          <p:cNvSpPr/>
          <p:nvPr/>
        </p:nvSpPr>
        <p:spPr>
          <a:xfrm>
            <a:off x="7254720" y="3264120"/>
            <a:ext cx="194652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710" u="none" cap="none" strike="noStrike">
                <a:solidFill>
                  <a:srgbClr val="215968"/>
                </a:solidFill>
                <a:latin typeface="Cambria"/>
                <a:ea typeface="Cambria"/>
                <a:cs typeface="Cambria"/>
                <a:sym typeface="Cambria"/>
              </a:rPr>
              <a:t>Projection ajustée</a:t>
            </a:r>
            <a:endParaRPr b="0" i="0" sz="17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036200" y="2118240"/>
            <a:ext cx="2405160" cy="755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43440" y="4933440"/>
            <a:ext cx="1048320" cy="147528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5"/>
          <p:cNvSpPr/>
          <p:nvPr/>
        </p:nvSpPr>
        <p:spPr>
          <a:xfrm>
            <a:off x="3172320" y="4681440"/>
            <a:ext cx="1960200" cy="252576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"/>
          <p:cNvSpPr/>
          <p:nvPr/>
        </p:nvSpPr>
        <p:spPr>
          <a:xfrm>
            <a:off x="-14400" y="-22680"/>
            <a:ext cx="10438920" cy="791964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6" name="Google Shape;256;p6"/>
          <p:cNvSpPr/>
          <p:nvPr/>
        </p:nvSpPr>
        <p:spPr>
          <a:xfrm>
            <a:off x="766800" y="1591560"/>
            <a:ext cx="8905320" cy="370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6600" u="none" cap="none" strike="noStrike">
                <a:solidFill>
                  <a:srgbClr val="205867"/>
                </a:solidFill>
                <a:latin typeface="Dosis"/>
                <a:ea typeface="Dosis"/>
                <a:cs typeface="Dosis"/>
                <a:sym typeface="Dosis"/>
              </a:rPr>
              <a:t>Chanson-action</a:t>
            </a:r>
            <a:endParaRPr b="0" i="0" sz="6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8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6"/>
          <p:cNvSpPr/>
          <p:nvPr/>
        </p:nvSpPr>
        <p:spPr>
          <a:xfrm>
            <a:off x="3235320" y="3616920"/>
            <a:ext cx="3968280" cy="1152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Bonjour, Comment ça va ?</a:t>
            </a:r>
            <a:r>
              <a:rPr b="1" i="0" lang="fr-FR" sz="5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5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/>
          <p:nvPr/>
        </p:nvSpPr>
        <p:spPr>
          <a:xfrm>
            <a:off x="720" y="6022800"/>
            <a:ext cx="1531800" cy="1899000"/>
          </a:xfrm>
          <a:custGeom>
            <a:rect b="b" l="l" r="r" t="t"/>
            <a:pathLst>
              <a:path extrusionOk="0" h="3327606" w="2684349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9" name="Google Shape;259;p6"/>
          <p:cNvSpPr/>
          <p:nvPr/>
        </p:nvSpPr>
        <p:spPr>
          <a:xfrm>
            <a:off x="8409240" y="5778360"/>
            <a:ext cx="2029680" cy="2143440"/>
          </a:xfrm>
          <a:custGeom>
            <a:rect b="b" l="l" r="r" t="t"/>
            <a:pathLst>
              <a:path extrusionOk="0" h="3755858" w="3556432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260" name="Google Shape;260;p6"/>
          <p:cNvGrpSpPr/>
          <p:nvPr/>
        </p:nvGrpSpPr>
        <p:grpSpPr>
          <a:xfrm>
            <a:off x="8176320" y="5273640"/>
            <a:ext cx="2495520" cy="836640"/>
            <a:chOff x="8176320" y="5273640"/>
            <a:chExt cx="2495520" cy="836640"/>
          </a:xfrm>
        </p:grpSpPr>
        <p:sp>
          <p:nvSpPr>
            <p:cNvPr id="261" name="Google Shape;261;p6"/>
            <p:cNvSpPr/>
            <p:nvPr/>
          </p:nvSpPr>
          <p:spPr>
            <a:xfrm>
              <a:off x="8590320" y="5470920"/>
              <a:ext cx="1667880" cy="585720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62" name="Google Shape;262;p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176320" y="5273640"/>
              <a:ext cx="759240" cy="8366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" name="Google Shape;263;p6"/>
            <p:cNvSpPr/>
            <p:nvPr/>
          </p:nvSpPr>
          <p:spPr>
            <a:xfrm>
              <a:off x="8885520" y="5444640"/>
              <a:ext cx="1786320" cy="578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320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5  min</a:t>
              </a:r>
              <a:endPara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"/>
          <p:cNvSpPr/>
          <p:nvPr/>
        </p:nvSpPr>
        <p:spPr>
          <a:xfrm>
            <a:off x="0" y="-147240"/>
            <a:ext cx="10438920" cy="782928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269" name="Google Shape;269;p7"/>
          <p:cNvGrpSpPr/>
          <p:nvPr/>
        </p:nvGrpSpPr>
        <p:grpSpPr>
          <a:xfrm>
            <a:off x="290160" y="767160"/>
            <a:ext cx="9858960" cy="6507720"/>
            <a:chOff x="290160" y="767160"/>
            <a:chExt cx="9858960" cy="6507720"/>
          </a:xfrm>
        </p:grpSpPr>
        <p:sp>
          <p:nvSpPr>
            <p:cNvPr id="270" name="Google Shape;270;p7"/>
            <p:cNvSpPr/>
            <p:nvPr/>
          </p:nvSpPr>
          <p:spPr>
            <a:xfrm>
              <a:off x="290160" y="886320"/>
              <a:ext cx="9858960" cy="6388560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000" lIns="90000" spcFirstLastPara="1" rIns="90000" wrap="square" tIns="450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290160" y="767160"/>
              <a:ext cx="2057040" cy="21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9150" lIns="29150" spcFirstLastPara="1" rIns="29150" wrap="square" tIns="29150">
              <a:noAutofit/>
            </a:bodyPr>
            <a:lstStyle/>
            <a:p>
              <a:pPr indent="0" lvl="0" marL="0" marR="0" rtl="0" algn="just">
                <a:lnSpc>
                  <a:spcPct val="17776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72" name="Google Shape;272;p7"/>
          <p:cNvSpPr/>
          <p:nvPr/>
        </p:nvSpPr>
        <p:spPr>
          <a:xfrm>
            <a:off x="452520" y="381240"/>
            <a:ext cx="707040" cy="678600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3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3" name="Google Shape;273;p7"/>
          <p:cNvSpPr/>
          <p:nvPr/>
        </p:nvSpPr>
        <p:spPr>
          <a:xfrm>
            <a:off x="3617640" y="2003040"/>
            <a:ext cx="4123080" cy="811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15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190" u="none" cap="none" strike="noStrik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rPr>
              <a:t>Objectifs de l’activité </a:t>
            </a:r>
            <a:endParaRPr b="0" i="0" sz="31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7"/>
          <p:cNvSpPr/>
          <p:nvPr/>
        </p:nvSpPr>
        <p:spPr>
          <a:xfrm flipH="1" rot="10800000">
            <a:off x="1050840" y="2889000"/>
            <a:ext cx="8949960" cy="2514600"/>
          </a:xfrm>
          <a:custGeom>
            <a:rect b="b" l="l" r="r" t="t"/>
            <a:pathLst>
              <a:path extrusionOk="0" h="1213150" w="3062465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9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5" name="Google Shape;275;p7"/>
          <p:cNvSpPr/>
          <p:nvPr/>
        </p:nvSpPr>
        <p:spPr>
          <a:xfrm>
            <a:off x="1229400" y="2956680"/>
            <a:ext cx="537480" cy="2409480"/>
          </a:xfrm>
          <a:custGeom>
            <a:rect b="b" l="l" r="r" t="t"/>
            <a:pathLst>
              <a:path extrusionOk="0" h="1213150" w="3062465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9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2098800" y="3602160"/>
            <a:ext cx="6779520" cy="32436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47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28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Chanter la chanson : « 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Bonjour, Comment ça va ?</a:t>
            </a:r>
            <a:r>
              <a:rPr b="1" i="0" lang="fr-FR" sz="4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2280" u="none" cap="none" strike="noStrike">
                <a:solidFill>
                  <a:srgbClr val="205867"/>
                </a:solidFill>
                <a:latin typeface="Dosis"/>
                <a:ea typeface="Dosis"/>
                <a:cs typeface="Dosis"/>
                <a:sym typeface="Dosis"/>
              </a:rPr>
              <a:t>» </a:t>
            </a:r>
            <a:endParaRPr b="0" i="0" sz="228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60960" y="3534120"/>
            <a:ext cx="383400" cy="41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7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829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Pour l’enseignant – À ne pas lire aux élèves.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8"/>
          <p:cNvGrpSpPr/>
          <p:nvPr/>
        </p:nvGrpSpPr>
        <p:grpSpPr>
          <a:xfrm>
            <a:off x="-57960" y="8280"/>
            <a:ext cx="10555200" cy="7866000"/>
            <a:chOff x="-57960" y="8280"/>
            <a:chExt cx="10555200" cy="7866000"/>
          </a:xfrm>
        </p:grpSpPr>
        <p:sp>
          <p:nvSpPr>
            <p:cNvPr id="284" name="Google Shape;284;p8"/>
            <p:cNvSpPr/>
            <p:nvPr/>
          </p:nvSpPr>
          <p:spPr>
            <a:xfrm>
              <a:off x="-57960" y="828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70B1B6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176400" y="607680"/>
              <a:ext cx="10085760" cy="700452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70B1B6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176400" y="245520"/>
              <a:ext cx="10085760" cy="940320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70B1B6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87" name="Google Shape;287;p8"/>
          <p:cNvSpPr/>
          <p:nvPr/>
        </p:nvSpPr>
        <p:spPr>
          <a:xfrm flipH="1" rot="10800000">
            <a:off x="522360" y="596520"/>
            <a:ext cx="347760" cy="24228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30" u="none" cap="none" strike="noStrike">
              <a:solidFill>
                <a:srgbClr val="80808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8" name="Google Shape;288;p8"/>
          <p:cNvSpPr/>
          <p:nvPr/>
        </p:nvSpPr>
        <p:spPr>
          <a:xfrm>
            <a:off x="920520" y="511560"/>
            <a:ext cx="9291600" cy="367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rPr>
              <a:t>Bonjour les enfants. Nous allons commencer une nouvelle séance de français. Soyez attentifs !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8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>
            <a:noFill/>
          </a:ln>
        </p:spPr>
        <p:txBody>
          <a:bodyPr anchorCtr="0" anchor="t" bIns="34900" lIns="69475" spcFirstLastPara="1" rIns="69475" wrap="square" tIns="34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7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9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96" name="Google Shape;296;p9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7" name="Google Shape;297;p9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8" name="Google Shape;298;p9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3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99" name="Google Shape;299;p9"/>
          <p:cNvSpPr/>
          <p:nvPr/>
        </p:nvSpPr>
        <p:spPr>
          <a:xfrm flipH="1" rot="10800000">
            <a:off x="522360" y="585000"/>
            <a:ext cx="347760" cy="24228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30" u="none" cap="none" strike="noStrike">
              <a:solidFill>
                <a:srgbClr val="80808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00" name="Google Shape;300;p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29" u="none" cap="none" strike="noStrike">
              <a:solidFill>
                <a:srgbClr val="A6A6A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9"/>
          <p:cNvSpPr/>
          <p:nvPr/>
        </p:nvSpPr>
        <p:spPr>
          <a:xfrm>
            <a:off x="986040" y="426600"/>
            <a:ext cx="89892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29" u="none" cap="none" strike="noStrike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rPr>
              <a:t>Pour commencer, nous allons écouter la chanson : « Bonjour, comment ça va ? ». Après, on va chanter ensemble.  </a:t>
            </a:r>
            <a:endParaRPr b="0" i="0" sz="182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16200" y="2066760"/>
            <a:ext cx="5006520" cy="4106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3.0</vt:r8>
  </property>
  <property fmtid="{D5CDD505-2E9C-101B-9397-08002B2CF9AE}" pid="3" name="Notes">
    <vt:r8>12.0</vt:r8>
  </property>
  <property fmtid="{D5CDD505-2E9C-101B-9397-08002B2CF9AE}" pid="4" name="PresentationFormat">
    <vt:lpwstr>Personnalisé</vt:lpwstr>
  </property>
  <property fmtid="{D5CDD505-2E9C-101B-9397-08002B2CF9AE}" pid="5" name="Slides">
    <vt:r8>30.0</vt:r8>
  </property>
</Properties>
</file>