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4"/>
    <p:sldMasterId id="2147483672" r:id="rId5"/>
  </p:sldMasterIdLst>
  <p:notesMasterIdLst>
    <p:notesMasterId r:id="rId44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7" r:id="rId35"/>
    <p:sldId id="288" r:id="rId36"/>
    <p:sldId id="289" r:id="rId37"/>
    <p:sldId id="291" r:id="rId38"/>
    <p:sldId id="292" r:id="rId39"/>
    <p:sldId id="300" r:id="rId40"/>
    <p:sldId id="301" r:id="rId41"/>
    <p:sldId id="302" r:id="rId42"/>
    <p:sldId id="290" r:id="rId43"/>
  </p:sldIdLst>
  <p:sldSz cx="12188825" cy="6858000"/>
  <p:notesSz cx="6858000" cy="9144000"/>
  <p:embeddedFontLst>
    <p:embeddedFont>
      <p:font typeface="Arial Black" panose="020B0A04020102020204" pitchFamily="34" charset="0"/>
      <p:regular r:id="rId45"/>
      <p:bold r:id="rId46"/>
      <p:italic r:id="rId47"/>
    </p:embeddedFont>
    <p:embeddedFont>
      <p:font typeface="Grandstander" pitchFamily="2" charset="0"/>
      <p:regular r:id="rId48"/>
      <p:bold r:id="rId49"/>
      <p:italic r:id="rId50"/>
      <p:boldItalic r:id="rId51"/>
    </p:embeddedFont>
    <p:embeddedFont>
      <p:font typeface="Grandstander Medium" pitchFamily="2" charset="0"/>
      <p:regular r:id="rId52"/>
      <p:italic r:id="rId53"/>
    </p:embeddedFont>
    <p:embeddedFont>
      <p:font typeface="Grandstander SemiBold" pitchFamily="2" charset="0"/>
      <p:bold r:id="rId54"/>
      <p:boldItalic r:id="rId55"/>
    </p:embeddedFont>
    <p:embeddedFont>
      <p:font typeface="Helvetica" panose="020B0604020202020204" pitchFamily="34" charset="0"/>
      <p:regular r:id="rId56"/>
      <p:bold r:id="rId57"/>
      <p:italic r:id="rId58"/>
      <p:boldItalic r:id="rId59"/>
    </p:embeddedFont>
    <p:embeddedFont>
      <p:font typeface="Lato" panose="020F0502020204030203" pitchFamily="34" charset="0"/>
      <p:regular r:id="rId60"/>
      <p:bold r:id="rId61"/>
      <p:italic r:id="rId62"/>
      <p:boldItalic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727" userDrawn="1">
          <p15:clr>
            <a:srgbClr val="747775"/>
          </p15:clr>
        </p15:guide>
        <p15:guide id="2" pos="3839">
          <p15:clr>
            <a:srgbClr val="747775"/>
          </p15:clr>
        </p15:guide>
        <p15:guide id="3" orient="horz" pos="1003" userDrawn="1">
          <p15:clr>
            <a:srgbClr val="A4A3A4"/>
          </p15:clr>
        </p15:guide>
        <p15:guide id="4" pos="369" userDrawn="1">
          <p15:clr>
            <a:srgbClr val="A4A3A4"/>
          </p15:clr>
        </p15:guide>
        <p15:guide id="5" pos="7332" userDrawn="1">
          <p15:clr>
            <a:srgbClr val="A4A3A4"/>
          </p15:clr>
        </p15:guide>
        <p15:guide id="6" orient="horz" pos="550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8" roundtripDataSignature="AMtx7mio5oTZUGsjUc87F2fqn1gIQac+W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DB6679-594B-6F1B-AC99-12BCF871885E}" name="Luis Felipe Gilberti Padial" initials="LF" userId="S::luis_padial@vanzolini-ead.org.br::02e162fd-d323-4666-a0cb-b14fecd7559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FF"/>
    <a:srgbClr val="AE43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B832C9-BD8E-45D3-AEFD-2ECEE6035BFA}">
  <a:tblStyle styleId="{8EB832C9-BD8E-45D3-AEFD-2ECEE6035BF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C58FE94-E4AF-4BBE-AF34-A6D36D786905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DFD"/>
          </a:solidFill>
        </a:fill>
      </a:tcStyle>
    </a:wholeTbl>
    <a:band1H>
      <a:tcTxStyle b="off" i="off"/>
      <a:tcStyle>
        <a:tcBdr/>
        <a:fill>
          <a:solidFill>
            <a:srgbClr val="CDD8FB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8FB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D59701C5-7B1A-46E3-8D94-776414387A55}" styleName="Table_2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EEF"/>
          </a:solidFill>
        </a:fill>
      </a:tcStyle>
    </a:wholeTbl>
    <a:band1H>
      <a:tcTxStyle b="off" i="off"/>
      <a:tcStyle>
        <a:tcBdr/>
        <a:fill>
          <a:solidFill>
            <a:srgbClr val="D5DBDE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5DBDE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35" autoAdjust="0"/>
    <p:restoredTop sz="93191" autoAdjust="0"/>
  </p:normalViewPr>
  <p:slideViewPr>
    <p:cSldViewPr snapToGrid="0">
      <p:cViewPr varScale="1">
        <p:scale>
          <a:sx n="99" d="100"/>
          <a:sy n="99" d="100"/>
        </p:scale>
        <p:origin x="768" y="90"/>
      </p:cViewPr>
      <p:guideLst>
        <p:guide orient="horz" pos="2727"/>
        <p:guide pos="3839"/>
        <p:guide orient="horz" pos="1003"/>
        <p:guide pos="369"/>
        <p:guide pos="7332"/>
        <p:guide orient="horz" pos="55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font" Target="fonts/font3.fntdata"/><Relationship Id="rId63" Type="http://schemas.openxmlformats.org/officeDocument/2006/relationships/font" Target="fonts/font19.fntdata"/><Relationship Id="rId68" Type="http://customschemas.google.com/relationships/presentationmetadata" Target="metadata"/><Relationship Id="rId7" Type="http://schemas.openxmlformats.org/officeDocument/2006/relationships/slide" Target="slides/slide2.xml"/><Relationship Id="rId71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5" Type="http://schemas.openxmlformats.org/officeDocument/2006/relationships/slideMaster" Target="slideMasters/slideMaster2.xml"/><Relationship Id="rId61" Type="http://schemas.openxmlformats.org/officeDocument/2006/relationships/font" Target="fonts/font17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69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font" Target="fonts/font7.fntdata"/><Relationship Id="rId72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font" Target="fonts/font10.fntdata"/><Relationship Id="rId62" Type="http://schemas.openxmlformats.org/officeDocument/2006/relationships/font" Target="fonts/font18.fntdata"/><Relationship Id="rId7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font" Target="fonts/font16.fntdata"/><Relationship Id="rId73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font" Target="fonts/font6.fntdata"/><Relationship Id="rId55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900" y="685800"/>
            <a:ext cx="60948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ilustra%C3%A7%C3%A3o/heart-love-icon-vector-illustration-ilustra%C3%A7%C3%A3o-royalty-free/1287175406?phrase=CORA%C3%87%C3%83O&amp;adppopup=true" TargetMode="External"/><Relationship Id="rId13" Type="http://schemas.openxmlformats.org/officeDocument/2006/relationships/hyperlink" Target="https://www.gettyimages.com.br/detail/ilustra%C3%A7%C3%A3o/set-of-tree-vector-design-illustration-nature-ilustra%C3%A7%C3%A3o-royalty-free/1263325966?phrase=ARVORE&amp;adppopup=true" TargetMode="External"/><Relationship Id="rId3" Type="http://schemas.openxmlformats.org/officeDocument/2006/relationships/hyperlink" Target="https://www.gettyimages.com.br/detail/foto/one-year-old-child-lying-with-spectacles-and-imagem-royalty-free/518730064?phrase=nomes+CRIAN%C3%87A&amp;adppopup=true" TargetMode="External"/><Relationship Id="rId7" Type="http://schemas.openxmlformats.org/officeDocument/2006/relationships/hyperlink" Target="https://www.gettyimages.com.br/detail/ilustra%C3%A7%C3%A3o/metal-stewpan-with-lid-coloring-book-page-for-ilustra%C3%A7%C3%A3o-royalty-free/1341871544?phrase=PANELA&amp;adppopup=true" TargetMode="External"/><Relationship Id="rId12" Type="http://schemas.openxmlformats.org/officeDocument/2006/relationships/hyperlink" Target="https://www.gettyimages.com.br/detail/ilustra%C3%A7%C3%A3o/cartoon-outline-bird-ilustra%C3%A7%C3%A3o-royalty-free/1700003494?phrase=PASSARO&amp;adppopup=true" TargetMode="External"/><Relationship Id="rId2" Type="http://schemas.openxmlformats.org/officeDocument/2006/relationships/slide" Target="../slides/slide32.xml"/><Relationship Id="rId16" Type="http://schemas.openxmlformats.org/officeDocument/2006/relationships/hyperlink" Target="https://www.gettyimages.com.br/detail/ilustra%C3%A7%C3%A3o/glasses-vector-icon-ilustra%C3%A7%C3%A3o-royalty-free/871782950?phrase=oculos&amp;adppopup=true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lets-learn-the-english-alphabet-vector-and-ilustra%C3%A7%C3%A3o-royalty-free/956247808?phrase=alfabeto" TargetMode="External"/><Relationship Id="rId11" Type="http://schemas.openxmlformats.org/officeDocument/2006/relationships/hyperlink" Target="https://www.gettyimages.com.br/detail/ilustra%C3%A7%C3%A3o/hopscotch-icon-ilustra%C3%A7%C3%A3o-royalty-free/1490484268?phrase=hopscotch&amp;adppopup=true" TargetMode="External"/><Relationship Id="rId5" Type="http://schemas.openxmlformats.org/officeDocument/2006/relationships/hyperlink" Target="https://www.gettyimages.com.br/detail/ilustra%C3%A7%C3%A3o/multicultural-kids-children-playing-reading-ilustra%C3%A7%C3%A3o-royalty-free/658604286?adppopup=true" TargetMode="External"/><Relationship Id="rId15" Type="http://schemas.openxmlformats.org/officeDocument/2006/relationships/hyperlink" Target="https://www.gettyimages.com.br/detail/ilustra%C3%A7%C3%A3o/vector-illustration-of-shoes-isolated-on-white-ilustra%C3%A7%C3%A3o-royalty-free/1205807329?phrase=sapato&amp;adppopup=true" TargetMode="External"/><Relationship Id="rId10" Type="http://schemas.openxmlformats.org/officeDocument/2006/relationships/hyperlink" Target="https://www.gettyimages.com.br/detail/ilustra%C3%A7%C3%A3o/hand-drawn-hob-with-over-doodle-icon-sign-ilustra%C3%A7%C3%A3o-royalty-free/1927755145?phrase=FOG%C3%83O&amp;adppopup=true" TargetMode="External"/><Relationship Id="rId4" Type="http://schemas.openxmlformats.org/officeDocument/2006/relationships/hyperlink" Target="https://www.gettyimages.com.br/detail/ilustra%C3%A7%C3%A3o/watercolor-painting-of-english-alphabet-ilustra%C3%A7%C3%A3o-royalty-free/1335308843?phrase=alfabeto+min%C3%BAsculo+colorido" TargetMode="External"/><Relationship Id="rId9" Type="http://schemas.openxmlformats.org/officeDocument/2006/relationships/hyperlink" Target="https://www.gettyimages.com.br/detail/ilustra%C3%A7%C3%A3o/belt-buckle-hand-drawn-sketch-icon-ilustra%C3%A7%C3%A3o-royalty-free/950831616?phrase=FIVELA&amp;adppopup=true" TargetMode="External"/><Relationship Id="rId14" Type="http://schemas.openxmlformats.org/officeDocument/2006/relationships/hyperlink" Target="https://www.gettyimages.com.br/detail/ilustra%C3%A7%C3%A3o/honey-bee-icon-insect-character-cartoon-flying-ilustra%C3%A7%C3%A3o-royalty-free/1369780999?phrase=ABELHA&amp;adppopup=true" TargetMode="Externa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" name="Google Shape;27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/>
          </a:p>
        </p:txBody>
      </p:sp>
      <p:sp>
        <p:nvSpPr>
          <p:cNvPr id="370" name="Google Shape;37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/>
          </a:p>
        </p:txBody>
      </p:sp>
      <p:sp>
        <p:nvSpPr>
          <p:cNvPr id="377" name="Google Shape;3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/>
          </a:p>
        </p:txBody>
      </p:sp>
      <p:sp>
        <p:nvSpPr>
          <p:cNvPr id="390" name="Google Shape;39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/>
          </a:p>
        </p:txBody>
      </p:sp>
      <p:sp>
        <p:nvSpPr>
          <p:cNvPr id="396" name="Google Shape;39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408" name="Google Shape;4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2e59f9eb827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15" name="Google Shape;415;g2e59f9eb827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25" name="Google Shape;425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38" name="Google Shape;43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2" name="Google Shape;452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8" name="Google Shape;45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9bff5210c6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g29bff5210c6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66" name="Google Shape;466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80" name="Google Shape;480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5" name="Google Shape;495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07" name="Google Shape;50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21" name="Google Shape;521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9" name="Google Shape;539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558" name="Google Shape;558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569" name="Google Shape;56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81" name="Google Shape;581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91" name="Google Shape;59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92" name="Google Shape;2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8" name="Google Shape;628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33" name="Google Shape;63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b="1" dirty="0"/>
              <a:t>Slide 3 – </a:t>
            </a:r>
            <a:r>
              <a:rPr lang="pt-BR" sz="1100" dirty="0">
                <a:latin typeface="Arial"/>
                <a:ea typeface="Arial"/>
                <a:cs typeface="Arial"/>
                <a:sym typeface="Arial"/>
              </a:rPr>
              <a:t>Disponível em: </a:t>
            </a:r>
            <a:endParaRPr dirty="0"/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110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https://www.gettyimages.com.br/detail/foto/one-year-old-child-lying-with-spectacles-and-imagem-royalty-free/518730064?phrase=nomes+CRIAN%C3%87A&amp;adppopup=true</a:t>
            </a:r>
            <a:r>
              <a:rPr lang="pt-BR" sz="1100" dirty="0">
                <a:latin typeface="Arial"/>
                <a:ea typeface="Arial"/>
                <a:cs typeface="Arial"/>
                <a:sym typeface="Arial"/>
              </a:rPr>
              <a:t>. Acesso em: 26 jun. 2024.</a:t>
            </a:r>
            <a:endParaRPr dirty="0"/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1" dirty="0">
                <a:latin typeface="Arial"/>
                <a:ea typeface="Arial"/>
                <a:cs typeface="Arial"/>
                <a:sym typeface="Arial"/>
              </a:rPr>
              <a:t>Slide 8 e 9 - </a:t>
            </a:r>
            <a:r>
              <a:rPr lang="pt-BR" sz="1100" dirty="0">
                <a:latin typeface="Arial"/>
                <a:ea typeface="Arial"/>
                <a:cs typeface="Arial"/>
                <a:sym typeface="Arial"/>
              </a:rPr>
              <a:t>Disponível em: </a:t>
            </a:r>
            <a:r>
              <a:rPr lang="pt-BR" sz="110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https://www.gettyimages.com.br/detail/ilustra%C3%A7%C3%A3o/watercolor-painting-of-english-alphabet-ilustra%C3%A7%C3%A3o-royalty-free/1335308843?phrase=alfabeto+min%C3%BAsculo+colorido</a:t>
            </a:r>
            <a:r>
              <a:rPr lang="pt-BR" sz="1100" dirty="0">
                <a:latin typeface="Arial"/>
                <a:ea typeface="Arial"/>
                <a:cs typeface="Arial"/>
                <a:sym typeface="Arial"/>
              </a:rPr>
              <a:t>. Acesso em: 26 jun. 2024.</a:t>
            </a:r>
            <a:endParaRPr dirty="0"/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1100" b="1" dirty="0">
                <a:latin typeface="Arial"/>
                <a:ea typeface="Arial"/>
                <a:cs typeface="Arial"/>
                <a:sym typeface="Arial"/>
              </a:rPr>
              <a:t>Slide 10 e 11 - </a:t>
            </a:r>
            <a:r>
              <a:rPr lang="pt-BR" sz="1100" dirty="0">
                <a:latin typeface="Arial"/>
                <a:ea typeface="Arial"/>
                <a:cs typeface="Arial"/>
                <a:sym typeface="Arial"/>
              </a:rPr>
              <a:t>Disponível em: </a:t>
            </a:r>
            <a:endParaRPr dirty="0"/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https://www.gettyimages.com.br/detail/ilustra%C3%A7%C3%A3o/multicultural-kids-children-playing-reading-ilustra%C3%A7%C3%A3o-royalty-free/658604286?adppopup=true</a:t>
            </a:r>
            <a:r>
              <a:rPr lang="pt-BR" sz="1100" dirty="0">
                <a:latin typeface="Arial"/>
                <a:ea typeface="Arial"/>
                <a:cs typeface="Arial"/>
                <a:sym typeface="Arial"/>
              </a:rPr>
              <a:t>. Acesso em: 26 jun. 2024.</a:t>
            </a:r>
            <a:endParaRPr dirty="0"/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100" b="1" dirty="0">
                <a:latin typeface="Arial"/>
                <a:ea typeface="Arial"/>
                <a:cs typeface="Arial"/>
                <a:sym typeface="Arial"/>
              </a:rPr>
              <a:t>Slide 14 e 15 - </a:t>
            </a:r>
            <a:r>
              <a:rPr lang="pt-BR" sz="1100" dirty="0">
                <a:latin typeface="Arial"/>
                <a:ea typeface="Arial"/>
                <a:cs typeface="Arial"/>
                <a:sym typeface="Arial"/>
              </a:rPr>
              <a:t>Disponível em: </a:t>
            </a:r>
            <a:r>
              <a:rPr lang="pt-BR" sz="110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https://www.gettyimages.com.br/detail/ilustra%C3%A7%C3%A3o/lets-learn-the-english-alphabet-vector-and-ilustra%C3%A7%C3%A3o-royalty-free/956247808?phrase=alfabeto</a:t>
            </a:r>
            <a:r>
              <a:rPr lang="pt-BR" sz="1100" dirty="0">
                <a:latin typeface="Arial"/>
                <a:ea typeface="Arial"/>
                <a:cs typeface="Arial"/>
                <a:sym typeface="Arial"/>
              </a:rPr>
              <a:t>. Acesso em: 26 jun. 2024.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1" dirty="0"/>
              <a:t>Slide 16 e 17 - Disponível em: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[Triagem] Link da imagem - https://</a:t>
            </a:r>
            <a:r>
              <a:rPr lang="pt-BR" dirty="0" err="1">
                <a:solidFill>
                  <a:srgbClr val="3F3F3F"/>
                </a:solidFill>
                <a:effectLst/>
                <a:latin typeface="Helvetica" pitchFamily="2" charset="0"/>
              </a:rPr>
              <a:t>br.freepik.com</a:t>
            </a:r>
            <a:r>
              <a:rPr lang="pt-BR" dirty="0">
                <a:solidFill>
                  <a:srgbClr val="3F3F3F"/>
                </a:solidFill>
                <a:effectLst/>
                <a:latin typeface="Helvetica" pitchFamily="2" charset="0"/>
              </a:rPr>
              <a:t>/vetores-premium/saia-longa-azul-feminina-em-um-fundo-branco_28194825.htm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1" dirty="0"/>
              <a:t>https://</a:t>
            </a:r>
            <a:r>
              <a:rPr lang="pt-BR" b="1" dirty="0" err="1"/>
              <a:t>www.gettyimages.com.br</a:t>
            </a:r>
            <a:r>
              <a:rPr lang="pt-BR" b="1" dirty="0"/>
              <a:t>/</a:t>
            </a:r>
            <a:r>
              <a:rPr lang="pt-BR" b="1" dirty="0" err="1"/>
              <a:t>detail</a:t>
            </a:r>
            <a:r>
              <a:rPr lang="pt-BR" b="1" dirty="0"/>
              <a:t>/ilustra%C3%A7%C3%A3o/women-blue-long-skirt-on-a-white-background-ilustra%C3%A7%C3%A3o-royalty-free/1400283028?adppopup=</a:t>
            </a:r>
            <a:r>
              <a:rPr lang="pt-BR" b="1" dirty="0" err="1"/>
              <a:t>true</a:t>
            </a:r>
            <a:r>
              <a:rPr lang="pt-BR" b="1" dirty="0"/>
              <a:t> 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1" dirty="0"/>
              <a:t>https://</a:t>
            </a:r>
            <a:r>
              <a:rPr lang="pt-BR" b="1" dirty="0" err="1"/>
              <a:t>www.gettyimages.com.br</a:t>
            </a:r>
            <a:r>
              <a:rPr lang="pt-BR" b="1" dirty="0"/>
              <a:t>/</a:t>
            </a:r>
            <a:r>
              <a:rPr lang="pt-BR" b="1" dirty="0" err="1"/>
              <a:t>detail</a:t>
            </a:r>
            <a:r>
              <a:rPr lang="pt-BR" b="1" dirty="0"/>
              <a:t>/ilustra%C3%A7%C3%A3o/vector-wooden-table-ilustra%C3%A7%C3%A3o-royalty-free/125959702?adppopup=</a:t>
            </a:r>
            <a:r>
              <a:rPr lang="pt-BR" b="1" dirty="0" err="1"/>
              <a:t>true</a:t>
            </a:r>
            <a:r>
              <a:rPr lang="pt-BR" b="1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1" dirty="0"/>
              <a:t>https://</a:t>
            </a:r>
            <a:r>
              <a:rPr lang="pt-BR" b="1" dirty="0" err="1"/>
              <a:t>www.gettyimages.com.br</a:t>
            </a:r>
            <a:r>
              <a:rPr lang="pt-BR" b="1" dirty="0"/>
              <a:t>/</a:t>
            </a:r>
            <a:r>
              <a:rPr lang="pt-BR" b="1" dirty="0" err="1"/>
              <a:t>detail</a:t>
            </a:r>
            <a:r>
              <a:rPr lang="pt-BR" b="1" dirty="0"/>
              <a:t>/ilustra%C3%A7%C3%A3o/cooking-pot-ilustra%C3%A7%C3%A3o-royalty-free/1837605225?adppopup=</a:t>
            </a:r>
            <a:r>
              <a:rPr lang="pt-BR" b="1" dirty="0" err="1"/>
              <a:t>true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1" dirty="0"/>
              <a:t>https://</a:t>
            </a:r>
            <a:r>
              <a:rPr lang="pt-BR" b="1" dirty="0" err="1"/>
              <a:t>www.gettyimages.com.br</a:t>
            </a:r>
            <a:r>
              <a:rPr lang="pt-BR" b="1" dirty="0"/>
              <a:t>/</a:t>
            </a:r>
            <a:r>
              <a:rPr lang="pt-BR" b="1" dirty="0" err="1"/>
              <a:t>detail</a:t>
            </a:r>
            <a:r>
              <a:rPr lang="pt-BR" b="1" dirty="0"/>
              <a:t>/ilustra%C3%A7%C3%A3o/school-kids-ilustra%C3%A7%C3%A3o-royalty-free/160337373?adppopup=</a:t>
            </a:r>
            <a:r>
              <a:rPr lang="pt-BR" b="1" dirty="0" err="1"/>
              <a:t>true</a:t>
            </a:r>
            <a:r>
              <a:rPr lang="pt-BR" b="1" dirty="0"/>
              <a:t>. Acesso em: 26 jun. 2024.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1" dirty="0"/>
              <a:t>Slide 20 e 21 </a:t>
            </a:r>
            <a:r>
              <a:rPr lang="pt-BR" dirty="0"/>
              <a:t>- Disponível em: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 </a:t>
            </a:r>
            <a:r>
              <a:rPr lang="pt-BR" u="sng" dirty="0">
                <a:solidFill>
                  <a:schemeClr val="hlink"/>
                </a:solidFill>
                <a:hlinkClick r:id="rId7"/>
              </a:rPr>
              <a:t>https://www.gettyimages.com.br/detail/ilustra%C3%A7%C3%A3o/metal-stewpan-with-lid-coloring-book-page-for-ilustra%C3%A7%C3%A3o-royalty-free/1341871544?phrase=PANELA&amp;adppopup=true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8"/>
              </a:rPr>
              <a:t>https://www.gettyimages.com.br/detail/ilustra%C3%A7%C3%A3o/heart-love-icon-vector-illustration-ilustra%C3%A7%C3%A3o-royalty-free/1287175406?phrase=CORA%C3%87%C3%83O&amp;adppopup=true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 dirty="0">
                <a:solidFill>
                  <a:schemeClr val="hlink"/>
                </a:solidFill>
                <a:hlinkClick r:id="rId9"/>
              </a:rPr>
              <a:t>https://www.gettyimages.com.br/detail/ilustra%C3%A7%C3%A3o/belt-buckle-hand-drawn-sketch-icon-ilustra%C3%A7%C3%A3o-royalty-free/950831616?phrase=FIVELA&amp;adppopup=true</a:t>
            </a:r>
            <a:r>
              <a:rPr lang="pt-BR" dirty="0"/>
              <a:t>  </a:t>
            </a:r>
            <a:r>
              <a:rPr lang="pt-BR" u="sng" dirty="0">
                <a:solidFill>
                  <a:schemeClr val="hlink"/>
                </a:solidFill>
                <a:hlinkClick r:id="rId10"/>
              </a:rPr>
              <a:t>https://www.gettyimages.com.br/detail/ilustra%C3%A7%C3%A3o/hand-drawn-hob-with-over-doodle-icon-sign-ilustra%C3%A7%C3%A3o-royalty-free/1927755145?phrase=FOG%C3%83O&amp;adppopup=true</a:t>
            </a:r>
            <a:r>
              <a:rPr lang="pt-BR" dirty="0"/>
              <a:t>. Acesso em: 26 jun. 2024.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050" b="1" dirty="0"/>
              <a:t>Slide 26 e 27 –</a:t>
            </a:r>
            <a:r>
              <a:rPr lang="pt-BR" sz="1050" dirty="0"/>
              <a:t> Disponível em: </a:t>
            </a:r>
            <a:r>
              <a:rPr lang="pt-BR" sz="1050" u="sng" dirty="0">
                <a:solidFill>
                  <a:schemeClr val="hlink"/>
                </a:solidFill>
                <a:hlinkClick r:id="rId11"/>
              </a:rPr>
              <a:t>https://www.gettyimages.com.br/detail/ilustra%C3%A7%C3%A3o/hopscotch-icon-ilustra%C3%A7%C3%A3o-royalty-free/1490484268?phrase=hopscotch&amp;adppopup=</a:t>
            </a:r>
            <a:r>
              <a:rPr lang="pt-BR" sz="1050" u="sng" dirty="0" err="1">
                <a:solidFill>
                  <a:schemeClr val="hlink"/>
                </a:solidFill>
                <a:hlinkClick r:id="rId11"/>
              </a:rPr>
              <a:t>true</a:t>
            </a:r>
            <a:r>
              <a:rPr lang="pt-BR" sz="1050" u="sng" dirty="0" err="1">
                <a:solidFill>
                  <a:schemeClr val="hlink"/>
                </a:solidFill>
                <a:hlinkClick r:id="rId12"/>
              </a:rPr>
              <a:t>https</a:t>
            </a:r>
            <a:r>
              <a:rPr lang="pt-BR" sz="1050" u="sng" dirty="0">
                <a:solidFill>
                  <a:schemeClr val="hlink"/>
                </a:solidFill>
                <a:hlinkClick r:id="rId12"/>
              </a:rPr>
              <a:t>://www.gettyimages.com.br/detail/ilustra%C3%A7%C3%A3o/</a:t>
            </a:r>
            <a:endParaRPr sz="105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050" dirty="0"/>
              <a:t>https://</a:t>
            </a:r>
            <a:r>
              <a:rPr lang="pt-BR" sz="1050" dirty="0" err="1"/>
              <a:t>www.gettyimages.com.br</a:t>
            </a:r>
            <a:r>
              <a:rPr lang="pt-BR" sz="1050" dirty="0"/>
              <a:t>/</a:t>
            </a:r>
            <a:r>
              <a:rPr lang="pt-BR" sz="1050" dirty="0" err="1"/>
              <a:t>detail</a:t>
            </a:r>
            <a:r>
              <a:rPr lang="pt-BR" sz="1050" dirty="0"/>
              <a:t>/ilustra%C3%A7%C3%A3o/heart-love-icon-vector-illustration-ilustra%C3%A7%C3%A3o-royalty-free/1287175406?phrase=CORA%C3%87%C3%83O&amp;adppopup=</a:t>
            </a:r>
            <a:r>
              <a:rPr lang="pt-BR" sz="1050" dirty="0" err="1"/>
              <a:t>true</a:t>
            </a:r>
            <a:r>
              <a:rPr lang="pt-BR" sz="1050" dirty="0"/>
              <a:t> 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050" u="sng" dirty="0">
                <a:solidFill>
                  <a:schemeClr val="hlink"/>
                </a:solidFill>
                <a:hlinkClick r:id="rId13"/>
              </a:rPr>
              <a:t>https://www.gettyimages.com.br/detail/ilustração/set-of-tree-vector-design-illustration-nature-ilustração-royalty-free/1263325966?phrase=ARVORE&amp;adppopup=true</a:t>
            </a:r>
            <a:r>
              <a:rPr lang="pt-BR" sz="1050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050" u="sng" dirty="0">
                <a:solidFill>
                  <a:schemeClr val="hlink"/>
                </a:solidFill>
                <a:hlinkClick r:id="rId14"/>
              </a:rPr>
              <a:t>https://www.gettyimages.com.br/detail/ilustra%C3%A7%C3%A3o/honey-bee-icon-insect-character-cartoon-flying-ilustra%C3%A7%C3%A3o-royalty-free/1369780999?phrase=ABELHA&amp;adppopup=true</a:t>
            </a:r>
            <a:endParaRPr sz="105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050" u="sng" dirty="0">
                <a:solidFill>
                  <a:schemeClr val="hlink"/>
                </a:solidFill>
                <a:hlinkClick r:id="rId15"/>
              </a:rPr>
              <a:t>https://www.gettyimages.com.br/detail/ilustra%C3%A7%C3%A3o/vector-illustration-of-shoes-isolated-on-white-ilustra%C3%A7%C3%A3o-royalty-free/1205807329?phrase=sapato&amp;adppopup=true</a:t>
            </a:r>
            <a:endParaRPr sz="105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050" u="sng" dirty="0">
                <a:solidFill>
                  <a:schemeClr val="hlink"/>
                </a:solidFill>
                <a:hlinkClick r:id="rId16"/>
              </a:rPr>
              <a:t>https://www.gettyimages.com.br/detail/ilustra%C3%A7%C3%A3o/glasses-vector-icon-ilustra%C3%A7%C3%A3o-royalty-free/871782950?phrase=oculos&amp;adppopup=true</a:t>
            </a:r>
            <a:r>
              <a:rPr lang="pt-BR" sz="1050" dirty="0"/>
              <a:t>. Acesso em: 26 jun. 2024.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5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5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05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1" dirty="0"/>
          </a:p>
        </p:txBody>
      </p:sp>
      <p:sp>
        <p:nvSpPr>
          <p:cNvPr id="638" name="Google Shape;63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372b98b6287_0_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7" name="Google Shape;647;g372b98b6287_0_5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72b98b6287_0_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1" name="Google Shape;651;g372b98b6287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>
          <a:extLst>
            <a:ext uri="{FF2B5EF4-FFF2-40B4-BE49-F238E27FC236}">
              <a16:creationId xmlns:a16="http://schemas.microsoft.com/office/drawing/2014/main" id="{48FE806B-E3AA-DBCB-D78D-E947B2FB1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72b98b6287_0_515:notes">
            <a:extLst>
              <a:ext uri="{FF2B5EF4-FFF2-40B4-BE49-F238E27FC236}">
                <a16:creationId xmlns:a16="http://schemas.microsoft.com/office/drawing/2014/main" id="{8315FCAA-480A-7D78-138B-12A0755D1E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1" name="Google Shape;651;g372b98b6287_0_515:notes">
            <a:extLst>
              <a:ext uri="{FF2B5EF4-FFF2-40B4-BE49-F238E27FC236}">
                <a16:creationId xmlns:a16="http://schemas.microsoft.com/office/drawing/2014/main" id="{3E359091-3F12-F670-024C-372709D39B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90470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>
          <a:extLst>
            <a:ext uri="{FF2B5EF4-FFF2-40B4-BE49-F238E27FC236}">
              <a16:creationId xmlns:a16="http://schemas.microsoft.com/office/drawing/2014/main" id="{1109E08E-E241-9688-1457-B944DEBD8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72b98b6287_0_515:notes">
            <a:extLst>
              <a:ext uri="{FF2B5EF4-FFF2-40B4-BE49-F238E27FC236}">
                <a16:creationId xmlns:a16="http://schemas.microsoft.com/office/drawing/2014/main" id="{955B3956-D0C4-78FC-F134-C3D304921B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1" name="Google Shape;651;g372b98b6287_0_515:notes">
            <a:extLst>
              <a:ext uri="{FF2B5EF4-FFF2-40B4-BE49-F238E27FC236}">
                <a16:creationId xmlns:a16="http://schemas.microsoft.com/office/drawing/2014/main" id="{DFBA6A05-FFEF-DED7-EDDA-935187504D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2213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>
          <a:extLst>
            <a:ext uri="{FF2B5EF4-FFF2-40B4-BE49-F238E27FC236}">
              <a16:creationId xmlns:a16="http://schemas.microsoft.com/office/drawing/2014/main" id="{A6F9AFE4-F3A0-0602-7522-882D90F5B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72b98b6287_0_515:notes">
            <a:extLst>
              <a:ext uri="{FF2B5EF4-FFF2-40B4-BE49-F238E27FC236}">
                <a16:creationId xmlns:a16="http://schemas.microsoft.com/office/drawing/2014/main" id="{8C613081-7482-1CDD-F8B6-686C76E895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1" name="Google Shape;651;g372b98b6287_0_515:notes">
            <a:extLst>
              <a:ext uri="{FF2B5EF4-FFF2-40B4-BE49-F238E27FC236}">
                <a16:creationId xmlns:a16="http://schemas.microsoft.com/office/drawing/2014/main" id="{AEE15A7B-ACE4-8071-D06B-2567CE503E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57499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3" name="Google Shape;64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83185" lvl="0" indent="0" algn="just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02" name="Google Shape;30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83185" lvl="0" indent="0" algn="just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/>
          </a:p>
        </p:txBody>
      </p:sp>
      <p:sp>
        <p:nvSpPr>
          <p:cNvPr id="325" name="Google Shape;3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/>
          </a:p>
        </p:txBody>
      </p:sp>
      <p:sp>
        <p:nvSpPr>
          <p:cNvPr id="335" name="Google Shape;33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i="0" dirty="0"/>
          </a:p>
        </p:txBody>
      </p:sp>
      <p:sp>
        <p:nvSpPr>
          <p:cNvPr id="345" name="Google Shape;34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i="0"/>
          </a:p>
        </p:txBody>
      </p:sp>
      <p:sp>
        <p:nvSpPr>
          <p:cNvPr id="357" name="Google Shape;35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P">
  <p:cSld name="CAPA_INÍCI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72b98b6287_0_4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g372b98b6287_0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105" y="340599"/>
            <a:ext cx="1453381" cy="1156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g372b98b6287_0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533" y="536801"/>
            <a:ext cx="1453381" cy="545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g372b98b6287_0_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525" y="809983"/>
            <a:ext cx="1382461" cy="133868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g372b98b6287_0_4"/>
          <p:cNvSpPr txBox="1"/>
          <p:nvPr/>
        </p:nvSpPr>
        <p:spPr>
          <a:xfrm rot="-5400000">
            <a:off x="11493986" y="1477406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g372b98b6287_0_4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7142" y="5943072"/>
            <a:ext cx="3341032" cy="83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g372b98b6287_0_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40211" y="340601"/>
            <a:ext cx="1382461" cy="135776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g372b98b6287_0_4"/>
          <p:cNvSpPr/>
          <p:nvPr/>
        </p:nvSpPr>
        <p:spPr>
          <a:xfrm rot="-48577" flipH="1">
            <a:off x="10673715" y="1045386"/>
            <a:ext cx="1082808" cy="56555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O_QUE_APRENDEMOS_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72b98b6287_0_71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8" name="Google Shape;78;g372b98b6287_0_71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g372b98b6287_0_71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72" y="673067"/>
            <a:ext cx="4000580" cy="5690668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g372b98b6287_0_71"/>
          <p:cNvSpPr txBox="1">
            <a:spLocks noGrp="1"/>
          </p:cNvSpPr>
          <p:nvPr>
            <p:ph type="body" idx="1"/>
          </p:nvPr>
        </p:nvSpPr>
        <p:spPr>
          <a:xfrm>
            <a:off x="4694593" y="987100"/>
            <a:ext cx="69126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" name="Google Shape;81;g372b98b6287_0_71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2" name="Google Shape;82;g372b98b6287_0_71"/>
          <p:cNvSpPr/>
          <p:nvPr/>
        </p:nvSpPr>
        <p:spPr>
          <a:xfrm rot="-119840">
            <a:off x="174821" y="163887"/>
            <a:ext cx="4759992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260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72b98b6287_0_78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5" name="Google Shape;85;g372b98b6287_0_78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g372b98b6287_0_78"/>
          <p:cNvSpPr txBox="1">
            <a:spLocks noGrp="1"/>
          </p:cNvSpPr>
          <p:nvPr>
            <p:ph type="body" idx="1"/>
          </p:nvPr>
        </p:nvSpPr>
        <p:spPr>
          <a:xfrm>
            <a:off x="495462" y="1063567"/>
            <a:ext cx="112371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19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186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5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2172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" name="Google Shape;87;g372b98b6287_0_78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8" name="Google Shape;88;g372b98b6287_0_78"/>
          <p:cNvSpPr/>
          <p:nvPr/>
        </p:nvSpPr>
        <p:spPr>
          <a:xfrm rot="-120256">
            <a:off x="181464" y="171254"/>
            <a:ext cx="2564769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260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g372b98b6287_0_84"/>
          <p:cNvGrpSpPr/>
          <p:nvPr/>
        </p:nvGrpSpPr>
        <p:grpSpPr>
          <a:xfrm>
            <a:off x="4283280" y="1616720"/>
            <a:ext cx="4029628" cy="3986502"/>
            <a:chOff x="3060625" y="1076550"/>
            <a:chExt cx="3022750" cy="2990400"/>
          </a:xfrm>
        </p:grpSpPr>
        <p:pic>
          <p:nvPicPr>
            <p:cNvPr id="91" name="Google Shape;91;g372b98b6287_0_8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92;g372b98b6287_0_8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3" name="Google Shape;93;g372b98b6287_0_84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capa_para_professores_v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g372b98b6287_0_89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89601" cy="6856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372b98b6287_0_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78" y="662248"/>
            <a:ext cx="404796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372b98b6287_0_8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403" y="1099785"/>
            <a:ext cx="7880491" cy="481496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372b98b6287_0_89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99" name="Google Shape;99;g372b98b6287_0_89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7142" y="5943072"/>
            <a:ext cx="3341032" cy="83338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372b98b6287_0_89"/>
          <p:cNvSpPr/>
          <p:nvPr/>
        </p:nvSpPr>
        <p:spPr>
          <a:xfrm rot="-48388" flipH="1">
            <a:off x="799885" y="1071879"/>
            <a:ext cx="4156312" cy="56555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PARA_PROFESSORE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72b98b6287_0_96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3" name="Google Shape;103;g372b98b6287_0_96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g372b98b6287_0_96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5" name="Google Shape;105;g372b98b6287_0_96"/>
          <p:cNvSpPr/>
          <p:nvPr/>
        </p:nvSpPr>
        <p:spPr>
          <a:xfrm rot="-120441">
            <a:off x="181704" y="185055"/>
            <a:ext cx="1772888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66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6" name="Google Shape;106;g372b98b6287_0_96"/>
          <p:cNvSpPr txBox="1">
            <a:spLocks noGrp="1"/>
          </p:cNvSpPr>
          <p:nvPr>
            <p:ph type="subTitle" idx="1"/>
          </p:nvPr>
        </p:nvSpPr>
        <p:spPr>
          <a:xfrm rot="-120168">
            <a:off x="176509" y="170371"/>
            <a:ext cx="1785491" cy="54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00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PARA_PROFESSORES_COM_PR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2b98b6287_0_102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9" name="Google Shape;109;g372b98b6287_0_102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g372b98b6287_0_102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1" name="Google Shape;111;g372b98b6287_0_102"/>
          <p:cNvSpPr/>
          <p:nvPr/>
        </p:nvSpPr>
        <p:spPr>
          <a:xfrm rot="-120105">
            <a:off x="181682" y="183705"/>
            <a:ext cx="1855132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66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2" name="Google Shape;112;g372b98b6287_0_102"/>
          <p:cNvSpPr/>
          <p:nvPr/>
        </p:nvSpPr>
        <p:spPr>
          <a:xfrm>
            <a:off x="9771996" y="492691"/>
            <a:ext cx="1909500" cy="389700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2000" tIns="0" rIns="10797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66" b="1" i="0" u="none" strike="noStrike" cap="non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66"/>
          </a:p>
        </p:txBody>
      </p:sp>
      <p:sp>
        <p:nvSpPr>
          <p:cNvPr id="113" name="Google Shape;113;g372b98b6287_0_102"/>
          <p:cNvSpPr>
            <a:spLocks noGrp="1"/>
          </p:cNvSpPr>
          <p:nvPr>
            <p:ph type="pic" idx="2"/>
          </p:nvPr>
        </p:nvSpPr>
        <p:spPr>
          <a:xfrm>
            <a:off x="5747205" y="882204"/>
            <a:ext cx="5912700" cy="37068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4" name="Google Shape;114;g372b98b6287_0_102"/>
          <p:cNvSpPr txBox="1">
            <a:spLocks noGrp="1"/>
          </p:cNvSpPr>
          <p:nvPr>
            <p:ph type="subTitle" idx="1"/>
          </p:nvPr>
        </p:nvSpPr>
        <p:spPr>
          <a:xfrm rot="-119655">
            <a:off x="176488" y="169022"/>
            <a:ext cx="1870733" cy="54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75" tIns="72000" rIns="215975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00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66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Não usar - para orientações internas ">
    <p:bg>
      <p:bgPr>
        <a:solidFill>
          <a:srgbClr val="8CB5F8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72b98b6287_0_110"/>
          <p:cNvSpPr/>
          <p:nvPr/>
        </p:nvSpPr>
        <p:spPr>
          <a:xfrm>
            <a:off x="273079" y="300433"/>
            <a:ext cx="11673600" cy="11484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g372b98b6287_0_110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g372b98b6287_0_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0211" y="340600"/>
            <a:ext cx="1382461" cy="1357766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g372b98b6287_0_113"/>
          <p:cNvSpPr txBox="1">
            <a:spLocks noGrp="1"/>
          </p:cNvSpPr>
          <p:nvPr>
            <p:ph type="sldNum" idx="12"/>
          </p:nvPr>
        </p:nvSpPr>
        <p:spPr>
          <a:xfrm>
            <a:off x="11294387" y="6217623"/>
            <a:ext cx="7314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1" name="Google Shape;121;g372b98b6287_0_1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105" y="340599"/>
            <a:ext cx="1453381" cy="1156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g372b98b6287_0_1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10240" y="6174067"/>
            <a:ext cx="2712432" cy="352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372b98b6287_0_1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29534" y="536800"/>
            <a:ext cx="1453380" cy="545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372b98b6287_0_1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57525" y="809983"/>
            <a:ext cx="1382462" cy="1338687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g372b98b6287_0_113"/>
          <p:cNvSpPr/>
          <p:nvPr/>
        </p:nvSpPr>
        <p:spPr>
          <a:xfrm rot="-48577" flipH="1">
            <a:off x="10673715" y="1045386"/>
            <a:ext cx="1082808" cy="56555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 1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72b98b6287_0_121"/>
          <p:cNvSpPr txBox="1">
            <a:spLocks noGrp="1"/>
          </p:cNvSpPr>
          <p:nvPr>
            <p:ph type="sldNum" idx="12"/>
          </p:nvPr>
        </p:nvSpPr>
        <p:spPr>
          <a:xfrm>
            <a:off x="11294387" y="6217623"/>
            <a:ext cx="7314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28" name="Google Shape;128;g372b98b6287_0_121"/>
          <p:cNvSpPr/>
          <p:nvPr/>
        </p:nvSpPr>
        <p:spPr>
          <a:xfrm>
            <a:off x="273080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372b98b6287_0_121"/>
          <p:cNvSpPr/>
          <p:nvPr/>
        </p:nvSpPr>
        <p:spPr>
          <a:xfrm>
            <a:off x="6066439" y="300433"/>
            <a:ext cx="5880300" cy="62679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g372b98b6287_0_121"/>
          <p:cNvSpPr txBox="1">
            <a:spLocks noGrp="1"/>
          </p:cNvSpPr>
          <p:nvPr>
            <p:ph type="body" idx="1"/>
          </p:nvPr>
        </p:nvSpPr>
        <p:spPr>
          <a:xfrm>
            <a:off x="6423902" y="987085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1" name="Google Shape;131;g372b98b6287_0_121"/>
          <p:cNvSpPr txBox="1"/>
          <p:nvPr/>
        </p:nvSpPr>
        <p:spPr>
          <a:xfrm rot="-59987">
            <a:off x="179781" y="203820"/>
            <a:ext cx="2046011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975" tIns="72000" rIns="12187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3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23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2" name="Google Shape;132;g372b98b6287_0_121"/>
          <p:cNvSpPr txBox="1"/>
          <p:nvPr/>
        </p:nvSpPr>
        <p:spPr>
          <a:xfrm rot="-59801">
            <a:off x="5969859" y="182676"/>
            <a:ext cx="4484178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975" tIns="72000" rIns="12187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3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23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3" name="Google Shape;133;g372b98b6287_0_121"/>
          <p:cNvSpPr txBox="1">
            <a:spLocks noGrp="1"/>
          </p:cNvSpPr>
          <p:nvPr>
            <p:ph type="body" idx="2"/>
          </p:nvPr>
        </p:nvSpPr>
        <p:spPr>
          <a:xfrm>
            <a:off x="579053" y="987085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 1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72b98b6287_0_129"/>
          <p:cNvSpPr txBox="1">
            <a:spLocks noGrp="1"/>
          </p:cNvSpPr>
          <p:nvPr>
            <p:ph type="sldNum" idx="12"/>
          </p:nvPr>
        </p:nvSpPr>
        <p:spPr>
          <a:xfrm>
            <a:off x="11294387" y="6217623"/>
            <a:ext cx="7314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36" name="Google Shape;136;g372b98b6287_0_129"/>
          <p:cNvSpPr/>
          <p:nvPr/>
        </p:nvSpPr>
        <p:spPr>
          <a:xfrm>
            <a:off x="273080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g372b98b6287_0_129"/>
          <p:cNvSpPr txBox="1"/>
          <p:nvPr/>
        </p:nvSpPr>
        <p:spPr>
          <a:xfrm rot="-59433">
            <a:off x="179758" y="198706"/>
            <a:ext cx="2655097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975" tIns="72000" rIns="12187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None/>
            </a:pPr>
            <a:r>
              <a:rPr lang="pt-BR" sz="23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23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8" name="Google Shape;138;g372b98b6287_0_129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094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9" name="Google Shape;139;g372b98b6287_0_129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65700" cy="7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  <a:defRPr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CONTEÚDO_E_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372b98b6287_0_13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g372b98b6287_0_13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g372b98b6287_0_13"/>
          <p:cNvSpPr/>
          <p:nvPr/>
        </p:nvSpPr>
        <p:spPr>
          <a:xfrm>
            <a:off x="4934858" y="300433"/>
            <a:ext cx="7011882" cy="62679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g372b98b6287_0_13"/>
          <p:cNvSpPr txBox="1">
            <a:spLocks noGrp="1"/>
          </p:cNvSpPr>
          <p:nvPr>
            <p:ph type="body" idx="1"/>
          </p:nvPr>
        </p:nvSpPr>
        <p:spPr>
          <a:xfrm>
            <a:off x="6423902" y="987085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g372b98b6287_0_13"/>
          <p:cNvSpPr txBox="1">
            <a:spLocks noGrp="1"/>
          </p:cNvSpPr>
          <p:nvPr>
            <p:ph type="body" idx="2"/>
          </p:nvPr>
        </p:nvSpPr>
        <p:spPr>
          <a:xfrm>
            <a:off x="579053" y="987085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" name="Google Shape;24;g372b98b6287_0_13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g372b98b6287_0_13"/>
          <p:cNvSpPr/>
          <p:nvPr/>
        </p:nvSpPr>
        <p:spPr>
          <a:xfrm rot="-120094">
            <a:off x="181639" y="211634"/>
            <a:ext cx="2001321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2600" dirty="0"/>
          </a:p>
        </p:txBody>
      </p:sp>
      <p:sp>
        <p:nvSpPr>
          <p:cNvPr id="26" name="Google Shape;26;g372b98b6287_0_13"/>
          <p:cNvSpPr/>
          <p:nvPr/>
        </p:nvSpPr>
        <p:spPr>
          <a:xfrm rot="-60127">
            <a:off x="4820062" y="194258"/>
            <a:ext cx="5077377" cy="48937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260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 1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72b98b6287_0_141"/>
          <p:cNvSpPr txBox="1">
            <a:spLocks noGrp="1"/>
          </p:cNvSpPr>
          <p:nvPr>
            <p:ph type="sldNum" idx="12"/>
          </p:nvPr>
        </p:nvSpPr>
        <p:spPr>
          <a:xfrm>
            <a:off x="11294387" y="6217623"/>
            <a:ext cx="7314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48" name="Google Shape;148;g372b98b6287_0_141"/>
          <p:cNvSpPr/>
          <p:nvPr/>
        </p:nvSpPr>
        <p:spPr>
          <a:xfrm>
            <a:off x="273080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372b98b6287_0_141"/>
          <p:cNvSpPr txBox="1"/>
          <p:nvPr/>
        </p:nvSpPr>
        <p:spPr>
          <a:xfrm rot="-59862">
            <a:off x="179615" y="185038"/>
            <a:ext cx="4203937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975" tIns="72000" rIns="12187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3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23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150" name="Google Shape;150;g372b98b6287_0_141"/>
          <p:cNvPicPr preferRelativeResize="0"/>
          <p:nvPr/>
        </p:nvPicPr>
        <p:blipFill rotWithShape="1">
          <a:blip r:embed="rId3">
            <a:alphaModFix/>
          </a:blip>
          <a:srcRect l="15589" r="14091"/>
          <a:stretch/>
        </p:blipFill>
        <p:spPr>
          <a:xfrm>
            <a:off x="480772" y="673067"/>
            <a:ext cx="4000580" cy="5690668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372b98b6287_0_141"/>
          <p:cNvSpPr txBox="1">
            <a:spLocks noGrp="1"/>
          </p:cNvSpPr>
          <p:nvPr>
            <p:ph type="body" idx="1"/>
          </p:nvPr>
        </p:nvSpPr>
        <p:spPr>
          <a:xfrm>
            <a:off x="4694593" y="987100"/>
            <a:ext cx="69126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●"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979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 1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72b98b6287_0_147"/>
          <p:cNvSpPr txBox="1">
            <a:spLocks noGrp="1"/>
          </p:cNvSpPr>
          <p:nvPr>
            <p:ph type="sldNum" idx="12"/>
          </p:nvPr>
        </p:nvSpPr>
        <p:spPr>
          <a:xfrm>
            <a:off x="11294387" y="6217623"/>
            <a:ext cx="7314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54" name="Google Shape;154;g372b98b6287_0_147"/>
          <p:cNvSpPr/>
          <p:nvPr/>
        </p:nvSpPr>
        <p:spPr>
          <a:xfrm>
            <a:off x="273080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372b98b6287_0_147"/>
          <p:cNvSpPr txBox="1"/>
          <p:nvPr/>
        </p:nvSpPr>
        <p:spPr>
          <a:xfrm rot="-59906">
            <a:off x="179740" y="201050"/>
            <a:ext cx="2358658" cy="514874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975" tIns="72000" rIns="121875" bIns="72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3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23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56" name="Google Shape;156;g372b98b6287_0_147"/>
          <p:cNvSpPr txBox="1">
            <a:spLocks noGrp="1"/>
          </p:cNvSpPr>
          <p:nvPr>
            <p:ph type="body" idx="1"/>
          </p:nvPr>
        </p:nvSpPr>
        <p:spPr>
          <a:xfrm>
            <a:off x="612279" y="1063567"/>
            <a:ext cx="110589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Lato"/>
              <a:buNone/>
              <a:defRPr sz="1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6404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33"/>
              <a:buFont typeface="Lato"/>
              <a:buChar char="○"/>
              <a:defRPr sz="1599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4711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66"/>
              <a:buFont typeface="Lato"/>
              <a:buChar char="○"/>
              <a:defRPr sz="14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 1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g372b98b6287_0_152"/>
          <p:cNvGrpSpPr/>
          <p:nvPr/>
        </p:nvGrpSpPr>
        <p:grpSpPr>
          <a:xfrm>
            <a:off x="4283279" y="1616721"/>
            <a:ext cx="4029628" cy="3986502"/>
            <a:chOff x="3060625" y="1076550"/>
            <a:chExt cx="3022750" cy="2990400"/>
          </a:xfrm>
        </p:grpSpPr>
        <p:pic>
          <p:nvPicPr>
            <p:cNvPr id="159" name="Google Shape;159;g372b98b6287_0_15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Google Shape;160;g372b98b6287_0_15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P">
  <p:cSld name="CAPA_INÍCI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72b98b6287_0_746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67" name="Google Shape;167;g372b98b6287_0_7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105" y="340599"/>
            <a:ext cx="1453381" cy="1156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372b98b6287_0_7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533" y="536801"/>
            <a:ext cx="1453381" cy="545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372b98b6287_0_7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525" y="809983"/>
            <a:ext cx="1382461" cy="1338687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g372b98b6287_0_746"/>
          <p:cNvSpPr txBox="1"/>
          <p:nvPr/>
        </p:nvSpPr>
        <p:spPr>
          <a:xfrm rot="-5400000">
            <a:off x="11493986" y="1477406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71" name="Google Shape;171;g372b98b6287_0_746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7142" y="5943072"/>
            <a:ext cx="3341038" cy="833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372b98b6287_0_74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40211" y="340601"/>
            <a:ext cx="1382461" cy="1357766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372b98b6287_0_746"/>
          <p:cNvSpPr/>
          <p:nvPr/>
        </p:nvSpPr>
        <p:spPr>
          <a:xfrm rot="-48590" flipH="1">
            <a:off x="10673865" y="1045388"/>
            <a:ext cx="1082508" cy="565554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7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7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CONTEÚDO_E_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72b98b6287_0_755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76" name="Google Shape;176;g372b98b6287_0_755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372b98b6287_0_755"/>
          <p:cNvSpPr/>
          <p:nvPr/>
        </p:nvSpPr>
        <p:spPr>
          <a:xfrm>
            <a:off x="6066439" y="300433"/>
            <a:ext cx="5880300" cy="62679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g372b98b6287_0_755"/>
          <p:cNvSpPr txBox="1">
            <a:spLocks noGrp="1"/>
          </p:cNvSpPr>
          <p:nvPr>
            <p:ph type="body" idx="1"/>
          </p:nvPr>
        </p:nvSpPr>
        <p:spPr>
          <a:xfrm>
            <a:off x="6423902" y="987085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9" name="Google Shape;179;g372b98b6287_0_755"/>
          <p:cNvSpPr txBox="1">
            <a:spLocks noGrp="1"/>
          </p:cNvSpPr>
          <p:nvPr>
            <p:ph type="body" idx="2"/>
          </p:nvPr>
        </p:nvSpPr>
        <p:spPr>
          <a:xfrm>
            <a:off x="579053" y="987085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0" name="Google Shape;180;g372b98b6287_0_755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81" name="Google Shape;181;g372b98b6287_0_755"/>
          <p:cNvSpPr/>
          <p:nvPr/>
        </p:nvSpPr>
        <p:spPr>
          <a:xfrm rot="-120094">
            <a:off x="181639" y="211634"/>
            <a:ext cx="2001321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/>
          </a:p>
        </p:txBody>
      </p:sp>
      <p:sp>
        <p:nvSpPr>
          <p:cNvPr id="182" name="Google Shape;182;g372b98b6287_0_755"/>
          <p:cNvSpPr/>
          <p:nvPr/>
        </p:nvSpPr>
        <p:spPr>
          <a:xfrm rot="-59924">
            <a:off x="6030847" y="194409"/>
            <a:ext cx="5077371" cy="48937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PARA_COMEC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72b98b6287_0_764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85" name="Google Shape;185;g372b98b6287_0_764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g372b98b6287_0_764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8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7" name="Google Shape;187;g372b98b6287_0_764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8" name="Google Shape;188;g372b98b6287_0_764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89" name="Google Shape;189;g372b98b6287_0_764"/>
          <p:cNvSpPr/>
          <p:nvPr/>
        </p:nvSpPr>
        <p:spPr>
          <a:xfrm rot="-119957">
            <a:off x="181382" y="166454"/>
            <a:ext cx="2846333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R LEGAL">
  <p:cSld name="LER É LEG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72b98b6287_0_771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92" name="Google Shape;192;g372b98b6287_0_771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372b98b6287_0_771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8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4" name="Google Shape;194;g372b98b6287_0_771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5" name="Google Shape;195;g372b98b6287_0_771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96" name="Google Shape;196;g372b98b6287_0_771"/>
          <p:cNvSpPr/>
          <p:nvPr/>
        </p:nvSpPr>
        <p:spPr>
          <a:xfrm rot="-119863">
            <a:off x="181483" y="172154"/>
            <a:ext cx="2521533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VERSANDO">
  <p:cSld name="CONVERS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72b98b6287_0_778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99" name="Google Shape;199;g372b98b6287_0_778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372b98b6287_0_778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8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1" name="Google Shape;201;g372b98b6287_0_778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2" name="Google Shape;202;g372b98b6287_0_778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03" name="Google Shape;203;g372b98b6287_0_778"/>
          <p:cNvSpPr/>
          <p:nvPr/>
        </p:nvSpPr>
        <p:spPr>
          <a:xfrm rot="-120033">
            <a:off x="180790" y="177711"/>
            <a:ext cx="4786718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 CONHECER">
  <p:cSld name="AB CONHEC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72b98b6287_0_785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6" name="Google Shape;206;g372b98b6287_0_785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372b98b6287_0_785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8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8" name="Google Shape;208;g372b98b6287_0_785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9" name="Google Shape;209;g372b98b6287_0_785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10" name="Google Shape;210;g372b98b6287_0_785"/>
          <p:cNvSpPr/>
          <p:nvPr/>
        </p:nvSpPr>
        <p:spPr>
          <a:xfrm rot="-120162">
            <a:off x="181336" y="209061"/>
            <a:ext cx="2987425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VEM">
  <p:cSld name="VAIVÉ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72b98b6287_0_792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13" name="Google Shape;213;g372b98b6287_0_792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g372b98b6287_0_792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15" name="Google Shape;215;g372b98b6287_0_792"/>
          <p:cNvSpPr/>
          <p:nvPr/>
        </p:nvSpPr>
        <p:spPr>
          <a:xfrm rot="-119971">
            <a:off x="181061" y="148004"/>
            <a:ext cx="3903577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/>
          </a:p>
        </p:txBody>
      </p:sp>
      <p:sp>
        <p:nvSpPr>
          <p:cNvPr id="216" name="Google Shape;216;g372b98b6287_0_792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8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7" name="Google Shape;217;g372b98b6287_0_792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PARA_COMEC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372b98b6287_0_22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g372b98b6287_0_22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g372b98b6287_0_22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" name="Google Shape;31;g372b98b6287_0_22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g372b98b6287_0_22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g372b98b6287_0_22"/>
          <p:cNvSpPr/>
          <p:nvPr/>
        </p:nvSpPr>
        <p:spPr>
          <a:xfrm rot="-119957">
            <a:off x="181382" y="166454"/>
            <a:ext cx="2846333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2600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GOSTAR ESCREVER">
  <p:cSld name="PARA GOSTAR ESCREV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72b98b6287_0_799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20" name="Google Shape;220;g372b98b6287_0_799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372b98b6287_0_799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22" name="Google Shape;222;g372b98b6287_0_799"/>
          <p:cNvSpPr/>
          <p:nvPr/>
        </p:nvSpPr>
        <p:spPr>
          <a:xfrm rot="-120138">
            <a:off x="180879" y="160383"/>
            <a:ext cx="4482037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/>
          </a:p>
        </p:txBody>
      </p:sp>
      <p:sp>
        <p:nvSpPr>
          <p:cNvPr id="223" name="Google Shape;223;g372b98b6287_0_799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8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4" name="Google Shape;224;g372b98b6287_0_799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CADA TEX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72b98b6287_0_806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27" name="Google Shape;227;g372b98b6287_0_806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g372b98b6287_0_806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29" name="Google Shape;229;g372b98b6287_0_806"/>
          <p:cNvSpPr/>
          <p:nvPr/>
        </p:nvSpPr>
        <p:spPr>
          <a:xfrm rot="-119975">
            <a:off x="180821" y="156934"/>
            <a:ext cx="4685853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/>
          </a:p>
        </p:txBody>
      </p:sp>
      <p:sp>
        <p:nvSpPr>
          <p:cNvPr id="230" name="Google Shape;230;g372b98b6287_0_806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8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1" name="Google Shape;231;g372b98b6287_0_806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O_QUE_APRENDEMOS_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72b98b6287_0_813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34" name="Google Shape;234;g372b98b6287_0_813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5" name="Google Shape;235;g372b98b6287_0_813"/>
          <p:cNvPicPr preferRelativeResize="0"/>
          <p:nvPr/>
        </p:nvPicPr>
        <p:blipFill rotWithShape="1">
          <a:blip r:embed="rId3">
            <a:alphaModFix/>
          </a:blip>
          <a:srcRect l="15589" r="14091"/>
          <a:stretch/>
        </p:blipFill>
        <p:spPr>
          <a:xfrm>
            <a:off x="480772" y="673067"/>
            <a:ext cx="4000580" cy="5690668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g372b98b6287_0_813"/>
          <p:cNvSpPr txBox="1">
            <a:spLocks noGrp="1"/>
          </p:cNvSpPr>
          <p:nvPr>
            <p:ph type="body" idx="1"/>
          </p:nvPr>
        </p:nvSpPr>
        <p:spPr>
          <a:xfrm>
            <a:off x="4694593" y="987100"/>
            <a:ext cx="69126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7" name="Google Shape;237;g372b98b6287_0_813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38" name="Google Shape;238;g372b98b6287_0_813"/>
          <p:cNvSpPr/>
          <p:nvPr/>
        </p:nvSpPr>
        <p:spPr>
          <a:xfrm rot="-120064">
            <a:off x="174816" y="163737"/>
            <a:ext cx="4759703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72b98b6287_0_820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41" name="Google Shape;241;g372b98b6287_0_820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g372b98b6287_0_820"/>
          <p:cNvSpPr txBox="1">
            <a:spLocks noGrp="1"/>
          </p:cNvSpPr>
          <p:nvPr>
            <p:ph type="body" idx="1"/>
          </p:nvPr>
        </p:nvSpPr>
        <p:spPr>
          <a:xfrm>
            <a:off x="495462" y="1063567"/>
            <a:ext cx="112371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3" name="Google Shape;243;g372b98b6287_0_820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44" name="Google Shape;244;g372b98b6287_0_820"/>
          <p:cNvSpPr/>
          <p:nvPr/>
        </p:nvSpPr>
        <p:spPr>
          <a:xfrm rot="-119868">
            <a:off x="181470" y="171404"/>
            <a:ext cx="2564459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g372b98b6287_0_826"/>
          <p:cNvGrpSpPr/>
          <p:nvPr/>
        </p:nvGrpSpPr>
        <p:grpSpPr>
          <a:xfrm>
            <a:off x="4282974" y="1616613"/>
            <a:ext cx="4029326" cy="3986203"/>
            <a:chOff x="3060625" y="1076550"/>
            <a:chExt cx="3022750" cy="2990400"/>
          </a:xfrm>
        </p:grpSpPr>
        <p:pic>
          <p:nvPicPr>
            <p:cNvPr id="247" name="Google Shape;247;g372b98b6287_0_8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" name="Google Shape;248;g372b98b6287_0_8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9" name="Google Shape;249;g372b98b6287_0_826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capa_para_professores_v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g372b98b6287_0_831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89598" cy="685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g372b98b6287_0_8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78" y="662248"/>
            <a:ext cx="4047962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g372b98b6287_0_8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403" y="1099785"/>
            <a:ext cx="7880486" cy="4814964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g372b98b6287_0_831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255" name="Google Shape;255;g372b98b6287_0_831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7142" y="5943072"/>
            <a:ext cx="3341038" cy="833382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g372b98b6287_0_831"/>
          <p:cNvSpPr/>
          <p:nvPr/>
        </p:nvSpPr>
        <p:spPr>
          <a:xfrm rot="-48143" flipH="1">
            <a:off x="800037" y="1071731"/>
            <a:ext cx="4156008" cy="565554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3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PARA_PROFESSORE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72b98b6287_0_838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59" name="Google Shape;259;g372b98b6287_0_838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g372b98b6287_0_838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61" name="Google Shape;261;g372b98b6287_0_838"/>
          <p:cNvSpPr/>
          <p:nvPr/>
        </p:nvSpPr>
        <p:spPr>
          <a:xfrm rot="-119859">
            <a:off x="181709" y="185205"/>
            <a:ext cx="1772877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62" name="Google Shape;262;g372b98b6287_0_838"/>
          <p:cNvSpPr txBox="1">
            <a:spLocks noGrp="1"/>
          </p:cNvSpPr>
          <p:nvPr>
            <p:ph type="subTitle" idx="1"/>
          </p:nvPr>
        </p:nvSpPr>
        <p:spPr>
          <a:xfrm rot="-120168">
            <a:off x="176359" y="170377"/>
            <a:ext cx="1785491" cy="545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00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R LEGAL">
  <p:cSld name="LER É LEG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372b98b6287_0_29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g372b98b6287_0_29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372b98b6287_0_29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" name="Google Shape;38;g372b98b6287_0_29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372b98b6287_0_29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0" name="Google Shape;40;g372b98b6287_0_29"/>
          <p:cNvSpPr/>
          <p:nvPr/>
        </p:nvSpPr>
        <p:spPr>
          <a:xfrm rot="-119849">
            <a:off x="181483" y="172154"/>
            <a:ext cx="2521832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 sz="260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VERSANDO">
  <p:cSld name="CONVERS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72b98b6287_0_36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g372b98b6287_0_36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g372b98b6287_0_36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" name="Google Shape;45;g372b98b6287_0_36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" name="Google Shape;46;g372b98b6287_0_36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7" name="Google Shape;47;g372b98b6287_0_36"/>
          <p:cNvSpPr/>
          <p:nvPr/>
        </p:nvSpPr>
        <p:spPr>
          <a:xfrm rot="-120033">
            <a:off x="180790" y="177711"/>
            <a:ext cx="4786718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 sz="260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 CONHECER">
  <p:cSld name="AB CONHEC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72b98b6287_0_43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g372b98b6287_0_43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372b98b6287_0_43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" name="Google Shape;52;g372b98b6287_0_43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" name="Google Shape;53;g372b98b6287_0_43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4" name="Google Shape;54;g372b98b6287_0_43"/>
          <p:cNvSpPr/>
          <p:nvPr/>
        </p:nvSpPr>
        <p:spPr>
          <a:xfrm rot="-120174">
            <a:off x="181336" y="209061"/>
            <a:ext cx="2987125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 sz="260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VEM">
  <p:cSld name="VAIVÉ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72b98b6287_0_50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g372b98b6287_0_50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g372b98b6287_0_50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9" name="Google Shape;59;g372b98b6287_0_50"/>
          <p:cNvSpPr/>
          <p:nvPr/>
        </p:nvSpPr>
        <p:spPr>
          <a:xfrm rot="-120226">
            <a:off x="181055" y="147854"/>
            <a:ext cx="3903887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 sz="2600"/>
          </a:p>
        </p:txBody>
      </p:sp>
      <p:sp>
        <p:nvSpPr>
          <p:cNvPr id="60" name="Google Shape;60;g372b98b6287_0_50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" name="Google Shape;61;g372b98b6287_0_50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GOSTAR ESCREVER">
  <p:cSld name="PARA GOSTAR ESCREV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72b98b6287_0_57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4" name="Google Shape;64;g372b98b6287_0_57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g372b98b6287_0_57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6" name="Google Shape;66;g372b98b6287_0_57"/>
          <p:cNvSpPr/>
          <p:nvPr/>
        </p:nvSpPr>
        <p:spPr>
          <a:xfrm rot="-119916">
            <a:off x="180884" y="160533"/>
            <a:ext cx="4481726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 sz="2600" dirty="0"/>
          </a:p>
        </p:txBody>
      </p:sp>
      <p:sp>
        <p:nvSpPr>
          <p:cNvPr id="67" name="Google Shape;67;g372b98b6287_0_57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" name="Google Shape;68;g372b98b6287_0_57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CADA TEX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72b98b6287_0_64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1" name="Google Shape;71;g372b98b6287_0_64"/>
          <p:cNvSpPr/>
          <p:nvPr/>
        </p:nvSpPr>
        <p:spPr>
          <a:xfrm>
            <a:off x="273079" y="300433"/>
            <a:ext cx="11673600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g372b98b6287_0_64"/>
          <p:cNvSpPr txBox="1"/>
          <p:nvPr/>
        </p:nvSpPr>
        <p:spPr>
          <a:xfrm rot="-5400000">
            <a:off x="11493986" y="482940"/>
            <a:ext cx="11787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7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3" name="Google Shape;73;g372b98b6287_0_64"/>
          <p:cNvSpPr/>
          <p:nvPr/>
        </p:nvSpPr>
        <p:spPr>
          <a:xfrm rot="-119975">
            <a:off x="180821" y="156934"/>
            <a:ext cx="4685853" cy="4895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 sz="2600"/>
          </a:p>
        </p:txBody>
      </p:sp>
      <p:sp>
        <p:nvSpPr>
          <p:cNvPr id="74" name="Google Shape;74;g372b98b6287_0_64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583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58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g372b98b6287_0_64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30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372b98b6287_0_0"/>
          <p:cNvSpPr txBox="1">
            <a:spLocks noGrp="1"/>
          </p:cNvSpPr>
          <p:nvPr>
            <p:ph type="title"/>
          </p:nvPr>
        </p:nvSpPr>
        <p:spPr>
          <a:xfrm>
            <a:off x="415518" y="593367"/>
            <a:ext cx="113586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6"/>
              <a:buFont typeface="Lato"/>
              <a:buNone/>
              <a:defRPr sz="26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3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g372b98b6287_0_0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4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g372b98b6287_0_0"/>
          <p:cNvSpPr txBox="1">
            <a:spLocks noGrp="1"/>
          </p:cNvSpPr>
          <p:nvPr>
            <p:ph type="body" idx="1"/>
          </p:nvPr>
        </p:nvSpPr>
        <p:spPr>
          <a:xfrm>
            <a:off x="415518" y="1536633"/>
            <a:ext cx="11358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1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5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1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5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21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66"/>
              <a:buFont typeface="Lato"/>
              <a:buChar char="○"/>
              <a:defRPr sz="146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9" r:id="rId20"/>
    <p:sldLayoutId id="2147483670" r:id="rId21"/>
    <p:sldLayoutId id="2147483671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72b98b6287_0_742"/>
          <p:cNvSpPr txBox="1">
            <a:spLocks noGrp="1"/>
          </p:cNvSpPr>
          <p:nvPr>
            <p:ph type="title"/>
          </p:nvPr>
        </p:nvSpPr>
        <p:spPr>
          <a:xfrm>
            <a:off x="415518" y="593367"/>
            <a:ext cx="113586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3" name="Google Shape;163;g372b98b6287_0_742"/>
          <p:cNvSpPr txBox="1">
            <a:spLocks noGrp="1"/>
          </p:cNvSpPr>
          <p:nvPr>
            <p:ph type="sldNum" idx="12"/>
          </p:nvPr>
        </p:nvSpPr>
        <p:spPr>
          <a:xfrm>
            <a:off x="11294387" y="6248544"/>
            <a:ext cx="731700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64" name="Google Shape;164;g372b98b6287_0_742"/>
          <p:cNvSpPr txBox="1">
            <a:spLocks noGrp="1"/>
          </p:cNvSpPr>
          <p:nvPr>
            <p:ph type="body" idx="1"/>
          </p:nvPr>
        </p:nvSpPr>
        <p:spPr>
          <a:xfrm>
            <a:off x="415518" y="1536633"/>
            <a:ext cx="11358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g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41.png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jp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30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41.png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jp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30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0.png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0.png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3.png"/><Relationship Id="rId5" Type="http://schemas.openxmlformats.org/officeDocument/2006/relationships/image" Target="../media/image50.png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"/>
          <p:cNvSpPr txBox="1"/>
          <p:nvPr/>
        </p:nvSpPr>
        <p:spPr>
          <a:xfrm>
            <a:off x="615079" y="2665900"/>
            <a:ext cx="10959300" cy="1974300"/>
          </a:xfrm>
          <a:prstGeom prst="rect">
            <a:avLst/>
          </a:prstGeom>
          <a:noFill/>
          <a:ln>
            <a:noFill/>
          </a:ln>
          <a:effectLst>
            <a:outerShdw dist="63492" dir="5400000" algn="bl" rotWithShape="0">
              <a:srgbClr val="000000">
                <a:alpha val="22352"/>
              </a:srgbClr>
            </a:outerShdw>
          </a:effectLst>
        </p:spPr>
        <p:txBody>
          <a:bodyPr spcFirstLastPara="1" wrap="square" lIns="119975" tIns="24000" rIns="121875" bIns="24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6"/>
              <a:buFont typeface="Arial"/>
              <a:buNone/>
            </a:pPr>
            <a:r>
              <a:rPr lang="pt-BR" sz="4799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BETO</a:t>
            </a:r>
            <a:endParaRPr sz="4799" b="1" i="0" u="none" strike="noStrike" cap="none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279" name="Google Shape;279;p1"/>
          <p:cNvSpPr/>
          <p:nvPr/>
        </p:nvSpPr>
        <p:spPr>
          <a:xfrm rot="-48489" flipH="1">
            <a:off x="10628777" y="549268"/>
            <a:ext cx="1191118" cy="914791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99" b="0" i="0" u="none" strike="noStrike" cap="non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b="0" i="0" u="sng" strike="noStrike" cap="none" baseline="3000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5599" b="0" i="0" u="sng" strike="noStrike" cap="none" baseline="30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932" b="0" i="0" u="sng" strike="noStrike" cap="none" baseline="30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"/>
          <p:cNvSpPr/>
          <p:nvPr/>
        </p:nvSpPr>
        <p:spPr>
          <a:xfrm flipH="1">
            <a:off x="315497" y="5453843"/>
            <a:ext cx="1957055" cy="440100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"/>
          <p:cNvSpPr/>
          <p:nvPr/>
        </p:nvSpPr>
        <p:spPr>
          <a:xfrm>
            <a:off x="280432" y="6070178"/>
            <a:ext cx="4922400" cy="440100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"/>
          <p:cNvSpPr/>
          <p:nvPr/>
        </p:nvSpPr>
        <p:spPr>
          <a:xfrm rot="-120032">
            <a:off x="5340490" y="2271647"/>
            <a:ext cx="1503917" cy="478495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240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11</a:t>
            </a:r>
            <a:endParaRPr dirty="0"/>
          </a:p>
        </p:txBody>
      </p:sp>
      <p:sp>
        <p:nvSpPr>
          <p:cNvPr id="283" name="Google Shape;283;p1"/>
          <p:cNvSpPr/>
          <p:nvPr/>
        </p:nvSpPr>
        <p:spPr>
          <a:xfrm rot="-59887">
            <a:off x="4286135" y="4638260"/>
            <a:ext cx="3633851" cy="829025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PORTUGUESA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3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/>
            </a:br>
            <a:endParaRPr sz="2666"/>
          </a:p>
        </p:txBody>
      </p:sp>
      <p:graphicFrame>
        <p:nvGraphicFramePr>
          <p:cNvPr id="374" name="Google Shape;374;p33"/>
          <p:cNvGraphicFramePr/>
          <p:nvPr>
            <p:extLst>
              <p:ext uri="{D42A27DB-BD31-4B8C-83A1-F6EECF244321}">
                <p14:modId xmlns:p14="http://schemas.microsoft.com/office/powerpoint/2010/main" val="3249022831"/>
              </p:ext>
            </p:extLst>
          </p:nvPr>
        </p:nvGraphicFramePr>
        <p:xfrm>
          <a:off x="1766712" y="3192579"/>
          <a:ext cx="8655400" cy="1067200"/>
        </p:xfrm>
        <a:graphic>
          <a:graphicData uri="http://schemas.openxmlformats.org/drawingml/2006/table">
            <a:tbl>
              <a:tblPr>
                <a:noFill/>
                <a:tableStyleId>{8EB832C9-BD8E-45D3-AEFD-2ECEE6035BFA}</a:tableStyleId>
              </a:tblPr>
              <a:tblGrid>
                <a:gridCol w="66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533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 sz="1866" u="none" strike="noStrike" cap="none" dirty="0">
                        <a:solidFill>
                          <a:srgbClr val="7030A0"/>
                        </a:solidFill>
                      </a:endParaRPr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</a:t>
                      </a:r>
                      <a:endParaRPr sz="1866" u="none" strike="noStrike" cap="none">
                        <a:solidFill>
                          <a:srgbClr val="7030A0"/>
                        </a:solidFill>
                      </a:endParaRPr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</a:t>
                      </a:r>
                      <a:endParaRPr sz="1866" u="none" strike="noStrike" cap="none">
                        <a:solidFill>
                          <a:srgbClr val="7030A0"/>
                        </a:solidFill>
                      </a:endParaRPr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1866" u="none" strike="noStrike" cap="none">
                        <a:solidFill>
                          <a:srgbClr val="7030A0"/>
                        </a:solidFill>
                      </a:endParaRPr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</a:t>
                      </a:r>
                      <a:endParaRPr sz="1866" u="none" strike="noStrike" cap="none">
                        <a:solidFill>
                          <a:srgbClr val="7030A0"/>
                        </a:solidFill>
                      </a:endParaRPr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866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Google Shape;380;p5">
            <a:extLst>
              <a:ext uri="{FF2B5EF4-FFF2-40B4-BE49-F238E27FC236}">
                <a16:creationId xmlns:a16="http://schemas.microsoft.com/office/drawing/2014/main" id="{666711C2-94BE-5E60-FFF7-43C30AFC93FE}"/>
              </a:ext>
            </a:extLst>
          </p:cNvPr>
          <p:cNvSpPr txBox="1"/>
          <p:nvPr/>
        </p:nvSpPr>
        <p:spPr>
          <a:xfrm>
            <a:off x="608680" y="1239383"/>
            <a:ext cx="1120336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CIRCULE NO ALFABETO AS LETRAS QUE ESTÃO DESTACADAS.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/>
            </a:br>
            <a:endParaRPr sz="2666"/>
          </a:p>
        </p:txBody>
      </p:sp>
      <p:graphicFrame>
        <p:nvGraphicFramePr>
          <p:cNvPr id="381" name="Google Shape;381;p5"/>
          <p:cNvGraphicFramePr/>
          <p:nvPr>
            <p:extLst>
              <p:ext uri="{D42A27DB-BD31-4B8C-83A1-F6EECF244321}">
                <p14:modId xmlns:p14="http://schemas.microsoft.com/office/powerpoint/2010/main" val="2589419244"/>
              </p:ext>
            </p:extLst>
          </p:nvPr>
        </p:nvGraphicFramePr>
        <p:xfrm>
          <a:off x="1766712" y="3192579"/>
          <a:ext cx="8655400" cy="1067200"/>
        </p:xfrm>
        <a:graphic>
          <a:graphicData uri="http://schemas.openxmlformats.org/drawingml/2006/table">
            <a:tbl>
              <a:tblPr>
                <a:noFill/>
                <a:tableStyleId>{8EB832C9-BD8E-45D3-AEFD-2ECEE6035BFA}</a:tableStyleId>
              </a:tblPr>
              <a:tblGrid>
                <a:gridCol w="66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658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533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 sz="1866" u="none" strike="noStrike" cap="none">
                        <a:solidFill>
                          <a:srgbClr val="7030A0"/>
                        </a:solidFill>
                      </a:endParaRPr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</a:t>
                      </a:r>
                      <a:endParaRPr sz="1866" u="none" strike="noStrike" cap="none">
                        <a:solidFill>
                          <a:srgbClr val="7030A0"/>
                        </a:solidFill>
                      </a:endParaRPr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</a:t>
                      </a:r>
                      <a:endParaRPr sz="1866" u="none" strike="noStrike" cap="none">
                        <a:solidFill>
                          <a:srgbClr val="7030A0"/>
                        </a:solidFill>
                      </a:endParaRPr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1866" u="none" strike="noStrike" cap="none">
                        <a:solidFill>
                          <a:srgbClr val="7030A0"/>
                        </a:solidFill>
                      </a:endParaRPr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rgbClr val="7030A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</a:t>
                      </a:r>
                      <a:endParaRPr sz="1866" u="none" strike="noStrike" cap="none">
                        <a:solidFill>
                          <a:srgbClr val="7030A0"/>
                        </a:solidFill>
                      </a:endParaRPr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866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</a:t>
                      </a: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7"/>
                        <a:buFont typeface="Arial"/>
                        <a:buNone/>
                      </a:pPr>
                      <a:r>
                        <a:rPr lang="pt-BR" sz="2666" b="0" u="none" strike="noStrike" cap="none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</a:t>
                      </a: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83" name="Google Shape;383;p5"/>
          <p:cNvSpPr/>
          <p:nvPr/>
        </p:nvSpPr>
        <p:spPr>
          <a:xfrm>
            <a:off x="2473573" y="3683575"/>
            <a:ext cx="592500" cy="592500"/>
          </a:xfrm>
          <a:prstGeom prst="ellipse">
            <a:avLst/>
          </a:prstGeom>
          <a:noFill/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5"/>
          <p:cNvSpPr/>
          <p:nvPr/>
        </p:nvSpPr>
        <p:spPr>
          <a:xfrm>
            <a:off x="1823868" y="3192577"/>
            <a:ext cx="592500" cy="592500"/>
          </a:xfrm>
          <a:prstGeom prst="ellipse">
            <a:avLst/>
          </a:prstGeom>
          <a:noFill/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5"/>
          <p:cNvSpPr/>
          <p:nvPr/>
        </p:nvSpPr>
        <p:spPr>
          <a:xfrm>
            <a:off x="4509372" y="3192576"/>
            <a:ext cx="592500" cy="592500"/>
          </a:xfrm>
          <a:prstGeom prst="ellipse">
            <a:avLst/>
          </a:prstGeom>
          <a:noFill/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5"/>
          <p:cNvSpPr/>
          <p:nvPr/>
        </p:nvSpPr>
        <p:spPr>
          <a:xfrm>
            <a:off x="7154718" y="3192575"/>
            <a:ext cx="592500" cy="592500"/>
          </a:xfrm>
          <a:prstGeom prst="ellipse">
            <a:avLst/>
          </a:prstGeom>
          <a:noFill/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5"/>
          <p:cNvSpPr/>
          <p:nvPr/>
        </p:nvSpPr>
        <p:spPr>
          <a:xfrm>
            <a:off x="6456322" y="3699983"/>
            <a:ext cx="592500" cy="592500"/>
          </a:xfrm>
          <a:prstGeom prst="ellipse">
            <a:avLst/>
          </a:prstGeom>
          <a:noFill/>
          <a:ln w="338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380;p5">
            <a:extLst>
              <a:ext uri="{FF2B5EF4-FFF2-40B4-BE49-F238E27FC236}">
                <a16:creationId xmlns:a16="http://schemas.microsoft.com/office/drawing/2014/main" id="{55697500-7B84-5FBA-45D3-69DB589C9AA4}"/>
              </a:ext>
            </a:extLst>
          </p:cNvPr>
          <p:cNvSpPr txBox="1"/>
          <p:nvPr/>
        </p:nvSpPr>
        <p:spPr>
          <a:xfrm>
            <a:off x="608680" y="1239383"/>
            <a:ext cx="1120336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CIRCULE NO ALFABETO AS LETRAS QUE ESTÃO DESTACADAS.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F744E67-CC49-D840-5BC0-8753EE0CFA41}"/>
              </a:ext>
            </a:extLst>
          </p:cNvPr>
          <p:cNvSpPr txBox="1"/>
          <p:nvPr/>
        </p:nvSpPr>
        <p:spPr>
          <a:xfrm>
            <a:off x="9355027" y="459289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6"/>
          <p:cNvSpPr txBox="1"/>
          <p:nvPr/>
        </p:nvSpPr>
        <p:spPr>
          <a:xfrm>
            <a:off x="607136" y="1219465"/>
            <a:ext cx="867970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COPIE AS VOGAIS CIRCULADAS NA ATIVIDADE 4.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93" name="Google Shape;393;p36"/>
          <p:cNvGraphicFramePr/>
          <p:nvPr/>
        </p:nvGraphicFramePr>
        <p:xfrm>
          <a:off x="2031600" y="3056544"/>
          <a:ext cx="8126375" cy="1193725"/>
        </p:xfrm>
        <a:graphic>
          <a:graphicData uri="http://schemas.openxmlformats.org/drawingml/2006/table">
            <a:tbl>
              <a:tblPr firstRow="1" bandRow="1">
                <a:solidFill>
                  <a:schemeClr val="lt1"/>
                </a:solidFill>
                <a:tableStyleId>{DC58FE94-E4AF-4BBE-AF34-A6D36D786905}</a:tableStyleId>
              </a:tblPr>
              <a:tblGrid>
                <a:gridCol w="1625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93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0" name="Google Shape;400;p10"/>
          <p:cNvGraphicFramePr/>
          <p:nvPr/>
        </p:nvGraphicFramePr>
        <p:xfrm>
          <a:off x="2031600" y="3056544"/>
          <a:ext cx="8126375" cy="1193725"/>
        </p:xfrm>
        <a:graphic>
          <a:graphicData uri="http://schemas.openxmlformats.org/drawingml/2006/table">
            <a:tbl>
              <a:tblPr firstRow="1" bandRow="1">
                <a:solidFill>
                  <a:schemeClr val="lt1"/>
                </a:solidFill>
                <a:tableStyleId>{DC58FE94-E4AF-4BBE-AF34-A6D36D786905}</a:tableStyleId>
              </a:tblPr>
              <a:tblGrid>
                <a:gridCol w="1625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93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01" name="Google Shape;401;p10"/>
          <p:cNvSpPr txBox="1"/>
          <p:nvPr/>
        </p:nvSpPr>
        <p:spPr>
          <a:xfrm>
            <a:off x="2572218" y="3429000"/>
            <a:ext cx="494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66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1866" dirty="0">
              <a:solidFill>
                <a:schemeClr val="bg1"/>
              </a:solidFill>
            </a:endParaRPr>
          </a:p>
        </p:txBody>
      </p:sp>
      <p:sp>
        <p:nvSpPr>
          <p:cNvPr id="402" name="Google Shape;402;p10"/>
          <p:cNvSpPr txBox="1"/>
          <p:nvPr/>
        </p:nvSpPr>
        <p:spPr>
          <a:xfrm>
            <a:off x="4180568" y="3429000"/>
            <a:ext cx="474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66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1866">
              <a:solidFill>
                <a:schemeClr val="bg1"/>
              </a:solidFill>
            </a:endParaRPr>
          </a:p>
        </p:txBody>
      </p:sp>
      <p:sp>
        <p:nvSpPr>
          <p:cNvPr id="403" name="Google Shape;403;p10"/>
          <p:cNvSpPr txBox="1"/>
          <p:nvPr/>
        </p:nvSpPr>
        <p:spPr>
          <a:xfrm>
            <a:off x="5875510" y="3429000"/>
            <a:ext cx="340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66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sz="1866">
              <a:solidFill>
                <a:schemeClr val="bg1"/>
              </a:solidFill>
            </a:endParaRPr>
          </a:p>
        </p:txBody>
      </p:sp>
      <p:sp>
        <p:nvSpPr>
          <p:cNvPr id="404" name="Google Shape;404;p10"/>
          <p:cNvSpPr txBox="1"/>
          <p:nvPr/>
        </p:nvSpPr>
        <p:spPr>
          <a:xfrm>
            <a:off x="7435752" y="3438395"/>
            <a:ext cx="511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66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1866" dirty="0">
              <a:solidFill>
                <a:schemeClr val="bg1"/>
              </a:solidFill>
            </a:endParaRPr>
          </a:p>
        </p:txBody>
      </p:sp>
      <p:sp>
        <p:nvSpPr>
          <p:cNvPr id="405" name="Google Shape;405;p10"/>
          <p:cNvSpPr txBox="1"/>
          <p:nvPr/>
        </p:nvSpPr>
        <p:spPr>
          <a:xfrm>
            <a:off x="9123328" y="3429000"/>
            <a:ext cx="494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66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endParaRPr sz="1866">
              <a:solidFill>
                <a:schemeClr val="bg1"/>
              </a:solidFill>
            </a:endParaRPr>
          </a:p>
        </p:txBody>
      </p:sp>
      <p:sp>
        <p:nvSpPr>
          <p:cNvPr id="4" name="Google Shape;392;p36">
            <a:extLst>
              <a:ext uri="{FF2B5EF4-FFF2-40B4-BE49-F238E27FC236}">
                <a16:creationId xmlns:a16="http://schemas.microsoft.com/office/drawing/2014/main" id="{D6290517-A006-EB44-EEF0-3F782F19BE84}"/>
              </a:ext>
            </a:extLst>
          </p:cNvPr>
          <p:cNvSpPr txBox="1"/>
          <p:nvPr/>
        </p:nvSpPr>
        <p:spPr>
          <a:xfrm>
            <a:off x="607136" y="1219465"/>
            <a:ext cx="867970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COPIE AS VOGAIS CIRCULADAS NA ATIVIDADE 4.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EA00A48-146D-DE42-4E91-F0A899F116E9}"/>
              </a:ext>
            </a:extLst>
          </p:cNvPr>
          <p:cNvSpPr txBox="1"/>
          <p:nvPr/>
        </p:nvSpPr>
        <p:spPr>
          <a:xfrm>
            <a:off x="9355027" y="459289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/>
            </a:br>
            <a:endParaRPr sz="2666"/>
          </a:p>
        </p:txBody>
      </p:sp>
      <p:sp>
        <p:nvSpPr>
          <p:cNvPr id="4" name="Google Shape;417;g2e59f9eb827_0_29">
            <a:extLst>
              <a:ext uri="{FF2B5EF4-FFF2-40B4-BE49-F238E27FC236}">
                <a16:creationId xmlns:a16="http://schemas.microsoft.com/office/drawing/2014/main" id="{42BBA236-EC1E-9CA3-0EB5-3804C4A182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0181" y="1161122"/>
            <a:ext cx="11098500" cy="907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None/>
            </a:pPr>
            <a:r>
              <a:rPr lang="pt-BR" sz="2600" b="1" dirty="0">
                <a:solidFill>
                  <a:srgbClr val="74489D"/>
                </a:solidFill>
                <a:latin typeface="+mn-lt"/>
                <a:ea typeface="Arial"/>
                <a:cs typeface="Arial"/>
                <a:sym typeface="Arial"/>
              </a:rPr>
              <a:t>6. </a:t>
            </a:r>
            <a:r>
              <a:rPr lang="pt-BR" sz="2600" dirty="0">
                <a:solidFill>
                  <a:srgbClr val="231F20"/>
                </a:solidFill>
                <a:latin typeface="+mn-lt"/>
                <a:ea typeface="Arial"/>
                <a:cs typeface="Arial"/>
                <a:sym typeface="Arial"/>
              </a:rPr>
              <a:t>CIRCULE N</a:t>
            </a:r>
            <a:r>
              <a:rPr lang="pt-BR" sz="2600" dirty="0">
                <a:solidFill>
                  <a:srgbClr val="231F20"/>
                </a:solidFill>
                <a:latin typeface="+mn-lt"/>
              </a:rPr>
              <a:t>O ALFABETO</a:t>
            </a:r>
            <a:r>
              <a:rPr lang="pt-BR" sz="2600" dirty="0">
                <a:solidFill>
                  <a:srgbClr val="231F20"/>
                </a:solidFill>
                <a:latin typeface="+mn-lt"/>
                <a:ea typeface="Arial"/>
                <a:cs typeface="Arial"/>
                <a:sym typeface="Arial"/>
              </a:rPr>
              <a:t> APENAS AS VOGAIS QUE APARECEM NO NOME DO BETO.</a:t>
            </a:r>
            <a:endParaRPr sz="2600" dirty="0">
              <a:latin typeface="+mn-lt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None/>
            </a:pPr>
            <a:r>
              <a:rPr lang="pt-BR" sz="2600" dirty="0">
                <a:latin typeface="+mn-lt"/>
                <a:ea typeface="Calibri"/>
                <a:cs typeface="Calibri"/>
                <a:sym typeface="Calibri"/>
              </a:rPr>
              <a:t> </a:t>
            </a:r>
            <a:endParaRPr sz="2600" dirty="0">
              <a:latin typeface="+mn-lt"/>
              <a:ea typeface="Calibri"/>
              <a:cs typeface="Calibri"/>
              <a:sym typeface="Calibri"/>
            </a:endParaRPr>
          </a:p>
          <a:p>
            <a:pPr marL="0" marR="110898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endParaRPr sz="2600" dirty="0"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5" name="Google Shape;419;g2e59f9eb827_0_29">
            <a:extLst>
              <a:ext uri="{FF2B5EF4-FFF2-40B4-BE49-F238E27FC236}">
                <a16:creationId xmlns:a16="http://schemas.microsoft.com/office/drawing/2014/main" id="{28221DF3-CCBC-F8F5-EAB6-FA0C82B428FE}"/>
              </a:ext>
            </a:extLst>
          </p:cNvPr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3371250" y="2087168"/>
            <a:ext cx="5075470" cy="406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2e59f9eb827_0_29"/>
          <p:cNvSpPr txBox="1">
            <a:spLocks noGrp="1"/>
          </p:cNvSpPr>
          <p:nvPr>
            <p:ph type="body" idx="1"/>
          </p:nvPr>
        </p:nvSpPr>
        <p:spPr>
          <a:xfrm>
            <a:off x="610181" y="1161122"/>
            <a:ext cx="11098500" cy="907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None/>
            </a:pPr>
            <a:r>
              <a:rPr lang="pt-BR" sz="2600" b="1" dirty="0">
                <a:solidFill>
                  <a:srgbClr val="74489D"/>
                </a:solidFill>
                <a:latin typeface="+mn-lt"/>
                <a:ea typeface="Arial"/>
                <a:cs typeface="Arial"/>
                <a:sym typeface="Arial"/>
              </a:rPr>
              <a:t>6. </a:t>
            </a:r>
            <a:r>
              <a:rPr lang="pt-BR" sz="2600" dirty="0">
                <a:solidFill>
                  <a:srgbClr val="231F20"/>
                </a:solidFill>
                <a:latin typeface="+mn-lt"/>
                <a:ea typeface="Arial"/>
                <a:cs typeface="Arial"/>
                <a:sym typeface="Arial"/>
              </a:rPr>
              <a:t>CIRCULE N</a:t>
            </a:r>
            <a:r>
              <a:rPr lang="pt-BR" sz="2600" dirty="0">
                <a:solidFill>
                  <a:srgbClr val="231F20"/>
                </a:solidFill>
                <a:latin typeface="+mn-lt"/>
              </a:rPr>
              <a:t>O ALFABETO</a:t>
            </a:r>
            <a:r>
              <a:rPr lang="pt-BR" sz="2600" dirty="0">
                <a:solidFill>
                  <a:srgbClr val="231F20"/>
                </a:solidFill>
                <a:latin typeface="+mn-lt"/>
                <a:ea typeface="Arial"/>
                <a:cs typeface="Arial"/>
                <a:sym typeface="Arial"/>
              </a:rPr>
              <a:t> APENAS AS VOGAIS QUE APARECEM NO NOME DO BETO.</a:t>
            </a:r>
            <a:endParaRPr sz="2600" dirty="0">
              <a:latin typeface="+mn-lt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66"/>
              <a:buFont typeface="Lato"/>
              <a:buNone/>
            </a:pPr>
            <a:r>
              <a:rPr lang="pt-BR" sz="2600" dirty="0">
                <a:latin typeface="+mn-lt"/>
                <a:ea typeface="Calibri"/>
                <a:cs typeface="Calibri"/>
                <a:sym typeface="Calibri"/>
              </a:rPr>
              <a:t> </a:t>
            </a:r>
            <a:endParaRPr sz="2600" dirty="0">
              <a:latin typeface="+mn-lt"/>
              <a:ea typeface="Calibri"/>
              <a:cs typeface="Calibri"/>
              <a:sym typeface="Calibri"/>
            </a:endParaRPr>
          </a:p>
          <a:p>
            <a:pPr marL="0" marR="110898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endParaRPr sz="2600" dirty="0"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g2e59f9eb827_0_29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/>
            </a:br>
            <a:endParaRPr sz="2666"/>
          </a:p>
        </p:txBody>
      </p:sp>
      <p:pic>
        <p:nvPicPr>
          <p:cNvPr id="419" name="Google Shape;419;g2e59f9eb827_0_29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3371250" y="2087168"/>
            <a:ext cx="5075470" cy="4060375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g2e59f9eb827_0_29"/>
          <p:cNvSpPr/>
          <p:nvPr/>
        </p:nvSpPr>
        <p:spPr>
          <a:xfrm>
            <a:off x="6310423" y="2359796"/>
            <a:ext cx="728700" cy="728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2" name="Google Shape;422;g2e59f9eb827_0_29"/>
          <p:cNvSpPr/>
          <p:nvPr/>
        </p:nvSpPr>
        <p:spPr>
          <a:xfrm>
            <a:off x="3498778" y="4124500"/>
            <a:ext cx="728700" cy="728700"/>
          </a:xfrm>
          <a:prstGeom prst="ellipse">
            <a:avLst/>
          </a:prstGeom>
          <a:noFill/>
          <a:ln w="381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8017202-ACB6-DCEA-5E3D-1050E77A0BD0}"/>
              </a:ext>
            </a:extLst>
          </p:cNvPr>
          <p:cNvSpPr txBox="1"/>
          <p:nvPr/>
        </p:nvSpPr>
        <p:spPr>
          <a:xfrm>
            <a:off x="9355027" y="459289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8"/>
          <p:cNvSpPr txBox="1">
            <a:spLocks noGrp="1"/>
          </p:cNvSpPr>
          <p:nvPr>
            <p:ph type="body" idx="1"/>
          </p:nvPr>
        </p:nvSpPr>
        <p:spPr>
          <a:xfrm>
            <a:off x="608480" y="1130964"/>
            <a:ext cx="11098500" cy="603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marR="110898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r>
              <a:rPr lang="pt-BR" sz="2600" b="1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PINTE NAS PALAVRAS A LETRA </a:t>
            </a:r>
            <a:r>
              <a:rPr lang="pt-BR" sz="2600" b="1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0" marR="110898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endParaRPr sz="2600" b="1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8" name="Google Shape;428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0086" y="2200895"/>
            <a:ext cx="1443578" cy="1443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79831" y="1971132"/>
            <a:ext cx="1457579" cy="1457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1645" y="4602097"/>
            <a:ext cx="1564481" cy="1564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38"/>
          <p:cNvPicPr preferRelativeResize="0"/>
          <p:nvPr/>
        </p:nvPicPr>
        <p:blipFill rotWithShape="1">
          <a:blip r:embed="rId6">
            <a:alphaModFix/>
          </a:blip>
          <a:srcRect l="2" r="48927"/>
          <a:stretch/>
        </p:blipFill>
        <p:spPr>
          <a:xfrm>
            <a:off x="6986994" y="4388267"/>
            <a:ext cx="950417" cy="1438413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38"/>
          <p:cNvSpPr/>
          <p:nvPr/>
        </p:nvSpPr>
        <p:spPr>
          <a:xfrm>
            <a:off x="2948182" y="2438400"/>
            <a:ext cx="1984500" cy="9906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SAIA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38"/>
          <p:cNvSpPr/>
          <p:nvPr/>
        </p:nvSpPr>
        <p:spPr>
          <a:xfrm>
            <a:off x="8857611" y="2424332"/>
            <a:ext cx="1984500" cy="9906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MESA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38"/>
          <p:cNvSpPr/>
          <p:nvPr/>
        </p:nvSpPr>
        <p:spPr>
          <a:xfrm>
            <a:off x="2948182" y="4836077"/>
            <a:ext cx="1984500" cy="9906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PANELA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38"/>
          <p:cNvSpPr/>
          <p:nvPr/>
        </p:nvSpPr>
        <p:spPr>
          <a:xfrm>
            <a:off x="8857611" y="4836077"/>
            <a:ext cx="1984500" cy="9906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MENINA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Google Shape;44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0086" y="2200895"/>
            <a:ext cx="1443578" cy="1443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79831" y="1971132"/>
            <a:ext cx="1457579" cy="1457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1645" y="4602097"/>
            <a:ext cx="1564481" cy="1564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14"/>
          <p:cNvPicPr preferRelativeResize="0"/>
          <p:nvPr/>
        </p:nvPicPr>
        <p:blipFill rotWithShape="1">
          <a:blip r:embed="rId6">
            <a:alphaModFix/>
          </a:blip>
          <a:srcRect l="2" r="48927"/>
          <a:stretch/>
        </p:blipFill>
        <p:spPr>
          <a:xfrm>
            <a:off x="6986994" y="4388267"/>
            <a:ext cx="950417" cy="1438413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14"/>
          <p:cNvSpPr/>
          <p:nvPr/>
        </p:nvSpPr>
        <p:spPr>
          <a:xfrm>
            <a:off x="2948182" y="2438400"/>
            <a:ext cx="1984500" cy="9906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pt-BR" sz="2600" b="0" i="0" u="none" strike="noStrike" cap="none" dirty="0">
                <a:solidFill>
                  <a:schemeClr val="dk1"/>
                </a:solidFill>
                <a:highlight>
                  <a:srgbClr val="C889EF"/>
                </a:highlight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pt-BR" sz="2600" b="0" i="0" u="none" strike="noStrike" cap="none" dirty="0">
                <a:solidFill>
                  <a:schemeClr val="dk1"/>
                </a:solidFill>
                <a:highlight>
                  <a:srgbClr val="C889EF"/>
                </a:highlight>
                <a:latin typeface="Arial"/>
                <a:ea typeface="Arial"/>
                <a:cs typeface="Arial"/>
                <a:sym typeface="Arial"/>
              </a:rPr>
              <a:t>A</a:t>
            </a:r>
            <a:endParaRPr sz="2600" b="0" i="0" u="none" strike="noStrike" cap="none" dirty="0">
              <a:solidFill>
                <a:srgbClr val="000000"/>
              </a:solidFill>
              <a:highlight>
                <a:srgbClr val="C889E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14"/>
          <p:cNvSpPr/>
          <p:nvPr/>
        </p:nvSpPr>
        <p:spPr>
          <a:xfrm>
            <a:off x="8857611" y="2424332"/>
            <a:ext cx="1984500" cy="9906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MES</a:t>
            </a:r>
            <a:r>
              <a:rPr lang="pt-BR" sz="2600" b="0" i="0" u="none" strike="noStrike" cap="none">
                <a:solidFill>
                  <a:schemeClr val="dk1"/>
                </a:solidFill>
                <a:highlight>
                  <a:srgbClr val="C889EF"/>
                </a:highlight>
                <a:latin typeface="Arial"/>
                <a:ea typeface="Arial"/>
                <a:cs typeface="Arial"/>
                <a:sym typeface="Arial"/>
              </a:rPr>
              <a:t>A</a:t>
            </a:r>
            <a:endParaRPr sz="2600" b="0" i="0" u="none" strike="noStrike" cap="none">
              <a:solidFill>
                <a:srgbClr val="000000"/>
              </a:solidFill>
              <a:highlight>
                <a:srgbClr val="C889E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14"/>
          <p:cNvSpPr/>
          <p:nvPr/>
        </p:nvSpPr>
        <p:spPr>
          <a:xfrm>
            <a:off x="2948182" y="4836077"/>
            <a:ext cx="1984500" cy="9906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2600" b="0" i="0" u="none" strike="noStrike" cap="none">
                <a:solidFill>
                  <a:schemeClr val="dk1"/>
                </a:solidFill>
                <a:highlight>
                  <a:srgbClr val="C889EF"/>
                </a:highlight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NEL</a:t>
            </a:r>
            <a:r>
              <a:rPr lang="pt-BR" sz="2600" b="0" i="0" u="none" strike="noStrike" cap="none">
                <a:solidFill>
                  <a:schemeClr val="dk1"/>
                </a:solidFill>
                <a:highlight>
                  <a:srgbClr val="C889EF"/>
                </a:highlight>
                <a:latin typeface="Arial"/>
                <a:ea typeface="Arial"/>
                <a:cs typeface="Arial"/>
                <a:sym typeface="Arial"/>
              </a:rPr>
              <a:t>A</a:t>
            </a:r>
            <a:endParaRPr sz="2600" b="0" i="0" u="none" strike="noStrike" cap="none">
              <a:solidFill>
                <a:srgbClr val="000000"/>
              </a:solidFill>
              <a:highlight>
                <a:srgbClr val="C889E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4"/>
          <p:cNvSpPr/>
          <p:nvPr/>
        </p:nvSpPr>
        <p:spPr>
          <a:xfrm>
            <a:off x="8857611" y="4836077"/>
            <a:ext cx="1984500" cy="9906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MENIN</a:t>
            </a:r>
            <a:r>
              <a:rPr lang="pt-BR" sz="2600" b="0" i="0" u="none" strike="noStrike" cap="none">
                <a:solidFill>
                  <a:schemeClr val="dk1"/>
                </a:solidFill>
                <a:highlight>
                  <a:srgbClr val="C889EF"/>
                </a:highlight>
                <a:latin typeface="Arial"/>
                <a:ea typeface="Arial"/>
                <a:cs typeface="Arial"/>
                <a:sym typeface="Arial"/>
              </a:rPr>
              <a:t>A</a:t>
            </a:r>
            <a:endParaRPr sz="2600" b="0" i="0" u="none" strike="noStrike" cap="none">
              <a:solidFill>
                <a:srgbClr val="000000"/>
              </a:solidFill>
              <a:highlight>
                <a:srgbClr val="C889E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427;p38">
            <a:extLst>
              <a:ext uri="{FF2B5EF4-FFF2-40B4-BE49-F238E27FC236}">
                <a16:creationId xmlns:a16="http://schemas.microsoft.com/office/drawing/2014/main" id="{4076EC3B-56EE-FEA4-336F-732F2ED501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80" y="1130964"/>
            <a:ext cx="11098500" cy="603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marR="110898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r>
              <a:rPr lang="pt-BR" sz="2600" b="1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PINTE NAS PALAVRAS A LETRA </a:t>
            </a:r>
            <a:r>
              <a:rPr lang="pt-BR" sz="2600" b="1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0" marR="110898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endParaRPr sz="2600" b="1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7F39E10-7BD2-1666-0122-04D2E92CD352}"/>
              </a:ext>
            </a:extLst>
          </p:cNvPr>
          <p:cNvSpPr txBox="1"/>
          <p:nvPr/>
        </p:nvSpPr>
        <p:spPr>
          <a:xfrm>
            <a:off x="9355027" y="459289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40"/>
          <p:cNvSpPr txBox="1">
            <a:spLocks noGrp="1"/>
          </p:cNvSpPr>
          <p:nvPr>
            <p:ph type="body" idx="1"/>
          </p:nvPr>
        </p:nvSpPr>
        <p:spPr>
          <a:xfrm>
            <a:off x="608480" y="1154860"/>
            <a:ext cx="11098500" cy="140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lvl="0" indent="0" algn="l" rtl="0">
              <a:spcAft>
                <a:spcPts val="1200"/>
              </a:spcAft>
              <a:buClr>
                <a:srgbClr val="D2232A"/>
              </a:buClr>
              <a:buSzPts val="1600"/>
              <a:buNone/>
            </a:pPr>
            <a:r>
              <a:rPr lang="pt-BR" sz="2600" b="1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RESPONDA ESCREVENDO DA MELHOR MANEIRA POSSÍVEL:</a:t>
            </a:r>
            <a:endParaRPr sz="2600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457200" algn="l" rtl="0">
              <a:spcAft>
                <a:spcPts val="1200"/>
              </a:spcAft>
              <a:buSzPct val="10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EM QUAIS PALAVRAS DA ATIVIDADE 7 A LETRA </a:t>
            </a:r>
            <a:r>
              <a:rPr lang="pt-BR" sz="2600" b="1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APARECE MAIS VEZES?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40"/>
          <p:cNvSpPr txBox="1"/>
          <p:nvPr/>
        </p:nvSpPr>
        <p:spPr>
          <a:xfrm>
            <a:off x="1069262" y="2815167"/>
            <a:ext cx="100503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66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__________________________________________________________________________</a:t>
            </a:r>
            <a:br>
              <a:rPr lang="pt-BR" sz="1866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pt-BR" sz="1866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1866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__________________________________________________________________________</a:t>
            </a:r>
            <a:endParaRPr sz="1866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5"/>
          <p:cNvSpPr txBox="1"/>
          <p:nvPr/>
        </p:nvSpPr>
        <p:spPr>
          <a:xfrm>
            <a:off x="1055015" y="2735078"/>
            <a:ext cx="2985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66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PANELA E SAIA.</a:t>
            </a:r>
            <a:endParaRPr sz="1866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C91F498-2C4A-9C78-8988-33F1517BC1D4}"/>
              </a:ext>
            </a:extLst>
          </p:cNvPr>
          <p:cNvSpPr txBox="1"/>
          <p:nvPr/>
        </p:nvSpPr>
        <p:spPr>
          <a:xfrm>
            <a:off x="9355027" y="459289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3" name="Google Shape;454;p40">
            <a:extLst>
              <a:ext uri="{FF2B5EF4-FFF2-40B4-BE49-F238E27FC236}">
                <a16:creationId xmlns:a16="http://schemas.microsoft.com/office/drawing/2014/main" id="{4591FDDA-DBE3-C947-2ADC-87A694643A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80" y="1154860"/>
            <a:ext cx="11098500" cy="140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lvl="0" indent="0" algn="l" rtl="0">
              <a:spcAft>
                <a:spcPts val="1200"/>
              </a:spcAft>
              <a:buClr>
                <a:srgbClr val="D2232A"/>
              </a:buClr>
              <a:buSzPts val="1600"/>
              <a:buNone/>
            </a:pPr>
            <a:r>
              <a:rPr lang="pt-BR" sz="2600" b="1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8.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RESPONDA ESCREVENDO DA MELHOR MANEIRA POSSÍVEL:</a:t>
            </a:r>
            <a:endParaRPr sz="2600" dirty="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457200" algn="l" rtl="0">
              <a:spcAft>
                <a:spcPts val="1200"/>
              </a:spcAft>
              <a:buSzPct val="100000"/>
              <a:buFont typeface="Fonte do Sistema Regular"/>
              <a:buChar char="●"/>
            </a:pP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EM QUAIS PALAVRAS DA ATIVIDADE 7 A LETRA </a:t>
            </a:r>
            <a:r>
              <a:rPr lang="pt-BR" sz="2600" b="1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APARECE MAIS VEZES?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9bff5210c6_0_217"/>
          <p:cNvSpPr txBox="1">
            <a:spLocks noGrp="1"/>
          </p:cNvSpPr>
          <p:nvPr>
            <p:ph type="body" idx="2"/>
          </p:nvPr>
        </p:nvSpPr>
        <p:spPr>
          <a:xfrm>
            <a:off x="579053" y="778539"/>
            <a:ext cx="51834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342000" lvl="0" indent="-342000" algn="l" rtl="0">
              <a:spcAft>
                <a:spcPts val="1200"/>
              </a:spcAft>
              <a:buSzPts val="2666"/>
              <a:buChar char="●"/>
            </a:pPr>
            <a:r>
              <a:rPr lang="pt-BR" sz="2500" dirty="0"/>
              <a:t>ALFABETO.</a:t>
            </a:r>
            <a:endParaRPr sz="2500" dirty="0"/>
          </a:p>
          <a:p>
            <a:pPr marL="342000" lvl="0" indent="-342000" algn="l" rtl="0">
              <a:spcAft>
                <a:spcPts val="1200"/>
              </a:spcAft>
              <a:buSzPts val="2666"/>
              <a:buChar char="●"/>
            </a:pPr>
            <a:r>
              <a:rPr lang="pt-BR" sz="2500" dirty="0"/>
              <a:t>ELEMENTOS CONSTITUTIVOS DA NARRATIVA.</a:t>
            </a:r>
            <a:endParaRPr sz="2500" dirty="0"/>
          </a:p>
          <a:p>
            <a:pPr marL="342000" lvl="0" indent="-342000" algn="l" rtl="0">
              <a:spcAft>
                <a:spcPts val="1200"/>
              </a:spcAft>
              <a:buSzPts val="2666"/>
              <a:buChar char="●"/>
            </a:pPr>
            <a:r>
              <a:rPr lang="pt-BR" sz="2500" dirty="0"/>
              <a:t>SISTEMA DE ESCRITA ALFABÉTICA.</a:t>
            </a:r>
            <a:endParaRPr sz="2500" dirty="0"/>
          </a:p>
          <a:p>
            <a:pPr marL="342000" lvl="0" indent="-342000" algn="l" rtl="0">
              <a:spcAft>
                <a:spcPts val="1200"/>
              </a:spcAft>
              <a:buSzPts val="2666"/>
              <a:buNone/>
            </a:pPr>
            <a:endParaRPr sz="2500" dirty="0"/>
          </a:p>
          <a:p>
            <a:pPr marL="342000" lvl="0" indent="-342000" algn="l" rtl="0">
              <a:spcAft>
                <a:spcPts val="1200"/>
              </a:spcAft>
              <a:buSzPts val="2666"/>
              <a:buNone/>
            </a:pPr>
            <a:endParaRPr sz="2500" dirty="0"/>
          </a:p>
        </p:txBody>
      </p:sp>
      <p:sp>
        <p:nvSpPr>
          <p:cNvPr id="289" name="Google Shape;289;g29bff5210c6_0_217"/>
          <p:cNvSpPr txBox="1">
            <a:spLocks noGrp="1"/>
          </p:cNvSpPr>
          <p:nvPr>
            <p:ph type="body" idx="1"/>
          </p:nvPr>
        </p:nvSpPr>
        <p:spPr>
          <a:xfrm>
            <a:off x="5181600" y="778529"/>
            <a:ext cx="67398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342000" lvl="0" indent="-342000" algn="l" rtl="0">
              <a:spcAft>
                <a:spcPts val="1200"/>
              </a:spcAft>
              <a:buSzPts val="2100"/>
              <a:buChar char="●"/>
            </a:pPr>
            <a:r>
              <a:rPr lang="pt-BR" sz="2500" dirty="0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RELEMBRAR TEXTOS NARRATIVOS, COMO CONTOS E NARRATIVAS POÉTICAS, POR MEIO DE LEITURAS FEITAS PELO PROFESSOR.</a:t>
            </a:r>
            <a:endParaRPr sz="2500" dirty="0"/>
          </a:p>
          <a:p>
            <a:pPr marL="342000" lvl="0" indent="-342000" algn="l" rtl="0">
              <a:spcAft>
                <a:spcPts val="1200"/>
              </a:spcAft>
              <a:buSzPts val="2100"/>
              <a:buChar char="●"/>
            </a:pPr>
            <a:r>
              <a:rPr lang="pt-BR" sz="2500" dirty="0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IDENTIFICAR ELEMENTOS DE UMA NARRATIVA, COMO PERSONAGENS E ESPAÇO.</a:t>
            </a:r>
            <a:endParaRPr sz="2500" dirty="0"/>
          </a:p>
          <a:p>
            <a:pPr marL="342000" lvl="0" indent="-342000" algn="l" rtl="0">
              <a:spcAft>
                <a:spcPts val="1200"/>
              </a:spcAft>
              <a:buSzPts val="2100"/>
              <a:buChar char="●"/>
            </a:pPr>
            <a:r>
              <a:rPr lang="pt-BR" sz="2500" dirty="0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IDENTIFICAR O NOME DAS LETRAS E A ORDEM ALFABÉTICA.</a:t>
            </a:r>
            <a:endParaRPr sz="2500" dirty="0">
              <a:solidFill>
                <a:srgbClr val="00261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000" lvl="0" indent="-342000" algn="l" rtl="0">
              <a:spcAft>
                <a:spcPts val="1200"/>
              </a:spcAft>
              <a:buSzPts val="2100"/>
              <a:buChar char="●"/>
            </a:pPr>
            <a:r>
              <a:rPr lang="pt-BR" sz="2500" dirty="0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IDENTIFICAR PALAVRAS QUE RIMAM.</a:t>
            </a:r>
            <a:endParaRPr sz="2500" dirty="0">
              <a:solidFill>
                <a:srgbClr val="00261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000" lvl="0" indent="-342000" algn="l" rtl="0">
              <a:spcAft>
                <a:spcPts val="1200"/>
              </a:spcAft>
              <a:buSzPts val="2100"/>
              <a:buChar char="●"/>
            </a:pPr>
            <a:r>
              <a:rPr lang="pt-BR" sz="2500" dirty="0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ESCREVER FRASES DE FORMA ALFABÉTICA, EMPREGANDO NOÇÕES BÁSICAS DE SEGMENTAÇÃO.</a:t>
            </a:r>
            <a:endParaRPr sz="2500" dirty="0">
              <a:solidFill>
                <a:srgbClr val="00261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000" lvl="0" indent="-342000" algn="l" rtl="0">
              <a:spcAft>
                <a:spcPts val="1200"/>
              </a:spcAft>
              <a:buSzPts val="2666"/>
              <a:buNone/>
            </a:pPr>
            <a:endParaRPr sz="25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2"/>
          <p:cNvSpPr txBox="1">
            <a:spLocks noGrp="1"/>
          </p:cNvSpPr>
          <p:nvPr>
            <p:ph type="body" idx="1"/>
          </p:nvPr>
        </p:nvSpPr>
        <p:spPr>
          <a:xfrm>
            <a:off x="608480" y="1075321"/>
            <a:ext cx="11098500" cy="1208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marR="110898" lvl="0" indent="0" rtl="0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r>
              <a:rPr lang="pt-BR" sz="2600" b="1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9.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PINTE COM AS MESMAS CORES AS FIGURAS CUJOS NOMES RIMAM.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0" marR="110898" lvl="0" indent="0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42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/>
            </a:br>
            <a:endParaRPr sz="2666"/>
          </a:p>
        </p:txBody>
      </p:sp>
      <p:sp>
        <p:nvSpPr>
          <p:cNvPr id="470" name="Google Shape;470;p42"/>
          <p:cNvSpPr txBox="1"/>
          <p:nvPr/>
        </p:nvSpPr>
        <p:spPr>
          <a:xfrm>
            <a:off x="596552" y="5372987"/>
            <a:ext cx="2112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PANELA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42"/>
          <p:cNvSpPr txBox="1"/>
          <p:nvPr/>
        </p:nvSpPr>
        <p:spPr>
          <a:xfrm>
            <a:off x="3730688" y="5372987"/>
            <a:ext cx="2112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CORAÇÃO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42"/>
          <p:cNvSpPr txBox="1"/>
          <p:nvPr/>
        </p:nvSpPr>
        <p:spPr>
          <a:xfrm>
            <a:off x="6535582" y="5414620"/>
            <a:ext cx="2112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FIVELA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42"/>
          <p:cNvSpPr txBox="1"/>
          <p:nvPr/>
        </p:nvSpPr>
        <p:spPr>
          <a:xfrm>
            <a:off x="9430007" y="5426433"/>
            <a:ext cx="2112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FOGÃO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474;p42">
            <a:extLst>
              <a:ext uri="{FF2B5EF4-FFF2-40B4-BE49-F238E27FC236}">
                <a16:creationId xmlns:a16="http://schemas.microsoft.com/office/drawing/2014/main" id="{0B0D91E8-EAEF-B37A-C009-11C02D9EE0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5997" y="2713161"/>
            <a:ext cx="2185962" cy="2078172"/>
          </a:xfrm>
          <a:prstGeom prst="rect">
            <a:avLst/>
          </a:prstGeom>
          <a:blipFill rotWithShape="1">
            <a:blip r:embed="rId4">
              <a:alphaModFix/>
            </a:blip>
            <a:tile tx="0" ty="0" sx="100000" sy="100000" flip="none" algn="tl"/>
          </a:blipFill>
          <a:ln>
            <a:noFill/>
          </a:ln>
        </p:spPr>
      </p:pic>
      <p:pic>
        <p:nvPicPr>
          <p:cNvPr id="3" name="Google Shape;475;p42">
            <a:extLst>
              <a:ext uri="{FF2B5EF4-FFF2-40B4-BE49-F238E27FC236}">
                <a16:creationId xmlns:a16="http://schemas.microsoft.com/office/drawing/2014/main" id="{1AEBA31F-A9C4-EBBC-C601-C8B0ACA985B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02132" y="2507212"/>
            <a:ext cx="2869290" cy="271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476;p42">
            <a:extLst>
              <a:ext uri="{FF2B5EF4-FFF2-40B4-BE49-F238E27FC236}">
                <a16:creationId xmlns:a16="http://schemas.microsoft.com/office/drawing/2014/main" id="{7820366C-DAC0-4280-6341-0ED1C61EC9C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24571" y="2559900"/>
            <a:ext cx="2459485" cy="271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477;p42">
            <a:extLst>
              <a:ext uri="{FF2B5EF4-FFF2-40B4-BE49-F238E27FC236}">
                <a16:creationId xmlns:a16="http://schemas.microsoft.com/office/drawing/2014/main" id="{B55C46BF-A5D5-E790-6507-4C14BF9F506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1365" y="2665143"/>
            <a:ext cx="2591260" cy="24299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43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/>
            </a:br>
            <a:endParaRPr sz="2666"/>
          </a:p>
        </p:txBody>
      </p:sp>
      <p:pic>
        <p:nvPicPr>
          <p:cNvPr id="489" name="Google Shape;489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6107" y="2754817"/>
            <a:ext cx="2065834" cy="2019224"/>
          </a:xfrm>
          <a:prstGeom prst="rect">
            <a:avLst/>
          </a:prstGeom>
          <a:blipFill rotWithShape="1">
            <a:blip r:embed="rId4">
              <a:alphaModFix/>
            </a:blip>
            <a:tile tx="0" ty="0" sx="100000" sy="100000" flip="none" algn="tl"/>
          </a:blipFill>
          <a:ln>
            <a:noFill/>
          </a:ln>
        </p:spPr>
      </p:pic>
      <p:pic>
        <p:nvPicPr>
          <p:cNvPr id="490" name="Google Shape;490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30914" y="2702371"/>
            <a:ext cx="2429487" cy="2429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033023" y="2755545"/>
            <a:ext cx="2185962" cy="2185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4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1426" y="2678000"/>
            <a:ext cx="2371199" cy="23711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70;p42">
            <a:extLst>
              <a:ext uri="{FF2B5EF4-FFF2-40B4-BE49-F238E27FC236}">
                <a16:creationId xmlns:a16="http://schemas.microsoft.com/office/drawing/2014/main" id="{9EBBDDB5-B962-E29D-77DA-95866E647ED2}"/>
              </a:ext>
            </a:extLst>
          </p:cNvPr>
          <p:cNvSpPr txBox="1"/>
          <p:nvPr/>
        </p:nvSpPr>
        <p:spPr>
          <a:xfrm>
            <a:off x="596552" y="5372987"/>
            <a:ext cx="2112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PANELA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471;p42">
            <a:extLst>
              <a:ext uri="{FF2B5EF4-FFF2-40B4-BE49-F238E27FC236}">
                <a16:creationId xmlns:a16="http://schemas.microsoft.com/office/drawing/2014/main" id="{73E1C3DE-F3E4-7E82-1446-9B6030E8FA40}"/>
              </a:ext>
            </a:extLst>
          </p:cNvPr>
          <p:cNvSpPr txBox="1"/>
          <p:nvPr/>
        </p:nvSpPr>
        <p:spPr>
          <a:xfrm>
            <a:off x="3730688" y="5372987"/>
            <a:ext cx="2112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CORAÇÃO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472;p42">
            <a:extLst>
              <a:ext uri="{FF2B5EF4-FFF2-40B4-BE49-F238E27FC236}">
                <a16:creationId xmlns:a16="http://schemas.microsoft.com/office/drawing/2014/main" id="{4ED7D8D3-2B53-C2D1-D2E6-BCC0E1B3B7B6}"/>
              </a:ext>
            </a:extLst>
          </p:cNvPr>
          <p:cNvSpPr txBox="1"/>
          <p:nvPr/>
        </p:nvSpPr>
        <p:spPr>
          <a:xfrm>
            <a:off x="6535582" y="5414620"/>
            <a:ext cx="2112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FIVELA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473;p42">
            <a:extLst>
              <a:ext uri="{FF2B5EF4-FFF2-40B4-BE49-F238E27FC236}">
                <a16:creationId xmlns:a16="http://schemas.microsoft.com/office/drawing/2014/main" id="{7D330C30-6413-87DF-CD3C-FF0E6BAE6E0D}"/>
              </a:ext>
            </a:extLst>
          </p:cNvPr>
          <p:cNvSpPr txBox="1"/>
          <p:nvPr/>
        </p:nvSpPr>
        <p:spPr>
          <a:xfrm>
            <a:off x="9430007" y="5426433"/>
            <a:ext cx="2112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FOGÃO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D362855-988B-AA77-C5D5-96A05C43646E}"/>
              </a:ext>
            </a:extLst>
          </p:cNvPr>
          <p:cNvSpPr txBox="1"/>
          <p:nvPr/>
        </p:nvSpPr>
        <p:spPr>
          <a:xfrm>
            <a:off x="9355027" y="459289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10" name="Google Shape;468;p42">
            <a:extLst>
              <a:ext uri="{FF2B5EF4-FFF2-40B4-BE49-F238E27FC236}">
                <a16:creationId xmlns:a16="http://schemas.microsoft.com/office/drawing/2014/main" id="{8AE69EF3-EC5D-9087-32B8-4B16C18EBE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8480" y="1075321"/>
            <a:ext cx="11098500" cy="1208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marR="110898" lvl="0" indent="0" rtl="0">
              <a:lnSpc>
                <a:spcPct val="114000"/>
              </a:lnSpc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r>
              <a:rPr lang="pt-BR" sz="2600" b="1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9. </a:t>
            </a:r>
            <a:r>
              <a:rPr lang="pt-BR" sz="26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PINTE COM AS MESMAS CORES AS FIGURAS CUJOS NOMES RIMAM.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0" marR="110898" lvl="0" indent="0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2232A"/>
              </a:buClr>
              <a:buSzPts val="1600"/>
              <a:buNone/>
            </a:pP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45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/>
            </a:br>
            <a:endParaRPr sz="2666"/>
          </a:p>
        </p:txBody>
      </p:sp>
      <p:sp>
        <p:nvSpPr>
          <p:cNvPr id="498" name="Google Shape;498;p45"/>
          <p:cNvSpPr txBox="1"/>
          <p:nvPr/>
        </p:nvSpPr>
        <p:spPr>
          <a:xfrm>
            <a:off x="3837355" y="3185673"/>
            <a:ext cx="639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510;p16">
            <a:extLst>
              <a:ext uri="{FF2B5EF4-FFF2-40B4-BE49-F238E27FC236}">
                <a16:creationId xmlns:a16="http://schemas.microsoft.com/office/drawing/2014/main" id="{C12C7BE8-89B7-FB61-9962-DCC4511B933C}"/>
              </a:ext>
            </a:extLst>
          </p:cNvPr>
          <p:cNvSpPr txBox="1"/>
          <p:nvPr/>
        </p:nvSpPr>
        <p:spPr>
          <a:xfrm>
            <a:off x="3837355" y="3185673"/>
            <a:ext cx="639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511;p16">
            <a:extLst>
              <a:ext uri="{FF2B5EF4-FFF2-40B4-BE49-F238E27FC236}">
                <a16:creationId xmlns:a16="http://schemas.microsoft.com/office/drawing/2014/main" id="{79AE69C6-BBBB-F4D7-22D6-FF2E291F896C}"/>
              </a:ext>
            </a:extLst>
          </p:cNvPr>
          <p:cNvSpPr txBox="1"/>
          <p:nvPr/>
        </p:nvSpPr>
        <p:spPr>
          <a:xfrm>
            <a:off x="608480" y="1229564"/>
            <a:ext cx="10114349" cy="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10. </a:t>
            </a:r>
            <a:r>
              <a:rPr lang="pt-BR" sz="2666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COMPLETE COM A VOGAL QUE ESTÁ FALTANDO.</a:t>
            </a:r>
            <a:endParaRPr sz="2399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" name="Google Shape;512;p16">
            <a:extLst>
              <a:ext uri="{FF2B5EF4-FFF2-40B4-BE49-F238E27FC236}">
                <a16:creationId xmlns:a16="http://schemas.microsoft.com/office/drawing/2014/main" id="{1D7EB63E-D3EE-CF23-B207-7E8910DE0C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3005593"/>
              </p:ext>
            </p:extLst>
          </p:nvPr>
        </p:nvGraphicFramePr>
        <p:xfrm>
          <a:off x="2031600" y="3056544"/>
          <a:ext cx="8126375" cy="1193725"/>
        </p:xfrm>
        <a:graphic>
          <a:graphicData uri="http://schemas.openxmlformats.org/drawingml/2006/table">
            <a:tbl>
              <a:tblPr firstRow="1" bandRow="1">
                <a:solidFill>
                  <a:schemeClr val="lt1"/>
                </a:solidFill>
                <a:tableStyleId>{DC58FE94-E4AF-4BBE-AF34-A6D36D786905}</a:tableStyleId>
              </a:tblPr>
              <a:tblGrid>
                <a:gridCol w="1625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93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Google Shape;513;p16">
            <a:extLst>
              <a:ext uri="{FF2B5EF4-FFF2-40B4-BE49-F238E27FC236}">
                <a16:creationId xmlns:a16="http://schemas.microsoft.com/office/drawing/2014/main" id="{60C59E5F-5548-1CD6-B1F6-563580D77BA8}"/>
              </a:ext>
            </a:extLst>
          </p:cNvPr>
          <p:cNvSpPr txBox="1"/>
          <p:nvPr/>
        </p:nvSpPr>
        <p:spPr>
          <a:xfrm>
            <a:off x="4256115" y="3400324"/>
            <a:ext cx="474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2600" dirty="0">
              <a:solidFill>
                <a:schemeClr val="bg1"/>
              </a:solidFill>
            </a:endParaRPr>
          </a:p>
        </p:txBody>
      </p:sp>
      <p:sp>
        <p:nvSpPr>
          <p:cNvPr id="6" name="Google Shape;514;p16">
            <a:extLst>
              <a:ext uri="{FF2B5EF4-FFF2-40B4-BE49-F238E27FC236}">
                <a16:creationId xmlns:a16="http://schemas.microsoft.com/office/drawing/2014/main" id="{250F1654-E13E-9122-1DA5-E1246D83C0A0}"/>
              </a:ext>
            </a:extLst>
          </p:cNvPr>
          <p:cNvSpPr txBox="1"/>
          <p:nvPr/>
        </p:nvSpPr>
        <p:spPr>
          <a:xfrm>
            <a:off x="5924701" y="3386665"/>
            <a:ext cx="340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sz="2600">
              <a:solidFill>
                <a:schemeClr val="bg1"/>
              </a:solidFill>
            </a:endParaRPr>
          </a:p>
        </p:txBody>
      </p:sp>
      <p:sp>
        <p:nvSpPr>
          <p:cNvPr id="7" name="Google Shape;515;p16">
            <a:extLst>
              <a:ext uri="{FF2B5EF4-FFF2-40B4-BE49-F238E27FC236}">
                <a16:creationId xmlns:a16="http://schemas.microsoft.com/office/drawing/2014/main" id="{A0F8E1C4-76EE-97B2-277E-A503E441B46D}"/>
              </a:ext>
            </a:extLst>
          </p:cNvPr>
          <p:cNvSpPr txBox="1"/>
          <p:nvPr/>
        </p:nvSpPr>
        <p:spPr>
          <a:xfrm>
            <a:off x="7457811" y="3400324"/>
            <a:ext cx="511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2600" dirty="0">
              <a:solidFill>
                <a:schemeClr val="bg1"/>
              </a:solidFill>
            </a:endParaRPr>
          </a:p>
        </p:txBody>
      </p:sp>
      <p:sp>
        <p:nvSpPr>
          <p:cNvPr id="8" name="Google Shape;516;p16">
            <a:extLst>
              <a:ext uri="{FF2B5EF4-FFF2-40B4-BE49-F238E27FC236}">
                <a16:creationId xmlns:a16="http://schemas.microsoft.com/office/drawing/2014/main" id="{8C09CEAC-C2B4-293F-7ED7-D79317370D29}"/>
              </a:ext>
            </a:extLst>
          </p:cNvPr>
          <p:cNvSpPr txBox="1"/>
          <p:nvPr/>
        </p:nvSpPr>
        <p:spPr>
          <a:xfrm>
            <a:off x="9111894" y="3400324"/>
            <a:ext cx="494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endParaRPr sz="26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6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/>
            </a:br>
            <a:endParaRPr sz="2666"/>
          </a:p>
        </p:txBody>
      </p:sp>
      <p:sp>
        <p:nvSpPr>
          <p:cNvPr id="510" name="Google Shape;510;p16"/>
          <p:cNvSpPr txBox="1"/>
          <p:nvPr/>
        </p:nvSpPr>
        <p:spPr>
          <a:xfrm>
            <a:off x="3837355" y="3185673"/>
            <a:ext cx="639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12" name="Google Shape;512;p16"/>
          <p:cNvGraphicFramePr/>
          <p:nvPr>
            <p:extLst>
              <p:ext uri="{D42A27DB-BD31-4B8C-83A1-F6EECF244321}">
                <p14:modId xmlns:p14="http://schemas.microsoft.com/office/powerpoint/2010/main" val="1308709831"/>
              </p:ext>
            </p:extLst>
          </p:nvPr>
        </p:nvGraphicFramePr>
        <p:xfrm>
          <a:off x="2031600" y="3056544"/>
          <a:ext cx="8126375" cy="1193725"/>
        </p:xfrm>
        <a:graphic>
          <a:graphicData uri="http://schemas.openxmlformats.org/drawingml/2006/table">
            <a:tbl>
              <a:tblPr firstRow="1" bandRow="1">
                <a:solidFill>
                  <a:schemeClr val="lt1"/>
                </a:solidFill>
                <a:tableStyleId>{DC58FE94-E4AF-4BBE-AF34-A6D36D786905}</a:tableStyleId>
              </a:tblPr>
              <a:tblGrid>
                <a:gridCol w="1625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5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93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66" u="none" strike="noStrike" cap="none" dirty="0"/>
                    </a:p>
                  </a:txBody>
                  <a:tcPr marL="121900" marR="121900" marT="60975" marB="60975">
                    <a:lnL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9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13" name="Google Shape;513;p16"/>
          <p:cNvSpPr txBox="1"/>
          <p:nvPr/>
        </p:nvSpPr>
        <p:spPr>
          <a:xfrm>
            <a:off x="4256115" y="3400324"/>
            <a:ext cx="4749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2600" dirty="0">
              <a:solidFill>
                <a:schemeClr val="bg1"/>
              </a:solidFill>
            </a:endParaRPr>
          </a:p>
        </p:txBody>
      </p:sp>
      <p:sp>
        <p:nvSpPr>
          <p:cNvPr id="514" name="Google Shape;514;p16"/>
          <p:cNvSpPr txBox="1"/>
          <p:nvPr/>
        </p:nvSpPr>
        <p:spPr>
          <a:xfrm>
            <a:off x="5924701" y="3386665"/>
            <a:ext cx="340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sz="2600">
              <a:solidFill>
                <a:schemeClr val="bg1"/>
              </a:solidFill>
            </a:endParaRPr>
          </a:p>
        </p:txBody>
      </p:sp>
      <p:sp>
        <p:nvSpPr>
          <p:cNvPr id="515" name="Google Shape;515;p16"/>
          <p:cNvSpPr txBox="1"/>
          <p:nvPr/>
        </p:nvSpPr>
        <p:spPr>
          <a:xfrm>
            <a:off x="7457811" y="3400324"/>
            <a:ext cx="5112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2600" dirty="0">
              <a:solidFill>
                <a:schemeClr val="bg1"/>
              </a:solidFill>
            </a:endParaRPr>
          </a:p>
        </p:txBody>
      </p:sp>
      <p:sp>
        <p:nvSpPr>
          <p:cNvPr id="516" name="Google Shape;516;p16"/>
          <p:cNvSpPr txBox="1"/>
          <p:nvPr/>
        </p:nvSpPr>
        <p:spPr>
          <a:xfrm>
            <a:off x="9111894" y="3400324"/>
            <a:ext cx="494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endParaRPr sz="2600">
              <a:solidFill>
                <a:schemeClr val="bg1"/>
              </a:solidFill>
            </a:endParaRPr>
          </a:p>
        </p:txBody>
      </p:sp>
      <p:sp>
        <p:nvSpPr>
          <p:cNvPr id="518" name="Google Shape;518;p16"/>
          <p:cNvSpPr txBox="1"/>
          <p:nvPr/>
        </p:nvSpPr>
        <p:spPr>
          <a:xfrm>
            <a:off x="2587916" y="3400324"/>
            <a:ext cx="494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 i="0" u="none" strike="noStrike" cap="none" dirty="0">
                <a:solidFill>
                  <a:srgbClr val="FFC0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2600" dirty="0">
              <a:solidFill>
                <a:srgbClr val="FFC0FF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E0999C3-1514-F002-725E-07EA05A7DB83}"/>
              </a:ext>
            </a:extLst>
          </p:cNvPr>
          <p:cNvSpPr txBox="1"/>
          <p:nvPr/>
        </p:nvSpPr>
        <p:spPr>
          <a:xfrm>
            <a:off x="9355027" y="459289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4" name="Google Shape;511;p16">
            <a:extLst>
              <a:ext uri="{FF2B5EF4-FFF2-40B4-BE49-F238E27FC236}">
                <a16:creationId xmlns:a16="http://schemas.microsoft.com/office/drawing/2014/main" id="{78F5EB3D-27EE-19D3-41C5-7B5B8CCF478E}"/>
              </a:ext>
            </a:extLst>
          </p:cNvPr>
          <p:cNvSpPr txBox="1"/>
          <p:nvPr/>
        </p:nvSpPr>
        <p:spPr>
          <a:xfrm>
            <a:off x="608480" y="1229564"/>
            <a:ext cx="10114349" cy="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10. </a:t>
            </a:r>
            <a:r>
              <a:rPr lang="pt-BR" sz="2666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COMPLETE COM A VOGAL QUE ESTÁ FALTANDO.</a:t>
            </a:r>
            <a:endParaRPr sz="2399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6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44"/>
          <p:cNvSpPr txBox="1">
            <a:spLocks noGrp="1"/>
          </p:cNvSpPr>
          <p:nvPr>
            <p:ph type="title"/>
          </p:nvPr>
        </p:nvSpPr>
        <p:spPr>
          <a:xfrm>
            <a:off x="608480" y="1152201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r>
              <a:rPr lang="pt-BR" sz="2600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11. 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 PROFESSOR ESCREVE NO QUADRO A PALAVRA. VOCÊ LOCALIZA E COPIA A LETRA INICIAL. </a:t>
            </a:r>
            <a:endParaRPr sz="2600" b="0" dirty="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F25AF09C-4917-8CB2-3462-D5BCE9BEFC8D}"/>
              </a:ext>
            </a:extLst>
          </p:cNvPr>
          <p:cNvGrpSpPr/>
          <p:nvPr/>
        </p:nvGrpSpPr>
        <p:grpSpPr>
          <a:xfrm>
            <a:off x="9281650" y="515845"/>
            <a:ext cx="2275724" cy="381348"/>
            <a:chOff x="386196" y="3083838"/>
            <a:chExt cx="2275724" cy="381348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B63F8518-9620-D22F-64C6-BA4AA91E7457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EAA3F10E-B1EB-521E-C043-51E6E591A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6" name="Google Shape;545;p47">
            <a:extLst>
              <a:ext uri="{FF2B5EF4-FFF2-40B4-BE49-F238E27FC236}">
                <a16:creationId xmlns:a16="http://schemas.microsoft.com/office/drawing/2014/main" id="{CDAC0FB1-C772-2419-B8F1-80E02B79D3D6}"/>
              </a:ext>
            </a:extLst>
          </p:cNvPr>
          <p:cNvSpPr/>
          <p:nvPr/>
        </p:nvSpPr>
        <p:spPr>
          <a:xfrm>
            <a:off x="556946" y="2583159"/>
            <a:ext cx="30474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AVIÃO</a:t>
            </a: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546;p47">
            <a:extLst>
              <a:ext uri="{FF2B5EF4-FFF2-40B4-BE49-F238E27FC236}">
                <a16:creationId xmlns:a16="http://schemas.microsoft.com/office/drawing/2014/main" id="{40DC8FB9-F6D7-015F-5D2C-997A3EF9A379}"/>
              </a:ext>
            </a:extLst>
          </p:cNvPr>
          <p:cNvSpPr/>
          <p:nvPr/>
        </p:nvSpPr>
        <p:spPr>
          <a:xfrm>
            <a:off x="6801416" y="2583159"/>
            <a:ext cx="30474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ELEFANTE</a:t>
            </a: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547;p47">
            <a:extLst>
              <a:ext uri="{FF2B5EF4-FFF2-40B4-BE49-F238E27FC236}">
                <a16:creationId xmlns:a16="http://schemas.microsoft.com/office/drawing/2014/main" id="{EF428439-84D3-033D-E6F0-D8BC16FDAAAA}"/>
              </a:ext>
            </a:extLst>
          </p:cNvPr>
          <p:cNvSpPr/>
          <p:nvPr/>
        </p:nvSpPr>
        <p:spPr>
          <a:xfrm>
            <a:off x="807917" y="4541284"/>
            <a:ext cx="15954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ILHA</a:t>
            </a: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548;p47">
            <a:extLst>
              <a:ext uri="{FF2B5EF4-FFF2-40B4-BE49-F238E27FC236}">
                <a16:creationId xmlns:a16="http://schemas.microsoft.com/office/drawing/2014/main" id="{C646F77C-F528-F18A-187F-FA47D7E05DA5}"/>
              </a:ext>
            </a:extLst>
          </p:cNvPr>
          <p:cNvSpPr/>
          <p:nvPr/>
        </p:nvSpPr>
        <p:spPr>
          <a:xfrm>
            <a:off x="4796937" y="4541284"/>
            <a:ext cx="15954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OVO</a:t>
            </a: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549;p47">
            <a:extLst>
              <a:ext uri="{FF2B5EF4-FFF2-40B4-BE49-F238E27FC236}">
                <a16:creationId xmlns:a16="http://schemas.microsoft.com/office/drawing/2014/main" id="{7BF7BF0C-91DA-18B5-2E7D-D204964B9348}"/>
              </a:ext>
            </a:extLst>
          </p:cNvPr>
          <p:cNvSpPr/>
          <p:nvPr/>
        </p:nvSpPr>
        <p:spPr>
          <a:xfrm>
            <a:off x="8727775" y="4541284"/>
            <a:ext cx="16476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UVA</a:t>
            </a: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550;p47">
            <a:extLst>
              <a:ext uri="{FF2B5EF4-FFF2-40B4-BE49-F238E27FC236}">
                <a16:creationId xmlns:a16="http://schemas.microsoft.com/office/drawing/2014/main" id="{07731D2D-1FA1-6FE7-DD09-27A555414361}"/>
              </a:ext>
            </a:extLst>
          </p:cNvPr>
          <p:cNvSpPr/>
          <p:nvPr/>
        </p:nvSpPr>
        <p:spPr>
          <a:xfrm>
            <a:off x="3681302" y="2571645"/>
            <a:ext cx="10143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1866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551;p47">
            <a:extLst>
              <a:ext uri="{FF2B5EF4-FFF2-40B4-BE49-F238E27FC236}">
                <a16:creationId xmlns:a16="http://schemas.microsoft.com/office/drawing/2014/main" id="{228D08CF-280A-B72E-4AA5-9380EC5D9602}"/>
              </a:ext>
            </a:extLst>
          </p:cNvPr>
          <p:cNvSpPr/>
          <p:nvPr/>
        </p:nvSpPr>
        <p:spPr>
          <a:xfrm>
            <a:off x="10004821" y="2583159"/>
            <a:ext cx="10143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1866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552;p47">
            <a:extLst>
              <a:ext uri="{FF2B5EF4-FFF2-40B4-BE49-F238E27FC236}">
                <a16:creationId xmlns:a16="http://schemas.microsoft.com/office/drawing/2014/main" id="{EEEF2318-BB14-807A-362C-B95CFFD0CD69}"/>
              </a:ext>
            </a:extLst>
          </p:cNvPr>
          <p:cNvSpPr/>
          <p:nvPr/>
        </p:nvSpPr>
        <p:spPr>
          <a:xfrm>
            <a:off x="2522962" y="4529968"/>
            <a:ext cx="10143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1866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553;p47">
            <a:extLst>
              <a:ext uri="{FF2B5EF4-FFF2-40B4-BE49-F238E27FC236}">
                <a16:creationId xmlns:a16="http://schemas.microsoft.com/office/drawing/2014/main" id="{472DD693-A2D2-5DFC-9133-8EB26FD5BF24}"/>
              </a:ext>
            </a:extLst>
          </p:cNvPr>
          <p:cNvSpPr/>
          <p:nvPr/>
        </p:nvSpPr>
        <p:spPr>
          <a:xfrm>
            <a:off x="6545729" y="4529968"/>
            <a:ext cx="10143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1866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554;p47">
            <a:extLst>
              <a:ext uri="{FF2B5EF4-FFF2-40B4-BE49-F238E27FC236}">
                <a16:creationId xmlns:a16="http://schemas.microsoft.com/office/drawing/2014/main" id="{E1F9B4FB-F33F-2B18-0719-78FA874DDE6E}"/>
              </a:ext>
            </a:extLst>
          </p:cNvPr>
          <p:cNvSpPr/>
          <p:nvPr/>
        </p:nvSpPr>
        <p:spPr>
          <a:xfrm>
            <a:off x="10528611" y="4528891"/>
            <a:ext cx="10143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1866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47"/>
          <p:cNvSpPr/>
          <p:nvPr/>
        </p:nvSpPr>
        <p:spPr>
          <a:xfrm>
            <a:off x="556946" y="2583159"/>
            <a:ext cx="30474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AVIÃO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47"/>
          <p:cNvSpPr/>
          <p:nvPr/>
        </p:nvSpPr>
        <p:spPr>
          <a:xfrm>
            <a:off x="6801416" y="2583159"/>
            <a:ext cx="30474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ELEFANTE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47"/>
          <p:cNvSpPr/>
          <p:nvPr/>
        </p:nvSpPr>
        <p:spPr>
          <a:xfrm>
            <a:off x="807917" y="4541284"/>
            <a:ext cx="15954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ILHA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47"/>
          <p:cNvSpPr/>
          <p:nvPr/>
        </p:nvSpPr>
        <p:spPr>
          <a:xfrm>
            <a:off x="4796937" y="4541284"/>
            <a:ext cx="15954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OVO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47"/>
          <p:cNvSpPr/>
          <p:nvPr/>
        </p:nvSpPr>
        <p:spPr>
          <a:xfrm>
            <a:off x="8727775" y="4541284"/>
            <a:ext cx="16476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UVA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47"/>
          <p:cNvSpPr/>
          <p:nvPr/>
        </p:nvSpPr>
        <p:spPr>
          <a:xfrm>
            <a:off x="3681302" y="2571645"/>
            <a:ext cx="10143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1866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47"/>
          <p:cNvSpPr/>
          <p:nvPr/>
        </p:nvSpPr>
        <p:spPr>
          <a:xfrm>
            <a:off x="10004821" y="2583159"/>
            <a:ext cx="10143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1866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47"/>
          <p:cNvSpPr/>
          <p:nvPr/>
        </p:nvSpPr>
        <p:spPr>
          <a:xfrm>
            <a:off x="2522962" y="4529968"/>
            <a:ext cx="10143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sz="1866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47"/>
          <p:cNvSpPr/>
          <p:nvPr/>
        </p:nvSpPr>
        <p:spPr>
          <a:xfrm>
            <a:off x="6545729" y="4529968"/>
            <a:ext cx="10143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1866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47"/>
          <p:cNvSpPr/>
          <p:nvPr/>
        </p:nvSpPr>
        <p:spPr>
          <a:xfrm>
            <a:off x="10528611" y="4528891"/>
            <a:ext cx="1014300" cy="9216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3850" cap="flat" cmpd="sng">
            <a:solidFill>
              <a:srgbClr val="7E19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endParaRPr sz="1866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E964279E-E8D0-C81F-05CC-4ECB0A2D8CC2}"/>
              </a:ext>
            </a:extLst>
          </p:cNvPr>
          <p:cNvGrpSpPr/>
          <p:nvPr/>
        </p:nvGrpSpPr>
        <p:grpSpPr>
          <a:xfrm>
            <a:off x="7034190" y="482099"/>
            <a:ext cx="2275724" cy="381348"/>
            <a:chOff x="386196" y="3083838"/>
            <a:chExt cx="2275724" cy="381348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3A1B774B-BF7E-62D4-02EB-39DE86E40300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A948653E-FE41-100C-9A4E-40F86F147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10" name="Google Shape;523;p44">
            <a:extLst>
              <a:ext uri="{FF2B5EF4-FFF2-40B4-BE49-F238E27FC236}">
                <a16:creationId xmlns:a16="http://schemas.microsoft.com/office/drawing/2014/main" id="{222D9F35-C1A4-EC18-B855-C8338D6C71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80" y="1152201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r>
              <a:rPr lang="pt-BR" sz="2600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11. </a:t>
            </a:r>
            <a:r>
              <a:rPr lang="pt-BR" sz="2600" b="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 PROFESSOR ESCREVE NO QUADRO A PALAVRA. VOCÊ LOCALIZA E COPIA A LETRA INICIAL. </a:t>
            </a:r>
            <a:endParaRPr sz="2600" b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1B4B0CA-92B8-6001-BA97-714C668F5D36}"/>
              </a:ext>
            </a:extLst>
          </p:cNvPr>
          <p:cNvSpPr txBox="1"/>
          <p:nvPr/>
        </p:nvSpPr>
        <p:spPr>
          <a:xfrm>
            <a:off x="9355027" y="459289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72;p18">
            <a:extLst>
              <a:ext uri="{FF2B5EF4-FFF2-40B4-BE49-F238E27FC236}">
                <a16:creationId xmlns:a16="http://schemas.microsoft.com/office/drawing/2014/main" id="{FE5E6AEB-1B36-F569-AB82-5564F33D525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tretch/>
        </p:blipFill>
        <p:spPr>
          <a:xfrm>
            <a:off x="2144185" y="2224216"/>
            <a:ext cx="1714500" cy="1943100"/>
          </a:xfrm>
          <a:prstGeom prst="rect">
            <a:avLst/>
          </a:prstGeom>
          <a:solidFill>
            <a:srgbClr val="FFFF33"/>
          </a:solidFill>
          <a:ln>
            <a:noFill/>
          </a:ln>
        </p:spPr>
      </p:pic>
      <p:pic>
        <p:nvPicPr>
          <p:cNvPr id="3" name="Google Shape;573;p18">
            <a:extLst>
              <a:ext uri="{FF2B5EF4-FFF2-40B4-BE49-F238E27FC236}">
                <a16:creationId xmlns:a16="http://schemas.microsoft.com/office/drawing/2014/main" id="{E6AC76BA-EBED-1B2D-52EA-76806D84361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0128" y="4249664"/>
            <a:ext cx="2121588" cy="2087280"/>
          </a:xfrm>
          <a:prstGeom prst="rect">
            <a:avLst/>
          </a:prstGeom>
          <a:solidFill>
            <a:srgbClr val="FFFF33"/>
          </a:solidFill>
          <a:ln>
            <a:noFill/>
          </a:ln>
        </p:spPr>
      </p:pic>
      <p:pic>
        <p:nvPicPr>
          <p:cNvPr id="4" name="Google Shape;574;p18">
            <a:extLst>
              <a:ext uri="{FF2B5EF4-FFF2-40B4-BE49-F238E27FC236}">
                <a16:creationId xmlns:a16="http://schemas.microsoft.com/office/drawing/2014/main" id="{34EEF9D4-D4C8-09B7-0F93-CDBA5081C4F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98696" y="4457052"/>
            <a:ext cx="2185962" cy="2146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575;p18">
            <a:extLst>
              <a:ext uri="{FF2B5EF4-FFF2-40B4-BE49-F238E27FC236}">
                <a16:creationId xmlns:a16="http://schemas.microsoft.com/office/drawing/2014/main" id="{D64AE22D-080F-AC89-6238-143B344CEA3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88739" y="2151203"/>
            <a:ext cx="2212132" cy="2147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576;p18">
            <a:extLst>
              <a:ext uri="{FF2B5EF4-FFF2-40B4-BE49-F238E27FC236}">
                <a16:creationId xmlns:a16="http://schemas.microsoft.com/office/drawing/2014/main" id="{E15C0CCE-B70C-0C51-CFA0-748434AC97FF}"/>
              </a:ext>
            </a:extLst>
          </p:cNvPr>
          <p:cNvPicPr preferRelativeResize="0"/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 l="-6030" r="70313"/>
          <a:stretch/>
        </p:blipFill>
        <p:spPr>
          <a:xfrm>
            <a:off x="6410666" y="2224216"/>
            <a:ext cx="1183210" cy="2318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577;p18">
            <a:extLst>
              <a:ext uri="{FF2B5EF4-FFF2-40B4-BE49-F238E27FC236}">
                <a16:creationId xmlns:a16="http://schemas.microsoft.com/office/drawing/2014/main" id="{1D4ED364-61E8-D61C-3186-458281C9738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2006" y="4160997"/>
            <a:ext cx="2185962" cy="2078172"/>
          </a:xfrm>
          <a:prstGeom prst="rect">
            <a:avLst/>
          </a:prstGeom>
          <a:blipFill rotWithShape="1">
            <a:blip r:embed="rId9">
              <a:alphaModFix/>
            </a:blip>
            <a:tile tx="0" ty="0" sx="100000" sy="100000" flip="none" algn="tl"/>
          </a:blipFill>
          <a:ln>
            <a:noFill/>
          </a:ln>
        </p:spPr>
      </p:pic>
      <p:sp>
        <p:nvSpPr>
          <p:cNvPr id="8" name="Google Shape;560;p48">
            <a:extLst>
              <a:ext uri="{FF2B5EF4-FFF2-40B4-BE49-F238E27FC236}">
                <a16:creationId xmlns:a16="http://schemas.microsoft.com/office/drawing/2014/main" id="{FF09546E-060C-F1FD-EF33-67202B36516C}"/>
              </a:ext>
            </a:extLst>
          </p:cNvPr>
          <p:cNvSpPr txBox="1"/>
          <p:nvPr/>
        </p:nvSpPr>
        <p:spPr>
          <a:xfrm>
            <a:off x="613987" y="1219945"/>
            <a:ext cx="11217733" cy="923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12.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PINTE DE AMARELO AS FIGURAS CUJOS NOMES COMEÇAM COM 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Google Shape;572;p18"/>
          <p:cNvPicPr preferRelativeResize="0"/>
          <p:nvPr/>
        </p:nvPicPr>
        <p:blipFill rotWithShape="1">
          <a:blip r:embed="rId3">
            <a:alphaModFix/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/>
        </p:blipFill>
        <p:spPr>
          <a:xfrm>
            <a:off x="2129668" y="2328578"/>
            <a:ext cx="1714500" cy="2078172"/>
          </a:xfrm>
          <a:prstGeom prst="rect">
            <a:avLst/>
          </a:prstGeom>
          <a:solidFill>
            <a:srgbClr val="FFC000">
              <a:alpha val="97000"/>
            </a:srgbClr>
          </a:solidFill>
          <a:ln>
            <a:noFill/>
          </a:ln>
        </p:spPr>
      </p:pic>
      <p:pic>
        <p:nvPicPr>
          <p:cNvPr id="573" name="Google Shape;573;p18"/>
          <p:cNvPicPr preferRelativeResize="0"/>
          <p:nvPr/>
        </p:nvPicPr>
        <p:blipFill rotWithShape="1">
          <a:blip r:embed="rId4">
            <a:alphaModFix/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4170128" y="4249664"/>
            <a:ext cx="2121588" cy="20872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pic>
        <p:nvPicPr>
          <p:cNvPr id="574" name="Google Shape;574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98696" y="4457052"/>
            <a:ext cx="2185962" cy="2146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88739" y="2151203"/>
            <a:ext cx="2212132" cy="2147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18"/>
          <p:cNvPicPr preferRelativeResize="0"/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 l="-6030" r="70313"/>
          <a:stretch/>
        </p:blipFill>
        <p:spPr>
          <a:xfrm>
            <a:off x="6410666" y="2224216"/>
            <a:ext cx="1183210" cy="2318884"/>
          </a:xfrm>
          <a:prstGeom prst="rect">
            <a:avLst/>
          </a:prstGeom>
          <a:solidFill>
            <a:srgbClr val="FFFF33"/>
          </a:solidFill>
          <a:ln>
            <a:noFill/>
          </a:ln>
        </p:spPr>
      </p:pic>
      <p:pic>
        <p:nvPicPr>
          <p:cNvPr id="577" name="Google Shape;577;p1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2006" y="4160997"/>
            <a:ext cx="2185962" cy="2078172"/>
          </a:xfrm>
          <a:prstGeom prst="rect">
            <a:avLst/>
          </a:prstGeom>
          <a:blipFill rotWithShape="1">
            <a:blip r:embed="rId9">
              <a:alphaModFix/>
            </a:blip>
            <a:tile tx="0" ty="0" sx="100000" sy="100000" flip="none" algn="tl"/>
          </a:blipFill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EB6AC58-31FF-053A-39DE-EBB0294FD71A}"/>
              </a:ext>
            </a:extLst>
          </p:cNvPr>
          <p:cNvSpPr txBox="1"/>
          <p:nvPr/>
        </p:nvSpPr>
        <p:spPr>
          <a:xfrm>
            <a:off x="9355027" y="459289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5" name="Google Shape;560;p48">
            <a:extLst>
              <a:ext uri="{FF2B5EF4-FFF2-40B4-BE49-F238E27FC236}">
                <a16:creationId xmlns:a16="http://schemas.microsoft.com/office/drawing/2014/main" id="{2B9126AC-AEFE-46EF-3207-5C16F15A9AD8}"/>
              </a:ext>
            </a:extLst>
          </p:cNvPr>
          <p:cNvSpPr txBox="1"/>
          <p:nvPr/>
        </p:nvSpPr>
        <p:spPr>
          <a:xfrm>
            <a:off x="613987" y="1219945"/>
            <a:ext cx="11217733" cy="923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12.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PINTE DE AMARELO AS FIGURAS CUJOS NOMES COMEÇAM COM 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pt-BR" sz="2600" b="1" i="0" u="none" strike="noStrike" cap="none" dirty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50"/>
          <p:cNvSpPr txBox="1"/>
          <p:nvPr/>
        </p:nvSpPr>
        <p:spPr>
          <a:xfrm>
            <a:off x="607206" y="1218908"/>
            <a:ext cx="11046420" cy="943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13.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AS PALAVRAS DA FRASE ESTÃO TODAS MISTURADAS. ORGANIZE-AS E ESCREVA-AS ABAIXO.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50"/>
          <p:cNvSpPr/>
          <p:nvPr/>
        </p:nvSpPr>
        <p:spPr>
          <a:xfrm>
            <a:off x="3081818" y="2948763"/>
            <a:ext cx="6661800" cy="652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518938" marR="514705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ESPERTO MUITO BETO É.</a:t>
            </a:r>
            <a:endParaRPr sz="2666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50"/>
          <p:cNvSpPr txBox="1"/>
          <p:nvPr/>
        </p:nvSpPr>
        <p:spPr>
          <a:xfrm>
            <a:off x="2649025" y="4285056"/>
            <a:ext cx="7797900" cy="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</a:t>
            </a:r>
            <a:endParaRPr sz="1866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6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</a:t>
            </a:r>
            <a:endParaRPr sz="1866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85B03954-7231-5515-5FA7-30E5A8F7AD5F}"/>
              </a:ext>
            </a:extLst>
          </p:cNvPr>
          <p:cNvGrpSpPr/>
          <p:nvPr/>
        </p:nvGrpSpPr>
        <p:grpSpPr>
          <a:xfrm>
            <a:off x="9361860" y="483761"/>
            <a:ext cx="2275724" cy="381348"/>
            <a:chOff x="386196" y="3083838"/>
            <a:chExt cx="2275724" cy="381348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D698BFB4-5BC5-4FB8-4C72-487AA99F2024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89268254-9212-E8BE-96D5-D9CC23F87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20"/>
          <p:cNvSpPr txBox="1"/>
          <p:nvPr/>
        </p:nvSpPr>
        <p:spPr>
          <a:xfrm>
            <a:off x="4143068" y="4050415"/>
            <a:ext cx="4539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66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BETO É MUITO ESPERTO.</a:t>
            </a:r>
            <a:endParaRPr sz="1866" dirty="0"/>
          </a:p>
        </p:txBody>
      </p:sp>
      <p:sp>
        <p:nvSpPr>
          <p:cNvPr id="6" name="Google Shape;584;p50">
            <a:extLst>
              <a:ext uri="{FF2B5EF4-FFF2-40B4-BE49-F238E27FC236}">
                <a16:creationId xmlns:a16="http://schemas.microsoft.com/office/drawing/2014/main" id="{87F32637-443B-E6D8-5897-F2C9DFD04240}"/>
              </a:ext>
            </a:extLst>
          </p:cNvPr>
          <p:cNvSpPr/>
          <p:nvPr/>
        </p:nvSpPr>
        <p:spPr>
          <a:xfrm>
            <a:off x="3081818" y="2948763"/>
            <a:ext cx="6661800" cy="652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508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518938" marR="514705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ESPERTO MUITO BETO É.</a:t>
            </a:r>
            <a:endParaRPr sz="2666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EF68DC9-D06F-8603-AA04-2B45C8580073}"/>
              </a:ext>
            </a:extLst>
          </p:cNvPr>
          <p:cNvGrpSpPr/>
          <p:nvPr/>
        </p:nvGrpSpPr>
        <p:grpSpPr>
          <a:xfrm>
            <a:off x="7034190" y="482099"/>
            <a:ext cx="2275724" cy="381348"/>
            <a:chOff x="386196" y="3083838"/>
            <a:chExt cx="2275724" cy="381348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39E3BDAF-BD1A-B797-EF5F-DA6FA3D0C8CC}"/>
                </a:ext>
              </a:extLst>
            </p:cNvPr>
            <p:cNvSpPr txBox="1"/>
            <p:nvPr/>
          </p:nvSpPr>
          <p:spPr>
            <a:xfrm>
              <a:off x="480006" y="3162231"/>
              <a:ext cx="2181914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ANTECIPE A ESCRITA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EEE898DB-D2BC-37A5-317D-11966694C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96C6CC8E-22C7-7817-A9F8-08D2A7BEF24B}"/>
              </a:ext>
            </a:extLst>
          </p:cNvPr>
          <p:cNvSpPr txBox="1"/>
          <p:nvPr/>
        </p:nvSpPr>
        <p:spPr>
          <a:xfrm>
            <a:off x="9355027" y="459289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12" name="Google Shape;583;p50">
            <a:extLst>
              <a:ext uri="{FF2B5EF4-FFF2-40B4-BE49-F238E27FC236}">
                <a16:creationId xmlns:a16="http://schemas.microsoft.com/office/drawing/2014/main" id="{FFFEC7E6-BB9E-3F3A-5DD6-0FD7A2234EF1}"/>
              </a:ext>
            </a:extLst>
          </p:cNvPr>
          <p:cNvSpPr txBox="1"/>
          <p:nvPr/>
        </p:nvSpPr>
        <p:spPr>
          <a:xfrm>
            <a:off x="607206" y="1218908"/>
            <a:ext cx="11046420" cy="943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13.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AS PALAVRAS DA FRASE ESTÃO TODAS MISTURADAS. ORGANIZE-AS E ESCREVA-AS ABAIXO.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 b="1">
                <a:latin typeface="Arial"/>
                <a:ea typeface="Arial"/>
                <a:cs typeface="Arial"/>
                <a:sym typeface="Arial"/>
              </a:rPr>
            </a:br>
            <a:endParaRPr sz="2666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"/>
          <p:cNvSpPr txBox="1">
            <a:spLocks noGrp="1"/>
          </p:cNvSpPr>
          <p:nvPr>
            <p:ph type="body" idx="1"/>
          </p:nvPr>
        </p:nvSpPr>
        <p:spPr>
          <a:xfrm>
            <a:off x="608480" y="1652833"/>
            <a:ext cx="11098500" cy="18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135449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</a:pPr>
            <a:endParaRPr sz="2666">
              <a:latin typeface="Arial"/>
              <a:ea typeface="Arial"/>
              <a:cs typeface="Arial"/>
              <a:sym typeface="Arial"/>
            </a:endParaRPr>
          </a:p>
          <a:p>
            <a:pPr marL="135449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</a:pPr>
            <a:endParaRPr sz="2666"/>
          </a:p>
          <a:p>
            <a:pPr marL="135449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</a:pPr>
            <a:endParaRPr sz="2666"/>
          </a:p>
          <a:p>
            <a:pPr marL="135449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</a:pPr>
            <a:endParaRPr sz="2666">
              <a:highlight>
                <a:srgbClr val="FFFF00"/>
              </a:highlight>
            </a:endParaRPr>
          </a:p>
        </p:txBody>
      </p:sp>
      <p:sp>
        <p:nvSpPr>
          <p:cNvPr id="297" name="Google Shape;297;p2"/>
          <p:cNvSpPr txBox="1"/>
          <p:nvPr/>
        </p:nvSpPr>
        <p:spPr>
          <a:xfrm>
            <a:off x="501429" y="977603"/>
            <a:ext cx="7755600" cy="600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lang="pt-BR" sz="3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CONVERSE COM A TURMA</a:t>
            </a:r>
            <a:endParaRPr sz="31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"/>
          <p:cNvSpPr txBox="1"/>
          <p:nvPr/>
        </p:nvSpPr>
        <p:spPr>
          <a:xfrm>
            <a:off x="501429" y="1920404"/>
            <a:ext cx="5951900" cy="449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R="0" lvl="1" indent="0" algn="l" rtl="0"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 TEXTO DE HOJE TEM COMO PERSONAGEM UM MENINO. QUAL SERÁ O NOME DELE?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1" indent="0" algn="l" rtl="0"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 NOME DELE ESTÁ ESCONDIDO NA PALAVRA ALFABETO.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1" indent="0" algn="l" rtl="0"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 AÍ, JÁ DESCOBRIU?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1" indent="0" algn="l" rtl="0"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LEIA O TEXTO E VERIFIQUE SE VOCÊ ACERTOU.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1" indent="0" algn="l" rtl="0"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22982" y="1920404"/>
            <a:ext cx="5283998" cy="352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29bff5210c6_0_222"/>
          <p:cNvSpPr txBox="1">
            <a:spLocks noGrp="1"/>
          </p:cNvSpPr>
          <p:nvPr>
            <p:ph type="body" idx="1"/>
          </p:nvPr>
        </p:nvSpPr>
        <p:spPr>
          <a:xfrm>
            <a:off x="4782276" y="607621"/>
            <a:ext cx="6912600" cy="5746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342900" lvl="0" indent="-342900" algn="l" rtl="0">
              <a:spcAft>
                <a:spcPts val="1200"/>
              </a:spcAft>
              <a:buSzPct val="100000"/>
              <a:buFont typeface="Fonte do Sistema Regular"/>
              <a:buChar char="●"/>
            </a:pPr>
            <a:r>
              <a:rPr lang="pt-BR" sz="2500" dirty="0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RELEMBRAMOS TEXTOS NARRATIVOS, COMO CONTOS E NARRATIVAS POÉTICAS, POR MEIO DE LEITURAS FEITAS PELO PROFESSOR.</a:t>
            </a:r>
            <a:endParaRPr sz="2500" dirty="0"/>
          </a:p>
          <a:p>
            <a:pPr marL="342900" lvl="0" indent="-342900" algn="l" rtl="0">
              <a:spcAft>
                <a:spcPts val="1200"/>
              </a:spcAft>
              <a:buSzPct val="100000"/>
              <a:buFont typeface="Fonte do Sistema Regular"/>
              <a:buChar char="●"/>
            </a:pPr>
            <a:r>
              <a:rPr lang="pt-BR" sz="2500" dirty="0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IDENTIFICAMOS ELEMENTOS DE UMA NARRATIVA, COMO PERSONAGENS E ESPAÇO.</a:t>
            </a:r>
            <a:endParaRPr sz="2500" dirty="0"/>
          </a:p>
          <a:p>
            <a:pPr marL="342900" lvl="0" indent="-342900" algn="l" rtl="0">
              <a:spcAft>
                <a:spcPts val="1200"/>
              </a:spcAft>
              <a:buSzPct val="100000"/>
              <a:buFont typeface="Fonte do Sistema Regular"/>
              <a:buChar char="●"/>
            </a:pPr>
            <a:r>
              <a:rPr lang="pt-BR" sz="2500" dirty="0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IDENTIFICAMOS O NOME DAS LETRAS E A ORDEM ALFABÉTICA.</a:t>
            </a:r>
            <a:endParaRPr sz="2500" dirty="0">
              <a:solidFill>
                <a:srgbClr val="00261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Aft>
                <a:spcPts val="1200"/>
              </a:spcAft>
              <a:buSzPct val="100000"/>
              <a:buFont typeface="Fonte do Sistema Regular"/>
              <a:buChar char="●"/>
            </a:pPr>
            <a:r>
              <a:rPr lang="pt-BR" sz="2500" dirty="0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IDENTIFICAMOS PALAVRAS QUE RIMAM.</a:t>
            </a:r>
            <a:endParaRPr sz="2500" dirty="0">
              <a:solidFill>
                <a:srgbClr val="00261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Aft>
                <a:spcPts val="1200"/>
              </a:spcAft>
              <a:buSzPct val="100000"/>
              <a:buFont typeface="Fonte do Sistema Regular"/>
              <a:buChar char="●"/>
            </a:pPr>
            <a:r>
              <a:rPr lang="pt-BR" sz="2500" dirty="0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ESCREVEMOS FRASES DE FORMA ALFABÉTICA, EMPREGANDO NOÇÕES BÁSICAS DE SEGMENTAÇÃO.</a:t>
            </a:r>
            <a:endParaRPr sz="2500" dirty="0">
              <a:solidFill>
                <a:srgbClr val="00261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spcAft>
                <a:spcPts val="1200"/>
              </a:spcAft>
              <a:buSzPct val="100000"/>
              <a:buFont typeface="Fonte do Sistema Regular"/>
              <a:buChar char="●"/>
            </a:pPr>
            <a:endParaRPr sz="25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24"/>
          <p:cNvSpPr txBox="1">
            <a:spLocks noGrp="1"/>
          </p:cNvSpPr>
          <p:nvPr>
            <p:ph type="body" idx="1"/>
          </p:nvPr>
        </p:nvSpPr>
        <p:spPr>
          <a:xfrm>
            <a:off x="495462" y="1063567"/>
            <a:ext cx="11237100" cy="450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indent="0">
              <a:spcAft>
                <a:spcPts val="1600"/>
              </a:spcAft>
              <a:buSzPts val="1100"/>
            </a:pPr>
            <a:r>
              <a:rPr lang="pt-BR" dirty="0"/>
              <a:t>SÃO PAULO (Estado). Secretaria da Educação. </a:t>
            </a:r>
            <a:r>
              <a:rPr lang="pt-BR" b="1" dirty="0"/>
              <a:t>Currículo Paulista</a:t>
            </a:r>
            <a:r>
              <a:rPr lang="pt-BR" dirty="0"/>
              <a:t>: Ensino Fundamental – Anos Iniciais – Matriz de Habilidades. São Paulo, 2019. Disponível em: </a:t>
            </a:r>
            <a:r>
              <a:rPr lang="pt-BR" u="sng" dirty="0">
                <a:hlinkClick r:id="rId3"/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 dirty="0"/>
              <a:t> Acesso em: 22 ago. 2023 </a:t>
            </a:r>
            <a:endParaRPr lang="pt-BR" sz="2000" dirty="0">
              <a:latin typeface="+mj-lt"/>
            </a:endParaRPr>
          </a:p>
          <a:p>
            <a:pPr marL="0" indent="0">
              <a:spcAft>
                <a:spcPts val="1200"/>
              </a:spcAft>
              <a:buSzPts val="1466"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OLIVEIRA, J. E.; DUARTE ROSSI, J. R. (</a:t>
            </a:r>
            <a:r>
              <a:rPr lang="pt-BR" sz="2000" dirty="0" err="1">
                <a:solidFill>
                  <a:schemeClr val="tx1"/>
                </a:solidFill>
                <a:latin typeface="+mj-lt"/>
              </a:rPr>
              <a:t>Orgs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.). </a:t>
            </a:r>
            <a:r>
              <a:rPr lang="pt-BR" sz="2000" b="1" dirty="0">
                <a:solidFill>
                  <a:schemeClr val="tx1"/>
                </a:solidFill>
                <a:latin typeface="+mj-lt"/>
              </a:rPr>
              <a:t>Caderno 1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, </a:t>
            </a:r>
            <a:r>
              <a:rPr lang="pt-BR" sz="20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Língua Portuguesa</a:t>
            </a:r>
            <a:r>
              <a:rPr lang="pt-BR" sz="2000" dirty="0">
                <a:latin typeface="+mj-lt"/>
              </a:rPr>
              <a:t>, 1</a:t>
            </a:r>
            <a:r>
              <a:rPr lang="pt-BR" sz="2000" u="sng" baseline="30000" dirty="0">
                <a:latin typeface="+mj-lt"/>
              </a:rPr>
              <a:t>o</a:t>
            </a:r>
            <a:r>
              <a:rPr lang="pt-BR" sz="2000" dirty="0">
                <a:latin typeface="+mj-lt"/>
              </a:rPr>
              <a:t> ano – Caderno de Atividades. Sobral: </a:t>
            </a:r>
            <a:r>
              <a:rPr lang="pt-BR" sz="2000" dirty="0" err="1">
                <a:latin typeface="+mj-lt"/>
              </a:rPr>
              <a:t>Lyceum</a:t>
            </a:r>
            <a:r>
              <a:rPr lang="pt-BR" sz="2000" dirty="0">
                <a:latin typeface="+mj-lt"/>
              </a:rPr>
              <a:t> – Consultoria Educacional Ltda., 2021. </a:t>
            </a:r>
            <a:r>
              <a:rPr lang="pt-BR" sz="20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Caderno de Atividades</a:t>
            </a:r>
            <a:r>
              <a:rPr lang="pt-BR" sz="2000" dirty="0">
                <a:latin typeface="+mj-lt"/>
              </a:rPr>
              <a:t>.</a:t>
            </a:r>
          </a:p>
          <a:p>
            <a:pPr marL="0" indent="0">
              <a:spcAft>
                <a:spcPts val="1200"/>
              </a:spcAft>
              <a:buSzPts val="1466"/>
            </a:pPr>
            <a:r>
              <a:rPr lang="pt-BR" dirty="0"/>
              <a:t>LEMOV, Doug. </a:t>
            </a:r>
            <a:r>
              <a:rPr lang="pt-BR" b="1" dirty="0"/>
              <a:t>Aula nota 10 3.0</a:t>
            </a:r>
            <a:r>
              <a:rPr lang="pt-BR" dirty="0"/>
              <a:t>: 63 técnicas para melhorar a gestão da sala de aula / Doug </a:t>
            </a:r>
            <a:r>
              <a:rPr lang="pt-BR" dirty="0" err="1"/>
              <a:t>Lemov</a:t>
            </a:r>
            <a:r>
              <a:rPr lang="pt-BR" dirty="0"/>
              <a:t>; tradução: Daniel Vieira, Sandra Maria Mallmann da Rosa; revisão técnica: Fausta Camargo, </a:t>
            </a:r>
            <a:r>
              <a:rPr lang="pt-BR" dirty="0" err="1"/>
              <a:t>Thuinie</a:t>
            </a:r>
            <a:r>
              <a:rPr lang="pt-BR" dirty="0"/>
              <a:t> Daros. 3. ed. Porto Alegre: Penso, 2023. </a:t>
            </a:r>
            <a:endParaRPr lang="pt-BR" sz="2000" dirty="0">
              <a:latin typeface="+mj-l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6"/>
          <p:cNvSpPr txBox="1">
            <a:spLocks noGrp="1"/>
          </p:cNvSpPr>
          <p:nvPr>
            <p:ph type="body" idx="1"/>
          </p:nvPr>
        </p:nvSpPr>
        <p:spPr>
          <a:xfrm>
            <a:off x="495462" y="1063567"/>
            <a:ext cx="112371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Autofit/>
          </a:bodyPr>
          <a:lstStyle/>
          <a:p>
            <a:pPr marL="0" lvl="0" indent="0" algn="l" rtl="0">
              <a:spcAft>
                <a:spcPts val="1200"/>
              </a:spcAft>
              <a:buClr>
                <a:srgbClr val="74489D"/>
              </a:buClr>
              <a:buSzPts val="2133"/>
              <a:buFont typeface="Lato"/>
              <a:buNone/>
            </a:pPr>
            <a:r>
              <a:rPr lang="pt-BR" sz="2000" b="1" dirty="0"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Aft>
                <a:spcPts val="1200"/>
              </a:spcAft>
              <a:buSzPts val="2133"/>
              <a:buNone/>
            </a:pPr>
            <a:r>
              <a:rPr lang="pt-BR" sz="2000" b="1" dirty="0">
                <a:latin typeface="Arial"/>
                <a:ea typeface="Arial"/>
                <a:cs typeface="Arial"/>
                <a:sym typeface="Arial"/>
              </a:rPr>
              <a:t>Slide 1 – </a:t>
            </a:r>
            <a:r>
              <a:rPr lang="pt-BR" sz="2000" dirty="0">
                <a:latin typeface="Arial"/>
                <a:ea typeface="Arial"/>
                <a:cs typeface="Arial"/>
                <a:sym typeface="Arial"/>
              </a:rPr>
              <a:t>Imagem de capa: SEDUC-SP.</a:t>
            </a:r>
            <a:endParaRPr sz="2000" dirty="0"/>
          </a:p>
          <a:p>
            <a:pPr marL="0" lvl="0" indent="0" algn="l" rtl="0">
              <a:spcAft>
                <a:spcPts val="1200"/>
              </a:spcAft>
              <a:buSzPts val="2133"/>
              <a:buNone/>
            </a:pPr>
            <a:r>
              <a:rPr lang="pt-BR" sz="2000" b="1" dirty="0">
                <a:latin typeface="Arial"/>
                <a:ea typeface="Arial"/>
                <a:cs typeface="Arial"/>
                <a:sym typeface="Arial"/>
              </a:rPr>
              <a:t>Slides 3, 8 a 11, 14 a 17, 20, 21, 26 e 27 –</a:t>
            </a:r>
            <a:r>
              <a:rPr lang="pt-BR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lang="pt-BR" sz="2000" dirty="0">
                <a:latin typeface="Arial"/>
                <a:ea typeface="Arial"/>
                <a:cs typeface="Arial"/>
                <a:sym typeface="Arial"/>
              </a:rPr>
              <a:t>Getty </a:t>
            </a:r>
            <a:r>
              <a:rPr lang="pt-BR" sz="2000" dirty="0" err="1">
                <a:latin typeface="Arial"/>
                <a:ea typeface="Arial"/>
                <a:cs typeface="Arial"/>
                <a:sym typeface="Arial"/>
              </a:rPr>
              <a:t>Images</a:t>
            </a:r>
            <a:r>
              <a:rPr lang="pt-BR" sz="2000" dirty="0">
                <a:latin typeface="Arial"/>
                <a:ea typeface="Arial"/>
                <a:cs typeface="Arial"/>
                <a:sym typeface="Arial"/>
              </a:rPr>
              <a:t>.</a:t>
            </a:r>
            <a:endParaRPr sz="2000" i="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Aft>
                <a:spcPts val="1200"/>
              </a:spcAft>
              <a:buSzPts val="2133"/>
              <a:buNone/>
            </a:pPr>
            <a:r>
              <a:rPr lang="pt-BR" sz="20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2000" dirty="0"/>
          </a:p>
          <a:p>
            <a:pPr marL="0" lvl="0" indent="0" algn="l" rtl="0">
              <a:spcAft>
                <a:spcPts val="1200"/>
              </a:spcAft>
              <a:buSzPts val="2133"/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Aft>
                <a:spcPts val="1200"/>
              </a:spcAft>
              <a:buSzPts val="2133"/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Aft>
                <a:spcPts val="1200"/>
              </a:spcAft>
              <a:buSzPts val="2133"/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marR="4458809" lvl="0" indent="0" algn="l" rtl="0">
              <a:spcAft>
                <a:spcPts val="1200"/>
              </a:spcAft>
              <a:buSzPts val="1466"/>
              <a:buNone/>
            </a:pPr>
            <a:endParaRPr sz="2000" i="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Aft>
                <a:spcPts val="1200"/>
              </a:spcAft>
              <a:buSzPts val="2133"/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Aft>
                <a:spcPts val="1200"/>
              </a:spcAft>
              <a:buSzPts val="2133"/>
              <a:buNone/>
            </a:pPr>
            <a:endParaRPr sz="20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72b98b6287_0_515"/>
          <p:cNvSpPr txBox="1"/>
          <p:nvPr/>
        </p:nvSpPr>
        <p:spPr>
          <a:xfrm>
            <a:off x="1549790" y="889408"/>
            <a:ext cx="4037001" cy="312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Aft>
                <a:spcPts val="600"/>
              </a:spcAft>
              <a:buSzPts val="1600"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Habilidade: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 lvl="0">
              <a:spcAft>
                <a:spcPts val="600"/>
              </a:spcAft>
              <a:buSzPts val="1600"/>
            </a:pPr>
            <a:r>
              <a:rPr lang="pt-BR" sz="1600" b="1" dirty="0"/>
              <a:t>EF01LP26A</a:t>
            </a:r>
            <a:r>
              <a:rPr lang="pt-BR" sz="1600" dirty="0"/>
              <a:t> Ler e compreender diferentes textos do campo artístico-literário: contos, fábulas, lendas, entre outros. </a:t>
            </a:r>
          </a:p>
          <a:p>
            <a:pPr lvl="0">
              <a:spcAft>
                <a:spcPts val="600"/>
              </a:spcAft>
              <a:buSzPts val="1600"/>
            </a:pPr>
            <a:r>
              <a:rPr lang="pt-BR" sz="1600" b="1" dirty="0"/>
              <a:t>EF01LP26B </a:t>
            </a:r>
            <a:r>
              <a:rPr lang="pt-BR" sz="1600" dirty="0"/>
              <a:t>Identificar, na leitura de diferentes textos do campo artístico-literário (contos, fábulas, lendas, entre outros), os elementos constituintes da narrativa: personagens, narrador, conflito, enredo, tempo e espaço. </a:t>
            </a:r>
          </a:p>
          <a:p>
            <a:pPr lvl="0">
              <a:spcAft>
                <a:spcPts val="600"/>
              </a:spcAft>
              <a:buSzPts val="1100"/>
            </a:pPr>
            <a:r>
              <a:rPr lang="pt-BR" sz="1600" b="1" dirty="0"/>
              <a:t>EF01LP10A</a:t>
            </a:r>
            <a:r>
              <a:rPr lang="pt-BR" sz="1600" dirty="0"/>
              <a:t> Nomear as letras do alfabeto. </a:t>
            </a:r>
            <a:br>
              <a:rPr lang="pt-BR" sz="1600" dirty="0"/>
            </a:br>
            <a:r>
              <a:rPr lang="pt-BR" sz="1600" b="1" dirty="0"/>
              <a:t>EF01LP10B </a:t>
            </a:r>
            <a:r>
              <a:rPr lang="pt-BR" sz="1600" dirty="0"/>
              <a:t>Recitar as letras do alfabeto sequencialmente. </a:t>
            </a:r>
          </a:p>
          <a:p>
            <a:pPr lvl="0">
              <a:spcAft>
                <a:spcPts val="600"/>
              </a:spcAft>
              <a:buSzPts val="1100"/>
            </a:pPr>
            <a:r>
              <a:rPr lang="pt-BR" sz="1600" b="1" dirty="0"/>
              <a:t>EF01LP09 </a:t>
            </a:r>
            <a:r>
              <a:rPr lang="pt-BR" sz="1600" dirty="0"/>
              <a:t>Comparar palavras identificando semelhanças e diferenças entre seus sons e suas partes (aliterações, rimas entre outras). </a:t>
            </a:r>
          </a:p>
          <a:p>
            <a:pPr lvl="0">
              <a:spcAft>
                <a:spcPts val="600"/>
              </a:spcAft>
              <a:buSzPts val="1100"/>
            </a:pPr>
            <a:r>
              <a:rPr lang="pt-BR" sz="1600" b="1" dirty="0"/>
              <a:t>EF01LP02B</a:t>
            </a:r>
            <a:r>
              <a:rPr lang="pt-BR" sz="1600" dirty="0"/>
              <a:t> Escrever textos – de próprio punho ou ditados por um colega ou professor – utilizando a escrita alfabética.</a:t>
            </a:r>
          </a:p>
          <a:p>
            <a:pPr lvl="0">
              <a:spcAft>
                <a:spcPts val="600"/>
              </a:spcAft>
              <a:buSzPts val="1600"/>
            </a:pP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Espaço Reservado para Imagem 3">
            <a:extLst>
              <a:ext uri="{FF2B5EF4-FFF2-40B4-BE49-F238E27FC236}">
                <a16:creationId xmlns:a16="http://schemas.microsoft.com/office/drawing/2014/main" id="{7C80A5B6-CE05-ACE1-4AD7-E9875EF8DDC9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/>
          <a:srcRect l="473" t="1" r="691" b="-10423"/>
          <a:stretch/>
        </p:blipFill>
        <p:spPr>
          <a:xfrm>
            <a:off x="5747205" y="882204"/>
            <a:ext cx="5912700" cy="3706800"/>
          </a:xfrm>
          <a:noFill/>
        </p:spPr>
      </p:pic>
      <p:sp>
        <p:nvSpPr>
          <p:cNvPr id="660" name="Google Shape;660;g372b98b6287_0_515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2</a:t>
            </a:r>
            <a:endParaRPr dirty="0"/>
          </a:p>
        </p:txBody>
      </p:sp>
      <p:grpSp>
        <p:nvGrpSpPr>
          <p:cNvPr id="5" name="Google Shape;673;g372b98b6287_0_515">
            <a:extLst>
              <a:ext uri="{FF2B5EF4-FFF2-40B4-BE49-F238E27FC236}">
                <a16:creationId xmlns:a16="http://schemas.microsoft.com/office/drawing/2014/main" id="{340C5ADB-F84C-A966-3E44-9FE53034404F}"/>
              </a:ext>
            </a:extLst>
          </p:cNvPr>
          <p:cNvGrpSpPr/>
          <p:nvPr/>
        </p:nvGrpSpPr>
        <p:grpSpPr>
          <a:xfrm>
            <a:off x="606410" y="952044"/>
            <a:ext cx="692170" cy="719856"/>
            <a:chOff x="512793" y="747344"/>
            <a:chExt cx="692308" cy="720000"/>
          </a:xfrm>
        </p:grpSpPr>
        <p:pic>
          <p:nvPicPr>
            <p:cNvPr id="6" name="Google Shape;674;g372b98b6287_0_515">
              <a:extLst>
                <a:ext uri="{FF2B5EF4-FFF2-40B4-BE49-F238E27FC236}">
                  <a16:creationId xmlns:a16="http://schemas.microsoft.com/office/drawing/2014/main" id="{DE69B880-F585-9B7A-8422-324FD2C1006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675;g372b98b6287_0_515">
              <a:extLst>
                <a:ext uri="{FF2B5EF4-FFF2-40B4-BE49-F238E27FC236}">
                  <a16:creationId xmlns:a16="http://schemas.microsoft.com/office/drawing/2014/main" id="{40F7EF88-E268-B7EE-DBDE-C1AAFA7011A7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73043" y="818751"/>
              <a:ext cx="371612" cy="5274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>
          <a:extLst>
            <a:ext uri="{FF2B5EF4-FFF2-40B4-BE49-F238E27FC236}">
              <a16:creationId xmlns:a16="http://schemas.microsoft.com/office/drawing/2014/main" id="{2D60F54E-21E5-606D-B1DA-081E61749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72b98b6287_0_515">
            <a:extLst>
              <a:ext uri="{FF2B5EF4-FFF2-40B4-BE49-F238E27FC236}">
                <a16:creationId xmlns:a16="http://schemas.microsoft.com/office/drawing/2014/main" id="{EA27742C-7316-7CC9-FB7E-4735B9898BC6}"/>
              </a:ext>
            </a:extLst>
          </p:cNvPr>
          <p:cNvSpPr txBox="1"/>
          <p:nvPr/>
        </p:nvSpPr>
        <p:spPr>
          <a:xfrm>
            <a:off x="1443014" y="952044"/>
            <a:ext cx="4208712" cy="2868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spcAft>
                <a:spcPts val="600"/>
              </a:spcAft>
              <a:buSzPts val="1600"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Caro(a) professor(a), para iniciar a aula, proponha um momento de adivinhação e mistério: conte aos estudantes que o texto de hoje tem como personagem principal um menino e que o nome dele está escondido dentro de uma palavra muito conhecida: </a:t>
            </a:r>
            <a:r>
              <a:rPr lang="pt-BR" sz="1600" b="1" dirty="0"/>
              <a:t>ALFABETO</a:t>
            </a:r>
            <a:r>
              <a:rPr lang="pt-BR" sz="1600" dirty="0"/>
              <a:t>.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Pergunte se conseguem descobrir qual é o nome “escondido”. Incentive-os a observar bem a palavra, pensar em nomes que conhecem e compartilhar suas hipóteses com a turma. Valorize as tentativas, mesmo que não acertem de imediato.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Após esse momento de exploração, convide-os para a leitura do texto. Ao final, retome a proposta inicial e verifique se perceberam que o nome </a:t>
            </a:r>
            <a:r>
              <a:rPr lang="pt-BR" sz="1600" b="1" dirty="0"/>
              <a:t>BETO</a:t>
            </a:r>
            <a:r>
              <a:rPr lang="pt-BR" sz="1600" dirty="0"/>
              <a:t> aparece dentro da palavra </a:t>
            </a:r>
            <a:r>
              <a:rPr lang="pt-BR" sz="1600" b="1" dirty="0"/>
              <a:t>ALFABETO</a:t>
            </a:r>
            <a:r>
              <a:rPr lang="pt-BR" sz="1600" dirty="0"/>
              <a:t>.</a:t>
            </a:r>
          </a:p>
        </p:txBody>
      </p:sp>
      <p:pic>
        <p:nvPicPr>
          <p:cNvPr id="4" name="Espaço Reservado para Imagem 3">
            <a:extLst>
              <a:ext uri="{FF2B5EF4-FFF2-40B4-BE49-F238E27FC236}">
                <a16:creationId xmlns:a16="http://schemas.microsoft.com/office/drawing/2014/main" id="{60C4A938-C0BE-B91A-2C2B-767EBA80FED4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/>
          <a:srcRect l="571" r="690" b="-10098"/>
          <a:stretch/>
        </p:blipFill>
        <p:spPr>
          <a:xfrm>
            <a:off x="5747205" y="882204"/>
            <a:ext cx="5912700" cy="3706800"/>
          </a:xfrm>
          <a:noFill/>
        </p:spPr>
      </p:pic>
      <p:sp>
        <p:nvSpPr>
          <p:cNvPr id="660" name="Google Shape;660;g372b98b6287_0_515">
            <a:extLst>
              <a:ext uri="{FF2B5EF4-FFF2-40B4-BE49-F238E27FC236}">
                <a16:creationId xmlns:a16="http://schemas.microsoft.com/office/drawing/2014/main" id="{F134F148-E56C-FC41-E0D9-380D8AF4FF7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3</a:t>
            </a:r>
            <a:endParaRPr dirty="0"/>
          </a:p>
        </p:txBody>
      </p:sp>
      <p:grpSp>
        <p:nvGrpSpPr>
          <p:cNvPr id="5" name="Google Shape;676;g372b98b6287_0_515">
            <a:extLst>
              <a:ext uri="{FF2B5EF4-FFF2-40B4-BE49-F238E27FC236}">
                <a16:creationId xmlns:a16="http://schemas.microsoft.com/office/drawing/2014/main" id="{D2028DE4-F419-05E0-670F-4C9B4E72597A}"/>
              </a:ext>
            </a:extLst>
          </p:cNvPr>
          <p:cNvGrpSpPr/>
          <p:nvPr/>
        </p:nvGrpSpPr>
        <p:grpSpPr>
          <a:xfrm>
            <a:off x="606312" y="952044"/>
            <a:ext cx="692170" cy="719856"/>
            <a:chOff x="512793" y="2412643"/>
            <a:chExt cx="692308" cy="720000"/>
          </a:xfrm>
        </p:grpSpPr>
        <p:pic>
          <p:nvPicPr>
            <p:cNvPr id="6" name="Google Shape;677;g372b98b6287_0_515">
              <a:extLst>
                <a:ext uri="{FF2B5EF4-FFF2-40B4-BE49-F238E27FC236}">
                  <a16:creationId xmlns:a16="http://schemas.microsoft.com/office/drawing/2014/main" id="{E0B72E1D-8AF0-2A9C-2FB9-28ADCAEDD8D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678;g372b98b6287_0_515">
              <a:extLst>
                <a:ext uri="{FF2B5EF4-FFF2-40B4-BE49-F238E27FC236}">
                  <a16:creationId xmlns:a16="http://schemas.microsoft.com/office/drawing/2014/main" id="{D64EE271-04BA-0A4B-CD43-7314CA3388BA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524465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>
          <a:extLst>
            <a:ext uri="{FF2B5EF4-FFF2-40B4-BE49-F238E27FC236}">
              <a16:creationId xmlns:a16="http://schemas.microsoft.com/office/drawing/2014/main" id="{1EF70B17-9C22-75D3-515D-ADEAFBE81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72b98b6287_0_515">
            <a:extLst>
              <a:ext uri="{FF2B5EF4-FFF2-40B4-BE49-F238E27FC236}">
                <a16:creationId xmlns:a16="http://schemas.microsoft.com/office/drawing/2014/main" id="{9676DAC7-207F-D187-0497-30C99C3E6F71}"/>
              </a:ext>
            </a:extLst>
          </p:cNvPr>
          <p:cNvSpPr txBox="1"/>
          <p:nvPr/>
        </p:nvSpPr>
        <p:spPr>
          <a:xfrm>
            <a:off x="1443014" y="952043"/>
            <a:ext cx="4182871" cy="4008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spcAft>
                <a:spcPts val="600"/>
              </a:spcAft>
              <a:buSzPts val="1600"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Caro(a) professor(a), leia o texto com entusiasmo para os estudantes, convidando-os a acompanhar a leitura com o dedo, seguindo cada palavra. 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Após a leitura, converse com a turma sobre a história: quem é o personagem principal? Eles perceberam que o nome dele aparece dentro da palavra </a:t>
            </a:r>
            <a:r>
              <a:rPr lang="pt-BR" sz="1600" b="1" dirty="0"/>
              <a:t>ALFABETO</a:t>
            </a:r>
            <a:r>
              <a:rPr lang="pt-BR" sz="1600" dirty="0"/>
              <a:t>?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Pergunte se alguém na sala também se chama </a:t>
            </a:r>
            <a:r>
              <a:rPr lang="pt-BR" sz="1600" b="1" dirty="0"/>
              <a:t>Beto</a:t>
            </a:r>
            <a:r>
              <a:rPr lang="pt-BR" sz="1600" dirty="0"/>
              <a:t> ou tem esse apelido, criando conexões com o cotidiano da turma. Em seguida, retome com os alunos o trecho que fala sobre a ordem do alfabeto e explore com eles a sequência das letras, apontando uma a uma, de forma rítmica e envolvente.</a:t>
            </a:r>
          </a:p>
        </p:txBody>
      </p:sp>
      <p:pic>
        <p:nvPicPr>
          <p:cNvPr id="8" name="Espaço Reservado para Imagem 7">
            <a:extLst>
              <a:ext uri="{FF2B5EF4-FFF2-40B4-BE49-F238E27FC236}">
                <a16:creationId xmlns:a16="http://schemas.microsoft.com/office/drawing/2014/main" id="{BA4797A6-A9A2-6840-FBA5-5B892A47A9A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/>
          <a:srcRect l="-15" r="694" b="-10465"/>
          <a:stretch/>
        </p:blipFill>
        <p:spPr>
          <a:xfrm>
            <a:off x="5747205" y="882204"/>
            <a:ext cx="5912700" cy="3706800"/>
          </a:xfrm>
          <a:noFill/>
        </p:spPr>
      </p:pic>
      <p:sp>
        <p:nvSpPr>
          <p:cNvPr id="660" name="Google Shape;660;g372b98b6287_0_515">
            <a:extLst>
              <a:ext uri="{FF2B5EF4-FFF2-40B4-BE49-F238E27FC236}">
                <a16:creationId xmlns:a16="http://schemas.microsoft.com/office/drawing/2014/main" id="{572F7E56-82BE-6EF7-5368-C7C857A6E0A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sz="1800" dirty="0"/>
              <a:t>SLIDES 4 e 5</a:t>
            </a:r>
            <a:endParaRPr sz="1800" dirty="0"/>
          </a:p>
        </p:txBody>
      </p:sp>
      <p:grpSp>
        <p:nvGrpSpPr>
          <p:cNvPr id="5" name="Google Shape;676;g372b98b6287_0_515">
            <a:extLst>
              <a:ext uri="{FF2B5EF4-FFF2-40B4-BE49-F238E27FC236}">
                <a16:creationId xmlns:a16="http://schemas.microsoft.com/office/drawing/2014/main" id="{9C4D7C9A-8178-C51D-2482-546F54020CA2}"/>
              </a:ext>
            </a:extLst>
          </p:cNvPr>
          <p:cNvGrpSpPr/>
          <p:nvPr/>
        </p:nvGrpSpPr>
        <p:grpSpPr>
          <a:xfrm>
            <a:off x="606312" y="952044"/>
            <a:ext cx="692170" cy="719856"/>
            <a:chOff x="512793" y="2412643"/>
            <a:chExt cx="692308" cy="720000"/>
          </a:xfrm>
        </p:grpSpPr>
        <p:pic>
          <p:nvPicPr>
            <p:cNvPr id="6" name="Google Shape;677;g372b98b6287_0_515">
              <a:extLst>
                <a:ext uri="{FF2B5EF4-FFF2-40B4-BE49-F238E27FC236}">
                  <a16:creationId xmlns:a16="http://schemas.microsoft.com/office/drawing/2014/main" id="{B0B7785B-55AD-8755-2EF4-919E6AAC068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678;g372b98b6287_0_515">
              <a:extLst>
                <a:ext uri="{FF2B5EF4-FFF2-40B4-BE49-F238E27FC236}">
                  <a16:creationId xmlns:a16="http://schemas.microsoft.com/office/drawing/2014/main" id="{494D200B-24DD-8CEF-3A22-A3B33F85BCE8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20C05AAF-4486-D938-2E8E-D24C5355471A}"/>
              </a:ext>
            </a:extLst>
          </p:cNvPr>
          <p:cNvSpPr txBox="1"/>
          <p:nvPr/>
        </p:nvSpPr>
        <p:spPr>
          <a:xfrm>
            <a:off x="1443015" y="5375086"/>
            <a:ext cx="100412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Destaque o momento em que Beto percebe que falta uma letra em sua caixa: qual seria essa letra?</a:t>
            </a:r>
            <a:br>
              <a:rPr lang="pt-BR" sz="1600" dirty="0"/>
            </a:br>
            <a:r>
              <a:rPr lang="pt-BR" sz="1600" dirty="0"/>
              <a:t>Incentive os estudantes a participar dessa investigação com ele, valorizando hipóteses e descobertas. Ao final, compartilhe com alegria o desfecho do texto, em que a letra </a:t>
            </a:r>
            <a:r>
              <a:rPr lang="pt-BR" sz="1600" b="1" dirty="0" err="1"/>
              <a:t>Z</a:t>
            </a:r>
            <a:r>
              <a:rPr lang="pt-BR" sz="1600" dirty="0"/>
              <a:t> é encontrada nas palavras inventadas pelo primo Zico.</a:t>
            </a:r>
          </a:p>
        </p:txBody>
      </p:sp>
    </p:spTree>
    <p:extLst>
      <p:ext uri="{BB962C8B-B14F-4D97-AF65-F5344CB8AC3E}">
        <p14:creationId xmlns:p14="http://schemas.microsoft.com/office/powerpoint/2010/main" val="11770484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>
          <a:extLst>
            <a:ext uri="{FF2B5EF4-FFF2-40B4-BE49-F238E27FC236}">
              <a16:creationId xmlns:a16="http://schemas.microsoft.com/office/drawing/2014/main" id="{8185DD21-BE20-C55D-715B-6CB497D9A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72b98b6287_0_515">
            <a:extLst>
              <a:ext uri="{FF2B5EF4-FFF2-40B4-BE49-F238E27FC236}">
                <a16:creationId xmlns:a16="http://schemas.microsoft.com/office/drawing/2014/main" id="{2869E264-8AEB-8FD9-4E86-D83474AC44EF}"/>
              </a:ext>
            </a:extLst>
          </p:cNvPr>
          <p:cNvSpPr txBox="1"/>
          <p:nvPr/>
        </p:nvSpPr>
        <p:spPr>
          <a:xfrm>
            <a:off x="1470227" y="1854858"/>
            <a:ext cx="4132446" cy="2099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spcAft>
                <a:spcPts val="600"/>
              </a:spcAft>
              <a:buSzPts val="1600"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Caro(a) professor(a), nesta atividade, os alunos devem identificar e copiar a letra inicial de cada palavra escrita no quadro. Além das palavras sugeridas (avião, elefante, ovo, ilha, uva), você pode ampliar a proposta escrevendo outras palavras que comecem por vogais, como: </a:t>
            </a:r>
            <a:r>
              <a:rPr lang="pt-BR" sz="1600" b="1" dirty="0"/>
              <a:t>aranha, estrela, iogurte, óculos</a:t>
            </a:r>
            <a:r>
              <a:rPr lang="pt-BR" sz="1600" dirty="0"/>
              <a:t> e </a:t>
            </a:r>
            <a:r>
              <a:rPr lang="pt-BR" sz="1600" b="1" dirty="0"/>
              <a:t>unha</a:t>
            </a:r>
            <a:r>
              <a:rPr lang="pt-BR" sz="1600" dirty="0"/>
              <a:t>.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Outra possibilidade é propor aos estudantes que procurem a letra inicial utilizando letras móveis, favorecendo a exploração tátil e visual do sistema alfabético. Essa variação contribui para fortalecer o reconhecimento das vogais iniciais de forma lúdica e significativa.</a:t>
            </a:r>
          </a:p>
        </p:txBody>
      </p:sp>
      <p:pic>
        <p:nvPicPr>
          <p:cNvPr id="11" name="Espaço Reservado para Imagem 10">
            <a:extLst>
              <a:ext uri="{FF2B5EF4-FFF2-40B4-BE49-F238E27FC236}">
                <a16:creationId xmlns:a16="http://schemas.microsoft.com/office/drawing/2014/main" id="{3BB4C195-19FB-BA1A-3807-783CC07ED1F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/>
          <a:srcRect l="508" t="1" r="690" b="-10027"/>
          <a:stretch/>
        </p:blipFill>
        <p:spPr>
          <a:xfrm>
            <a:off x="5747205" y="882204"/>
            <a:ext cx="5912700" cy="3706800"/>
          </a:xfrm>
          <a:noFill/>
        </p:spPr>
      </p:pic>
      <p:sp>
        <p:nvSpPr>
          <p:cNvPr id="660" name="Google Shape;660;g372b98b6287_0_515">
            <a:extLst>
              <a:ext uri="{FF2B5EF4-FFF2-40B4-BE49-F238E27FC236}">
                <a16:creationId xmlns:a16="http://schemas.microsoft.com/office/drawing/2014/main" id="{ED9B99B1-2E2B-677D-9F1C-0BF00748464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24</a:t>
            </a:r>
            <a:endParaRPr dirty="0"/>
          </a:p>
        </p:txBody>
      </p:sp>
      <p:grpSp>
        <p:nvGrpSpPr>
          <p:cNvPr id="2" name="Google Shape;676;g372b98b6287_0_515">
            <a:extLst>
              <a:ext uri="{FF2B5EF4-FFF2-40B4-BE49-F238E27FC236}">
                <a16:creationId xmlns:a16="http://schemas.microsoft.com/office/drawing/2014/main" id="{B369DB90-6224-DFFB-A666-0CED3DF39F66}"/>
              </a:ext>
            </a:extLst>
          </p:cNvPr>
          <p:cNvGrpSpPr/>
          <p:nvPr/>
        </p:nvGrpSpPr>
        <p:grpSpPr>
          <a:xfrm>
            <a:off x="606312" y="1876806"/>
            <a:ext cx="692170" cy="719856"/>
            <a:chOff x="512793" y="2412643"/>
            <a:chExt cx="692308" cy="720000"/>
          </a:xfrm>
        </p:grpSpPr>
        <p:pic>
          <p:nvPicPr>
            <p:cNvPr id="3" name="Google Shape;677;g372b98b6287_0_515">
              <a:extLst>
                <a:ext uri="{FF2B5EF4-FFF2-40B4-BE49-F238E27FC236}">
                  <a16:creationId xmlns:a16="http://schemas.microsoft.com/office/drawing/2014/main" id="{5B68D321-9814-46B9-8FD9-E69A626BD51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678;g372b98b6287_0_515">
              <a:extLst>
                <a:ext uri="{FF2B5EF4-FFF2-40B4-BE49-F238E27FC236}">
                  <a16:creationId xmlns:a16="http://schemas.microsoft.com/office/drawing/2014/main" id="{6F32CE61-F233-7754-EE05-0D1371059140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oogle Shape;670;g372b98b6287_0_515">
            <a:extLst>
              <a:ext uri="{FF2B5EF4-FFF2-40B4-BE49-F238E27FC236}">
                <a16:creationId xmlns:a16="http://schemas.microsoft.com/office/drawing/2014/main" id="{277319B2-7A99-A45F-AD2B-3AE8E154CFA8}"/>
              </a:ext>
            </a:extLst>
          </p:cNvPr>
          <p:cNvGrpSpPr/>
          <p:nvPr/>
        </p:nvGrpSpPr>
        <p:grpSpPr>
          <a:xfrm>
            <a:off x="606312" y="952044"/>
            <a:ext cx="692170" cy="719856"/>
            <a:chOff x="512793" y="1568093"/>
            <a:chExt cx="692308" cy="720000"/>
          </a:xfrm>
        </p:grpSpPr>
        <p:pic>
          <p:nvPicPr>
            <p:cNvPr id="6" name="Google Shape;671;g372b98b6287_0_515">
              <a:extLst>
                <a:ext uri="{FF2B5EF4-FFF2-40B4-BE49-F238E27FC236}">
                  <a16:creationId xmlns:a16="http://schemas.microsoft.com/office/drawing/2014/main" id="{D9AB5FA2-8411-E277-D1CE-14565B92C28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156809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672;g372b98b6287_0_515">
              <a:extLst>
                <a:ext uri="{FF2B5EF4-FFF2-40B4-BE49-F238E27FC236}">
                  <a16:creationId xmlns:a16="http://schemas.microsoft.com/office/drawing/2014/main" id="{9572E288-3D40-5448-B76B-AED6344DD18B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99712" y="1687393"/>
              <a:ext cx="355786" cy="46525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Google Shape;658;g372b98b6287_0_515">
            <a:extLst>
              <a:ext uri="{FF2B5EF4-FFF2-40B4-BE49-F238E27FC236}">
                <a16:creationId xmlns:a16="http://schemas.microsoft.com/office/drawing/2014/main" id="{9D9B8717-7A5B-523B-A8EB-3ED2DB815099}"/>
              </a:ext>
            </a:extLst>
          </p:cNvPr>
          <p:cNvSpPr txBox="1"/>
          <p:nvPr/>
        </p:nvSpPr>
        <p:spPr>
          <a:xfrm>
            <a:off x="1443014" y="989202"/>
            <a:ext cx="9545100" cy="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Tempo: </a:t>
            </a:r>
            <a:r>
              <a:rPr lang="pt-BR" sz="1600" dirty="0"/>
              <a:t>10 minutos.</a:t>
            </a: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13960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2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646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6"/>
              <a:buNone/>
            </a:pPr>
            <a:r>
              <a:rPr lang="pt-BR" sz="2600" dirty="0">
                <a:solidFill>
                  <a:srgbClr val="74489D"/>
                </a:solidFill>
                <a:latin typeface="+mn-lt"/>
                <a:ea typeface="Arial"/>
                <a:cs typeface="Arial"/>
                <a:sym typeface="Arial"/>
              </a:rPr>
              <a:t>1</a:t>
            </a:r>
            <a:r>
              <a:rPr lang="pt-BR" sz="2600" b="0" dirty="0">
                <a:solidFill>
                  <a:srgbClr val="74489D"/>
                </a:solidFill>
                <a:latin typeface="+mn-lt"/>
                <a:ea typeface="Arial"/>
                <a:cs typeface="Arial"/>
                <a:sym typeface="Arial"/>
              </a:rPr>
              <a:t>. </a:t>
            </a:r>
            <a:r>
              <a:rPr lang="pt-BR" sz="2600" b="0" dirty="0">
                <a:solidFill>
                  <a:srgbClr val="231F20"/>
                </a:solidFill>
                <a:latin typeface="+mn-lt"/>
                <a:ea typeface="Arial"/>
                <a:cs typeface="Arial"/>
                <a:sym typeface="Arial"/>
              </a:rPr>
              <a:t>LEIA O</a:t>
            </a:r>
            <a:r>
              <a:rPr lang="pt-BR" sz="2600" b="0" dirty="0">
                <a:solidFill>
                  <a:srgbClr val="231F20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pt-BR" sz="2600" b="0" dirty="0">
                <a:solidFill>
                  <a:srgbClr val="231F20"/>
                </a:solidFill>
                <a:latin typeface="+mn-lt"/>
                <a:ea typeface="Arial"/>
                <a:cs typeface="Arial"/>
                <a:sym typeface="Arial"/>
              </a:rPr>
              <a:t>TEXTO</a:t>
            </a:r>
            <a:r>
              <a:rPr lang="pt-BR" sz="2600" dirty="0">
                <a:solidFill>
                  <a:srgbClr val="231F20"/>
                </a:solidFill>
                <a:latin typeface="+mn-lt"/>
                <a:ea typeface="Arial"/>
                <a:cs typeface="Arial"/>
                <a:sym typeface="Arial"/>
              </a:rPr>
              <a:t>.</a:t>
            </a:r>
            <a:endParaRPr sz="2600" dirty="0"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22"/>
          <p:cNvSpPr txBox="1"/>
          <p:nvPr/>
        </p:nvSpPr>
        <p:spPr>
          <a:xfrm>
            <a:off x="-355037" y="2153967"/>
            <a:ext cx="11767200" cy="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540103" marR="2109616" lvl="0" indent="338621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rgbClr val="51555B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22"/>
          <p:cNvSpPr txBox="1"/>
          <p:nvPr/>
        </p:nvSpPr>
        <p:spPr>
          <a:xfrm>
            <a:off x="3906143" y="1434258"/>
            <a:ext cx="4059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BETO</a:t>
            </a:r>
            <a:endParaRPr sz="2600" b="0" i="0" u="none" strike="noStrike" cap="none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2"/>
          <p:cNvSpPr txBox="1"/>
          <p:nvPr/>
        </p:nvSpPr>
        <p:spPr>
          <a:xfrm>
            <a:off x="585788" y="2074360"/>
            <a:ext cx="11031144" cy="361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BETO É MUITO ESPERTO. DESCOBRIU QUE O SEU NOME MORA DENTRO DO ALFABETO.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ALFABETO VIROU SEU AMIGO DE TODAS AS HORAS.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 DIA, BETO DESCOBRIU QUE NA SUA CAIXA DE LETRAS DO ALFABETO TINHA APENAS 25 LETRINHAS, MAS NÃO SABIA QUE LETRA FALTAVA.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MENINO TEVE UMA IDEIA.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7023D88A-9603-8534-E061-F6BF99784236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2AD9349D-CE35-88CA-D488-63B3E6D3A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139D03A3-A50B-5784-502F-57D6E208DBE0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F7C59D2F-AEE0-BB95-8FE3-154E35625523}"/>
              </a:ext>
            </a:extLst>
          </p:cNvPr>
          <p:cNvGrpSpPr/>
          <p:nvPr/>
        </p:nvGrpSpPr>
        <p:grpSpPr>
          <a:xfrm>
            <a:off x="9511395" y="507628"/>
            <a:ext cx="2156460" cy="415517"/>
            <a:chOff x="289560" y="3851596"/>
            <a:chExt cx="2156460" cy="415517"/>
          </a:xfrm>
        </p:grpSpPr>
        <p:sp>
          <p:nvSpPr>
            <p:cNvPr id="6" name="CaixaDeTexto 7">
              <a:extLst>
                <a:ext uri="{FF2B5EF4-FFF2-40B4-BE49-F238E27FC236}">
                  <a16:creationId xmlns:a16="http://schemas.microsoft.com/office/drawing/2014/main" id="{3CBA2CF7-0C85-7965-0F62-974B7704249B}"/>
                </a:ext>
              </a:extLst>
            </p:cNvPr>
            <p:cNvSpPr txBox="1"/>
            <p:nvPr/>
          </p:nvSpPr>
          <p:spPr>
            <a:xfrm>
              <a:off x="532705" y="3910261"/>
              <a:ext cx="1913315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7" name="Gráfico 3">
              <a:extLst>
                <a:ext uri="{FF2B5EF4-FFF2-40B4-BE49-F238E27FC236}">
                  <a16:creationId xmlns:a16="http://schemas.microsoft.com/office/drawing/2014/main" id="{7256DF48-3279-62D7-0468-6702323D8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  <p:pic>
        <p:nvPicPr>
          <p:cNvPr id="14" name="Google Shape;200;p6">
            <a:extLst>
              <a:ext uri="{FF2B5EF4-FFF2-40B4-BE49-F238E27FC236}">
                <a16:creationId xmlns:a16="http://schemas.microsoft.com/office/drawing/2014/main" id="{6DA150F0-E9EA-5EF8-35CF-F179809932E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625395" y="481386"/>
            <a:ext cx="571217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2"/>
          <p:cNvSpPr txBox="1"/>
          <p:nvPr/>
        </p:nvSpPr>
        <p:spPr>
          <a:xfrm>
            <a:off x="-355037" y="2153967"/>
            <a:ext cx="11767200" cy="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540103" marR="2109616" lvl="0" indent="338621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66" b="0" i="0" u="none" strike="noStrike" cap="none">
                <a:solidFill>
                  <a:srgbClr val="51555B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12"/>
          <p:cNvSpPr txBox="1"/>
          <p:nvPr/>
        </p:nvSpPr>
        <p:spPr>
          <a:xfrm>
            <a:off x="776662" y="1445461"/>
            <a:ext cx="10787871" cy="313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CHAMOU NA ORDEM CADA UMA DAS LETRINHAS: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— A B C D E F G H I J K L M N O P Q R S T U V W X Y...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ONDE ESTARIA A LETRA Z?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indent="0" algn="l" rtl="0"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BETO PROCUROU POR TODA A CASA. ATÉ QUE ENCONTROU     O PRIMO ZICO USANDO A LETRA Z PARA ESCREVER AS PALAVRAS ZAZÁ, ZEBU, ZICO, ZORRO E ZUMBA.</a:t>
            </a:r>
            <a:endParaRPr sz="267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2"/>
          <p:cNvSpPr txBox="1"/>
          <p:nvPr/>
        </p:nvSpPr>
        <p:spPr>
          <a:xfrm>
            <a:off x="5528563" y="5093197"/>
            <a:ext cx="6044779" cy="400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VÂNIA FÉLIX. PRODUZIDO PARA FINS DIDÁTICOS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0C10BBC9-BC5C-177F-6F51-C62DB8D57F98}"/>
              </a:ext>
            </a:extLst>
          </p:cNvPr>
          <p:cNvGrpSpPr/>
          <p:nvPr/>
        </p:nvGrpSpPr>
        <p:grpSpPr>
          <a:xfrm>
            <a:off x="9495353" y="507628"/>
            <a:ext cx="2156460" cy="415517"/>
            <a:chOff x="289560" y="3851596"/>
            <a:chExt cx="2156460" cy="415517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282FB9F4-421C-FD88-DE6F-464E0C0C0717}"/>
                </a:ext>
              </a:extLst>
            </p:cNvPr>
            <p:cNvSpPr txBox="1"/>
            <p:nvPr/>
          </p:nvSpPr>
          <p:spPr>
            <a:xfrm>
              <a:off x="532705" y="3910261"/>
              <a:ext cx="1913315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48189D1B-532D-FC6D-2027-72DE1D4AEB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6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/>
            </a:br>
            <a:endParaRPr sz="2666"/>
          </a:p>
        </p:txBody>
      </p:sp>
      <p:sp>
        <p:nvSpPr>
          <p:cNvPr id="328" name="Google Shape;328;p6"/>
          <p:cNvSpPr txBox="1"/>
          <p:nvPr/>
        </p:nvSpPr>
        <p:spPr>
          <a:xfrm>
            <a:off x="608480" y="1226602"/>
            <a:ext cx="11026996" cy="1077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ENCONTRE E PINTE, NA PALAVRA ABAIXO, O NOME DO PERSONAGEM DO TEXTO.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6"/>
          <p:cNvSpPr txBox="1"/>
          <p:nvPr/>
        </p:nvSpPr>
        <p:spPr>
          <a:xfrm>
            <a:off x="2334579" y="3192579"/>
            <a:ext cx="79467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7916"/>
              </a:lnSpc>
              <a:spcBef>
                <a:spcPts val="0"/>
              </a:spcBef>
              <a:spcAft>
                <a:spcPts val="1067"/>
              </a:spcAft>
              <a:buClr>
                <a:schemeClr val="dk1"/>
              </a:buClr>
              <a:buSzPts val="1466"/>
              <a:buFont typeface="Arial"/>
              <a:buNone/>
            </a:pPr>
            <a:r>
              <a:rPr lang="pt-BR" sz="9598" b="1" i="0" u="none" strike="noStrike" cap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ALFABETO</a:t>
            </a: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47FB3344-39CB-1A7F-E0E1-4A4726A3165D}"/>
              </a:ext>
            </a:extLst>
          </p:cNvPr>
          <p:cNvGrpSpPr/>
          <p:nvPr/>
        </p:nvGrpSpPr>
        <p:grpSpPr>
          <a:xfrm>
            <a:off x="9089243" y="431192"/>
            <a:ext cx="2551895" cy="447532"/>
            <a:chOff x="305605" y="2234344"/>
            <a:chExt cx="2551895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52E5B59B-5361-C9AA-31E9-84A5C2BFAA48}"/>
                </a:ext>
              </a:extLst>
            </p:cNvPr>
            <p:cNvSpPr txBox="1"/>
            <p:nvPr/>
          </p:nvSpPr>
          <p:spPr>
            <a:xfrm>
              <a:off x="428150" y="2362131"/>
              <a:ext cx="2429350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IDENTIFIQUE E LOCALIZE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512E1114-E996-2EF0-3DC8-7E57FB9AB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4ADBAB13-F15E-1DC8-041F-91433DA69E02}"/>
              </a:ext>
            </a:extLst>
          </p:cNvPr>
          <p:cNvGrpSpPr/>
          <p:nvPr/>
        </p:nvGrpSpPr>
        <p:grpSpPr>
          <a:xfrm>
            <a:off x="6804720" y="441635"/>
            <a:ext cx="2551895" cy="447532"/>
            <a:chOff x="305605" y="2234344"/>
            <a:chExt cx="2551895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401BA877-7EC6-CDD5-4594-1F565613E515}"/>
                </a:ext>
              </a:extLst>
            </p:cNvPr>
            <p:cNvSpPr txBox="1"/>
            <p:nvPr/>
          </p:nvSpPr>
          <p:spPr>
            <a:xfrm>
              <a:off x="428150" y="2362131"/>
              <a:ext cx="2429350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IDENTIFIQUE E LOCALIZE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4747F810-69A9-E593-A149-CF156E52C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13B77FE1-F8D6-FA47-0547-7278A7FA66B9}"/>
              </a:ext>
            </a:extLst>
          </p:cNvPr>
          <p:cNvSpPr txBox="1"/>
          <p:nvPr/>
        </p:nvSpPr>
        <p:spPr>
          <a:xfrm>
            <a:off x="9355027" y="459289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7" name="Google Shape;329;p6">
            <a:extLst>
              <a:ext uri="{FF2B5EF4-FFF2-40B4-BE49-F238E27FC236}">
                <a16:creationId xmlns:a16="http://schemas.microsoft.com/office/drawing/2014/main" id="{454A1BDF-314E-DA68-AE00-B02C32B9BC79}"/>
              </a:ext>
            </a:extLst>
          </p:cNvPr>
          <p:cNvSpPr txBox="1"/>
          <p:nvPr/>
        </p:nvSpPr>
        <p:spPr>
          <a:xfrm>
            <a:off x="2334579" y="3192579"/>
            <a:ext cx="7946700" cy="1859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7916"/>
              </a:lnSpc>
              <a:spcBef>
                <a:spcPts val="0"/>
              </a:spcBef>
              <a:spcAft>
                <a:spcPts val="1067"/>
              </a:spcAft>
              <a:buClr>
                <a:schemeClr val="dk1"/>
              </a:buClr>
              <a:buSzPts val="1466"/>
              <a:buFont typeface="Arial"/>
              <a:buNone/>
            </a:pPr>
            <a:r>
              <a:rPr lang="pt-BR" sz="9598" b="1" i="0" u="none" strike="noStrike" cap="none" dirty="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ALFA</a:t>
            </a:r>
            <a:r>
              <a:rPr lang="pt-BR" sz="9598" b="1" i="0" u="none" strike="noStrike" cap="none" dirty="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BETO</a:t>
            </a:r>
            <a:endParaRPr sz="1866" b="0" i="0" u="none" strike="noStrike" cap="none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328;p6">
            <a:extLst>
              <a:ext uri="{FF2B5EF4-FFF2-40B4-BE49-F238E27FC236}">
                <a16:creationId xmlns:a16="http://schemas.microsoft.com/office/drawing/2014/main" id="{0CA46A3F-80CD-8F60-7474-89F1244FDC44}"/>
              </a:ext>
            </a:extLst>
          </p:cNvPr>
          <p:cNvSpPr txBox="1"/>
          <p:nvPr/>
        </p:nvSpPr>
        <p:spPr>
          <a:xfrm>
            <a:off x="608480" y="1226602"/>
            <a:ext cx="11026996" cy="1077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ENCONTRE E PINTE, NA PALAVRA ABAIXO, O NOME DO PERSONAGEM DO TEXTO.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1"/>
          <p:cNvSpPr txBox="1"/>
          <p:nvPr/>
        </p:nvSpPr>
        <p:spPr>
          <a:xfrm>
            <a:off x="601830" y="1221173"/>
            <a:ext cx="10619487" cy="9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VEJA O ALFABETO DE BETO E AJUDE-O A COMPLETÁ-LO COLOCANDO AS LETRAS QUE FALTAM NELE.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9" name="Google Shape;349;p31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3066272" y="2400176"/>
            <a:ext cx="4194082" cy="387427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31"/>
          <p:cNvSpPr/>
          <p:nvPr/>
        </p:nvSpPr>
        <p:spPr>
          <a:xfrm>
            <a:off x="3463133" y="2829664"/>
            <a:ext cx="555600" cy="650100"/>
          </a:xfrm>
          <a:prstGeom prst="rect">
            <a:avLst/>
          </a:prstGeom>
          <a:solidFill>
            <a:srgbClr val="FFFCF8"/>
          </a:solidFill>
          <a:ln w="338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1"/>
          <p:cNvSpPr/>
          <p:nvPr/>
        </p:nvSpPr>
        <p:spPr>
          <a:xfrm>
            <a:off x="5758316" y="2743941"/>
            <a:ext cx="588000" cy="782100"/>
          </a:xfrm>
          <a:prstGeom prst="rect">
            <a:avLst/>
          </a:prstGeom>
          <a:solidFill>
            <a:srgbClr val="FFFCF8"/>
          </a:solidFill>
          <a:ln w="338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31"/>
          <p:cNvSpPr/>
          <p:nvPr/>
        </p:nvSpPr>
        <p:spPr>
          <a:xfrm>
            <a:off x="4513589" y="3525892"/>
            <a:ext cx="330900" cy="741300"/>
          </a:xfrm>
          <a:prstGeom prst="rect">
            <a:avLst/>
          </a:prstGeom>
          <a:solidFill>
            <a:srgbClr val="FFFCF8"/>
          </a:solidFill>
          <a:ln w="338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31"/>
          <p:cNvSpPr/>
          <p:nvPr/>
        </p:nvSpPr>
        <p:spPr>
          <a:xfrm>
            <a:off x="3949744" y="4451351"/>
            <a:ext cx="545100" cy="638400"/>
          </a:xfrm>
          <a:prstGeom prst="rect">
            <a:avLst/>
          </a:prstGeom>
          <a:solidFill>
            <a:srgbClr val="FFFCF8"/>
          </a:solidFill>
          <a:ln w="338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31"/>
          <p:cNvSpPr/>
          <p:nvPr/>
        </p:nvSpPr>
        <p:spPr>
          <a:xfrm>
            <a:off x="3460069" y="5257800"/>
            <a:ext cx="533400" cy="641400"/>
          </a:xfrm>
          <a:prstGeom prst="rect">
            <a:avLst/>
          </a:prstGeom>
          <a:solidFill>
            <a:srgbClr val="FFFCF8"/>
          </a:solidFill>
          <a:ln w="338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2"/>
          <p:cNvSpPr txBox="1">
            <a:spLocks noGrp="1"/>
          </p:cNvSpPr>
          <p:nvPr>
            <p:ph type="title"/>
          </p:nvPr>
        </p:nvSpPr>
        <p:spPr>
          <a:xfrm>
            <a:off x="608480" y="898167"/>
            <a:ext cx="111039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6"/>
              <a:buFont typeface="Lato"/>
              <a:buNone/>
            </a:pPr>
            <a:br>
              <a:rPr lang="pt-BR" sz="2666"/>
            </a:br>
            <a:endParaRPr sz="2666"/>
          </a:p>
        </p:txBody>
      </p:sp>
      <p:pic>
        <p:nvPicPr>
          <p:cNvPr id="362" name="Google Shape;362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66272" y="2400176"/>
            <a:ext cx="4194082" cy="387427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32"/>
          <p:cNvSpPr/>
          <p:nvPr/>
        </p:nvSpPr>
        <p:spPr>
          <a:xfrm>
            <a:off x="3463133" y="2829664"/>
            <a:ext cx="555600" cy="650100"/>
          </a:xfrm>
          <a:prstGeom prst="rect">
            <a:avLst/>
          </a:prstGeom>
          <a:noFill/>
          <a:ln w="338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32"/>
          <p:cNvSpPr/>
          <p:nvPr/>
        </p:nvSpPr>
        <p:spPr>
          <a:xfrm>
            <a:off x="5758316" y="2743941"/>
            <a:ext cx="588000" cy="782100"/>
          </a:xfrm>
          <a:prstGeom prst="rect">
            <a:avLst/>
          </a:prstGeom>
          <a:noFill/>
          <a:ln w="338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32"/>
          <p:cNvSpPr/>
          <p:nvPr/>
        </p:nvSpPr>
        <p:spPr>
          <a:xfrm>
            <a:off x="4513589" y="3525892"/>
            <a:ext cx="330900" cy="741300"/>
          </a:xfrm>
          <a:prstGeom prst="rect">
            <a:avLst/>
          </a:prstGeom>
          <a:noFill/>
          <a:ln w="338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32"/>
          <p:cNvSpPr/>
          <p:nvPr/>
        </p:nvSpPr>
        <p:spPr>
          <a:xfrm>
            <a:off x="3949744" y="4451351"/>
            <a:ext cx="545100" cy="638400"/>
          </a:xfrm>
          <a:prstGeom prst="rect">
            <a:avLst/>
          </a:prstGeom>
          <a:noFill/>
          <a:ln w="338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32"/>
          <p:cNvSpPr/>
          <p:nvPr/>
        </p:nvSpPr>
        <p:spPr>
          <a:xfrm>
            <a:off x="3460069" y="5257800"/>
            <a:ext cx="533400" cy="641400"/>
          </a:xfrm>
          <a:prstGeom prst="rect">
            <a:avLst/>
          </a:prstGeom>
          <a:noFill/>
          <a:ln w="338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75" tIns="60925" rIns="121875" bIns="609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348;p31">
            <a:extLst>
              <a:ext uri="{FF2B5EF4-FFF2-40B4-BE49-F238E27FC236}">
                <a16:creationId xmlns:a16="http://schemas.microsoft.com/office/drawing/2014/main" id="{68DA7D1E-4DB5-250F-28D9-F8811E8C36E9}"/>
              </a:ext>
            </a:extLst>
          </p:cNvPr>
          <p:cNvSpPr txBox="1"/>
          <p:nvPr/>
        </p:nvSpPr>
        <p:spPr>
          <a:xfrm>
            <a:off x="608480" y="1221173"/>
            <a:ext cx="10596795" cy="9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rPr lang="pt-BR" sz="2600" b="1" i="0" u="none" strike="noStrike" cap="none" dirty="0">
                <a:solidFill>
                  <a:srgbClr val="74489D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pt-BR" sz="2600" b="0" i="0" u="none" strike="noStrike" cap="none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VEJA O ALFABETO DE BETO E AJUDE-O A COMPLETÁ-LO COLOCANDO AS LETRAS QUE FALTAM NELE.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CB9D977-2A05-5503-C4BB-EE99501636C7}"/>
              </a:ext>
            </a:extLst>
          </p:cNvPr>
          <p:cNvSpPr txBox="1"/>
          <p:nvPr/>
        </p:nvSpPr>
        <p:spPr>
          <a:xfrm>
            <a:off x="9355027" y="459289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59E7FAC6-E444-451D-A827-E9BB465903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15393C-E707-4452-AC91-6596E34D9CA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D6F544-F947-4031-B009-AF3CD82C6E93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1126</TotalTime>
  <Words>2468</Words>
  <Application>Microsoft Office PowerPoint</Application>
  <PresentationFormat>Personalizar</PresentationFormat>
  <Paragraphs>269</Paragraphs>
  <Slides>38</Slides>
  <Notes>38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38</vt:i4>
      </vt:variant>
    </vt:vector>
  </HeadingPairs>
  <TitlesOfParts>
    <vt:vector size="49" baseType="lpstr">
      <vt:lpstr>Calibri</vt:lpstr>
      <vt:lpstr>Grandstander</vt:lpstr>
      <vt:lpstr>Arial</vt:lpstr>
      <vt:lpstr>Grandstander SemiBold</vt:lpstr>
      <vt:lpstr>Arial Black</vt:lpstr>
      <vt:lpstr>Lato</vt:lpstr>
      <vt:lpstr>Grandstander Medium</vt:lpstr>
      <vt:lpstr>Helvetica</vt:lpstr>
      <vt:lpstr>Fonte do Sistema Regular</vt:lpstr>
      <vt:lpstr>Simple Light</vt:lpstr>
      <vt:lpstr>Simple Light</vt:lpstr>
      <vt:lpstr>Apresentação do PowerPoint</vt:lpstr>
      <vt:lpstr>Apresentação do PowerPoint</vt:lpstr>
      <vt:lpstr> </vt:lpstr>
      <vt:lpstr>1. LEIA O TEXTO.</vt:lpstr>
      <vt:lpstr>Apresentação do PowerPoint</vt:lpstr>
      <vt:lpstr> </vt:lpstr>
      <vt:lpstr>Apresentação do PowerPoint</vt:lpstr>
      <vt:lpstr>Apresentação do PowerPoint</vt:lpstr>
      <vt:lpstr> </vt:lpstr>
      <vt:lpstr> </vt:lpstr>
      <vt:lpstr> </vt:lpstr>
      <vt:lpstr>Apresentação do PowerPoint</vt:lpstr>
      <vt:lpstr>Apresentação do PowerPoint</vt:lpstr>
      <vt:lpstr> 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 </vt:lpstr>
      <vt:lpstr> </vt:lpstr>
      <vt:lpstr> </vt:lpstr>
      <vt:lpstr> </vt:lpstr>
      <vt:lpstr>11. O PROFESSOR ESCREVE NO QUADRO A PALAVRA. VOCÊ LOCALIZA E COPIA A LETRA INICIAL. </vt:lpstr>
      <vt:lpstr>11. O PROFESSOR ESCREVE NO QUADRO A PALAVRA. VOCÊ LOCALIZA E COPIA A LETRA INICIAL.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Cibele Cristina Escudero</dc:creator>
  <cp:lastModifiedBy>Luca Santiago Rocha</cp:lastModifiedBy>
  <cp:revision>17</cp:revision>
  <dcterms:modified xsi:type="dcterms:W3CDTF">2025-12-05T13:23:27Z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