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64" r:id="rId2"/>
    <p:sldMasterId id="2147483672" r:id="rId3"/>
    <p:sldMasterId id="2147483695" r:id="rId4"/>
    <p:sldMasterId id="2147483718" r:id="rId5"/>
    <p:sldMasterId id="2147483741" r:id="rId6"/>
    <p:sldMasterId id="2147483780" r:id="rId7"/>
    <p:sldMasterId id="2147483794" r:id="rId8"/>
    <p:sldMasterId id="2147483813" r:id="rId9"/>
  </p:sldMasterIdLst>
  <p:notesMasterIdLst>
    <p:notesMasterId r:id="rId70"/>
  </p:notesMasterIdLst>
  <p:sldIdLst>
    <p:sldId id="2134806574" r:id="rId10"/>
    <p:sldId id="2147482617" r:id="rId11"/>
    <p:sldId id="2147482470" r:id="rId12"/>
    <p:sldId id="2147482516" r:id="rId13"/>
    <p:sldId id="2147482523" r:id="rId14"/>
    <p:sldId id="2134806141" r:id="rId15"/>
    <p:sldId id="2147482517" r:id="rId16"/>
    <p:sldId id="2134806601" r:id="rId17"/>
    <p:sldId id="2134806845" r:id="rId18"/>
    <p:sldId id="2134806933" r:id="rId19"/>
    <p:sldId id="2134806934" r:id="rId20"/>
    <p:sldId id="2134806935" r:id="rId21"/>
    <p:sldId id="2147482518" r:id="rId22"/>
    <p:sldId id="2134806538" r:id="rId23"/>
    <p:sldId id="2134806850" r:id="rId24"/>
    <p:sldId id="2134806937" r:id="rId25"/>
    <p:sldId id="2134806938" r:id="rId26"/>
    <p:sldId id="2147482346" r:id="rId27"/>
    <p:sldId id="2134806903" r:id="rId28"/>
    <p:sldId id="2134806691" r:id="rId29"/>
    <p:sldId id="2147482348" r:id="rId30"/>
    <p:sldId id="2134806940" r:id="rId31"/>
    <p:sldId id="2147482352" r:id="rId32"/>
    <p:sldId id="2147482354" r:id="rId33"/>
    <p:sldId id="2134806946" r:id="rId34"/>
    <p:sldId id="2134806949" r:id="rId35"/>
    <p:sldId id="2147482481" r:id="rId36"/>
    <p:sldId id="2147482356" r:id="rId37"/>
    <p:sldId id="2147482357" r:id="rId38"/>
    <p:sldId id="2134806953" r:id="rId39"/>
    <p:sldId id="2134806954" r:id="rId40"/>
    <p:sldId id="2147482628" r:id="rId41"/>
    <p:sldId id="2147482492" r:id="rId42"/>
    <p:sldId id="2147482493" r:id="rId43"/>
    <p:sldId id="2147482629" r:id="rId44"/>
    <p:sldId id="2134806880" r:id="rId45"/>
    <p:sldId id="2134806786" r:id="rId46"/>
    <p:sldId id="2134806881" r:id="rId47"/>
    <p:sldId id="2134806883" r:id="rId48"/>
    <p:sldId id="2134806886" r:id="rId49"/>
    <p:sldId id="2134806887" r:id="rId50"/>
    <p:sldId id="2134806882" r:id="rId51"/>
    <p:sldId id="2134806884" r:id="rId52"/>
    <p:sldId id="2134806888" r:id="rId53"/>
    <p:sldId id="2134806889" r:id="rId54"/>
    <p:sldId id="2147482630" r:id="rId55"/>
    <p:sldId id="2134806866" r:id="rId56"/>
    <p:sldId id="2134806874" r:id="rId57"/>
    <p:sldId id="2134806899" r:id="rId58"/>
    <p:sldId id="2134806892" r:id="rId59"/>
    <p:sldId id="2134806901" r:id="rId60"/>
    <p:sldId id="2134806792" r:id="rId61"/>
    <p:sldId id="2147482483" r:id="rId62"/>
    <p:sldId id="2147482503" r:id="rId63"/>
    <p:sldId id="2147482372" r:id="rId64"/>
    <p:sldId id="2147482373" r:id="rId65"/>
    <p:sldId id="2147482631" r:id="rId66"/>
    <p:sldId id="2147482382" r:id="rId67"/>
    <p:sldId id="2147482627" r:id="rId68"/>
    <p:sldId id="2147482534" r:id="rId69"/>
  </p:sldIdLst>
  <p:sldSz cx="9144000" cy="6858000" type="screen4x3"/>
  <p:notesSz cx="6858000" cy="9144000"/>
  <p:embeddedFontLst>
    <p:embeddedFont>
      <p:font typeface="Dosis" pitchFamily="2" charset="0"/>
      <p:regular r:id="rId71"/>
      <p:bold r:id="rId72"/>
    </p:embeddedFont>
    <p:embeddedFont>
      <p:font typeface="Dosis ExtraBold" pitchFamily="2" charset="0"/>
      <p:bold r:id="rId73"/>
    </p:embeddedFont>
    <p:embeddedFont>
      <p:font typeface="Dosis Medium" pitchFamily="2" charset="0"/>
      <p:regular r:id="rId74"/>
    </p:embeddedFont>
    <p:embeddedFont>
      <p:font typeface="Dosis SemiBold" pitchFamily="2" charset="0"/>
      <p:regular r:id="rId75"/>
      <p:bold r:id="rId76"/>
    </p:embeddedFont>
    <p:embeddedFont>
      <p:font typeface="Microsoft Uighur" panose="02000000000000000000" pitchFamily="2" charset="-78"/>
      <p:regular r:id="rId77"/>
      <p:bold r:id="rId78"/>
    </p:embeddedFont>
    <p:embeddedFont>
      <p:font typeface="Modern Love" panose="04090805081005020601" pitchFamily="82" charset="0"/>
      <p:regular r:id="rId7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7A7A7A"/>
    <a:srgbClr val="414A76"/>
    <a:srgbClr val="404B7B"/>
    <a:srgbClr val="444F7A"/>
    <a:srgbClr val="424D7B"/>
    <a:srgbClr val="0097B2"/>
    <a:srgbClr val="106585"/>
    <a:srgbClr val="257390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1130" y="1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82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font" Target="fonts/font7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font" Target="fonts/font2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font" Target="fonts/font6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519782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730899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733864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381323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647538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739024" y="3100065"/>
            <a:ext cx="68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5227AF-D1A4-D964-E22D-953C22830963}"/>
              </a:ext>
            </a:extLst>
          </p:cNvPr>
          <p:cNvSpPr txBox="1"/>
          <p:nvPr userDrawn="1"/>
        </p:nvSpPr>
        <p:spPr>
          <a:xfrm>
            <a:off x="1927940" y="434684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إملاء</a:t>
            </a:r>
            <a:endParaRPr kumimoji="0" lang="fr-FR" sz="1600" b="1" i="0" u="none" strike="noStrike" kern="1200" cap="none" spc="0" normalizeH="0" baseline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80023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077466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8007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163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1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0986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7546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501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78092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3047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46205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14171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8645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99115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088796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8550886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47056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727882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930695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2403301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601858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323545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6981831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6017391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9986318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15798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8F03A01-FF36-4300-5E68-E0D27782A530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E48361F-B031-471F-F0A9-2C966E786DA3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5CED3A4-C93F-91D9-3117-203FD27F2772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BE549DFD-1A30-11D9-5B13-66094D5D7189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E61DB8E3-372A-1FBB-2A81-F40771C8A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675262E7-4360-28C2-E2C4-C578D93835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BE5BB8A6-BFB0-04B8-D5C9-F3D07AC9BC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E0483F54-8FB3-FFA1-3B59-303A7C6607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6880E97-E5CD-F864-E9DD-C8B5C270B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D2EA9E3F-4329-1F61-3D69-F0D04B2CF3C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DC67D427-8631-2061-B15C-EB324A3FA4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1AD4C89-3320-E171-E325-1599DFD460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8074E9E5-AB58-2556-DDAA-C0CA938FF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35149D59-BEDD-12F5-8256-EB71526B965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0E7699AC-5205-1A16-1924-3EE7D00EEF8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199AA347-D496-8CB1-A457-4F1971C3C8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066800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3196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569562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473547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420449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65314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340372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700533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300227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7579179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9441782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7416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27408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8805641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236662070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315280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250144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470008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21766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762619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520093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148667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4BD1C67-159B-6247-9380-56330F8A3BD2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200B130-D3A1-B0E0-8653-1A096C4C4AEF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F248AC09-FFE1-5580-1C36-67FDD0C98DD8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28AE7B65-72BC-4E30-C3BB-2B25F864BB94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0D06E37C-34C5-1F32-9B51-9E7C8F5390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8BA319F-C4AD-ACE2-7516-57680E19CE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8BDF4E7C-2975-27D7-56A5-14717BA765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7F98DB72-1040-5252-6F28-54CFB28BC1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7051540F-3D21-5120-70BD-16ECD62574C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1F0774EF-B12D-6EBD-5EF9-593F5BFF77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1457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968790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0000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675910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714821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897170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740898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004761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2424849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48654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022725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138202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47616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1281857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716449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85657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250358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617470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86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073917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732807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147179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650072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4400940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829876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07976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5419107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27340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162919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39486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094334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01569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041828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7122043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342422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8030434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893203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428363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05623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42107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757997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883146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99935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471217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95823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411225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900964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0236477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758173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641671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581565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2074742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1609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0581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728817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629851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639302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263969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544475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4532916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35101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5230729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57151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939988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585623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6970681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104836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190326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348499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117704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10215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316265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874724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047924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233012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405405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227011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99281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271224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866282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823909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84681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158590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784713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688447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image" Target="../media/image3.bin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image" Target="../media/image15.jpg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6" r:id="rId12"/>
    <p:sldLayoutId id="214748383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86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8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741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777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79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0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35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827" r:id="rId23"/>
    <p:sldLayoutId id="2147483828" r:id="rId24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715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03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81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18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0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1.png"/><Relationship Id="rId7" Type="http://schemas.openxmlformats.org/officeDocument/2006/relationships/image" Target="../media/image3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2.png"/><Relationship Id="rId2" Type="http://schemas.openxmlformats.org/officeDocument/2006/relationships/image" Target="../media/image43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0.png"/><Relationship Id="rId7" Type="http://schemas.openxmlformats.org/officeDocument/2006/relationships/image" Target="../media/image3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2.png"/><Relationship Id="rId2" Type="http://schemas.openxmlformats.org/officeDocument/2006/relationships/image" Target="../media/image43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2.png"/><Relationship Id="rId2" Type="http://schemas.openxmlformats.org/officeDocument/2006/relationships/image" Target="../media/image43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3.gif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1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image" Target="../media/image56.bin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6.bin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56.bin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8.png"/><Relationship Id="rId7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8.png"/><Relationship Id="rId5" Type="http://schemas.openxmlformats.org/officeDocument/2006/relationships/image" Target="../media/image60.png"/><Relationship Id="rId10" Type="http://schemas.openxmlformats.org/officeDocument/2006/relationships/image" Target="../media/image33.png"/><Relationship Id="rId4" Type="http://schemas.openxmlformats.org/officeDocument/2006/relationships/image" Target="../media/image59.png"/><Relationship Id="rId9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0.png"/><Relationship Id="rId2" Type="http://schemas.openxmlformats.org/officeDocument/2006/relationships/image" Target="../media/image56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gif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01.xml"/><Relationship Id="rId10" Type="http://schemas.openxmlformats.org/officeDocument/2006/relationships/image" Target="../media/image31.png"/><Relationship Id="rId4" Type="http://schemas.openxmlformats.org/officeDocument/2006/relationships/video" Target="../media/media2.mp4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gif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36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22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93E8A-2A8D-1019-E70F-7DE47AD7C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55D017AD-09A9-6F08-A2D1-ADBD6F6E5BAF}"/>
              </a:ext>
            </a:extLst>
          </p:cNvPr>
          <p:cNvSpPr txBox="1"/>
          <p:nvPr/>
        </p:nvSpPr>
        <p:spPr>
          <a:xfrm>
            <a:off x="3116425" y="1369445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44F7A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3E36841D-0DAD-1D45-8433-936CBB70D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أسماء.  </a:t>
            </a:r>
            <a:endParaRPr lang="fr-FR" sz="2400" b="1" i="1" dirty="0">
              <a:solidFill>
                <a:srgbClr val="7A7A7A"/>
              </a:solidFill>
            </a:endParaRPr>
          </a:p>
        </p:txBody>
      </p:sp>
      <p:pic>
        <p:nvPicPr>
          <p:cNvPr id="4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DDB1030B-8D48-5426-D959-083A8E6A392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775129" y="2378702"/>
            <a:ext cx="3593743" cy="3598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E6737F1-D476-24D5-5DC0-7DE324F7E8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/>
          <a:stretch>
            <a:fillRect/>
          </a:stretch>
        </p:blipFill>
        <p:spPr>
          <a:xfrm>
            <a:off x="7908022" y="675825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1269D8-509A-2B41-E654-A6C1DF767B2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52AACC-E66F-1312-7EAA-9291345562F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EA34A1-D233-6CC5-A14A-0FC6DC39B0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5E0B36-C012-0960-A0C8-D94E3B720B5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28CF283-E859-4747-33BC-82297FB6D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90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A710A9-B881-B7BB-461F-C378836D73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266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C8AEB67-5AF1-B7A5-5DC3-B8AC4F2E339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737D0E-ADF1-FFEB-20B7-896DC542957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310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A2B60-D9D4-D8BB-D6A8-4940B0F0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E3F9B14-D88E-A64F-97BE-64F3DEFC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..........................................</a:t>
            </a:r>
            <a:endParaRPr lang="fr-FR" sz="2400" b="1" dirty="0">
              <a:solidFill>
                <a:srgbClr val="7A7A7A"/>
              </a:solidFill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B08A441-4C12-7A01-70E8-67878CFC15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0693" y="675611"/>
            <a:ext cx="828000" cy="82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DFDE63-9F50-334E-0F55-BD6D19E4CA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1FC1F3-F4FB-0315-46C6-86331991708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F69B63-D594-E70B-896A-73AD91BD2EB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9CDA6A-6AE8-F5E6-879C-CF51296B6F5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1233884-45C0-85B3-9CAA-DC5F1FA7E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90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E04DE47-F001-460A-EB42-B56BE0D719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266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76BDBD0-B76B-A7AA-BB0F-BFADA7A6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BBC8766-FC55-AB82-16BD-E92171EACBD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AA364DB-C5DF-BF7F-C338-B042949B5A89}"/>
              </a:ext>
            </a:extLst>
          </p:cNvPr>
          <p:cNvSpPr/>
          <p:nvPr/>
        </p:nvSpPr>
        <p:spPr>
          <a:xfrm>
            <a:off x="864331" y="1925518"/>
            <a:ext cx="7147768" cy="3906186"/>
          </a:xfrm>
          <a:custGeom>
            <a:avLst/>
            <a:gdLst>
              <a:gd name="connsiteX0" fmla="*/ 0 w 7147768"/>
              <a:gd name="connsiteY0" fmla="*/ 202926 h 3906186"/>
              <a:gd name="connsiteX1" fmla="*/ 202926 w 7147768"/>
              <a:gd name="connsiteY1" fmla="*/ 0 h 3906186"/>
              <a:gd name="connsiteX2" fmla="*/ 809698 w 7147768"/>
              <a:gd name="connsiteY2" fmla="*/ 0 h 3906186"/>
              <a:gd name="connsiteX3" fmla="*/ 1281633 w 7147768"/>
              <a:gd name="connsiteY3" fmla="*/ 0 h 3906186"/>
              <a:gd name="connsiteX4" fmla="*/ 1955824 w 7147768"/>
              <a:gd name="connsiteY4" fmla="*/ 0 h 3906186"/>
              <a:gd name="connsiteX5" fmla="*/ 2697435 w 7147768"/>
              <a:gd name="connsiteY5" fmla="*/ 0 h 3906186"/>
              <a:gd name="connsiteX6" fmla="*/ 3236788 w 7147768"/>
              <a:gd name="connsiteY6" fmla="*/ 0 h 3906186"/>
              <a:gd name="connsiteX7" fmla="*/ 4045818 w 7147768"/>
              <a:gd name="connsiteY7" fmla="*/ 0 h 3906186"/>
              <a:gd name="connsiteX8" fmla="*/ 4787429 w 7147768"/>
              <a:gd name="connsiteY8" fmla="*/ 0 h 3906186"/>
              <a:gd name="connsiteX9" fmla="*/ 5326782 w 7147768"/>
              <a:gd name="connsiteY9" fmla="*/ 0 h 3906186"/>
              <a:gd name="connsiteX10" fmla="*/ 5866135 w 7147768"/>
              <a:gd name="connsiteY10" fmla="*/ 0 h 3906186"/>
              <a:gd name="connsiteX11" fmla="*/ 6944842 w 7147768"/>
              <a:gd name="connsiteY11" fmla="*/ 0 h 3906186"/>
              <a:gd name="connsiteX12" fmla="*/ 7147768 w 7147768"/>
              <a:gd name="connsiteY12" fmla="*/ 202926 h 3906186"/>
              <a:gd name="connsiteX13" fmla="*/ 7147768 w 7147768"/>
              <a:gd name="connsiteY13" fmla="*/ 856322 h 3906186"/>
              <a:gd name="connsiteX14" fmla="*/ 7147768 w 7147768"/>
              <a:gd name="connsiteY14" fmla="*/ 1509717 h 3906186"/>
              <a:gd name="connsiteX15" fmla="*/ 7147768 w 7147768"/>
              <a:gd name="connsiteY15" fmla="*/ 2058103 h 3906186"/>
              <a:gd name="connsiteX16" fmla="*/ 7147768 w 7147768"/>
              <a:gd name="connsiteY16" fmla="*/ 2676495 h 3906186"/>
              <a:gd name="connsiteX17" fmla="*/ 7147768 w 7147768"/>
              <a:gd name="connsiteY17" fmla="*/ 3703260 h 3906186"/>
              <a:gd name="connsiteX18" fmla="*/ 6944842 w 7147768"/>
              <a:gd name="connsiteY18" fmla="*/ 3906186 h 3906186"/>
              <a:gd name="connsiteX19" fmla="*/ 6472908 w 7147768"/>
              <a:gd name="connsiteY19" fmla="*/ 3906186 h 3906186"/>
              <a:gd name="connsiteX20" fmla="*/ 5663878 w 7147768"/>
              <a:gd name="connsiteY20" fmla="*/ 3906186 h 3906186"/>
              <a:gd name="connsiteX21" fmla="*/ 5057106 w 7147768"/>
              <a:gd name="connsiteY21" fmla="*/ 3906186 h 3906186"/>
              <a:gd name="connsiteX22" fmla="*/ 4585171 w 7147768"/>
              <a:gd name="connsiteY22" fmla="*/ 3906186 h 3906186"/>
              <a:gd name="connsiteX23" fmla="*/ 4045818 w 7147768"/>
              <a:gd name="connsiteY23" fmla="*/ 3906186 h 3906186"/>
              <a:gd name="connsiteX24" fmla="*/ 3236788 w 7147768"/>
              <a:gd name="connsiteY24" fmla="*/ 3906186 h 3906186"/>
              <a:gd name="connsiteX25" fmla="*/ 2495177 w 7147768"/>
              <a:gd name="connsiteY25" fmla="*/ 3906186 h 3906186"/>
              <a:gd name="connsiteX26" fmla="*/ 1753567 w 7147768"/>
              <a:gd name="connsiteY26" fmla="*/ 3906186 h 3906186"/>
              <a:gd name="connsiteX27" fmla="*/ 1079375 w 7147768"/>
              <a:gd name="connsiteY27" fmla="*/ 3906186 h 3906186"/>
              <a:gd name="connsiteX28" fmla="*/ 202926 w 7147768"/>
              <a:gd name="connsiteY28" fmla="*/ 3906186 h 3906186"/>
              <a:gd name="connsiteX29" fmla="*/ 0 w 7147768"/>
              <a:gd name="connsiteY29" fmla="*/ 3703260 h 3906186"/>
              <a:gd name="connsiteX30" fmla="*/ 0 w 7147768"/>
              <a:gd name="connsiteY30" fmla="*/ 3154874 h 3906186"/>
              <a:gd name="connsiteX31" fmla="*/ 0 w 7147768"/>
              <a:gd name="connsiteY31" fmla="*/ 2501479 h 3906186"/>
              <a:gd name="connsiteX32" fmla="*/ 0 w 7147768"/>
              <a:gd name="connsiteY32" fmla="*/ 2023100 h 3906186"/>
              <a:gd name="connsiteX33" fmla="*/ 0 w 7147768"/>
              <a:gd name="connsiteY33" fmla="*/ 1544721 h 3906186"/>
              <a:gd name="connsiteX34" fmla="*/ 0 w 7147768"/>
              <a:gd name="connsiteY34" fmla="*/ 1066342 h 3906186"/>
              <a:gd name="connsiteX35" fmla="*/ 0 w 7147768"/>
              <a:gd name="connsiteY35" fmla="*/ 202926 h 390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147768" h="3906186" extrusionOk="0">
                <a:moveTo>
                  <a:pt x="0" y="202926"/>
                </a:moveTo>
                <a:cubicBezTo>
                  <a:pt x="18579" y="74036"/>
                  <a:pt x="94403" y="1505"/>
                  <a:pt x="202926" y="0"/>
                </a:cubicBezTo>
                <a:cubicBezTo>
                  <a:pt x="473960" y="14212"/>
                  <a:pt x="546568" y="-27223"/>
                  <a:pt x="809698" y="0"/>
                </a:cubicBezTo>
                <a:cubicBezTo>
                  <a:pt x="1072828" y="27223"/>
                  <a:pt x="1155049" y="13734"/>
                  <a:pt x="1281633" y="0"/>
                </a:cubicBezTo>
                <a:cubicBezTo>
                  <a:pt x="1408218" y="-13734"/>
                  <a:pt x="1632769" y="12519"/>
                  <a:pt x="1955824" y="0"/>
                </a:cubicBezTo>
                <a:cubicBezTo>
                  <a:pt x="2278879" y="-12519"/>
                  <a:pt x="2488332" y="-54"/>
                  <a:pt x="2697435" y="0"/>
                </a:cubicBezTo>
                <a:cubicBezTo>
                  <a:pt x="2906538" y="54"/>
                  <a:pt x="2975247" y="-22669"/>
                  <a:pt x="3236788" y="0"/>
                </a:cubicBezTo>
                <a:cubicBezTo>
                  <a:pt x="3498329" y="22669"/>
                  <a:pt x="3739245" y="23854"/>
                  <a:pt x="4045818" y="0"/>
                </a:cubicBezTo>
                <a:cubicBezTo>
                  <a:pt x="4352391" y="-23854"/>
                  <a:pt x="4453978" y="20572"/>
                  <a:pt x="4787429" y="0"/>
                </a:cubicBezTo>
                <a:cubicBezTo>
                  <a:pt x="5120880" y="-20572"/>
                  <a:pt x="5185702" y="1149"/>
                  <a:pt x="5326782" y="0"/>
                </a:cubicBezTo>
                <a:cubicBezTo>
                  <a:pt x="5467862" y="-1149"/>
                  <a:pt x="5633410" y="10493"/>
                  <a:pt x="5866135" y="0"/>
                </a:cubicBezTo>
                <a:cubicBezTo>
                  <a:pt x="6098860" y="-10493"/>
                  <a:pt x="6647480" y="38116"/>
                  <a:pt x="6944842" y="0"/>
                </a:cubicBezTo>
                <a:cubicBezTo>
                  <a:pt x="7081396" y="-927"/>
                  <a:pt x="7134800" y="114782"/>
                  <a:pt x="7147768" y="202926"/>
                </a:cubicBezTo>
                <a:cubicBezTo>
                  <a:pt x="7124209" y="457160"/>
                  <a:pt x="7132652" y="590128"/>
                  <a:pt x="7147768" y="856322"/>
                </a:cubicBezTo>
                <a:cubicBezTo>
                  <a:pt x="7162884" y="1122516"/>
                  <a:pt x="7143436" y="1318507"/>
                  <a:pt x="7147768" y="1509717"/>
                </a:cubicBezTo>
                <a:cubicBezTo>
                  <a:pt x="7152100" y="1700928"/>
                  <a:pt x="7161860" y="1873287"/>
                  <a:pt x="7147768" y="2058103"/>
                </a:cubicBezTo>
                <a:cubicBezTo>
                  <a:pt x="7133676" y="2242919"/>
                  <a:pt x="7125475" y="2520367"/>
                  <a:pt x="7147768" y="2676495"/>
                </a:cubicBezTo>
                <a:cubicBezTo>
                  <a:pt x="7170061" y="2832623"/>
                  <a:pt x="7178867" y="3347681"/>
                  <a:pt x="7147768" y="3703260"/>
                </a:cubicBezTo>
                <a:cubicBezTo>
                  <a:pt x="7152049" y="3839970"/>
                  <a:pt x="7060074" y="3896244"/>
                  <a:pt x="6944842" y="3906186"/>
                </a:cubicBezTo>
                <a:cubicBezTo>
                  <a:pt x="6768558" y="3927499"/>
                  <a:pt x="6572640" y="3894044"/>
                  <a:pt x="6472908" y="3906186"/>
                </a:cubicBezTo>
                <a:cubicBezTo>
                  <a:pt x="6373176" y="3918328"/>
                  <a:pt x="5828328" y="3888655"/>
                  <a:pt x="5663878" y="3906186"/>
                </a:cubicBezTo>
                <a:cubicBezTo>
                  <a:pt x="5499428" y="3923718"/>
                  <a:pt x="5250889" y="3935697"/>
                  <a:pt x="5057106" y="3906186"/>
                </a:cubicBezTo>
                <a:cubicBezTo>
                  <a:pt x="4863323" y="3876675"/>
                  <a:pt x="4809108" y="3900614"/>
                  <a:pt x="4585171" y="3906186"/>
                </a:cubicBezTo>
                <a:cubicBezTo>
                  <a:pt x="4361235" y="3911758"/>
                  <a:pt x="4279741" y="3917338"/>
                  <a:pt x="4045818" y="3906186"/>
                </a:cubicBezTo>
                <a:cubicBezTo>
                  <a:pt x="3811895" y="3895034"/>
                  <a:pt x="3526722" y="3891600"/>
                  <a:pt x="3236788" y="3906186"/>
                </a:cubicBezTo>
                <a:cubicBezTo>
                  <a:pt x="2946854" y="3920773"/>
                  <a:pt x="2720580" y="3873384"/>
                  <a:pt x="2495177" y="3906186"/>
                </a:cubicBezTo>
                <a:cubicBezTo>
                  <a:pt x="2269774" y="3938988"/>
                  <a:pt x="2000955" y="3893863"/>
                  <a:pt x="1753567" y="3906186"/>
                </a:cubicBezTo>
                <a:cubicBezTo>
                  <a:pt x="1506179" y="3918510"/>
                  <a:pt x="1286768" y="3899698"/>
                  <a:pt x="1079375" y="3906186"/>
                </a:cubicBezTo>
                <a:cubicBezTo>
                  <a:pt x="871982" y="3912674"/>
                  <a:pt x="552138" y="3906932"/>
                  <a:pt x="202926" y="3906186"/>
                </a:cubicBezTo>
                <a:cubicBezTo>
                  <a:pt x="85633" y="3902287"/>
                  <a:pt x="-2114" y="3837338"/>
                  <a:pt x="0" y="3703260"/>
                </a:cubicBezTo>
                <a:cubicBezTo>
                  <a:pt x="-10972" y="3434267"/>
                  <a:pt x="26272" y="3360055"/>
                  <a:pt x="0" y="3154874"/>
                </a:cubicBezTo>
                <a:cubicBezTo>
                  <a:pt x="-26272" y="2949693"/>
                  <a:pt x="-27003" y="2680551"/>
                  <a:pt x="0" y="2501479"/>
                </a:cubicBezTo>
                <a:cubicBezTo>
                  <a:pt x="27003" y="2322407"/>
                  <a:pt x="23806" y="2201864"/>
                  <a:pt x="0" y="2023100"/>
                </a:cubicBezTo>
                <a:cubicBezTo>
                  <a:pt x="-23806" y="1844336"/>
                  <a:pt x="10750" y="1733819"/>
                  <a:pt x="0" y="1544721"/>
                </a:cubicBezTo>
                <a:cubicBezTo>
                  <a:pt x="-10750" y="1355623"/>
                  <a:pt x="13647" y="1281810"/>
                  <a:pt x="0" y="1066342"/>
                </a:cubicBezTo>
                <a:cubicBezTo>
                  <a:pt x="-13647" y="850874"/>
                  <a:pt x="14610" y="442175"/>
                  <a:pt x="0" y="20292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1">
              <a:lnSpc>
                <a:spcPct val="150000"/>
              </a:lnSpc>
              <a:spcAft>
                <a:spcPts val="800"/>
              </a:spcAft>
              <a:defRPr/>
            </a:pP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صَديقي عَليٌّ مِثالٌ رائِعٌ لِلْإيثا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رِ!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يُقَدِّمُ حاجاتي عَلى حاجاتِهِ دائِم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اً،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عِنْدَما مَرِضْتُ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،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kern="100" dirty="0">
                <a:solidFill>
                  <a:srgbClr val="444F7A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كانَ يَزورُني كُلَّ يَوْمٍ وَيُحْضِرُ لي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دَفاتِري وَكُتُبي مِنَ </a:t>
            </a:r>
            <a:r>
              <a:rPr kumimoji="0" lang="ar-MA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لْمَدْرَس</a:t>
            </a:r>
            <a:r>
              <a:rPr kumimoji="0" lang="ar-MA" sz="44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MA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ةِ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.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وَحين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َ </a:t>
            </a:r>
            <a:r>
              <a:rPr kumimoji="0" lang="ar-MA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ٱحْتَجْتُ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إِلى كِتابٍ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،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أَعارَني كِتابَهُ </a:t>
            </a:r>
            <a:r>
              <a:rPr kumimoji="0" lang="ar-MA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ٱ</a:t>
            </a:r>
            <a:r>
              <a:rPr kumimoji="0" lang="ar-MA" sz="4400" b="1" i="0" u="none" strike="noStrike" kern="100" cap="none" spc="0" normalizeH="0" baseline="0" noProof="0" dirty="0" err="1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لْجَديدَ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444F7A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 دونَ تَرَد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ُّ</a:t>
            </a:r>
            <a:r>
              <a:rPr kumimoji="0" lang="ar-MA" sz="44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</a:rPr>
              <a:t>دٍ.</a:t>
            </a:r>
          </a:p>
        </p:txBody>
      </p:sp>
    </p:spTree>
    <p:extLst>
      <p:ext uri="{BB962C8B-B14F-4D97-AF65-F5344CB8AC3E}">
        <p14:creationId xmlns:p14="http://schemas.microsoft.com/office/powerpoint/2010/main" val="429258847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8E17E-D270-BECF-F7A1-E703E99F7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9C2C3513-8DEC-A6A3-9F9C-C29A11B0EC12}"/>
              </a:ext>
            </a:extLst>
          </p:cNvPr>
          <p:cNvSpPr txBox="1"/>
          <p:nvPr/>
        </p:nvSpPr>
        <p:spPr>
          <a:xfrm>
            <a:off x="3116425" y="1503469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04B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04B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746586-78C4-2D4A-B070-B940D90ED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0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26285F66-D4A6-C40D-F2A9-89CD07CCFD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3010727" y="2451696"/>
            <a:ext cx="3347207" cy="3177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Espace réservé pour une image  12">
            <a:extLst>
              <a:ext uri="{FF2B5EF4-FFF2-40B4-BE49-F238E27FC236}">
                <a16:creationId xmlns:a16="http://schemas.microsoft.com/office/drawing/2014/main" id="{F0700FEF-1590-7A5E-3A6F-532B2C3905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69BB5D-4257-7F6D-1D7C-C88A19A38E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65C712-090C-3154-0D71-D5D0BA99E67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EA31C4-3D8F-1695-860A-3F1743E66C3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37CDEB-2F59-67FE-66C5-FE25AF26AB7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2D3CA8D8-57C3-90FC-DDBA-D7D82E9FA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90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C6B3DEE-B75C-900E-652A-365B57A70A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266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0A16A13-1C0F-02A1-911F-B38577BA76E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001160D-2491-0F6F-1B6A-5463A44E947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695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5303620-E325-D6FB-C8AD-22A67F3DA025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96B7987-7EEB-DAB7-0860-C8782B0F423C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قراءة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000" b="1" dirty="0">
                <a:cs typeface="Microsoft Uighur" panose="02000000000000000000" pitchFamily="2" charset="-78"/>
              </a:rPr>
              <a:t>اَلصَّديقُ ٱلْجَديدُ: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كلمات بصرية (5د)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قراءات فردية (15د)</a:t>
            </a: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8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 (30د)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37183246-A7AD-0F37-C9F6-C3F0B824C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0025" y="2788388"/>
            <a:ext cx="715006" cy="7150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3D509B-13C0-EE6B-C7EF-9C35BD66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8094" y="1559951"/>
            <a:ext cx="376217" cy="360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8A49E8-EE02-0F51-C029-F7BD068757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390" y="3055673"/>
            <a:ext cx="53634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A177E0F-0432-5DF5-49F0-3B7AAC451E30}"/>
              </a:ext>
            </a:extLst>
          </p:cNvPr>
          <p:cNvSpPr txBox="1"/>
          <p:nvPr/>
        </p:nvSpPr>
        <p:spPr>
          <a:xfrm>
            <a:off x="2729771" y="30842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dirty="0">
                <a:solidFill>
                  <a:srgbClr val="424D7B"/>
                </a:solidFill>
              </a:rPr>
              <a:t>01 - </a:t>
            </a:r>
            <a:r>
              <a:rPr lang="ar-MA" sz="1800" dirty="0">
                <a:solidFill>
                  <a:srgbClr val="424D7B"/>
                </a:solidFill>
              </a:rPr>
              <a:t>قراءة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3607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8A891-8334-E945-960A-A19D2071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استثمار نص «الصديق الجديد</a:t>
            </a:r>
            <a:r>
              <a:rPr lang="ar-S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</a:t>
            </a: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نبدأ بمسابقة تحدي الكلمات البصرية.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9965758-753B-D47D-8F15-ED68904E16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12" name="Google Shape;1666;p201">
            <a:extLst>
              <a:ext uri="{FF2B5EF4-FFF2-40B4-BE49-F238E27FC236}">
                <a16:creationId xmlns:a16="http://schemas.microsoft.com/office/drawing/2014/main" id="{D1BB7F88-7A1E-D3C8-B78C-FDD8E96BF138}"/>
              </a:ext>
            </a:extLst>
          </p:cNvPr>
          <p:cNvSpPr/>
          <p:nvPr/>
        </p:nvSpPr>
        <p:spPr>
          <a:xfrm>
            <a:off x="626669" y="246194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ثُمَّ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3" name="Google Shape;1667;p201">
            <a:extLst>
              <a:ext uri="{FF2B5EF4-FFF2-40B4-BE49-F238E27FC236}">
                <a16:creationId xmlns:a16="http://schemas.microsoft.com/office/drawing/2014/main" id="{541BF1AC-C57B-99CE-F79A-0AD01BD77EC2}"/>
              </a:ext>
            </a:extLst>
          </p:cNvPr>
          <p:cNvSpPr/>
          <p:nvPr/>
        </p:nvSpPr>
        <p:spPr>
          <a:xfrm>
            <a:off x="4740656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14" name="Google Shape;1668;p201">
            <a:extLst>
              <a:ext uri="{FF2B5EF4-FFF2-40B4-BE49-F238E27FC236}">
                <a16:creationId xmlns:a16="http://schemas.microsoft.com/office/drawing/2014/main" id="{55350F7C-4D91-0699-0897-EFF0C054BB17}"/>
              </a:ext>
            </a:extLst>
          </p:cNvPr>
          <p:cNvSpPr/>
          <p:nvPr/>
        </p:nvSpPr>
        <p:spPr>
          <a:xfrm>
            <a:off x="5919135" y="3869657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15" name="Google Shape;1669;p201">
            <a:extLst>
              <a:ext uri="{FF2B5EF4-FFF2-40B4-BE49-F238E27FC236}">
                <a16:creationId xmlns:a16="http://schemas.microsoft.com/office/drawing/2014/main" id="{880D87FB-D601-24DD-F807-53C27C7F7E58}"/>
              </a:ext>
            </a:extLst>
          </p:cNvPr>
          <p:cNvSpPr/>
          <p:nvPr/>
        </p:nvSpPr>
        <p:spPr>
          <a:xfrm>
            <a:off x="6786069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حَتّى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670;p201">
            <a:extLst>
              <a:ext uri="{FF2B5EF4-FFF2-40B4-BE49-F238E27FC236}">
                <a16:creationId xmlns:a16="http://schemas.microsoft.com/office/drawing/2014/main" id="{F96122B6-D574-1C71-2BFE-E8FD52127BD4}"/>
              </a:ext>
            </a:extLst>
          </p:cNvPr>
          <p:cNvSpPr/>
          <p:nvPr/>
        </p:nvSpPr>
        <p:spPr>
          <a:xfrm>
            <a:off x="3696778" y="3869657"/>
            <a:ext cx="1584000" cy="910815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kumimoji="0" lang="ar-SA" sz="5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7793B3DE-D9B7-CC39-F72B-91A1412FA02C}"/>
              </a:ext>
            </a:extLst>
          </p:cNvPr>
          <p:cNvSpPr/>
          <p:nvPr/>
        </p:nvSpPr>
        <p:spPr>
          <a:xfrm>
            <a:off x="2683662" y="2484278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19" name="Google Shape;1672;p201">
            <a:extLst>
              <a:ext uri="{FF2B5EF4-FFF2-40B4-BE49-F238E27FC236}">
                <a16:creationId xmlns:a16="http://schemas.microsoft.com/office/drawing/2014/main" id="{6C277F28-1065-9BCC-373D-62921A46E03B}"/>
              </a:ext>
            </a:extLst>
          </p:cNvPr>
          <p:cNvSpPr/>
          <p:nvPr/>
        </p:nvSpPr>
        <p:spPr>
          <a:xfrm>
            <a:off x="1323894" y="3844472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27C228-8D81-64AA-392E-3ACF131ACD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458AA1-229C-F693-9F83-4D28ADE343B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6756AE-F947-B99D-811F-6E417390411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851039-D132-4BF3-39DA-AE70CA8C2AD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FE178799-1E07-7A82-726C-05D96DAF17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FDCF6E0-B43E-B816-E391-3554621B3F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497F505-FD22-497B-0AF6-869C0CA892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6B0D29D-A155-78A2-FF89-CF3AF49EB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57891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B5A6F-CCB2-7FD4-B2F6-249F105AA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31D3DECE-447A-B84C-BC40-4869FA1F3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سأعين من يقرأ. سنرى من الأسرع.  </a:t>
            </a:r>
            <a:endParaRPr lang="fr-FR" sz="2400" b="1" dirty="0">
              <a:solidFill>
                <a:srgbClr val="7A7A7A"/>
              </a:solidFill>
            </a:endParaRP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093AA6A8-F43E-B9F3-D86D-162097AD8F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A23D52F-A3A3-4B3C-F2B7-8D2ABBFA2DD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BBD3E4-4348-4DE2-BC86-CDF3093036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1B5094-E332-1A6C-2DC7-09E779BD9D7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078B38-1876-8814-1293-1C94CF69DEF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FAE92AB8-B6F5-B656-28F4-6BF867E920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1D15150-2F5C-4333-4138-53F0134C59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AB2E0131-D7A9-20AE-BBE9-6D0B31A41D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E1F0DE90-B173-0106-6639-3D96169111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Google Shape;1666;p201">
            <a:extLst>
              <a:ext uri="{FF2B5EF4-FFF2-40B4-BE49-F238E27FC236}">
                <a16:creationId xmlns:a16="http://schemas.microsoft.com/office/drawing/2014/main" id="{9542DC9A-7C80-55FD-6B13-4E61FCD5B7CA}"/>
              </a:ext>
            </a:extLst>
          </p:cNvPr>
          <p:cNvSpPr/>
          <p:nvPr/>
        </p:nvSpPr>
        <p:spPr>
          <a:xfrm>
            <a:off x="626669" y="246194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ثُمَّ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Google Shape;1667;p201">
            <a:extLst>
              <a:ext uri="{FF2B5EF4-FFF2-40B4-BE49-F238E27FC236}">
                <a16:creationId xmlns:a16="http://schemas.microsoft.com/office/drawing/2014/main" id="{0D49F26D-D8B6-28C0-6FE2-C357F8AE5365}"/>
              </a:ext>
            </a:extLst>
          </p:cNvPr>
          <p:cNvSpPr/>
          <p:nvPr/>
        </p:nvSpPr>
        <p:spPr>
          <a:xfrm>
            <a:off x="4740656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4" name="Google Shape;1668;p201">
            <a:extLst>
              <a:ext uri="{FF2B5EF4-FFF2-40B4-BE49-F238E27FC236}">
                <a16:creationId xmlns:a16="http://schemas.microsoft.com/office/drawing/2014/main" id="{5C6E6606-9026-9ADC-4742-260405EF7CBD}"/>
              </a:ext>
            </a:extLst>
          </p:cNvPr>
          <p:cNvSpPr/>
          <p:nvPr/>
        </p:nvSpPr>
        <p:spPr>
          <a:xfrm>
            <a:off x="5919135" y="3869657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5" name="Google Shape;1669;p201">
            <a:extLst>
              <a:ext uri="{FF2B5EF4-FFF2-40B4-BE49-F238E27FC236}">
                <a16:creationId xmlns:a16="http://schemas.microsoft.com/office/drawing/2014/main" id="{FF276C51-2BBA-D8FE-97D0-8CC08D9661EC}"/>
              </a:ext>
            </a:extLst>
          </p:cNvPr>
          <p:cNvSpPr/>
          <p:nvPr/>
        </p:nvSpPr>
        <p:spPr>
          <a:xfrm>
            <a:off x="6786069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حَتّى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70;p201">
            <a:extLst>
              <a:ext uri="{FF2B5EF4-FFF2-40B4-BE49-F238E27FC236}">
                <a16:creationId xmlns:a16="http://schemas.microsoft.com/office/drawing/2014/main" id="{8B4BACEC-F76A-F5B6-A64B-BB315A470863}"/>
              </a:ext>
            </a:extLst>
          </p:cNvPr>
          <p:cNvSpPr/>
          <p:nvPr/>
        </p:nvSpPr>
        <p:spPr>
          <a:xfrm>
            <a:off x="3696778" y="3869657"/>
            <a:ext cx="1584000" cy="910815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kumimoji="0" lang="ar-SA" sz="5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7" name="Google Shape;1671;p201">
            <a:extLst>
              <a:ext uri="{FF2B5EF4-FFF2-40B4-BE49-F238E27FC236}">
                <a16:creationId xmlns:a16="http://schemas.microsoft.com/office/drawing/2014/main" id="{D116B4EB-9262-5B8D-2325-B5E91E2E3CB5}"/>
              </a:ext>
            </a:extLst>
          </p:cNvPr>
          <p:cNvSpPr/>
          <p:nvPr/>
        </p:nvSpPr>
        <p:spPr>
          <a:xfrm>
            <a:off x="2683662" y="2484278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9" name="Google Shape;1672;p201">
            <a:extLst>
              <a:ext uri="{FF2B5EF4-FFF2-40B4-BE49-F238E27FC236}">
                <a16:creationId xmlns:a16="http://schemas.microsoft.com/office/drawing/2014/main" id="{0803FFD5-C9EC-A61B-0E57-29669B84BF1C}"/>
              </a:ext>
            </a:extLst>
          </p:cNvPr>
          <p:cNvSpPr/>
          <p:nvPr/>
        </p:nvSpPr>
        <p:spPr>
          <a:xfrm>
            <a:off x="1323894" y="3844472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</p:spTree>
    <p:extLst>
      <p:ext uri="{BB962C8B-B14F-4D97-AF65-F5344CB8AC3E}">
        <p14:creationId xmlns:p14="http://schemas.microsoft.com/office/powerpoint/2010/main" val="22076862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F95BD-5B9E-6B1E-BAD0-2F9E64AEE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66;p201">
            <a:extLst>
              <a:ext uri="{FF2B5EF4-FFF2-40B4-BE49-F238E27FC236}">
                <a16:creationId xmlns:a16="http://schemas.microsoft.com/office/drawing/2014/main" id="{B5E4E318-5A0F-ECA3-5629-5CE6AEE5ABE7}"/>
              </a:ext>
            </a:extLst>
          </p:cNvPr>
          <p:cNvSpPr/>
          <p:nvPr/>
        </p:nvSpPr>
        <p:spPr>
          <a:xfrm>
            <a:off x="5899980" y="3869657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21" name="Google Shape;1667;p201">
            <a:extLst>
              <a:ext uri="{FF2B5EF4-FFF2-40B4-BE49-F238E27FC236}">
                <a16:creationId xmlns:a16="http://schemas.microsoft.com/office/drawing/2014/main" id="{ED96DAD3-A431-7242-1DB2-90A563AF33B1}"/>
              </a:ext>
            </a:extLst>
          </p:cNvPr>
          <p:cNvSpPr/>
          <p:nvPr/>
        </p:nvSpPr>
        <p:spPr>
          <a:xfrm>
            <a:off x="2826069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49196999-FE86-BD24-3C50-C8FBD9B67878}"/>
              </a:ext>
            </a:extLst>
          </p:cNvPr>
          <p:cNvSpPr/>
          <p:nvPr/>
        </p:nvSpPr>
        <p:spPr>
          <a:xfrm>
            <a:off x="544159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86F516AA-8A40-D425-7851-7E717D3F5FFC}"/>
              </a:ext>
            </a:extLst>
          </p:cNvPr>
          <p:cNvSpPr/>
          <p:nvPr/>
        </p:nvSpPr>
        <p:spPr>
          <a:xfrm>
            <a:off x="4826488" y="2523837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حَتّى</a:t>
            </a:r>
            <a:endParaRPr lang="ar-MA" sz="5400" b="1" kern="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1670;p201">
            <a:extLst>
              <a:ext uri="{FF2B5EF4-FFF2-40B4-BE49-F238E27FC236}">
                <a16:creationId xmlns:a16="http://schemas.microsoft.com/office/drawing/2014/main" id="{2F03C4F4-BC99-8374-DE5D-DDDF8EDB90D5}"/>
              </a:ext>
            </a:extLst>
          </p:cNvPr>
          <p:cNvSpPr/>
          <p:nvPr/>
        </p:nvSpPr>
        <p:spPr>
          <a:xfrm>
            <a:off x="1660020" y="3869657"/>
            <a:ext cx="1584000" cy="910815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5400" b="1" kern="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7" name="Google Shape;1671;p201">
            <a:extLst>
              <a:ext uri="{FF2B5EF4-FFF2-40B4-BE49-F238E27FC236}">
                <a16:creationId xmlns:a16="http://schemas.microsoft.com/office/drawing/2014/main" id="{69696773-15D8-1A5D-A374-6A5875DD9C9B}"/>
              </a:ext>
            </a:extLst>
          </p:cNvPr>
          <p:cNvSpPr/>
          <p:nvPr/>
        </p:nvSpPr>
        <p:spPr>
          <a:xfrm>
            <a:off x="6691980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29" name="Google Shape;1672;p201">
            <a:extLst>
              <a:ext uri="{FF2B5EF4-FFF2-40B4-BE49-F238E27FC236}">
                <a16:creationId xmlns:a16="http://schemas.microsoft.com/office/drawing/2014/main" id="{B5E9DBEF-ABE0-A54D-6A2E-1040E7F1F4A8}"/>
              </a:ext>
            </a:extLst>
          </p:cNvPr>
          <p:cNvSpPr/>
          <p:nvPr/>
        </p:nvSpPr>
        <p:spPr>
          <a:xfrm>
            <a:off x="3780000" y="3960023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001D7E15-6175-1F4F-9684-FBD275E7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سأعين من يقرأ. </a:t>
            </a:r>
            <a:endParaRPr lang="fr-FR" sz="2400" b="1" dirty="0">
              <a:solidFill>
                <a:srgbClr val="7A7A7A"/>
              </a:solidFill>
            </a:endParaRPr>
          </a:p>
        </p:txBody>
      </p:sp>
      <p:pic>
        <p:nvPicPr>
          <p:cNvPr id="13" name="Espace réservé pour une image  22">
            <a:extLst>
              <a:ext uri="{FF2B5EF4-FFF2-40B4-BE49-F238E27FC236}">
                <a16:creationId xmlns:a16="http://schemas.microsoft.com/office/drawing/2014/main" id="{2368B5A0-2C09-4C20-83F4-17C6ADB26D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B546D45-96CA-694D-FF28-160969E16C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2954B8-B36D-691E-B3E0-9EA39098435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4D88738-9CE8-864B-BE8A-3C56901681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5DF1D29-318F-5D3A-E0C1-2EAED06CA48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8979594-88A7-4F59-3907-DDE3FF8C40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5178138-E634-A28B-A3E5-4C9C6CE996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F90669B-E65B-035E-81ED-E5FF051B12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805C631-69D9-0B71-5B45-B6625B58E8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67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B0D09-7630-6F92-1280-9CF8068C6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666;p201">
            <a:extLst>
              <a:ext uri="{FF2B5EF4-FFF2-40B4-BE49-F238E27FC236}">
                <a16:creationId xmlns:a16="http://schemas.microsoft.com/office/drawing/2014/main" id="{63D05A74-9785-9BAC-8338-611CEC50FC32}"/>
              </a:ext>
            </a:extLst>
          </p:cNvPr>
          <p:cNvSpPr/>
          <p:nvPr/>
        </p:nvSpPr>
        <p:spPr>
          <a:xfrm>
            <a:off x="4826488" y="2546509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21" name="Google Shape;1667;p201">
            <a:extLst>
              <a:ext uri="{FF2B5EF4-FFF2-40B4-BE49-F238E27FC236}">
                <a16:creationId xmlns:a16="http://schemas.microsoft.com/office/drawing/2014/main" id="{76CE5100-CC13-782D-E191-58B657F73DC0}"/>
              </a:ext>
            </a:extLst>
          </p:cNvPr>
          <p:cNvSpPr/>
          <p:nvPr/>
        </p:nvSpPr>
        <p:spPr>
          <a:xfrm>
            <a:off x="3760477" y="3880714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24" name="Google Shape;1668;p201">
            <a:extLst>
              <a:ext uri="{FF2B5EF4-FFF2-40B4-BE49-F238E27FC236}">
                <a16:creationId xmlns:a16="http://schemas.microsoft.com/office/drawing/2014/main" id="{EAA22DAA-FC54-8E4E-DA18-862A54B56EAB}"/>
              </a:ext>
            </a:extLst>
          </p:cNvPr>
          <p:cNvSpPr/>
          <p:nvPr/>
        </p:nvSpPr>
        <p:spPr>
          <a:xfrm>
            <a:off x="6855256" y="2516466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25" name="Google Shape;1669;p201">
            <a:extLst>
              <a:ext uri="{FF2B5EF4-FFF2-40B4-BE49-F238E27FC236}">
                <a16:creationId xmlns:a16="http://schemas.microsoft.com/office/drawing/2014/main" id="{95719E2E-BDE0-6A1E-8E41-ACC390F49371}"/>
              </a:ext>
            </a:extLst>
          </p:cNvPr>
          <p:cNvSpPr/>
          <p:nvPr/>
        </p:nvSpPr>
        <p:spPr>
          <a:xfrm>
            <a:off x="5860934" y="3975885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حَتّى</a:t>
            </a:r>
            <a:endParaRPr lang="ar-MA" sz="5400" b="1" kern="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1670;p201">
            <a:extLst>
              <a:ext uri="{FF2B5EF4-FFF2-40B4-BE49-F238E27FC236}">
                <a16:creationId xmlns:a16="http://schemas.microsoft.com/office/drawing/2014/main" id="{2F772DCA-AEFD-572C-41E1-F31F73D81C7A}"/>
              </a:ext>
            </a:extLst>
          </p:cNvPr>
          <p:cNvSpPr/>
          <p:nvPr/>
        </p:nvSpPr>
        <p:spPr>
          <a:xfrm>
            <a:off x="1660020" y="3869657"/>
            <a:ext cx="1584000" cy="910815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نَحْوَ</a:t>
            </a:r>
            <a:endParaRPr lang="ar-SA" sz="5400" b="1" kern="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7" name="Google Shape;1671;p201">
            <a:extLst>
              <a:ext uri="{FF2B5EF4-FFF2-40B4-BE49-F238E27FC236}">
                <a16:creationId xmlns:a16="http://schemas.microsoft.com/office/drawing/2014/main" id="{AB77FAC1-F907-9B5B-A067-4E901C6AAA1E}"/>
              </a:ext>
            </a:extLst>
          </p:cNvPr>
          <p:cNvSpPr/>
          <p:nvPr/>
        </p:nvSpPr>
        <p:spPr>
          <a:xfrm>
            <a:off x="655794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29" name="Google Shape;1672;p201">
            <a:extLst>
              <a:ext uri="{FF2B5EF4-FFF2-40B4-BE49-F238E27FC236}">
                <a16:creationId xmlns:a16="http://schemas.microsoft.com/office/drawing/2014/main" id="{071EA85D-3E55-DAD7-3632-695B85044F5F}"/>
              </a:ext>
            </a:extLst>
          </p:cNvPr>
          <p:cNvSpPr/>
          <p:nvPr/>
        </p:nvSpPr>
        <p:spPr>
          <a:xfrm>
            <a:off x="2797720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SzPts val="3600"/>
            </a:pPr>
            <a:r>
              <a:rPr lang="ar-MA" sz="5400" b="1" kern="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4035A35E-64DC-824A-AED2-F5B66B23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 من كان الأسرع دون أي خطأ؟ </a:t>
            </a:r>
            <a:endParaRPr lang="fr-FR" sz="2400" b="1" dirty="0">
              <a:solidFill>
                <a:srgbClr val="7A7A7A"/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4644D250-6FA4-D0C3-1F7E-F2CEBEF8B5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471" y="667222"/>
            <a:ext cx="828000" cy="828000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843FB6-ED1F-B722-6EE8-B6D710844F9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1780DD-FBB5-E522-6991-80D1ED3E8CF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612935-259B-7CBA-C883-1956C702329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DC5182-9DBC-5677-742F-701E62A5BB2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9225E79-DADB-9893-17EE-0F9CD8BB06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998FCD6-4B7F-F79F-67E1-A0450458EE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9E13BE1-5D2D-EBF3-C1A8-834B639302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0750384-3A9E-AD82-B73D-B724BA2371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6822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A4FE1-AD84-6DB9-EEC9-C9C9E61D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B82448-58E2-6440-978C-29A5DD94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النص القرائي ص 11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254518A6-E9CE-754C-A43F-48D9C638C4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52" r="-54552"/>
          <a:stretch>
            <a:fillRect/>
          </a:stretch>
        </p:blipFill>
        <p:spPr>
          <a:xfrm>
            <a:off x="1602000" y="1980000"/>
            <a:ext cx="5940000" cy="3960000"/>
          </a:xfrm>
        </p:spPr>
      </p:pic>
      <p:pic>
        <p:nvPicPr>
          <p:cNvPr id="1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585BB8-B081-7ADC-DBA6-00C107D73A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33189" y="667436"/>
            <a:ext cx="828000" cy="827999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8CBEFD4-5090-C79E-DF35-7D4F1CF275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D4640D-4FD1-4886-DF2E-1D19D03300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80FC21-2A30-15A8-DFBC-DE7A226DBC8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9747197-7ACA-5933-77A1-CCD9CF44F6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8355E1F-1EEA-1FC2-4EB2-B454D93EDC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4B40E2C-EA35-72A7-51A5-559C20CB73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87A2B2FD-A95C-070B-C9E1-8E62EC6FAF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4EE33D1-65F4-E60C-B1F1-4CB95FCB7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377422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16">
            <a:extLst>
              <a:ext uri="{FF2B5EF4-FFF2-40B4-BE49-F238E27FC236}">
                <a16:creationId xmlns:a16="http://schemas.microsoft.com/office/drawing/2014/main" id="{B2609587-A566-4A47-9CCC-1318189A4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يقرأ. أنصتوا لقراءة زميلكم في كل مرة يقرأ اسم شخصية ارفعوا يدكم. </a:t>
            </a:r>
            <a:endParaRPr lang="fr-FR" sz="2400" b="1" dirty="0">
              <a:solidFill>
                <a:srgbClr val="7A7A7A"/>
              </a:solidFill>
            </a:endParaRPr>
          </a:p>
        </p:txBody>
      </p:sp>
      <p:pic>
        <p:nvPicPr>
          <p:cNvPr id="11" name="Espace réservé pour une image  22">
            <a:extLst>
              <a:ext uri="{FF2B5EF4-FFF2-40B4-BE49-F238E27FC236}">
                <a16:creationId xmlns:a16="http://schemas.microsoft.com/office/drawing/2014/main" id="{E3E5EA1D-F6EA-74CE-9833-33FD80BF67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6411" y="675825"/>
            <a:ext cx="828000" cy="827999"/>
          </a:xfrm>
        </p:spPr>
      </p:pic>
      <p:pic>
        <p:nvPicPr>
          <p:cNvPr id="15" name="Espace réservé pour une image  13">
            <a:extLst>
              <a:ext uri="{FF2B5EF4-FFF2-40B4-BE49-F238E27FC236}">
                <a16:creationId xmlns:a16="http://schemas.microsoft.com/office/drawing/2014/main" id="{DF2155C8-CF23-B38E-E6C9-5ACAD66BA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52" r="-54552"/>
          <a:stretch>
            <a:fillRect/>
          </a:stretch>
        </p:blipFill>
        <p:spPr>
          <a:xfrm>
            <a:off x="1601799" y="1828799"/>
            <a:ext cx="6057900" cy="4038600"/>
          </a:xfrm>
          <a:prstGeom prst="round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06701C-3C42-96BB-7A59-9BCAD0A8EE3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C53C33-7F46-88BA-2A9C-9B3D759B125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82EE33-8B4F-8584-79ED-564681E4FD6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A1FE5C-BD10-5F42-DA34-0AF909C5C5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A3EBE93-753D-466D-4BF1-CC2BF46AE6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E22910D-259B-320A-1D39-8530D3F644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59A606-905B-EDDE-DE0C-1C9A91A514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578866A-EC82-B5B7-392F-4D9663DA0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89186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F4C0FA16-792F-43AA-AD5D-D1B55211CE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90E02-1C67-3690-75A5-C90F105AF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C231F0DE-99EE-2B45-B4F7-A06343E7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15" y="756000"/>
            <a:ext cx="6956558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ستعيدون قراءة النص؛ في هذه المرة عندما يقرأ صديقكم كلمة لم تفهموها ارفعوا أيديكم لنشرحها.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22">
            <a:extLst>
              <a:ext uri="{FF2B5EF4-FFF2-40B4-BE49-F238E27FC236}">
                <a16:creationId xmlns:a16="http://schemas.microsoft.com/office/drawing/2014/main" id="{852F7E4A-AD66-AE12-740E-BF69CA7680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6410" y="675824"/>
            <a:ext cx="828000" cy="827999"/>
          </a:xfrm>
        </p:spPr>
      </p:pic>
      <p:pic>
        <p:nvPicPr>
          <p:cNvPr id="15" name="Espace réservé pour une image  23">
            <a:extLst>
              <a:ext uri="{FF2B5EF4-FFF2-40B4-BE49-F238E27FC236}">
                <a16:creationId xmlns:a16="http://schemas.microsoft.com/office/drawing/2014/main" id="{83DA846A-6498-40C4-4655-27F4BE12EE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52" r="-54552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/>
          </a:prstGeom>
        </p:spPr>
      </p:pic>
      <p:sp>
        <p:nvSpPr>
          <p:cNvPr id="19" name="Signe de multiplication 18">
            <a:extLst>
              <a:ext uri="{FF2B5EF4-FFF2-40B4-BE49-F238E27FC236}">
                <a16:creationId xmlns:a16="http://schemas.microsoft.com/office/drawing/2014/main" id="{F83BBECE-637C-7E20-9921-9B0442EF9A01}"/>
              </a:ext>
            </a:extLst>
          </p:cNvPr>
          <p:cNvSpPr/>
          <p:nvPr/>
        </p:nvSpPr>
        <p:spPr>
          <a:xfrm>
            <a:off x="4911635" y="5175068"/>
            <a:ext cx="139336" cy="180703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AB8745-ED53-1BAB-C015-0096107088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D68EAD-1601-5345-7138-428B3C5329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40466A-4EAA-C0C1-231E-14DB8AC3C3E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35292F-8E7C-9823-1E32-1A481152DF9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21D7214-5911-716B-9E50-6D3B241EC3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8C49540-3C30-9C76-6715-8D631F6454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E51A5F8-75B1-023E-1A2C-B32D2CF6D7A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A126A31-4C35-0A21-B0B9-CD5E3B47A3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27596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F0254-A0A3-BC1C-85EC-A76FC4C80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05AB42E-3546-2047-BFDA-934CDFF8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 12؛ صححوا الواجب المنزلي. سأتحقق من إنجازاتكم . </a:t>
            </a:r>
            <a:endParaRPr lang="fr-FR" sz="2400" b="1" i="1" dirty="0">
              <a:solidFill>
                <a:srgbClr val="7A7A7A"/>
              </a:solidFill>
            </a:endParaRPr>
          </a:p>
        </p:txBody>
      </p:sp>
      <p:pic>
        <p:nvPicPr>
          <p:cNvPr id="14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FA151A8-136D-9368-EDF3-40C1537ADC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66745" y="659047"/>
            <a:ext cx="828000" cy="827999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972315-9189-45C9-4183-49B16371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677" y="1952848"/>
            <a:ext cx="4355179" cy="289190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6796E97-C6F5-DF2F-216B-93D346BDA450}"/>
              </a:ext>
            </a:extLst>
          </p:cNvPr>
          <p:cNvSpPr txBox="1"/>
          <p:nvPr/>
        </p:nvSpPr>
        <p:spPr>
          <a:xfrm>
            <a:off x="4432809" y="3504668"/>
            <a:ext cx="42559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اِسْتَخْدَمَ ٱلْأَطفالُ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ٱلْحِجارَةَ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لِرَسْمِ  حَدَّيِ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ٱلْمَرْمى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46B4E6D-4A31-38B1-B38F-996AAF87B867}"/>
              </a:ext>
            </a:extLst>
          </p:cNvPr>
          <p:cNvSpPr txBox="1"/>
          <p:nvPr/>
        </p:nvSpPr>
        <p:spPr>
          <a:xfrm>
            <a:off x="3955461" y="4383442"/>
            <a:ext cx="4723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عِنْدَما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ٱقْتَرَبَ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مُرادٌ مِنَ ٱلْأَطفالِ، جَلَسَ يُراقِبُهُمْ في صَمْت. </a:t>
            </a:r>
          </a:p>
        </p:txBody>
      </p:sp>
      <p:pic>
        <p:nvPicPr>
          <p:cNvPr id="15" name="Espace réservé pour une image  40">
            <a:extLst>
              <a:ext uri="{FF2B5EF4-FFF2-40B4-BE49-F238E27FC236}">
                <a16:creationId xmlns:a16="http://schemas.microsoft.com/office/drawing/2014/main" id="{7EEDD7A8-8993-88EE-7616-18F05CC34E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43" r="-23043"/>
          <a:stretch>
            <a:fillRect/>
          </a:stretch>
        </p:blipFill>
        <p:spPr>
          <a:xfrm>
            <a:off x="490538" y="2120900"/>
            <a:ext cx="3775075" cy="3600450"/>
          </a:xfrm>
          <a:prstGeom prst="round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666D8EB-BDAF-3307-392F-C841E7FAF9D3}"/>
              </a:ext>
            </a:extLst>
          </p:cNvPr>
          <p:cNvCxnSpPr>
            <a:cxnSpLocks/>
          </p:cNvCxnSpPr>
          <p:nvPr/>
        </p:nvCxnSpPr>
        <p:spPr>
          <a:xfrm>
            <a:off x="1441353" y="2900477"/>
            <a:ext cx="12766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6F63409-0C6A-7F3D-890B-95538ACCD950}"/>
              </a:ext>
            </a:extLst>
          </p:cNvPr>
          <p:cNvCxnSpPr>
            <a:cxnSpLocks/>
          </p:cNvCxnSpPr>
          <p:nvPr/>
        </p:nvCxnSpPr>
        <p:spPr>
          <a:xfrm>
            <a:off x="2189527" y="3336704"/>
            <a:ext cx="11143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60ACB62-3FBB-4157-E560-5EA824475E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C92D95-AB01-169C-F0B9-01C4D9FC996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246095-15A4-F4DC-7AD0-BAC9A6FE52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87D45D-4069-9361-69F9-2189F857078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CD062F9-95F1-1341-AFE2-E866D399C8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F265D1A-65A9-0118-3FB7-6C1450DF79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FFDCDA0-6B4B-AC89-5F5E-55304B5CC7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7487711-524B-A04E-D975-BF30D9C0E9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170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15080-E400-46EA-04D6-CAE005353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1EA80CB-B5B5-9D7E-FF77-421C3300865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114" r="-49114"/>
          <a:stretch>
            <a:fillRect/>
          </a:stretch>
        </p:blipFill>
        <p:spPr>
          <a:xfrm>
            <a:off x="2308722" y="2143222"/>
            <a:ext cx="4612690" cy="3600000"/>
          </a:xfrm>
        </p:spPr>
      </p:pic>
      <p:sp>
        <p:nvSpPr>
          <p:cNvPr id="19" name="Flèche : gauche 18">
            <a:extLst>
              <a:ext uri="{FF2B5EF4-FFF2-40B4-BE49-F238E27FC236}">
                <a16:creationId xmlns:a16="http://schemas.microsoft.com/office/drawing/2014/main" id="{99FF4FE9-35D5-FA40-9D30-FF0EFEB76405}"/>
              </a:ext>
            </a:extLst>
          </p:cNvPr>
          <p:cNvSpPr/>
          <p:nvPr/>
        </p:nvSpPr>
        <p:spPr>
          <a:xfrm>
            <a:off x="5946518" y="2965853"/>
            <a:ext cx="532014" cy="16498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95450C-C02F-2A48-870B-CA692688F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13. من يقرأ تعليمة النشاط "أستثمر المعجم"؟ 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86B2282B-B331-04FF-7A78-19431B2A5999}"/>
              </a:ext>
            </a:extLst>
          </p:cNvPr>
          <p:cNvSpPr/>
          <p:nvPr/>
        </p:nvSpPr>
        <p:spPr>
          <a:xfrm>
            <a:off x="3467832" y="2667698"/>
            <a:ext cx="2208335" cy="7613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231894-49A8-D079-127E-548D165690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C10952-65D5-F1CC-5DE5-DC548370B7F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9F5292-B76B-9219-ACEA-02C4709165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CCEA04-E120-E629-0CAF-DBC6FA3520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9258B36-9E27-D34A-29DE-72EF76790B3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9B999DE-5A69-75A1-8F6C-9BF4E776526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9D2D4EB-0128-C7F4-3B26-24AE16AE31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67144F0-AF6D-96D8-184E-59992E2B71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4BD4453-6EED-A713-5E9C-EF97BC51BA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26478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50EB4-9399-3CED-5E69-99969705A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8899B57E-77F2-036B-3084-A7F5E1512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5062" b="-25062"/>
          <a:stretch>
            <a:fillRect/>
          </a:stretch>
        </p:blipFill>
        <p:spPr>
          <a:xfrm>
            <a:off x="4000642" y="2678364"/>
            <a:ext cx="4544446" cy="20155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ED14CD5-AD3E-D842-950A-25E3C44AD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سأحدد ضد كلمة "انتهت" في النص، سأقوم بقراءة مسحية للنص.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3" name="Espace réservé pour une image  13">
            <a:extLst>
              <a:ext uri="{FF2B5EF4-FFF2-40B4-BE49-F238E27FC236}">
                <a16:creationId xmlns:a16="http://schemas.microsoft.com/office/drawing/2014/main" id="{4E7340C8-A872-E1B0-A6EE-29CEC7173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76" t="233" r="-23797" b="-233"/>
          <a:stretch>
            <a:fillRect/>
          </a:stretch>
        </p:blipFill>
        <p:spPr>
          <a:xfrm>
            <a:off x="377505" y="2160000"/>
            <a:ext cx="3774868" cy="3600000"/>
          </a:xfrm>
          <a:prstGeom prst="roundRect">
            <a:avLst/>
          </a:prstGeom>
        </p:spPr>
      </p:pic>
      <p:pic>
        <p:nvPicPr>
          <p:cNvPr id="1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90C53C-CE91-84D7-C8B0-7FD736BCD5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3C4028-8655-01AD-B0E3-E504F59C7EC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D9B8B2-CEAD-8114-2C30-DF5E2CB6E2C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61679A-1490-FEC4-8849-A3CF54074E1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08B69C-472F-ADC3-971F-A8DBBA4B7EC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4AB4705-C196-060B-624B-DF2A77A544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DDBCD40-CE92-937B-8D81-D52FD5977F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94100B8-CCBB-390E-AA36-57282B4955E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88E79BF-5F12-8B85-C668-2CF76AD9D3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33007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F0CCE-B53F-1B8E-C057-46B5B68F9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8091693-3D54-FF0D-15A2-79A922F04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40" t="-25062" b="-25062"/>
          <a:stretch>
            <a:fillRect/>
          </a:stretch>
        </p:blipFill>
        <p:spPr>
          <a:xfrm>
            <a:off x="3191933" y="2119421"/>
            <a:ext cx="5421962" cy="3684915"/>
          </a:xfrm>
          <a:prstGeom prst="rect">
            <a:avLst/>
          </a:prstGeom>
        </p:spPr>
      </p:pic>
      <p:sp>
        <p:nvSpPr>
          <p:cNvPr id="2" name="Google Shape;2107;p52">
            <a:extLst>
              <a:ext uri="{FF2B5EF4-FFF2-40B4-BE49-F238E27FC236}">
                <a16:creationId xmlns:a16="http://schemas.microsoft.com/office/drawing/2014/main" id="{D8C9873B-441D-7582-328B-87BF21E756CB}"/>
              </a:ext>
            </a:extLst>
          </p:cNvPr>
          <p:cNvSpPr txBox="1"/>
          <p:nvPr/>
        </p:nvSpPr>
        <p:spPr>
          <a:xfrm flipH="1">
            <a:off x="3394231" y="3100566"/>
            <a:ext cx="1557150" cy="947983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اِنْطَلَقَتْ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AA81E8C3-37F1-7B44-8E12-D5968D722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أضع سطرا تحت الكلمة المناسبة. أكتبها في الجدول.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1" name="Espace réservé pour une image  13">
            <a:extLst>
              <a:ext uri="{FF2B5EF4-FFF2-40B4-BE49-F238E27FC236}">
                <a16:creationId xmlns:a16="http://schemas.microsoft.com/office/drawing/2014/main" id="{E87A6FF6-2D75-AA91-C920-2901162C0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26" r="-21126"/>
          <a:stretch>
            <a:fillRect/>
          </a:stretch>
        </p:blipFill>
        <p:spPr>
          <a:xfrm>
            <a:off x="-34560" y="2161878"/>
            <a:ext cx="3673565" cy="3600000"/>
          </a:xfrm>
          <a:prstGeom prst="roundRect">
            <a:avLst>
              <a:gd name="adj" fmla="val 28085"/>
            </a:avLst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CBAB4A1E-44A1-8851-8425-5C7125CA07E0}"/>
              </a:ext>
            </a:extLst>
          </p:cNvPr>
          <p:cNvCxnSpPr>
            <a:cxnSpLocks/>
          </p:cNvCxnSpPr>
          <p:nvPr/>
        </p:nvCxnSpPr>
        <p:spPr>
          <a:xfrm>
            <a:off x="1856838" y="3100566"/>
            <a:ext cx="2674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0960469-BA05-8375-0DB4-3A1FA60B39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B105D18-B0C4-63AF-3C8F-EDA86AF34B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E6007F-FD38-8668-BEEC-C26BF9F1853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94B292-26C3-63F1-6B82-C925DC79BD1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97A363-F8C7-C4BC-9BEC-A32C25F321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E826698-0240-AB98-58B5-71F5680493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21EFD88-74AB-0882-B486-16989DC468E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9709DCF-D1FB-B81D-1B1A-CDCB6C4CFBB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FF0061D-7091-D285-6409-43A745B739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17402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BF54A-4258-5CA3-C9AC-67F347A91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F5A1CDAB-EB80-E924-095E-B8F1E40DB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49" y="2669998"/>
            <a:ext cx="7836740" cy="2833335"/>
          </a:xfrm>
          <a:prstGeom prst="rect">
            <a:avLst/>
          </a:prstGeom>
        </p:spPr>
      </p:pic>
      <p:sp>
        <p:nvSpPr>
          <p:cNvPr id="27" name="Google Shape;2107;p52">
            <a:extLst>
              <a:ext uri="{FF2B5EF4-FFF2-40B4-BE49-F238E27FC236}">
                <a16:creationId xmlns:a16="http://schemas.microsoft.com/office/drawing/2014/main" id="{30E9791F-EF31-C7C1-E664-98886C8A472E}"/>
              </a:ext>
            </a:extLst>
          </p:cNvPr>
          <p:cNvSpPr txBox="1"/>
          <p:nvPr/>
        </p:nvSpPr>
        <p:spPr>
          <a:xfrm flipH="1">
            <a:off x="3849930" y="3352800"/>
            <a:ext cx="977139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اِنْطَلَقَتْ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73B601-0380-BD4F-8D60-B2D4CDC7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ابحثوا في النص عن الكلمات المطلوبة. أمامكم 5 دقائق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7EA1B6A-9FB0-784F-2446-E07582B1A7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4CE-298E-A741-F5B3-B46875B2D50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7EB41A-A06E-4FCB-C4EA-C270D937DF4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726534-6ED8-8A2C-720B-C55587B5AAA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45DDFC-6420-5CD4-04DF-21311BE1AEE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4B78DB6-6D5E-8544-7D52-4B387E1E59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01362C3-311D-EFD0-35CA-A8F13F7D34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961E53C-12C5-9E9A-AB49-9DB1C2962F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E661359-9211-D669-F7D8-F75B42DBA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92748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19AEC-439B-5326-BCEF-FA3F0733E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D31447B-7480-9974-7163-59CAC735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10" y="2685297"/>
            <a:ext cx="7836740" cy="2833335"/>
          </a:xfrm>
          <a:prstGeom prst="rect">
            <a:avLst/>
          </a:prstGeom>
        </p:spPr>
      </p:pic>
      <p:sp>
        <p:nvSpPr>
          <p:cNvPr id="19" name="Google Shape;2107;p52">
            <a:extLst>
              <a:ext uri="{FF2B5EF4-FFF2-40B4-BE49-F238E27FC236}">
                <a16:creationId xmlns:a16="http://schemas.microsoft.com/office/drawing/2014/main" id="{2919BC90-15FE-53D7-1E9F-49ADE18C9A04}"/>
              </a:ext>
            </a:extLst>
          </p:cNvPr>
          <p:cNvSpPr txBox="1"/>
          <p:nvPr/>
        </p:nvSpPr>
        <p:spPr>
          <a:xfrm flipH="1">
            <a:off x="3775710" y="3365561"/>
            <a:ext cx="977139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اِنْطَلَقَتْ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1" name="Google Shape;2107;p52">
            <a:extLst>
              <a:ext uri="{FF2B5EF4-FFF2-40B4-BE49-F238E27FC236}">
                <a16:creationId xmlns:a16="http://schemas.microsoft.com/office/drawing/2014/main" id="{1DE3E9B2-F194-F91F-075F-3F5402FAC9A3}"/>
              </a:ext>
            </a:extLst>
          </p:cNvPr>
          <p:cNvSpPr txBox="1"/>
          <p:nvPr/>
        </p:nvSpPr>
        <p:spPr>
          <a:xfrm flipH="1">
            <a:off x="1333731" y="3387582"/>
            <a:ext cx="977139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اِقْتَرَبَ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Google Shape;2107;p52">
            <a:extLst>
              <a:ext uri="{FF2B5EF4-FFF2-40B4-BE49-F238E27FC236}">
                <a16:creationId xmlns:a16="http://schemas.microsoft.com/office/drawing/2014/main" id="{EC03D943-C4D0-1069-D691-06D3EAA4ED68}"/>
              </a:ext>
            </a:extLst>
          </p:cNvPr>
          <p:cNvSpPr txBox="1"/>
          <p:nvPr/>
        </p:nvSpPr>
        <p:spPr>
          <a:xfrm flipH="1">
            <a:off x="3884485" y="3983992"/>
            <a:ext cx="977139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باغَتَهُ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5" name="Google Shape;2107;p52">
            <a:extLst>
              <a:ext uri="{FF2B5EF4-FFF2-40B4-BE49-F238E27FC236}">
                <a16:creationId xmlns:a16="http://schemas.microsoft.com/office/drawing/2014/main" id="{5C74B20E-4162-D370-BF89-4CDA893F066B}"/>
              </a:ext>
            </a:extLst>
          </p:cNvPr>
          <p:cNvSpPr txBox="1"/>
          <p:nvPr/>
        </p:nvSpPr>
        <p:spPr>
          <a:xfrm flipH="1">
            <a:off x="1195540" y="3925755"/>
            <a:ext cx="977139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هَرَعَ</a:t>
            </a: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8" name="Google Shape;2107;p52">
            <a:extLst>
              <a:ext uri="{FF2B5EF4-FFF2-40B4-BE49-F238E27FC236}">
                <a16:creationId xmlns:a16="http://schemas.microsoft.com/office/drawing/2014/main" id="{44618216-66A8-9BFD-F29F-EED674235BEF}"/>
              </a:ext>
            </a:extLst>
          </p:cNvPr>
          <p:cNvSpPr txBox="1"/>
          <p:nvPr/>
        </p:nvSpPr>
        <p:spPr>
          <a:xfrm flipH="1">
            <a:off x="3881513" y="4662542"/>
            <a:ext cx="977139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اَلْأَطْفالُ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0" name="Google Shape;2107;p52">
            <a:extLst>
              <a:ext uri="{FF2B5EF4-FFF2-40B4-BE49-F238E27FC236}">
                <a16:creationId xmlns:a16="http://schemas.microsoft.com/office/drawing/2014/main" id="{4DDF9148-89D6-58C3-2DFE-DAA8A16C3805}"/>
              </a:ext>
            </a:extLst>
          </p:cNvPr>
          <p:cNvSpPr txBox="1"/>
          <p:nvPr/>
        </p:nvSpPr>
        <p:spPr>
          <a:xfrm flipH="1">
            <a:off x="1322934" y="4669277"/>
            <a:ext cx="977139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اَلْبِرَكُ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D8BEBE9-6EDA-DB4B-903D-EAC8A0664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يتقاسم جوابه؟ هل أنتم متفقون؟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39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A22358-8141-EB40-798A-EEC528F8C3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E7B7E0-E7EF-F14C-DC77-DF19BC8CD4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6FF49C-64AF-F3B0-D853-48103D146B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FC9E96-F8CA-CC76-7C16-E38DB203569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BE196-6364-6C23-8483-9744CF5AD99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B264025-9DF1-ECF9-8AD7-E22B656468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4803E1-F7C6-B020-CF51-163E16FE6C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3A1CA7A-0982-B68E-B22E-A39E5C5689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C6537CF-ABBB-C4FD-DB43-3A02D6E3CC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477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8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96D6E-6643-A503-9024-2F680F5D2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FC4CC088-1C1F-06CB-E88D-49ABFF65FB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04" r="-51804"/>
          <a:stretch>
            <a:fillRect/>
          </a:stretch>
        </p:blipFill>
        <p:spPr>
          <a:xfrm>
            <a:off x="2168874" y="2121430"/>
            <a:ext cx="4738520" cy="3600450"/>
          </a:xfrm>
        </p:spPr>
      </p:pic>
      <p:sp>
        <p:nvSpPr>
          <p:cNvPr id="25" name="Flèche : gauche 24">
            <a:extLst>
              <a:ext uri="{FF2B5EF4-FFF2-40B4-BE49-F238E27FC236}">
                <a16:creationId xmlns:a16="http://schemas.microsoft.com/office/drawing/2014/main" id="{043AE189-6C28-6973-A091-85F743F7AD03}"/>
              </a:ext>
            </a:extLst>
          </p:cNvPr>
          <p:cNvSpPr/>
          <p:nvPr/>
        </p:nvSpPr>
        <p:spPr>
          <a:xfrm>
            <a:off x="5702580" y="4018326"/>
            <a:ext cx="532014" cy="16498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41569A-324E-997A-2969-1174800F4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التعليمة رقم 1؟  عودوا إلى النص لتحديد الجواب. معكم دقيقتان.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4A6AFA9D-AD1B-F6E0-70A8-7CD35B6936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F6758CE-4E2B-8A47-3565-26728124276B}"/>
              </a:ext>
            </a:extLst>
          </p:cNvPr>
          <p:cNvSpPr/>
          <p:nvPr/>
        </p:nvSpPr>
        <p:spPr>
          <a:xfrm>
            <a:off x="3392331" y="3429000"/>
            <a:ext cx="2208335" cy="11786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58934-E0DA-10C7-957D-33537672E2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D9527F-F65D-BC19-529D-E5E5C75059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D79684-18D6-D91C-19F0-3266573EE26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E81E82-A55A-111B-A799-D0F5088E8F9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93A00EB-2638-5D6E-8E40-0A20E202481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9DF894A-8471-E33B-745A-F788BDDA121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C30AF2-72CC-E061-904D-CCF63CBE99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939793A-BF6E-37AE-BF34-D74ADCDFBC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38695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8ADB7-3186-4A15-4460-737568DBA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F462DF-2D61-094D-85F3-E88D3F247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يقرأ السؤال؟ من يتقاسم جوابه والمقطع الذي يثبت ذلك في النص؟</a:t>
            </a:r>
            <a:endParaRPr lang="fr-FR" sz="2400" i="1" dirty="0">
              <a:solidFill>
                <a:srgbClr val="7A7A7A"/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2D62359D-764E-D005-B66D-429FFF6628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BA37576-E9E6-D0E8-7236-B71DAA9564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754C87-084B-D92F-07C6-27CB2B4B6B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6B614A-DA66-3824-B95F-7E44B2137DD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F493A6-9A3B-29A7-68E8-F7C1406815F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2362208-0EF4-F164-C602-0C3F817EA6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A791670-CDCD-7117-A469-87296DAE320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7E85656-666C-76D5-574B-F5B1DD80B6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251CB37-1707-FB47-EBBE-6A99CCD9E1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ABC31FA-F57C-0D7A-6756-ABD88F46F03F}"/>
              </a:ext>
            </a:extLst>
          </p:cNvPr>
          <p:cNvGrpSpPr/>
          <p:nvPr/>
        </p:nvGrpSpPr>
        <p:grpSpPr>
          <a:xfrm>
            <a:off x="668034" y="2269348"/>
            <a:ext cx="7807931" cy="3750172"/>
            <a:chOff x="668034" y="2269348"/>
            <a:chExt cx="7807931" cy="375017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BDCA778-D514-6F53-0509-BA8CDCE6A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668034" y="2269348"/>
              <a:ext cx="7807931" cy="3750172"/>
            </a:xfrm>
            <a:prstGeom prst="roundRect">
              <a:avLst>
                <a:gd name="adj" fmla="val 16667"/>
              </a:avLst>
            </a:prstGeom>
            <a:ln>
              <a:solidFill>
                <a:srgbClr val="0097B2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" name="Signe de multiplication 2">
              <a:extLst>
                <a:ext uri="{FF2B5EF4-FFF2-40B4-BE49-F238E27FC236}">
                  <a16:creationId xmlns:a16="http://schemas.microsoft.com/office/drawing/2014/main" id="{ED8462F5-A149-B306-BB8A-BEEC18450D97}"/>
                </a:ext>
              </a:extLst>
            </p:cNvPr>
            <p:cNvSpPr/>
            <p:nvPr/>
          </p:nvSpPr>
          <p:spPr>
            <a:xfrm>
              <a:off x="818160" y="4144434"/>
              <a:ext cx="353657" cy="373711"/>
            </a:xfrm>
            <a:prstGeom prst="mathMultiply">
              <a:avLst>
                <a:gd name="adj1" fmla="val 1452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Signe de multiplication 3">
              <a:extLst>
                <a:ext uri="{FF2B5EF4-FFF2-40B4-BE49-F238E27FC236}">
                  <a16:creationId xmlns:a16="http://schemas.microsoft.com/office/drawing/2014/main" id="{E9632EB1-7B00-E362-1CC4-6E9CCB39FE9F}"/>
                </a:ext>
              </a:extLst>
            </p:cNvPr>
            <p:cNvSpPr/>
            <p:nvPr/>
          </p:nvSpPr>
          <p:spPr>
            <a:xfrm>
              <a:off x="5043541" y="4144433"/>
              <a:ext cx="353657" cy="373711"/>
            </a:xfrm>
            <a:prstGeom prst="mathMultiply">
              <a:avLst>
                <a:gd name="adj1" fmla="val 14527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4999708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6BB93-2843-745D-38BA-0216D74A2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A6805-C66D-1745-A079-0444B5BB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أجيبوا عن الأسئلة  - أمامكم  ثلاث دقائق.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66DD95E7-21CA-C18A-88E6-4C0293C9D59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031" r="-66031"/>
          <a:stretch>
            <a:fillRect/>
          </a:stretch>
        </p:blipFill>
        <p:spPr>
          <a:xfrm>
            <a:off x="1872000" y="2160000"/>
            <a:ext cx="5400000" cy="3600000"/>
          </a:xfr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D103BA24-687F-E52E-AE33-9D122C201E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12316BF-C1D1-021A-ED03-D6958E3C399E}"/>
              </a:ext>
            </a:extLst>
          </p:cNvPr>
          <p:cNvSpPr/>
          <p:nvPr/>
        </p:nvSpPr>
        <p:spPr>
          <a:xfrm>
            <a:off x="3392331" y="4605221"/>
            <a:ext cx="2359337" cy="6652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3218A3-DC66-596A-E59C-7EE98EF4089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36933B-95F5-906C-2295-4F0DB61DAE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A84BA3-E214-360F-BF1B-22C7ACB6E6A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9184D9-5A13-DCBE-6BD0-BFFFBAAC023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7892BF0-AAD2-FC13-23BD-11543BFD50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4EC505-B532-327F-6AD1-F8A4E2CC6F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4A653EE-C3D0-68CB-5FB4-56B7693CE1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F81A9FC-4A01-87A8-6DDC-0C1AE71C4B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14541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 (35د)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الكتابي: (30د)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القراءة: استثمار النص (50د)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 إملاء (25د)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4 -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168C7-B05C-F562-0109-08504FD9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255BD0C7-EE83-6F3C-1131-F542FAC82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008967" y="3237239"/>
            <a:ext cx="4660938" cy="2190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1BE149D2-062D-A743-AB48-74311C8B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جوابه عن السؤال؟ ما المقطع في النص الذي يثبت ذلك؟ هل أنتم متفقون؟</a:t>
            </a:r>
            <a:endParaRPr lang="fr-FR" sz="2400" i="1" dirty="0">
              <a:solidFill>
                <a:srgbClr val="7A7A7A"/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141A2609-BC79-D27B-35C3-4E02F52843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75611"/>
            <a:ext cx="828000" cy="828000"/>
          </a:xfrm>
        </p:spPr>
      </p:pic>
      <p:pic>
        <p:nvPicPr>
          <p:cNvPr id="13" name="Espace réservé pour une image  13">
            <a:extLst>
              <a:ext uri="{FF2B5EF4-FFF2-40B4-BE49-F238E27FC236}">
                <a16:creationId xmlns:a16="http://schemas.microsoft.com/office/drawing/2014/main" id="{DDAA971E-F390-D4E5-6DFF-1A52986FB4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87" r="-23087"/>
          <a:stretch>
            <a:fillRect/>
          </a:stretch>
        </p:blipFill>
        <p:spPr>
          <a:xfrm>
            <a:off x="377505" y="2160000"/>
            <a:ext cx="3774868" cy="3600000"/>
          </a:xfrm>
          <a:prstGeom prst="round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742930F-9883-4151-3AA1-F29DC85352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F9D65E-1B8F-ACBE-C70C-C150E8A55EC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0B59E7-6DC9-C2F4-2278-0FE64764B4C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291E16-9395-6E97-026E-5D592630920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729D2E3-2C99-C8B7-A464-7CE27E224C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13F8AC5-B973-C24B-E996-7C28F7C0BF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7A97FB1-8F01-E0A0-4F0F-A054BFB9775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2910A9E-FA34-81EF-D19C-DCADE6DE60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731411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F2C65-074E-687D-CE3C-3094F289F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DC589156-CBD7-EE2A-B090-BEF1188B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845" y="3244794"/>
            <a:ext cx="4314102" cy="2027539"/>
          </a:xfrm>
          <a:prstGeom prst="rect">
            <a:avLst/>
          </a:prstGeom>
        </p:spPr>
      </p:pic>
      <p:sp>
        <p:nvSpPr>
          <p:cNvPr id="14" name="Google Shape;2107;p52">
            <a:extLst>
              <a:ext uri="{FF2B5EF4-FFF2-40B4-BE49-F238E27FC236}">
                <a16:creationId xmlns:a16="http://schemas.microsoft.com/office/drawing/2014/main" id="{7333685A-D1BD-D671-CBC3-2FF39BD8BD7B}"/>
              </a:ext>
            </a:extLst>
          </p:cNvPr>
          <p:cNvSpPr txBox="1"/>
          <p:nvPr/>
        </p:nvSpPr>
        <p:spPr>
          <a:xfrm flipH="1">
            <a:off x="4827047" y="3742126"/>
            <a:ext cx="4105468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شَعَرَ مُرادٌ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بِٱلْأَلَمِ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لَمّا سَقَطَ على ٱلْأَرْضِ.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Google Shape;2107;p52">
            <a:extLst>
              <a:ext uri="{FF2B5EF4-FFF2-40B4-BE49-F238E27FC236}">
                <a16:creationId xmlns:a16="http://schemas.microsoft.com/office/drawing/2014/main" id="{8F845F82-C83A-6757-2584-DF9CB2B50C9F}"/>
              </a:ext>
            </a:extLst>
          </p:cNvPr>
          <p:cNvSpPr txBox="1"/>
          <p:nvPr/>
        </p:nvSpPr>
        <p:spPr>
          <a:xfrm flipH="1">
            <a:off x="4552042" y="4883790"/>
            <a:ext cx="4314102" cy="59641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شَعَرَ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ٱلْأَطْفالُ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أَثْناءَ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ٱلْمُباراةِ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بٱلْفَرَحِ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وَٱلْحَماسِ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ct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B29EF61-6F5D-9247-8736-D3A69280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 </a:t>
            </a:r>
            <a:endParaRPr lang="fr-FR" sz="2400" i="1" dirty="0">
              <a:solidFill>
                <a:srgbClr val="7A7A7A"/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DB62256D-6F59-2241-352D-AD19F08C87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96096E-F668-CC57-DC12-A1EFE13E4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2" y="1862554"/>
            <a:ext cx="2840705" cy="39600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C64BAEA-1A40-433C-8E5C-C3DBAB9DB32B}"/>
              </a:ext>
            </a:extLst>
          </p:cNvPr>
          <p:cNvCxnSpPr>
            <a:cxnSpLocks/>
          </p:cNvCxnSpPr>
          <p:nvPr/>
        </p:nvCxnSpPr>
        <p:spPr>
          <a:xfrm>
            <a:off x="709779" y="2933452"/>
            <a:ext cx="68279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71F0FBDB-25E9-4FC1-1499-830B317ED1B3}"/>
              </a:ext>
            </a:extLst>
          </p:cNvPr>
          <p:cNvCxnSpPr>
            <a:cxnSpLocks/>
          </p:cNvCxnSpPr>
          <p:nvPr/>
        </p:nvCxnSpPr>
        <p:spPr>
          <a:xfrm>
            <a:off x="2609885" y="3048141"/>
            <a:ext cx="26005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F90ECAE5-9B0F-FDD4-35EA-D357B5216CAC}"/>
              </a:ext>
            </a:extLst>
          </p:cNvPr>
          <p:cNvCxnSpPr>
            <a:cxnSpLocks/>
          </p:cNvCxnSpPr>
          <p:nvPr/>
        </p:nvCxnSpPr>
        <p:spPr>
          <a:xfrm>
            <a:off x="1889341" y="3858381"/>
            <a:ext cx="91258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C859B9A2-AC58-E932-8A81-D6E608D43FF9}"/>
              </a:ext>
            </a:extLst>
          </p:cNvPr>
          <p:cNvCxnSpPr>
            <a:cxnSpLocks/>
          </p:cNvCxnSpPr>
          <p:nvPr/>
        </p:nvCxnSpPr>
        <p:spPr>
          <a:xfrm flipH="1" flipV="1">
            <a:off x="2643487" y="3737179"/>
            <a:ext cx="2457019" cy="303152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0A5F392-F178-24D3-936A-70817CF14138}"/>
              </a:ext>
            </a:extLst>
          </p:cNvPr>
          <p:cNvCxnSpPr>
            <a:cxnSpLocks/>
          </p:cNvCxnSpPr>
          <p:nvPr/>
        </p:nvCxnSpPr>
        <p:spPr>
          <a:xfrm flipH="1" flipV="1">
            <a:off x="1263011" y="2990725"/>
            <a:ext cx="3289031" cy="2191270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DB09B47-075A-43D7-B23D-D5B9CF4ED2C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58E96C-D360-2473-9A5E-869807AB005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837047-B240-16AB-6EEB-F7E5718A491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0A7474-A38C-0CEC-099F-B6E7989218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865C4D4-8D7F-68D0-6D6B-9D4D010291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392DB70-CB77-5D72-C5F7-28BA57320F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5FCBCD9-93D8-66DC-DACC-B1DD3D94F9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0268910-0DE4-EFC2-1FE8-6131A5D010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191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E30E-5B01-082A-4B2A-806AC9D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72CDF0-27BE-9535-5703-E1D857C35152}"/>
              </a:ext>
            </a:extLst>
          </p:cNvPr>
          <p:cNvSpPr txBox="1"/>
          <p:nvPr/>
        </p:nvSpPr>
        <p:spPr>
          <a:xfrm>
            <a:off x="3248660" y="1202266"/>
            <a:ext cx="2815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فسحة قصيرة 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iddle 3">
            <a:hlinkClick r:id="" action="ppaction://media"/>
            <a:extLst>
              <a:ext uri="{FF2B5EF4-FFF2-40B4-BE49-F238E27FC236}">
                <a16:creationId xmlns:a16="http://schemas.microsoft.com/office/drawing/2014/main" id="{E3D1B4E6-B711-C2A8-D098-A9F7AE3BC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36" y="2033263"/>
            <a:ext cx="6753013" cy="379857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DE4D3D5-1DE2-25CA-737C-F4F429D69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E15EF-15BA-CF86-0815-77869783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الكلمة اللغز: كلمة تدل على تصرف ينبغي أن نقوم به إذا أخطئنا في حق الآخرين؟</a:t>
            </a:r>
            <a:endParaRPr lang="fr-FR" sz="2000" dirty="0">
              <a:solidFill>
                <a:srgbClr val="7A7A7A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45A37A-BA0A-2BAE-504B-F3BEFD0B9AD5}"/>
              </a:ext>
            </a:extLst>
          </p:cNvPr>
          <p:cNvSpPr txBox="1"/>
          <p:nvPr/>
        </p:nvSpPr>
        <p:spPr>
          <a:xfrm>
            <a:off x="4018241" y="2014142"/>
            <a:ext cx="1297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؟</a:t>
            </a:r>
            <a:endParaRPr kumimoji="0" lang="fr-FR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F661BCD7-89DB-8FD1-4D92-6DBE5738AADB}"/>
              </a:ext>
            </a:extLst>
          </p:cNvPr>
          <p:cNvSpPr txBox="1"/>
          <p:nvPr/>
        </p:nvSpPr>
        <p:spPr>
          <a:xfrm>
            <a:off x="931178" y="2967335"/>
            <a:ext cx="72816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5400" dirty="0">
                <a:solidFill>
                  <a:srgbClr val="424D7C"/>
                </a:solidFill>
                <a:cs typeface="Microsoft Uighur" panose="02000000000000000000" pitchFamily="2" charset="-78"/>
              </a:rPr>
              <a:t>تَصَرُّفٌّ ينْبَغي أَنْ نَقومَ بِهِ إِذا أَخْطَأْنا في حَقِّ</a:t>
            </a:r>
            <a:r>
              <a:rPr lang="fr-FR" sz="5400" dirty="0">
                <a:solidFill>
                  <a:srgbClr val="424D7C"/>
                </a:solidFill>
                <a:cs typeface="Microsoft Uighur" panose="02000000000000000000" pitchFamily="2" charset="-78"/>
              </a:rPr>
              <a:t> </a:t>
            </a:r>
            <a:r>
              <a:rPr lang="ar-MA" sz="5400" dirty="0" err="1">
                <a:solidFill>
                  <a:srgbClr val="424D7C"/>
                </a:solidFill>
                <a:cs typeface="Microsoft Uighur" panose="02000000000000000000" pitchFamily="2" charset="-78"/>
              </a:rPr>
              <a:t>ٱلْآخَرين</a:t>
            </a:r>
            <a:r>
              <a:rPr lang="ar-MA" sz="5400" dirty="0">
                <a:solidFill>
                  <a:srgbClr val="424D7C"/>
                </a:solidFill>
                <a:cs typeface="Microsoft Uighur" panose="02000000000000000000" pitchFamily="2" charset="-78"/>
              </a:rPr>
              <a:t>.</a:t>
            </a:r>
            <a:endParaRPr lang="fr-FR" sz="5400" dirty="0">
              <a:solidFill>
                <a:srgbClr val="424D7C"/>
              </a:solidFill>
            </a:endParaRPr>
          </a:p>
        </p:txBody>
      </p:sp>
      <p:pic>
        <p:nvPicPr>
          <p:cNvPr id="17" name="Espace réservé pour une image  16" descr="Une image contenant dessin humoristique, jouet, Animation&#10;&#10;Le contenu généré par l’IA peut être incorrect.">
            <a:extLst>
              <a:ext uri="{FF2B5EF4-FFF2-40B4-BE49-F238E27FC236}">
                <a16:creationId xmlns:a16="http://schemas.microsoft.com/office/drawing/2014/main" id="{E4CE6860-D70B-CD89-DC37-82BA7FFA93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E4A5AA-2DCD-9013-AB87-FFC0460B7EC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88911B-4609-D78D-52A9-321C0AD77E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9CCBEB-A1F2-F03B-D2A7-D81715CE37A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A6020F-BD5F-464C-4510-D1A8461F633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FD16F79-73F9-B5E0-637B-C8904A6471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B1DACED-E311-FEAC-DF2E-8EF803D9DC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70EB66C-A1F4-1379-2591-8FA2235203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9E1BBE-02C4-58C3-E448-D3FAC293F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40627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الكلمة اللغز: ماذا نسمي تقديرنا للآخرين ومعاملتنا لهم بشكل لائق؟</a:t>
            </a:r>
            <a:endParaRPr lang="fr-FR" sz="2400" b="1" i="1" dirty="0">
              <a:solidFill>
                <a:srgbClr val="7A7A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D0B631CF-4FF2-1FB3-D101-7B5D823856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C91FAA-B58D-4158-40A3-4225479251E4}"/>
              </a:ext>
            </a:extLst>
          </p:cNvPr>
          <p:cNvSpPr txBox="1"/>
          <p:nvPr/>
        </p:nvSpPr>
        <p:spPr>
          <a:xfrm>
            <a:off x="4018241" y="2014142"/>
            <a:ext cx="12978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8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؟</a:t>
            </a:r>
            <a:endParaRPr kumimoji="0" lang="fr-FR" sz="8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2">
            <a:extLst>
              <a:ext uri="{FF2B5EF4-FFF2-40B4-BE49-F238E27FC236}">
                <a16:creationId xmlns:a16="http://schemas.microsoft.com/office/drawing/2014/main" id="{3CC28B58-C26D-9C85-EAEA-188C971309B8}"/>
              </a:ext>
            </a:extLst>
          </p:cNvPr>
          <p:cNvSpPr txBox="1"/>
          <p:nvPr/>
        </p:nvSpPr>
        <p:spPr>
          <a:xfrm>
            <a:off x="735882" y="2967335"/>
            <a:ext cx="7672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sz="5400" dirty="0">
                <a:solidFill>
                  <a:srgbClr val="424D7C"/>
                </a:solidFill>
                <a:cs typeface="Microsoft Uighur" panose="02000000000000000000" pitchFamily="2" charset="-78"/>
              </a:rPr>
              <a:t>تَقْديرُ ٱلْآخَرينَ وَمُعامَلَتُهُمْ بِشَكْلٍ لائِقٍ.</a:t>
            </a:r>
            <a:endParaRPr lang="fr-FR" sz="5400" dirty="0">
              <a:solidFill>
                <a:srgbClr val="424D7C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3F1FB8-8174-7D72-EF32-15AF0358EA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1F1611-B4E2-63B2-FE4E-92A26D091AC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CDE208-8C97-249B-40CC-12F44639B3E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B07137-0D54-F64B-C7BF-8089FD8AFF2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EA0ED88-828E-10E5-7473-985689D85B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ED695D0-6299-8A5F-F281-27E449017A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CB0CEC-8338-D348-1938-6F5CFD96F91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9E9C130-96C4-D928-60AA-7863BFEB7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96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0426A-FBB2-0E7D-E60E-5F11CF012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33589CC2-AEE9-7E82-FD2B-50CF31CD0FFF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315276E-52C1-F28B-F77D-4A017638B858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AE6A1C0-65C9-1108-A1F3-081126EDC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إملاء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BCC3B7A-32D5-469E-FBDB-9FA344B5AEA1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2800" b="1" dirty="0">
                <a:cs typeface="Microsoft Uighur" panose="02000000000000000000" pitchFamily="2" charset="-78"/>
              </a:rPr>
              <a:t>"ال" شمسية و "ال" قمرية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CD949C7-CEE2-D12F-074D-7A61936FB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390" y="3055673"/>
            <a:ext cx="536340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B64109-8DB6-3773-06C6-510978A8FE75}"/>
              </a:ext>
            </a:extLst>
          </p:cNvPr>
          <p:cNvSpPr txBox="1"/>
          <p:nvPr/>
        </p:nvSpPr>
        <p:spPr>
          <a:xfrm>
            <a:off x="2843059" y="296422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01 - إملاء</a:t>
            </a:r>
            <a:endParaRPr lang="fr-FR" sz="2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0D0AE3AB-2C43-0A2C-2386-117182E245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342169" y="2847159"/>
            <a:ext cx="648000" cy="64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30E5C3-E0A6-874F-AF1E-B8F240C652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1770" y="1503424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927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5EBAD-5E93-BA63-09C7-E9B2C1C8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1E5C1594-B7AA-444C-A69D-8F0500A7F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سَنَتَعَرَّفُ الآن كَيْفَ نُمَيِّزُ بَيْنَ "اَلْ" اَلشَّمْسِيَّةِ و "اَلْ" اَلْقَمَرِيَّةِ نُطْقاً وَرَسْماً.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769D8F4E-A8BE-C075-1695-E53DB73D18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3" descr="A yellow sun with a smiling face&#10;&#10;Description automatically generated">
            <a:extLst>
              <a:ext uri="{FF2B5EF4-FFF2-40B4-BE49-F238E27FC236}">
                <a16:creationId xmlns:a16="http://schemas.microsoft.com/office/drawing/2014/main" id="{A33B9DD3-9346-EE26-B4FD-954D1BF9B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4" b="-3734"/>
          <a:stretch>
            <a:fillRect/>
          </a:stretch>
        </p:blipFill>
        <p:spPr>
          <a:xfrm>
            <a:off x="4454540" y="1852612"/>
            <a:ext cx="2933701" cy="3152775"/>
          </a:xfrm>
          <a:prstGeom prst="rect">
            <a:avLst/>
          </a:prstGeom>
        </p:spPr>
      </p:pic>
      <p:pic>
        <p:nvPicPr>
          <p:cNvPr id="9" name="Picture 3" descr="A yellow crescent moon in a black background&#10;&#10;Description automatically generated">
            <a:extLst>
              <a:ext uri="{FF2B5EF4-FFF2-40B4-BE49-F238E27FC236}">
                <a16:creationId xmlns:a16="http://schemas.microsoft.com/office/drawing/2014/main" id="{8610A924-2099-601B-3917-48ED98B594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4" b="-3464"/>
          <a:stretch>
            <a:fillRect/>
          </a:stretch>
        </p:blipFill>
        <p:spPr>
          <a:xfrm>
            <a:off x="2553324" y="2114278"/>
            <a:ext cx="2459085" cy="26294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104D96-05E1-F5F0-AB24-DA84D44401D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AF509-EAE0-C64D-3C05-566680E0ADF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AF847-65B2-57FA-36BD-0FF456C3B13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C36F5-4682-DB4E-92D0-3E98584654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D732EF-AA09-688C-FA50-C5A1435EBF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9D20846-F3C0-0CA7-4BA0-B50FF14E1C6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EC4ED40-0079-DA46-40F7-F8DF1D6C418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AA48FBD-0ABA-2C05-1289-DD94CD041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670409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831E3-2426-3E77-133D-4BF996A3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66C3E4E-8383-BF04-5A66-044BA1500E39}"/>
              </a:ext>
            </a:extLst>
          </p:cNvPr>
          <p:cNvSpPr txBox="1"/>
          <p:nvPr/>
        </p:nvSpPr>
        <p:spPr>
          <a:xfrm>
            <a:off x="1306470" y="483739"/>
            <a:ext cx="69106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5" name="Phylactère : pensées 14">
            <a:extLst>
              <a:ext uri="{FF2B5EF4-FFF2-40B4-BE49-F238E27FC236}">
                <a16:creationId xmlns:a16="http://schemas.microsoft.com/office/drawing/2014/main" id="{2DEC361B-D0FA-53AF-3B20-EDB189426EF3}"/>
              </a:ext>
            </a:extLst>
          </p:cNvPr>
          <p:cNvSpPr/>
          <p:nvPr/>
        </p:nvSpPr>
        <p:spPr>
          <a:xfrm>
            <a:off x="4077098" y="1717482"/>
            <a:ext cx="4001427" cy="2266121"/>
          </a:xfrm>
          <a:prstGeom prst="cloudCallout">
            <a:avLst>
              <a:gd name="adj1" fmla="val -64881"/>
              <a:gd name="adj2" fmla="val 5548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المدرسة - الاحترام - الصداقة - المكتبة - ...</a:t>
            </a:r>
            <a:endParaRPr lang="fr-FR" sz="28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2BC0D90-7C4D-1344-AAED-D87AF883E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عندما أقرأ كلمات تبتدئ ب "ال" أحتار كيف أنطقها، فتارة أنطقها  "اَلْ وتارة أنطقها  "أَ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DF8A933A-9E16-0B4E-9CDD-D49BE9C3D0B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000" r="-25000"/>
          <a:stretch>
            <a:fillRect/>
          </a:stretch>
        </p:blipFill>
        <p:spPr>
          <a:xfrm>
            <a:off x="401644" y="3708806"/>
            <a:ext cx="4119206" cy="2746137"/>
          </a:xfrm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E96F0EE-4B9C-81AB-AAC2-646DF7C63F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CF4DBB-16B6-6364-8D46-B4DC4326A65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232330-352C-3EF2-1867-7DB8B88649D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8B9058-F9B9-D036-23E2-91BBA39BFBA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C143ED-700D-2AEE-B43E-960EDF54EB7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60EEC81-8D04-5111-79AE-5146B675C4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A23347-D3D9-0A98-6525-5277D4938BD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11D11D1-7EE5-05F6-5845-36DCA7A349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00CC318-EB60-40BB-B507-F9C1E1629B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074620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29AE6-80BE-6173-318E-3A6D91CA1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 de texte 9">
            <a:extLst>
              <a:ext uri="{FF2B5EF4-FFF2-40B4-BE49-F238E27FC236}">
                <a16:creationId xmlns:a16="http://schemas.microsoft.com/office/drawing/2014/main" id="{830F0CDA-1BE4-85CE-4064-062C91DA1D94}"/>
              </a:ext>
            </a:extLst>
          </p:cNvPr>
          <p:cNvSpPr txBox="1"/>
          <p:nvPr/>
        </p:nvSpPr>
        <p:spPr>
          <a:xfrm>
            <a:off x="5499329" y="2908231"/>
            <a:ext cx="1379748" cy="104153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قَمَرُ</a:t>
            </a: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Picture 3" descr="A yellow crescent moon in a black background&#10;&#10;Description automatically generated">
            <a:extLst>
              <a:ext uri="{FF2B5EF4-FFF2-40B4-BE49-F238E27FC236}">
                <a16:creationId xmlns:a16="http://schemas.microsoft.com/office/drawing/2014/main" id="{CF9DA041-BF4E-FEF4-60BC-9A23F4737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4" b="-3464"/>
          <a:stretch>
            <a:fillRect/>
          </a:stretch>
        </p:blipFill>
        <p:spPr>
          <a:xfrm>
            <a:off x="2112915" y="2167472"/>
            <a:ext cx="2459085" cy="2629442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BDD99053-3286-734C-AC40-389FEA084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ألاحظ الكلمة وأنطق : اَلْقَمَرُ.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B57D19DC-AD12-9933-AF40-F7C56F242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BF716A-4AFE-481A-6DEB-5F52C76B65B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3491FB-314D-4334-4104-7CEE97D847F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DCF023-4CE1-ED75-46D0-6A85CC338FE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6E7430-4E0F-3F2B-5F47-7EA8CE4D4C5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B04E011-3FD4-7B9E-9AD7-BA4B6899EC8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CA3586-A107-8173-65FB-64FD5577DA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4761AD-D586-E195-52E3-39E13FC6F16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C57A133-3F2B-D4AE-B599-AED1F8F38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988822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76A7D-DC15-0823-F52B-7BA23D51E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ECB29381-4E7D-3A48-8C17-FBB5C560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اللام في كلمة اَلْقمر تُنطق. </a:t>
            </a:r>
            <a:endParaRPr lang="fr-FR" sz="2400" b="1" dirty="0">
              <a:solidFill>
                <a:srgbClr val="7A7A7A"/>
              </a:solidFill>
            </a:endParaRPr>
          </a:p>
        </p:txBody>
      </p:sp>
      <p:sp>
        <p:nvSpPr>
          <p:cNvPr id="2" name="Zone de texte 9">
            <a:extLst>
              <a:ext uri="{FF2B5EF4-FFF2-40B4-BE49-F238E27FC236}">
                <a16:creationId xmlns:a16="http://schemas.microsoft.com/office/drawing/2014/main" id="{EB37ADD6-2877-5098-662C-98FAF29A7288}"/>
              </a:ext>
            </a:extLst>
          </p:cNvPr>
          <p:cNvSpPr txBox="1"/>
          <p:nvPr/>
        </p:nvSpPr>
        <p:spPr>
          <a:xfrm>
            <a:off x="4925290" y="2908231"/>
            <a:ext cx="1630153" cy="104153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اَلْــــ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قَمَر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Picture 3" descr="A yellow crescent moon in a black background&#10;&#10;Description automatically generated">
            <a:extLst>
              <a:ext uri="{FF2B5EF4-FFF2-40B4-BE49-F238E27FC236}">
                <a16:creationId xmlns:a16="http://schemas.microsoft.com/office/drawing/2014/main" id="{582093FE-2D30-A62F-C741-DE91C3501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4" b="-3464"/>
          <a:stretch>
            <a:fillRect/>
          </a:stretch>
        </p:blipFill>
        <p:spPr>
          <a:xfrm>
            <a:off x="2271232" y="2218272"/>
            <a:ext cx="2459085" cy="2629442"/>
          </a:xfrm>
          <a:prstGeom prst="rect">
            <a:avLst/>
          </a:prstGeom>
        </p:spPr>
      </p:pic>
      <p:sp>
        <p:nvSpPr>
          <p:cNvPr id="5" name="Flèche : haut 4">
            <a:extLst>
              <a:ext uri="{FF2B5EF4-FFF2-40B4-BE49-F238E27FC236}">
                <a16:creationId xmlns:a16="http://schemas.microsoft.com/office/drawing/2014/main" id="{7F159D02-F52A-ADD6-F93B-51A528DE31BD}"/>
              </a:ext>
            </a:extLst>
          </p:cNvPr>
          <p:cNvSpPr/>
          <p:nvPr/>
        </p:nvSpPr>
        <p:spPr>
          <a:xfrm>
            <a:off x="6062996" y="3882236"/>
            <a:ext cx="203200" cy="268101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45D221-A8F3-2CB1-F387-1B3A38BFE3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D5FE17-3695-04A5-286E-B54106EE502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2CE2D1-7475-F16D-8BBF-E02905E81D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B32FA-8740-00E0-9A36-0241EF15101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C65881C-BCF1-44E1-2459-44686B554F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3DA41F5-CA48-F725-31DB-989E97223C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A53A154-3452-5A48-1B82-CC8AF1A953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32E13CF-04B0-513C-5E79-490850C3D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3427433-8AA4-E1A0-670A-B172550705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0791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هيكلة حصة اليوم</a:t>
            </a:r>
            <a:endParaRPr lang="fr-MA" dirty="0">
              <a:solidFill>
                <a:srgbClr val="424D7B"/>
              </a:solidFill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ClrTx/>
            </a:pPr>
            <a:r>
              <a:rPr lang="ar-MA" sz="1400" b="1" dirty="0">
                <a:cs typeface="Microsoft Uighur" panose="02000000000000000000" pitchFamily="2" charset="-78"/>
              </a:rPr>
              <a:t>اَلصَّديقُ ٱلْجَديدُ:</a:t>
            </a:r>
          </a:p>
          <a:p>
            <a:pPr lvl="1">
              <a:buClrTx/>
            </a:pPr>
            <a:r>
              <a:rPr lang="ar-MA" sz="1200" b="1" dirty="0">
                <a:cs typeface="Microsoft Uighur" panose="02000000000000000000" pitchFamily="2" charset="-78"/>
              </a:rPr>
              <a:t>قراءات فردية</a:t>
            </a:r>
          </a:p>
          <a:p>
            <a:pPr lvl="1">
              <a:buClrTx/>
            </a:pPr>
            <a:r>
              <a:rPr lang="ar-MA" sz="1200" b="1" dirty="0">
                <a:cs typeface="Microsoft Uighur" panose="02000000000000000000" pitchFamily="2" charset="-78"/>
              </a:rPr>
              <a:t>استثمار النص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50988" y="2939825"/>
            <a:ext cx="468312" cy="468313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ar-MA" sz="1800" b="1" dirty="0">
                <a:cs typeface="Microsoft Uighur" panose="02000000000000000000" pitchFamily="2" charset="-78"/>
              </a:rPr>
              <a:t>"ال" شمسية و "ال" قمرية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550988" y="4210050"/>
            <a:ext cx="468312" cy="468313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طلاقة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061BD-DCA5-5BEC-28FC-5F5105295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28A385F-C16B-144F-8733-7F53704B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الحرف الذي يأتي بعد  "اَلْ" ليس مشددا.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" name="Zone de texte 9">
            <a:extLst>
              <a:ext uri="{FF2B5EF4-FFF2-40B4-BE49-F238E27FC236}">
                <a16:creationId xmlns:a16="http://schemas.microsoft.com/office/drawing/2014/main" id="{A39CE301-ED5B-6E94-12C1-9A2F1B967F8E}"/>
              </a:ext>
            </a:extLst>
          </p:cNvPr>
          <p:cNvSpPr txBox="1"/>
          <p:nvPr/>
        </p:nvSpPr>
        <p:spPr>
          <a:xfrm>
            <a:off x="4925290" y="2908231"/>
            <a:ext cx="1630153" cy="104153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اَلْــــ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قَمَر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Picture 3" descr="A yellow crescent moon in a black background&#10;&#10;Description automatically generated">
            <a:extLst>
              <a:ext uri="{FF2B5EF4-FFF2-40B4-BE49-F238E27FC236}">
                <a16:creationId xmlns:a16="http://schemas.microsoft.com/office/drawing/2014/main" id="{7C7CAB3C-7A7A-6CEB-D03B-DB8EAE7D3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4" b="-3464"/>
          <a:stretch>
            <a:fillRect/>
          </a:stretch>
        </p:blipFill>
        <p:spPr>
          <a:xfrm>
            <a:off x="2271232" y="2218272"/>
            <a:ext cx="2459085" cy="2629442"/>
          </a:xfrm>
          <a:prstGeom prst="rect">
            <a:avLst/>
          </a:prstGeom>
        </p:spPr>
      </p:pic>
      <p:sp>
        <p:nvSpPr>
          <p:cNvPr id="5" name="Flèche : haut 4">
            <a:extLst>
              <a:ext uri="{FF2B5EF4-FFF2-40B4-BE49-F238E27FC236}">
                <a16:creationId xmlns:a16="http://schemas.microsoft.com/office/drawing/2014/main" id="{89D132D6-1850-FD4B-E1B8-DA3BB39AC548}"/>
              </a:ext>
            </a:extLst>
          </p:cNvPr>
          <p:cNvSpPr/>
          <p:nvPr/>
        </p:nvSpPr>
        <p:spPr>
          <a:xfrm>
            <a:off x="6062996" y="3873358"/>
            <a:ext cx="203200" cy="268101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90D133-C6F5-0913-98C6-0B758EFC639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9229B-94E3-F681-C2D2-0605B824226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C05543-5398-2AD4-A7B5-F7D51BD5297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82075D-0DCB-2F96-0A5B-BD363C2FC6F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00FF86E-8E05-6567-A833-448CCCCB00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830B896-B824-58C8-566C-58DD6D4725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CA2CC6-12DA-27A3-8E49-436AD45D78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C970790-EC9A-2B59-7C61-B7CFCC33A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3F88706-572E-9A86-EADE-0EC58415FB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2647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43277-6DB8-277C-E8D1-C6EF24CDF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A yellow crescent moon in a black background&#10;&#10;Description automatically generated">
            <a:extLst>
              <a:ext uri="{FF2B5EF4-FFF2-40B4-BE49-F238E27FC236}">
                <a16:creationId xmlns:a16="http://schemas.microsoft.com/office/drawing/2014/main" id="{871CBF98-3C5D-E260-4EB7-1CB67B5A4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64" b="-3464"/>
          <a:stretch>
            <a:fillRect/>
          </a:stretch>
        </p:blipFill>
        <p:spPr>
          <a:xfrm>
            <a:off x="5415346" y="2038863"/>
            <a:ext cx="2459085" cy="2629442"/>
          </a:xfrm>
          <a:prstGeom prst="rect">
            <a:avLst/>
          </a:prstGeom>
        </p:spPr>
      </p:pic>
      <p:sp>
        <p:nvSpPr>
          <p:cNvPr id="26" name="Zone de texte 9">
            <a:extLst>
              <a:ext uri="{FF2B5EF4-FFF2-40B4-BE49-F238E27FC236}">
                <a16:creationId xmlns:a16="http://schemas.microsoft.com/office/drawing/2014/main" id="{B5E34B86-7EC1-8C71-8EFB-3E3BED770669}"/>
              </a:ext>
            </a:extLst>
          </p:cNvPr>
          <p:cNvSpPr txBox="1"/>
          <p:nvPr/>
        </p:nvSpPr>
        <p:spPr>
          <a:xfrm>
            <a:off x="5730009" y="4668305"/>
            <a:ext cx="1630153" cy="104153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اَلْــــ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قَمَر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Zone de texte 9">
            <a:extLst>
              <a:ext uri="{FF2B5EF4-FFF2-40B4-BE49-F238E27FC236}">
                <a16:creationId xmlns:a16="http://schemas.microsoft.com/office/drawing/2014/main" id="{4BC75C43-ABD2-F4E8-E926-C64E15724BAD}"/>
              </a:ext>
            </a:extLst>
          </p:cNvPr>
          <p:cNvSpPr txBox="1"/>
          <p:nvPr/>
        </p:nvSpPr>
        <p:spPr>
          <a:xfrm>
            <a:off x="1269569" y="1932800"/>
            <a:ext cx="3060635" cy="10415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حَرْفُ ٱللّامِ يُنْطَقُ.</a:t>
            </a:r>
            <a:endParaRPr kumimoji="0" lang="fr-FR" sz="200" b="0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7" name="Zone de texte 9">
            <a:extLst>
              <a:ext uri="{FF2B5EF4-FFF2-40B4-BE49-F238E27FC236}">
                <a16:creationId xmlns:a16="http://schemas.microsoft.com/office/drawing/2014/main" id="{965C4A86-E115-5CCF-45F2-F6EEE1352F29}"/>
              </a:ext>
            </a:extLst>
          </p:cNvPr>
          <p:cNvSpPr txBox="1"/>
          <p:nvPr/>
        </p:nvSpPr>
        <p:spPr>
          <a:xfrm>
            <a:off x="517102" y="2832815"/>
            <a:ext cx="4482949" cy="10415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اَلْحَرْفُ بَعْدَ "اَلْ" لَيْسَ مُشَدَّداً.</a:t>
            </a:r>
            <a:endParaRPr kumimoji="0" lang="fr-FR" sz="200" b="0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8" name="Flèche : bas 17">
            <a:extLst>
              <a:ext uri="{FF2B5EF4-FFF2-40B4-BE49-F238E27FC236}">
                <a16:creationId xmlns:a16="http://schemas.microsoft.com/office/drawing/2014/main" id="{802951BF-467E-7622-E4EA-7E9225B72D08}"/>
              </a:ext>
            </a:extLst>
          </p:cNvPr>
          <p:cNvSpPr/>
          <p:nvPr/>
        </p:nvSpPr>
        <p:spPr>
          <a:xfrm>
            <a:off x="2550160" y="4053840"/>
            <a:ext cx="541377" cy="457200"/>
          </a:xfrm>
          <a:prstGeom prst="downArrow">
            <a:avLst/>
          </a:prstGeom>
          <a:solidFill>
            <a:srgbClr val="424D7C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 de texte 9">
            <a:extLst>
              <a:ext uri="{FF2B5EF4-FFF2-40B4-BE49-F238E27FC236}">
                <a16:creationId xmlns:a16="http://schemas.microsoft.com/office/drawing/2014/main" id="{9B740623-2212-DB22-351B-824E8F5781B8}"/>
              </a:ext>
            </a:extLst>
          </p:cNvPr>
          <p:cNvSpPr txBox="1"/>
          <p:nvPr/>
        </p:nvSpPr>
        <p:spPr>
          <a:xfrm>
            <a:off x="829838" y="4923303"/>
            <a:ext cx="4335102" cy="10415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"اَلْ" قَمَرِيَّةٌ</a:t>
            </a:r>
            <a:endParaRPr kumimoji="0" lang="fr-FR" sz="300" b="0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96F91A84-733D-A74E-BAF3-D8CFA0F4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حَرْفُ ٱللّامِ يُنْطَقُ وَ ٱلْحَرْفُ بَعْدَ "اَلْ" ليس  مُشَدَّداً نسمي "اَلْ" قَمَرِيَّةً.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6FF335-0D0A-D408-358E-D24EA1AB31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3382BD-9AA8-69C0-54B9-4FD7E52A792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F197A4-329A-35A9-3DFB-64C65C163BD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878A9A-12CD-D301-296F-8F74118B79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C00D6-3453-8749-56C8-881E2447932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924EBD0-1F81-316D-F3E4-AD22AB79906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50F3F37-EBCE-53E6-E934-18789CCFA2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A470231-74DE-5783-5E7E-05FC667D0A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9F2A1CF-CD4E-ACE3-FC12-9BEE8E2F2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102289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4ADC2-61FB-319F-A817-F246E541A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 de texte 9">
            <a:extLst>
              <a:ext uri="{FF2B5EF4-FFF2-40B4-BE49-F238E27FC236}">
                <a16:creationId xmlns:a16="http://schemas.microsoft.com/office/drawing/2014/main" id="{A98C3F66-5359-D1AC-BD39-C85D99C72042}"/>
              </a:ext>
            </a:extLst>
          </p:cNvPr>
          <p:cNvSpPr txBox="1"/>
          <p:nvPr/>
        </p:nvSpPr>
        <p:spPr>
          <a:xfrm>
            <a:off x="5435556" y="2802575"/>
            <a:ext cx="1921099" cy="104153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 defTabSz="514350" rtl="1">
              <a:lnSpc>
                <a:spcPct val="107000"/>
              </a:lnSpc>
              <a:spcAft>
                <a:spcPts val="450"/>
              </a:spcAft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</a:t>
            </a:r>
            <a:r>
              <a:rPr lang="ar-MA" sz="7200" b="1" kern="100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مْسُ</a:t>
            </a:r>
          </a:p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Picture 3" descr="A yellow sun with a smiling face&#10;&#10;Description automatically generated">
            <a:extLst>
              <a:ext uri="{FF2B5EF4-FFF2-40B4-BE49-F238E27FC236}">
                <a16:creationId xmlns:a16="http://schemas.microsoft.com/office/drawing/2014/main" id="{0AA3A745-1C78-9730-61F2-F91CCA8B9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4" b="-3734"/>
          <a:stretch>
            <a:fillRect/>
          </a:stretch>
        </p:blipFill>
        <p:spPr>
          <a:xfrm>
            <a:off x="2033924" y="1959043"/>
            <a:ext cx="2933701" cy="3152775"/>
          </a:xfrm>
          <a:prstGeom prst="rect">
            <a:avLst/>
          </a:prstGeo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91EA0ADB-94B0-B849-AE94-A952A5E6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اَلشَّمْسُ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64310399-4782-FD74-8A0E-4C7A2F64EE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D69550-0DA3-6661-D29B-45B2CC30E6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9FB7EA-9243-BD20-24DD-5FFA80DF02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7EB74-C267-B032-B65B-255A92420F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46CD51-2892-1FBE-A136-033965A4A94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26ED13-18D8-E4CF-D0AE-70E9C5AA68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7C93DE-C0E9-5D09-24EE-801F3E6DB2A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71F4BB-CEA0-933E-590A-30EBFFFB0F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AF6965E-C179-2CD3-2FB4-7A5612E25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3429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03B86-97D0-D06F-614E-039BEC609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 de texte 9">
            <a:extLst>
              <a:ext uri="{FF2B5EF4-FFF2-40B4-BE49-F238E27FC236}">
                <a16:creationId xmlns:a16="http://schemas.microsoft.com/office/drawing/2014/main" id="{C177DE23-0212-5669-4910-57A2A1BA9E11}"/>
              </a:ext>
            </a:extLst>
          </p:cNvPr>
          <p:cNvSpPr txBox="1"/>
          <p:nvPr/>
        </p:nvSpPr>
        <p:spPr>
          <a:xfrm>
            <a:off x="5113460" y="3035407"/>
            <a:ext cx="2087518" cy="104153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لــــ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شَّمْس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</a:p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Picture 3" descr="A yellow sun with a smiling face&#10;&#10;Description automatically generated">
            <a:extLst>
              <a:ext uri="{FF2B5EF4-FFF2-40B4-BE49-F238E27FC236}">
                <a16:creationId xmlns:a16="http://schemas.microsoft.com/office/drawing/2014/main" id="{9D8A33ED-F258-107A-C99A-76F6F97A9D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4" b="-3734"/>
          <a:stretch>
            <a:fillRect/>
          </a:stretch>
        </p:blipFill>
        <p:spPr>
          <a:xfrm>
            <a:off x="1580960" y="2238443"/>
            <a:ext cx="2933701" cy="3152775"/>
          </a:xfrm>
          <a:prstGeom prst="rect">
            <a:avLst/>
          </a:prstGeom>
        </p:spPr>
      </p:pic>
      <p:sp>
        <p:nvSpPr>
          <p:cNvPr id="23" name="Flèche : haut 22">
            <a:extLst>
              <a:ext uri="{FF2B5EF4-FFF2-40B4-BE49-F238E27FC236}">
                <a16:creationId xmlns:a16="http://schemas.microsoft.com/office/drawing/2014/main" id="{2F491321-FA6F-56E0-FB62-5FE2ECFDBB7C}"/>
              </a:ext>
            </a:extLst>
          </p:cNvPr>
          <p:cNvSpPr/>
          <p:nvPr/>
        </p:nvSpPr>
        <p:spPr>
          <a:xfrm>
            <a:off x="6708596" y="4078344"/>
            <a:ext cx="203200" cy="268101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7B4BD0E6-306B-7548-8C8D-22C74A17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اللام في كلمة "اَلــــشَّمْسُ" لا تُنطق.</a:t>
            </a:r>
            <a:endParaRPr lang="fr-FR" sz="2400" b="1" dirty="0">
              <a:solidFill>
                <a:srgbClr val="7A7A7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1ECD41-6D43-7F04-B2B4-F703375FC5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8473FE-752E-5294-867D-1158631FF8C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82236E-3EE0-21DD-B763-ABC33EEE4D8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B0CE05-45FB-5981-59E9-4CC48EDCCD7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04C0ED5-CB03-A624-7981-D76AB42479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ABE251-5F22-5BE3-27F9-6EC7F81818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418EC6D-7A7E-F17E-385E-AC8EF69CC6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6DB6F39-89F8-6AB4-E64C-F8ED8C9AF5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DF5A646-2B4B-DC3E-C349-5CE735221E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6143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989DC-6328-D788-9C7A-8598CB911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 de texte 9">
            <a:extLst>
              <a:ext uri="{FF2B5EF4-FFF2-40B4-BE49-F238E27FC236}">
                <a16:creationId xmlns:a16="http://schemas.microsoft.com/office/drawing/2014/main" id="{C76169CC-9299-5623-04DE-A5E2F7326A86}"/>
              </a:ext>
            </a:extLst>
          </p:cNvPr>
          <p:cNvSpPr txBox="1"/>
          <p:nvPr/>
        </p:nvSpPr>
        <p:spPr>
          <a:xfrm>
            <a:off x="4911511" y="2883015"/>
            <a:ext cx="2087518" cy="104153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اَلــــ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شَّمْس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</a:p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Picture 3" descr="A yellow sun with a smiling face&#10;&#10;Description automatically generated">
            <a:extLst>
              <a:ext uri="{FF2B5EF4-FFF2-40B4-BE49-F238E27FC236}">
                <a16:creationId xmlns:a16="http://schemas.microsoft.com/office/drawing/2014/main" id="{BED44AF1-F44D-4B27-12CA-3C5897E2C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4" b="-3734"/>
          <a:stretch>
            <a:fillRect/>
          </a:stretch>
        </p:blipFill>
        <p:spPr>
          <a:xfrm>
            <a:off x="1638299" y="1980209"/>
            <a:ext cx="2933701" cy="3152775"/>
          </a:xfrm>
          <a:prstGeom prst="rect">
            <a:avLst/>
          </a:prstGeom>
        </p:spPr>
      </p:pic>
      <p:sp>
        <p:nvSpPr>
          <p:cNvPr id="23" name="Flèche : haut 22">
            <a:extLst>
              <a:ext uri="{FF2B5EF4-FFF2-40B4-BE49-F238E27FC236}">
                <a16:creationId xmlns:a16="http://schemas.microsoft.com/office/drawing/2014/main" id="{6826A108-D698-1233-C591-5364B21A996E}"/>
              </a:ext>
            </a:extLst>
          </p:cNvPr>
          <p:cNvSpPr/>
          <p:nvPr/>
        </p:nvSpPr>
        <p:spPr>
          <a:xfrm>
            <a:off x="6085701" y="3851994"/>
            <a:ext cx="203200" cy="268101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7342537-4E9C-EE40-A411-E7C936FA3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الحرف الذي يأتي بعد  "اَلْ" مُشَدَّدٌ.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B6F849-706D-D640-D0EF-C19E6B3B26C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AF862E-855E-3A96-B4A2-CE95FB09C12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901F98-21E6-6541-C0B3-A7BCFC64B6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8D2500-2319-ED7F-E889-280CDE51B18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673A8E8-6F65-D67B-6E81-DCBBC48482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52D3110-8202-10FC-C22B-2BC9EB98BB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62843FF-7A46-9775-77C4-C56AA0686A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D8AF9D6-0F26-E25B-04AA-575B208D44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49637B-BDE3-25DB-6D9D-0EB14B78EE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7584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1306E-8D06-D6A7-D000-2FEBD085A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 de texte 9">
            <a:extLst>
              <a:ext uri="{FF2B5EF4-FFF2-40B4-BE49-F238E27FC236}">
                <a16:creationId xmlns:a16="http://schemas.microsoft.com/office/drawing/2014/main" id="{C2DAFDFD-EE66-E4DF-F862-8546CFA74DC7}"/>
              </a:ext>
            </a:extLst>
          </p:cNvPr>
          <p:cNvSpPr txBox="1"/>
          <p:nvPr/>
        </p:nvSpPr>
        <p:spPr>
          <a:xfrm>
            <a:off x="5882641" y="4578962"/>
            <a:ext cx="2087518" cy="104153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اَلــــ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شَّمْس</a:t>
            </a:r>
            <a:r>
              <a:rPr kumimoji="0" lang="ar-MA" sz="7200" b="1" i="0" u="none" strike="noStrike" kern="1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</a:p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619" b="0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Picture 3" descr="A yellow sun with a smiling face&#10;&#10;Description automatically generated">
            <a:extLst>
              <a:ext uri="{FF2B5EF4-FFF2-40B4-BE49-F238E27FC236}">
                <a16:creationId xmlns:a16="http://schemas.microsoft.com/office/drawing/2014/main" id="{2F0BBAB7-A602-B6E6-CD0B-420E37B4C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34" b="-3734"/>
          <a:stretch>
            <a:fillRect/>
          </a:stretch>
        </p:blipFill>
        <p:spPr>
          <a:xfrm>
            <a:off x="5467903" y="1783864"/>
            <a:ext cx="2933701" cy="3152775"/>
          </a:xfrm>
          <a:prstGeom prst="rect">
            <a:avLst/>
          </a:prstGeom>
        </p:spPr>
      </p:pic>
      <p:sp>
        <p:nvSpPr>
          <p:cNvPr id="18" name="Zone de texte 9">
            <a:extLst>
              <a:ext uri="{FF2B5EF4-FFF2-40B4-BE49-F238E27FC236}">
                <a16:creationId xmlns:a16="http://schemas.microsoft.com/office/drawing/2014/main" id="{2EE10A4C-89F2-5ABD-9537-2FA510E7AC7D}"/>
              </a:ext>
            </a:extLst>
          </p:cNvPr>
          <p:cNvSpPr txBox="1"/>
          <p:nvPr/>
        </p:nvSpPr>
        <p:spPr>
          <a:xfrm>
            <a:off x="1269569" y="1932800"/>
            <a:ext cx="3060635" cy="10415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00" cap="none" spc="0" normalizeH="0" baseline="0" noProof="0" dirty="0">
                <a:ln>
                  <a:noFill/>
                </a:ln>
                <a:solidFill>
                  <a:srgbClr val="414A76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حَرْفُ ٱللّامِ لا يُنْطَقُ.</a:t>
            </a:r>
            <a:endParaRPr kumimoji="0" lang="fr-FR" sz="200" b="0" i="0" u="none" strike="noStrike" kern="100" cap="none" spc="0" normalizeH="0" baseline="0" noProof="0" dirty="0">
              <a:ln>
                <a:noFill/>
              </a:ln>
              <a:solidFill>
                <a:srgbClr val="414A76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9" name="Zone de texte 9">
            <a:extLst>
              <a:ext uri="{FF2B5EF4-FFF2-40B4-BE49-F238E27FC236}">
                <a16:creationId xmlns:a16="http://schemas.microsoft.com/office/drawing/2014/main" id="{3FD462E8-4ED4-21D0-182D-699190E484F8}"/>
              </a:ext>
            </a:extLst>
          </p:cNvPr>
          <p:cNvSpPr txBox="1"/>
          <p:nvPr/>
        </p:nvSpPr>
        <p:spPr>
          <a:xfrm>
            <a:off x="664949" y="2832815"/>
            <a:ext cx="4335102" cy="104153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اَلْحَرْفُ بَعْدَ "اَلْ" مُشَدَّدٌ</a:t>
            </a:r>
            <a:r>
              <a:rPr lang="ar-MA" sz="4800" b="1" kern="10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kumimoji="0" lang="fr-FR" sz="200" b="0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8ED95BF3-ED24-9831-4CD7-A826E137272C}"/>
              </a:ext>
            </a:extLst>
          </p:cNvPr>
          <p:cNvSpPr/>
          <p:nvPr/>
        </p:nvSpPr>
        <p:spPr>
          <a:xfrm>
            <a:off x="2550160" y="4053840"/>
            <a:ext cx="541377" cy="457200"/>
          </a:xfrm>
          <a:prstGeom prst="downArrow">
            <a:avLst/>
          </a:prstGeom>
          <a:solidFill>
            <a:srgbClr val="424D7C"/>
          </a:solidFill>
          <a:ln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Zone de texte 9">
            <a:extLst>
              <a:ext uri="{FF2B5EF4-FFF2-40B4-BE49-F238E27FC236}">
                <a16:creationId xmlns:a16="http://schemas.microsoft.com/office/drawing/2014/main" id="{E5E9901C-A225-5D2D-1527-803A08A5FB9C}"/>
              </a:ext>
            </a:extLst>
          </p:cNvPr>
          <p:cNvSpPr txBox="1"/>
          <p:nvPr/>
        </p:nvSpPr>
        <p:spPr>
          <a:xfrm>
            <a:off x="829838" y="4923303"/>
            <a:ext cx="4335102" cy="10415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"اَلْ" شَمْسِيَّةٌ</a:t>
            </a:r>
            <a:endParaRPr kumimoji="0" lang="fr-FR" sz="300" b="0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41E58C6D-B0E9-5547-8C2D-05E456356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حَرْفُ ٱللّامِ لا يُنْطَقُ وَ ٱلْحَرْفُ بَعْدَ "اَلْ" مُشَدَّدٌ نسمي "اَل" شَمْسِيَّةً.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B34DC3-BF07-1F02-042A-E8561CFE564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E358F8-73F9-9380-E7DC-C72B2380D85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49FB4C-50B3-A626-A09B-D15E6DC8AD2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32D11-C88E-A3EC-253C-23410174128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597CDE6D-1158-D2A8-2CE5-3F68ACFB66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D39052F-E2BF-9405-9008-259A06A8BC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144550E-9643-9761-B3B8-4837032142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74FFB42-CA12-948B-BA42-006B0178B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DC1865-34E9-02E4-D869-466BE9F7C7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329900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7C0B2-6C4A-FDFC-67B1-A20B4449D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AE51E1AF-4B3B-98F5-6C77-28EE0C7AD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رسم ال بشكل صحيح في الكلمات.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ACF8BC-27B6-3473-782F-9795917B10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99F958-34AB-F3AD-8DC9-8842A11B26F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0D28F3-B3A3-C5B5-828F-E580D8FD85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386DEB-BC59-1B77-F49A-DDC016F9702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04277-47BC-5F30-1258-F4325F820E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C94583C-835E-1B82-F7DA-78236B899F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59A08DD-804F-BFD9-C906-4300697485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3846798-D969-F8CE-B439-889822DD66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9F2144DF-F411-00A7-5A80-45B123C1DA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B834CB3-C19E-166A-51F9-DC3120321E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 t="4194" r="15924" b="5690"/>
          <a:stretch>
            <a:fillRect/>
          </a:stretch>
        </p:blipFill>
        <p:spPr>
          <a:xfrm>
            <a:off x="1190259" y="1368000"/>
            <a:ext cx="6840001" cy="508744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319A041-36BE-6502-A654-0E1A28FBA40C}"/>
              </a:ext>
            </a:extLst>
          </p:cNvPr>
          <p:cNvSpPr txBox="1"/>
          <p:nvPr/>
        </p:nvSpPr>
        <p:spPr>
          <a:xfrm>
            <a:off x="1278384" y="2390508"/>
            <a:ext cx="66458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أَكْتُبُ «اَل» الشَّمْسِيَّةَ أَوْ «آلْ» الْقَمَرِيَّةَ؟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B08937C-6112-DCBC-BBF4-5AEF17A83764}"/>
              </a:ext>
            </a:extLst>
          </p:cNvPr>
          <p:cNvGrpSpPr>
            <a:grpSpLocks noChangeAspect="1"/>
          </p:cNvGrpSpPr>
          <p:nvPr/>
        </p:nvGrpSpPr>
        <p:grpSpPr>
          <a:xfrm>
            <a:off x="1377729" y="3168835"/>
            <a:ext cx="6192000" cy="697299"/>
            <a:chOff x="827313" y="2713707"/>
            <a:chExt cx="7249887" cy="8164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1B901C8-6A8C-F6CB-17EF-772FE718C693}"/>
                </a:ext>
              </a:extLst>
            </p:cNvPr>
            <p:cNvSpPr/>
            <p:nvPr/>
          </p:nvSpPr>
          <p:spPr>
            <a:xfrm>
              <a:off x="827313" y="2713707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أَنْطِقُ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8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الْكَلِمَةَ بِإِدْخالِ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«ال»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 </a:t>
              </a:r>
              <a:r>
                <a:rPr lang="ar-MA" sz="28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(لا أَنْسى حَذْفَ اٌلتَّنْوينِ)</a:t>
              </a:r>
              <a:endParaRPr lang="fr-FR" sz="28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F97C1412-27A1-FA16-2CF3-845063DC0879}"/>
                </a:ext>
              </a:extLst>
            </p:cNvPr>
            <p:cNvSpPr/>
            <p:nvPr/>
          </p:nvSpPr>
          <p:spPr>
            <a:xfrm>
              <a:off x="7645400" y="2906021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C4965753-F5EA-801C-E9EC-7CE608B08A39}"/>
              </a:ext>
            </a:extLst>
          </p:cNvPr>
          <p:cNvGrpSpPr>
            <a:grpSpLocks noChangeAspect="1"/>
          </p:cNvGrpSpPr>
          <p:nvPr/>
        </p:nvGrpSpPr>
        <p:grpSpPr>
          <a:xfrm>
            <a:off x="1377729" y="4307632"/>
            <a:ext cx="6192000" cy="697299"/>
            <a:chOff x="827313" y="3852504"/>
            <a:chExt cx="7249887" cy="8164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90F622-7971-455B-0DAC-30433125A888}"/>
                </a:ext>
              </a:extLst>
            </p:cNvPr>
            <p:cNvSpPr/>
            <p:nvPr/>
          </p:nvSpPr>
          <p:spPr>
            <a:xfrm>
              <a:off x="827313" y="3852504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إِذا نَطَقْتُ </a:t>
              </a:r>
              <a:r>
                <a:rPr lang="ar-MA" sz="280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ٱللامَ</a:t>
              </a:r>
              <a:r>
                <a:rPr lang="ar-MA" sz="28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أَكْتُبُ 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«ال» قَمَرِيَّة </a:t>
              </a:r>
              <a:r>
                <a:rPr lang="ar-MA" sz="28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وَأَضَعُ عَلَيْها السُّكونَ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 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اَلْ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كتابُ</a:t>
              </a:r>
              <a:endParaRPr lang="fr-FR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6B4EA28-9A79-79A0-8C0C-1E9A1CE6E238}"/>
                </a:ext>
              </a:extLst>
            </p:cNvPr>
            <p:cNvSpPr/>
            <p:nvPr/>
          </p:nvSpPr>
          <p:spPr>
            <a:xfrm>
              <a:off x="7645400" y="4044818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E8E7DC4-4588-869E-8D83-8B93412906A2}"/>
              </a:ext>
            </a:extLst>
          </p:cNvPr>
          <p:cNvGrpSpPr>
            <a:grpSpLocks noChangeAspect="1"/>
          </p:cNvGrpSpPr>
          <p:nvPr/>
        </p:nvGrpSpPr>
        <p:grpSpPr>
          <a:xfrm>
            <a:off x="1377729" y="5434636"/>
            <a:ext cx="6192000" cy="697299"/>
            <a:chOff x="827313" y="4979508"/>
            <a:chExt cx="7249887" cy="81642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840A778-EC2A-042C-B9AE-5944F996434F}"/>
                </a:ext>
              </a:extLst>
            </p:cNvPr>
            <p:cNvSpPr/>
            <p:nvPr/>
          </p:nvSpPr>
          <p:spPr>
            <a:xfrm>
              <a:off x="827313" y="4979508"/>
              <a:ext cx="6720115" cy="816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rtl="1"/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إِذا لَمْ أَنْطِقِ </a:t>
              </a:r>
              <a:r>
                <a:rPr lang="ar-MA" sz="2800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ٱللامَ</a:t>
              </a:r>
              <a:r>
                <a:rPr lang="ar-MA" sz="28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أَكْتُبُ 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«ال» شَمْسِيَّةً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، </a:t>
              </a:r>
              <a:r>
                <a:rPr lang="ar-MA" sz="28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وَأَضَعُ حَرَكَةَ الشَّدَّةِ عَلى الْحَرْفِ الْمُوالي</a:t>
              </a:r>
              <a:r>
                <a:rPr lang="fr-MA" sz="28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.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8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</a:t>
              </a:r>
              <a:r>
                <a:rPr lang="ar-MA" sz="28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سّاحر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C5C64015-161C-05D6-0550-949B65E5DEF4}"/>
                </a:ext>
              </a:extLst>
            </p:cNvPr>
            <p:cNvSpPr/>
            <p:nvPr/>
          </p:nvSpPr>
          <p:spPr>
            <a:xfrm>
              <a:off x="7645400" y="5171822"/>
              <a:ext cx="431800" cy="431800"/>
            </a:xfrm>
            <a:prstGeom prst="ellipse">
              <a:avLst/>
            </a:prstGeom>
            <a:solidFill>
              <a:srgbClr val="00ACA4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9912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316E-2704-522B-3F57-9B3715778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20C3F047-F12B-A143-B25A-F1CEF6B8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دوركم  لتكتبوا كلمات تتضمن  همزة الوصل وهمزة القطع. خذوا ألواحكم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E877D365-9B79-40DC-5A44-983E407AA4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416" y="700778"/>
            <a:ext cx="828000" cy="828000"/>
          </a:xfrm>
        </p:spPr>
      </p:pic>
      <p:pic>
        <p:nvPicPr>
          <p:cNvPr id="13" name="Espace réservé pour une image  11">
            <a:extLst>
              <a:ext uri="{FF2B5EF4-FFF2-40B4-BE49-F238E27FC236}">
                <a16:creationId xmlns:a16="http://schemas.microsoft.com/office/drawing/2014/main" id="{39DFA105-0D49-875F-936D-C3282EDC4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730" y="1975011"/>
            <a:ext cx="3350539" cy="335053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A1C240D-9475-92A1-F25B-BAA179D6B8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5ED32A-8E39-1567-AD93-7BDA9948AF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87C6DD-F638-656B-3399-B49DA43F1A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B55CC8A-265E-A4D0-364E-AF916027774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3BD5104-6816-378D-FBA6-C47FDFB5BA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CB2FE3F-AE0D-9FC6-FC49-7AC2378692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4A8BC7F-F5C8-939D-5C70-FC8D63E0D0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CBAFF94-C5E7-F9CB-5BA3-1BA21F9535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871239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35495-27E5-67F1-1E0F-3DC57B4B8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88DB0169-4118-B6B9-8BB2-726B2B78C545}"/>
              </a:ext>
            </a:extLst>
          </p:cNvPr>
          <p:cNvSpPr txBox="1"/>
          <p:nvPr/>
        </p:nvSpPr>
        <p:spPr>
          <a:xfrm>
            <a:off x="2747291" y="4177727"/>
            <a:ext cx="3649418" cy="1124115"/>
          </a:xfrm>
          <a:prstGeom prst="roundRect">
            <a:avLst/>
          </a:prstGeom>
          <a:noFill/>
          <a:ln w="28575">
            <a:solidFill>
              <a:srgbClr val="424D7C"/>
            </a:solidFill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اَلتَّعاوُنُ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2A7B16AE-66F3-1346-B473-3803F30D3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:  قمرية أو  شمسية. –ارفعوا الألواح عند الإشارة.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37" name="Zone de texte 10">
            <a:extLst>
              <a:ext uri="{FF2B5EF4-FFF2-40B4-BE49-F238E27FC236}">
                <a16:creationId xmlns:a16="http://schemas.microsoft.com/office/drawing/2014/main" id="{91AA37DF-9213-1483-6C11-460B61D7759C}"/>
              </a:ext>
            </a:extLst>
          </p:cNvPr>
          <p:cNvSpPr txBox="1"/>
          <p:nvPr/>
        </p:nvSpPr>
        <p:spPr>
          <a:xfrm>
            <a:off x="4980554" y="2010369"/>
            <a:ext cx="2425812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"اَلْ" قَمَرِيَّة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Zone de texte 10">
            <a:extLst>
              <a:ext uri="{FF2B5EF4-FFF2-40B4-BE49-F238E27FC236}">
                <a16:creationId xmlns:a16="http://schemas.microsoft.com/office/drawing/2014/main" id="{CC02885C-FAD5-2499-1CF8-C276ABC0C39D}"/>
              </a:ext>
            </a:extLst>
          </p:cNvPr>
          <p:cNvSpPr txBox="1"/>
          <p:nvPr/>
        </p:nvSpPr>
        <p:spPr>
          <a:xfrm>
            <a:off x="974048" y="2010368"/>
            <a:ext cx="26030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"اَل" شَمْسِيَّة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1">
            <a:extLst>
              <a:ext uri="{FF2B5EF4-FFF2-40B4-BE49-F238E27FC236}">
                <a16:creationId xmlns:a16="http://schemas.microsoft.com/office/drawing/2014/main" id="{6302E826-0365-3D3B-EB29-F00A4FC33C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416" y="700778"/>
            <a:ext cx="828000" cy="82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E499BC-116A-42AB-FFDA-B29F0B3B7B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A9BC73-6469-3548-D301-44C4A3F1B4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CFC2CD-B5CC-6094-B264-53BE3C3F16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91A5A3-203A-9F91-B8E1-2BC222DE4DB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52682EB-AEEE-809E-61B2-43149F0163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F60BA4-9D2A-8D1C-4E03-AAFE1EB92E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6EE3A61-AB6C-0BE4-F1E7-343551FA6C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2D7067-0FF5-91EA-134D-C70F59D3E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61073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5C20E-44EC-CE33-FD5A-1AFE10C6D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34B56CA6-C67E-D5D4-BB1F-9D2138A12A65}"/>
              </a:ext>
            </a:extLst>
          </p:cNvPr>
          <p:cNvSpPr txBox="1"/>
          <p:nvPr/>
        </p:nvSpPr>
        <p:spPr>
          <a:xfrm>
            <a:off x="2747291" y="4085439"/>
            <a:ext cx="3649418" cy="11492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rgbClr val="C00000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sz="66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تَّعاوُن</a:t>
            </a:r>
            <a:r>
              <a:rPr lang="ar-MA" sz="6600" b="1" dirty="0"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F3FFBC12-1D23-C940-BC69-1A16106A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هو: "اَل" شَمْسِيَّةُ.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EDD58501-B8BF-541B-EDF0-650E9D564C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 de texte 10">
            <a:extLst>
              <a:ext uri="{FF2B5EF4-FFF2-40B4-BE49-F238E27FC236}">
                <a16:creationId xmlns:a16="http://schemas.microsoft.com/office/drawing/2014/main" id="{D66FBA17-25C5-5843-365F-DA05239109C7}"/>
              </a:ext>
            </a:extLst>
          </p:cNvPr>
          <p:cNvSpPr txBox="1"/>
          <p:nvPr/>
        </p:nvSpPr>
        <p:spPr>
          <a:xfrm>
            <a:off x="3061081" y="2034906"/>
            <a:ext cx="26030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"اَل" شَمْسِيَّة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5C56FD-E176-28C6-3DD0-4E5D124B4A0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E4B93-7355-35EF-4130-B79584AAB5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855094-4F7D-E55B-374B-F91FD3AEE95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B190DE-44FC-7455-BF7F-5C0855F931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90E4E3E-AEC0-DA4C-3F1C-0EDEC7AC20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910E06-378A-C7AD-DF43-C7791008F2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53783EC-1CAC-BE97-1A73-83AA871C7F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F49F332-6FB7-B6D5-7AB6-2D70C0A49D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88515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34373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نص بطلاقة؛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34373"/>
              <a:ext cx="49347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استثمار النص القرائي</a:t>
              </a:r>
              <a:r>
                <a:rPr lang="fr-FR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</a:t>
              </a: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"اَلصَّديقُ ٱلْجَديدُ"؛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134373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التمييز بين "ال" شمسية </a:t>
              </a:r>
              <a:r>
                <a:rPr lang="ar-MA" sz="2000" b="1" dirty="0" err="1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و"ال</a:t>
              </a:r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" قمرية ورسمهما بشكل صحيح في الكلمات.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52584-91EE-D97D-8D87-D65F8BAB2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504A25FD-85E1-30CE-586F-24B3BF9C9485}"/>
              </a:ext>
            </a:extLst>
          </p:cNvPr>
          <p:cNvSpPr txBox="1"/>
          <p:nvPr/>
        </p:nvSpPr>
        <p:spPr>
          <a:xfrm>
            <a:off x="2747291" y="3950820"/>
            <a:ext cx="3649418" cy="1200020"/>
          </a:xfrm>
          <a:prstGeom prst="roundRect">
            <a:avLst/>
          </a:prstGeom>
          <a:noFill/>
          <a:ln w="28575">
            <a:solidFill>
              <a:srgbClr val="424D7C"/>
            </a:solidFill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6600" b="1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اَلْقِسْمُ</a:t>
            </a: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195363F0-79D1-A046-9E8F-347A3AF5D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والآن، ما نوع "ال" في الكلمة أمامكم. –ارفعوا عند الإشارة.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1" name="Zone de texte 10">
            <a:extLst>
              <a:ext uri="{FF2B5EF4-FFF2-40B4-BE49-F238E27FC236}">
                <a16:creationId xmlns:a16="http://schemas.microsoft.com/office/drawing/2014/main" id="{421E4F55-54EB-228F-BB6C-14A2318F4D73}"/>
              </a:ext>
            </a:extLst>
          </p:cNvPr>
          <p:cNvSpPr txBox="1"/>
          <p:nvPr/>
        </p:nvSpPr>
        <p:spPr>
          <a:xfrm>
            <a:off x="4980554" y="2010369"/>
            <a:ext cx="2425812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"اَلْ" قَمَرِيَّة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 de texte 10">
            <a:extLst>
              <a:ext uri="{FF2B5EF4-FFF2-40B4-BE49-F238E27FC236}">
                <a16:creationId xmlns:a16="http://schemas.microsoft.com/office/drawing/2014/main" id="{5C09348C-C9DB-968E-62B8-6B4C5743054E}"/>
              </a:ext>
            </a:extLst>
          </p:cNvPr>
          <p:cNvSpPr txBox="1"/>
          <p:nvPr/>
        </p:nvSpPr>
        <p:spPr>
          <a:xfrm>
            <a:off x="974048" y="2010368"/>
            <a:ext cx="2603050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"اَل" شَمْسِيَّة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1">
            <a:extLst>
              <a:ext uri="{FF2B5EF4-FFF2-40B4-BE49-F238E27FC236}">
                <a16:creationId xmlns:a16="http://schemas.microsoft.com/office/drawing/2014/main" id="{0FA3D173-12DC-7396-8081-0057AD1066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416" y="700778"/>
            <a:ext cx="828000" cy="82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81D60E5-6F92-248C-C9C8-EF73D075BD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12BA6F-3AD6-52FD-B980-D4D7CEEC63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A13C25-0B26-59C6-0A2C-A342456000D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D4BE4B-00B9-AE04-1EA2-8C149217552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149334D-267E-DC91-EDDC-CD0AABC241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59EE33-6E7C-4819-4868-A2335AF825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909993-275A-E3FB-451C-C84324575E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49065AB-68BA-E075-4A48-1BCBC5955B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069444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470AD-FC73-7D04-E677-96B0BA933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 de texte 10">
            <a:extLst>
              <a:ext uri="{FF2B5EF4-FFF2-40B4-BE49-F238E27FC236}">
                <a16:creationId xmlns:a16="http://schemas.microsoft.com/office/drawing/2014/main" id="{4860E53B-02BA-0C4C-00B7-843E1D7701DC}"/>
              </a:ext>
            </a:extLst>
          </p:cNvPr>
          <p:cNvSpPr txBox="1"/>
          <p:nvPr/>
        </p:nvSpPr>
        <p:spPr>
          <a:xfrm>
            <a:off x="2747291" y="4177727"/>
            <a:ext cx="3649418" cy="8269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ar-MA" sz="54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اَلْقِسْمُ</a:t>
            </a:r>
            <a:endParaRPr lang="fr-FR" sz="44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00" cap="none" spc="0" normalizeH="0" baseline="0" noProof="0" dirty="0">
              <a:ln>
                <a:noFill/>
              </a:ln>
              <a:solidFill>
                <a:srgbClr val="25739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8D30948-F5ED-5846-9E52-A7CF77EC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الصحيح هو "اَلْ" قَمَرِيَّة.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2" name="Zone de texte 10">
            <a:extLst>
              <a:ext uri="{FF2B5EF4-FFF2-40B4-BE49-F238E27FC236}">
                <a16:creationId xmlns:a16="http://schemas.microsoft.com/office/drawing/2014/main" id="{D78C7370-32A7-A2BE-A16F-4CC9BF8DCC7A}"/>
              </a:ext>
            </a:extLst>
          </p:cNvPr>
          <p:cNvSpPr txBox="1"/>
          <p:nvPr/>
        </p:nvSpPr>
        <p:spPr>
          <a:xfrm>
            <a:off x="3202554" y="2737187"/>
            <a:ext cx="2425812" cy="691813"/>
          </a:xfrm>
          <a:prstGeom prst="roundRect">
            <a:avLst>
              <a:gd name="adj" fmla="val 24177"/>
            </a:avLst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txBody>
          <a:bodyPr rot="0" spcFirstLastPara="0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514350">
              <a:lnSpc>
                <a:spcPct val="107000"/>
              </a:lnSpc>
              <a:spcAft>
                <a:spcPts val="450"/>
              </a:spcAft>
              <a:defRPr sz="3200" b="1" kern="10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ar-MA" sz="4000" b="1" dirty="0">
                <a:solidFill>
                  <a:srgbClr val="424D7C"/>
                </a:solidFill>
                <a:effectLst/>
                <a:latin typeface="Microsoft Uighur" panose="02000000000000000000" pitchFamily="2" charset="-78"/>
                <a:cs typeface="Microsoft Uighur" panose="02000000000000000000" pitchFamily="2" charset="-78"/>
              </a:rPr>
              <a:t>"اَلْ" قَمَرِيَّة</a:t>
            </a:r>
            <a:endParaRPr kumimoji="0" lang="fr-FR" b="1" i="0" u="none" strike="noStrike" kern="1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8D4A8AD3-EC10-8CE0-4908-06E1B5B322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" name="Espace réservé pour une image  11">
            <a:extLst>
              <a:ext uri="{FF2B5EF4-FFF2-40B4-BE49-F238E27FC236}">
                <a16:creationId xmlns:a16="http://schemas.microsoft.com/office/drawing/2014/main" id="{E1B8277B-7C21-191C-026D-EEE0DCFA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416" y="700778"/>
            <a:ext cx="828000" cy="82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E7A60E-4FAE-89E0-AB00-F05A596999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F7E5B3-5E43-382C-2D85-D39463C037F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97DE6B-9E96-4479-495C-DC39C02893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D3589A-098D-256D-E44F-CD4216727D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BDE107B-5F19-8ED0-C073-0B53F93BCE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B600EF0-9212-B671-3022-BB08142583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CCF5A87-B6BA-0B8D-F749-71413B2D91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68F2678-7301-FCAA-B077-5E5983708A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873234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C0C7F-78A6-3716-81B7-3BDA5196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6DEE2-00BE-624A-96D8-B5722EC59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15. من يقرأ تعليمة النشاط "أنجز مع زملائي"؟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04B9674-C9F9-BF25-38B6-DBCEEC046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60" r="-31260"/>
          <a:stretch>
            <a:fillRect/>
          </a:stretch>
        </p:blipFill>
        <p:spPr>
          <a:xfrm>
            <a:off x="2247620" y="1980000"/>
            <a:ext cx="4362563" cy="396000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10EE3DD-B6B4-C49E-757E-3F79BA6D2C92}"/>
              </a:ext>
            </a:extLst>
          </p:cNvPr>
          <p:cNvSpPr/>
          <p:nvPr/>
        </p:nvSpPr>
        <p:spPr>
          <a:xfrm>
            <a:off x="3249232" y="3553134"/>
            <a:ext cx="2359337" cy="8137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E3DB1DB-70A3-9F43-8CF5-6C7B627119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D53B1D-428A-FD27-55CB-971379890A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B4483B-DDDB-FFA8-4C1F-6E63B53F9E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20E19D-A2C4-4F09-B897-190B55D8BF2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593A004-6D89-930B-6051-9C1A18E602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0BF39EF-26B4-B767-3C0D-579AA0075D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02C4FDA-5E3E-0B0F-C156-C077EFDE59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F7CAE3B-53FA-04B0-9B80-A83B55FF85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72D432-9199-702E-79C4-77F666660D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3468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0AB6F-7460-7EF6-BA7A-B085C0FD8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151B0-CA01-5B29-EAA2-C45272CA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النشاط فرديا. أمامكم دقيقتان.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DEF3BE37-1AAE-A12E-F081-C76B86C63E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A871E8-7CFE-4F98-65D2-D0AE30BEFD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844D2-3AC4-B59A-A907-0A96EE11772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C8768A-60BE-59B2-2583-733E6FC409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CC0B69-17C6-CD7C-D2FC-DD2C288428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50E8BE4-6CE4-31FA-5F0F-C878289E9F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E87F423-D8D6-F1FF-92AE-23799383C1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3887E3E-D050-BF13-473B-78C7DBBE687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A8AD00D-9CD6-0C20-7C60-4C681ECA2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C04CE8D-7F21-4176-D60B-48C323CF3EB1}"/>
              </a:ext>
            </a:extLst>
          </p:cNvPr>
          <p:cNvGrpSpPr/>
          <p:nvPr/>
        </p:nvGrpSpPr>
        <p:grpSpPr>
          <a:xfrm>
            <a:off x="413128" y="2886636"/>
            <a:ext cx="8318496" cy="2755693"/>
            <a:chOff x="413128" y="2886636"/>
            <a:chExt cx="8318496" cy="275569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706ADEFB-87A0-9D02-809B-9D97352CA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7" t="43177" r="9801" b="41488"/>
            <a:stretch>
              <a:fillRect/>
            </a:stretch>
          </p:blipFill>
          <p:spPr>
            <a:xfrm>
              <a:off x="413128" y="2886636"/>
              <a:ext cx="8317743" cy="2384878"/>
            </a:xfrm>
            <a:prstGeom prst="rect">
              <a:avLst/>
            </a:prstGeom>
          </p:spPr>
        </p:pic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7101094C-66ED-D556-1BA9-6F9CE5453106}"/>
                </a:ext>
              </a:extLst>
            </p:cNvPr>
            <p:cNvSpPr/>
            <p:nvPr/>
          </p:nvSpPr>
          <p:spPr>
            <a:xfrm>
              <a:off x="7503459" y="4742329"/>
              <a:ext cx="1228165" cy="9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4438930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35E0D-749B-BFD6-AC16-0D38AC2C7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8699A1-0AF4-BEF7-6C57-9F5F542E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الوقت. في ثنائيات ناقشوا إجاباتكم. أمامكم دقيقة واحدة.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1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9C403F5F-3F7E-7C95-7F0D-E935179C67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F5DF64-4F9A-7578-2715-48E4B1D1C2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970E30-C05A-FCF6-EF7F-5CEDE4538AA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2ECAB-A2DF-4F69-8375-476D9D9B7CC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DA04B7-A195-FC06-66DB-5025E691936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97A56F8-C2CA-1FE8-18EF-F1D41D9DBD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9392BA9-FC41-6F30-8031-283297F79B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2E77944-A469-091A-4C3A-864FE50448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D5CEAAD-7959-80CE-A589-23CBC3DF9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5885C5F-7033-224A-5E4A-CC412B710041}"/>
              </a:ext>
            </a:extLst>
          </p:cNvPr>
          <p:cNvGrpSpPr/>
          <p:nvPr/>
        </p:nvGrpSpPr>
        <p:grpSpPr>
          <a:xfrm>
            <a:off x="413128" y="2886636"/>
            <a:ext cx="8318496" cy="2755693"/>
            <a:chOff x="413128" y="2886636"/>
            <a:chExt cx="8318496" cy="275569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AD6F228-21D4-56B4-8D84-292194188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97" t="43177" r="9801" b="41488"/>
            <a:stretch>
              <a:fillRect/>
            </a:stretch>
          </p:blipFill>
          <p:spPr>
            <a:xfrm>
              <a:off x="413128" y="2886636"/>
              <a:ext cx="8317743" cy="2384878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DD83D1C1-AD74-8088-829F-B6E0CDF8DBCC}"/>
                </a:ext>
              </a:extLst>
            </p:cNvPr>
            <p:cNvSpPr/>
            <p:nvPr/>
          </p:nvSpPr>
          <p:spPr>
            <a:xfrm>
              <a:off x="7503459" y="4742329"/>
              <a:ext cx="1228165" cy="90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09968623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4DE66-B932-ACE2-A975-E46EFCD3F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287327-D01F-DC36-A899-363A2836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94" y="3370607"/>
            <a:ext cx="7888353" cy="17932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8815BB8-6730-398D-5B3F-EC053B0C4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486" y="3632080"/>
            <a:ext cx="251482" cy="32006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5025EC-52A7-915C-A940-F93C3D907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759" y="3632080"/>
            <a:ext cx="306448" cy="3200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18B995-7BE2-9E6A-993B-2EEFB700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193" y="4566263"/>
            <a:ext cx="251482" cy="3200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176325-48F6-A40F-1951-58191BD9F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789" y="4566263"/>
            <a:ext cx="251482" cy="32006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D418C53-374B-17B4-A319-8500F97C1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759" y="4566263"/>
            <a:ext cx="306448" cy="32006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F9489D7-AFB8-AF78-59CC-109115385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704" y="4569918"/>
            <a:ext cx="306448" cy="32006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AA25A78-D2F6-431C-47F1-0B7329C19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560" y="2515907"/>
            <a:ext cx="7367421" cy="7239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049F54-F14C-7744-BA08-3561BA200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كلمة كلمة. من يتقاسم جوابه؟ كيف عرفت ذلك؟ </a:t>
            </a:r>
            <a:endParaRPr lang="fr-FR" sz="2400" i="1" dirty="0">
              <a:solidFill>
                <a:srgbClr val="7A7A7A"/>
              </a:solidFill>
            </a:endParaRPr>
          </a:p>
        </p:txBody>
      </p:sp>
      <p:pic>
        <p:nvPicPr>
          <p:cNvPr id="16" name="Espace réservé pour une image  13">
            <a:extLst>
              <a:ext uri="{FF2B5EF4-FFF2-40B4-BE49-F238E27FC236}">
                <a16:creationId xmlns:a16="http://schemas.microsoft.com/office/drawing/2014/main" id="{C905A7A3-B0DB-FF3E-7BBB-F05E98B301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F6E3D1-69EF-7146-ADEF-EB5FFB2471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DD9FF9-1E16-8729-5DFB-0C6C91D7FD9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ADAC9D-777F-8CF9-288E-2DBDD5F6D4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AA5704-8724-5863-FECB-0BF78AE25B3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CB38315-BE75-CB26-5334-C4015A1FFE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AFCA04B-2561-8323-4ACA-93B511C1F2B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B14F8E2-5498-BC70-52EA-DDB108F557A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A4519A3-7D7C-1145-65B6-344198CD7B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3193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858FB1-E875-7C2D-8F17-47BF5FE0E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èche : gauche 15">
            <a:extLst>
              <a:ext uri="{FF2B5EF4-FFF2-40B4-BE49-F238E27FC236}">
                <a16:creationId xmlns:a16="http://schemas.microsoft.com/office/drawing/2014/main" id="{C7E48E93-B433-D20A-8826-1BD3BAF98F64}"/>
              </a:ext>
            </a:extLst>
          </p:cNvPr>
          <p:cNvSpPr/>
          <p:nvPr/>
        </p:nvSpPr>
        <p:spPr>
          <a:xfrm>
            <a:off x="5866471" y="5059524"/>
            <a:ext cx="645463" cy="294199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5D36E7-36B3-F343-9E14-0C3C40CA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من يقرأ تعليمة التمرين 1 "أنجز بمفردي"؟ أنجزوا. أمامكم دقيقتان.  </a:t>
            </a:r>
            <a:b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بين الصفوف ويصحح كتابيا  إنجازات المتعلمين.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C06792D-06F8-A12C-2F72-C61AF2715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-38"/>
          <a:stretch>
            <a:fillRect/>
          </a:stretch>
        </p:blipFill>
        <p:spPr>
          <a:xfrm>
            <a:off x="3229839" y="1980000"/>
            <a:ext cx="2684323" cy="396000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DFF8388-8B38-80BA-FFF5-9A54AF3F8BC7}"/>
              </a:ext>
            </a:extLst>
          </p:cNvPr>
          <p:cNvSpPr/>
          <p:nvPr/>
        </p:nvSpPr>
        <p:spPr>
          <a:xfrm>
            <a:off x="4572000" y="4311942"/>
            <a:ext cx="1208015" cy="13457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10F927-C81A-728D-E530-B391946EA3D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380CA1-CFF4-B86C-912C-216FDADBF7B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62B4CA-25E7-4F90-E125-9EC3047B3A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9C1D3A-858C-5DE2-F39A-A09DDFAE300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C4B8EA9-5C32-B8F0-C48A-082E7AB69E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23EF336-A526-1441-2150-3D7B3C58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032F348-0E9E-5135-D188-A186832A69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D9DD197-D8E1-5EA1-6818-1E359F99E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788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7F4FC28-B73E-7E19-9A52-160EFCAB27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7172951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B903010-D294-8F21-869B-F1C04424C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6677"/>
            <a:ext cx="7886700" cy="1325563"/>
          </a:xfrm>
        </p:spPr>
        <p:txBody>
          <a:bodyPr/>
          <a:lstStyle/>
          <a:p>
            <a:pPr algn="ctr" rtl="1"/>
            <a:r>
              <a:rPr lang="tzm-Arab-MA" sz="6000" dirty="0"/>
              <a:t>اختــتام الحــصة</a:t>
            </a:r>
            <a:endParaRPr lang="fr-FR" sz="6000" dirty="0"/>
          </a:p>
        </p:txBody>
      </p:sp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id="{16FB18EF-9A0F-3551-35C2-F240C78D2DED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B3F962A-8448-5DFB-B32D-B655C0A3266C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83D2D9-AF1D-379D-A736-EE976C962980}"/>
              </a:ext>
            </a:extLst>
          </p:cNvPr>
          <p:cNvSpPr txBox="1"/>
          <p:nvPr/>
        </p:nvSpPr>
        <p:spPr>
          <a:xfrm>
            <a:off x="795214" y="3593947"/>
            <a:ext cx="755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F94DB71B-C138-5625-FCB6-7D75ECFFE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5320" y="3054370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34018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BEF4E-C387-4873-B733-7974964D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8E3364A-AE98-C5A1-160A-FBED2014AEAB}"/>
              </a:ext>
            </a:extLst>
          </p:cNvPr>
          <p:cNvSpPr/>
          <p:nvPr/>
        </p:nvSpPr>
        <p:spPr>
          <a:xfrm>
            <a:off x="632373" y="3246009"/>
            <a:ext cx="8063758" cy="19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MA" sz="36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حِصَّةِ ٱلْقِراءَةِ تَدَرَّبْتُ عَلى قِراءَةِ .................................، وَتَدَرَّبْتُ عَلى ٱسْتِخْراجِ مَعْلوماتٍ مِنَ </a:t>
            </a:r>
            <a:r>
              <a:rPr lang="ar-MA" sz="3600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ٱلنَّصِّ</a:t>
            </a:r>
            <a:r>
              <a:rPr lang="ar-MA" sz="3600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بِٱسْتِعْمالِ إسْتراتيجِيَّةَ ..................... أَمّا في حِصَّةِ ٱلْإِمْلاءِ فَتَعَلَّمْتُ ................................................................</a:t>
            </a:r>
            <a:endParaRPr lang="fr-FR" sz="3600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4E5F549-81CB-CEA2-BC0F-E3ABD6B151BF}"/>
              </a:ext>
            </a:extLst>
          </p:cNvPr>
          <p:cNvCxnSpPr>
            <a:cxnSpLocks/>
          </p:cNvCxnSpPr>
          <p:nvPr/>
        </p:nvCxnSpPr>
        <p:spPr>
          <a:xfrm>
            <a:off x="5266732" y="4936045"/>
            <a:ext cx="289964" cy="289964"/>
          </a:xfrm>
          <a:prstGeom prst="straightConnector1">
            <a:avLst/>
          </a:prstGeom>
          <a:ln w="38100" cap="rnd">
            <a:solidFill>
              <a:srgbClr val="1065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694E257-527E-5003-EA15-CE416A09696A}"/>
              </a:ext>
            </a:extLst>
          </p:cNvPr>
          <p:cNvCxnSpPr>
            <a:cxnSpLocks/>
          </p:cNvCxnSpPr>
          <p:nvPr/>
        </p:nvCxnSpPr>
        <p:spPr>
          <a:xfrm flipH="1" flipV="1">
            <a:off x="3451954" y="3296604"/>
            <a:ext cx="289964" cy="289964"/>
          </a:xfrm>
          <a:prstGeom prst="straightConnector1">
            <a:avLst/>
          </a:prstGeom>
          <a:ln w="38100" cap="rnd">
            <a:solidFill>
              <a:srgbClr val="10658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re 12">
            <a:extLst>
              <a:ext uri="{FF2B5EF4-FFF2-40B4-BE49-F238E27FC236}">
                <a16:creationId xmlns:a16="http://schemas.microsoft.com/office/drawing/2014/main" id="{0176C441-37EB-8D48-99C5-DB591BF2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الختام من يذكرنا بأهم ما تعلمناه خلال حصة اليوم.</a:t>
            </a:r>
            <a:endParaRPr lang="fr-FR" sz="2400" i="1" dirty="0">
              <a:solidFill>
                <a:srgbClr val="7A7A7A"/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BCA96E6F-892B-E766-3C2B-13631EC892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860" y="667222"/>
            <a:ext cx="828000" cy="82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E8BC70-CCF3-1704-8F87-A44FD95C2F5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71F08C-7AE3-4B75-AB6B-74035D78226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ADD923-817E-F489-5E2B-70559266759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83E9AE-11FD-AB5B-0BCF-891E65F6E6F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A884B48-69CA-B000-9230-6D17CAA472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45A687-66C3-C170-9BF9-A0A17FB2B2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92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926B0B5-1BAF-DC87-9776-06660F5231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532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8BBDDCF-5BD6-EDD5-3208-1426FA4E8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281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151972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ختتام الحصة3_1">
            <a:hlinkClick r:id="" action="ppaction://media"/>
            <a:extLst>
              <a:ext uri="{FF2B5EF4-FFF2-40B4-BE49-F238E27FC236}">
                <a16:creationId xmlns:a16="http://schemas.microsoft.com/office/drawing/2014/main" id="{B5864892-6651-B38B-634B-D85A190BD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" b="3"/>
          <a:stretch/>
        </p:blipFill>
        <p:spPr>
          <a:xfrm>
            <a:off x="1052512" y="144938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72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E1AEE-F112-8346-92EC-DC7FBFB8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 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2FAA9-38BC-6DD4-376B-CB0A6AA2EA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727DE-793A-7A7D-05B4-355D52DB06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38EB39-C4DC-D100-E073-32A48E5BD0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D19528-593D-416C-E2F4-E2E6183F23C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94D1029-B116-C3C4-D901-1C8640097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62E861AD-2421-3B98-B2B1-CA3B90E81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7" name="majd_wave">
            <a:hlinkClick r:id="" action="ppaction://media"/>
            <a:extLst>
              <a:ext uri="{FF2B5EF4-FFF2-40B4-BE49-F238E27FC236}">
                <a16:creationId xmlns:a16="http://schemas.microsoft.com/office/drawing/2014/main" id="{016AEE93-A587-6D1C-F8F1-D388144B05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4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45724BC-EBCB-D110-ED14-CD9530EA47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/>
          <a:srcRect/>
          <a:stretch>
            <a:fillRect/>
          </a:stretch>
        </p:blipFill>
        <p:spPr>
          <a:xfrm>
            <a:off x="7924800" y="684214"/>
            <a:ext cx="828000" cy="827999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E360D91-D2D5-60CF-6973-C8CAC5CA76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90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E4914C-66F4-DCA0-0053-8F3DFB7997F2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266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FA0A1D5-5E24-18A4-32D4-23DE7F82B94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8D65312-52F1-1638-8030-38A0A9281044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78" y="1650259"/>
            <a:ext cx="7886700" cy="720000"/>
          </a:xfrm>
        </p:spPr>
        <p:txBody>
          <a:bodyPr/>
          <a:lstStyle/>
          <a:p>
            <a:pPr algn="ctr" rtl="1"/>
            <a:r>
              <a:rPr lang="ar-MA" dirty="0">
                <a:cs typeface="Microsoft Uighur" panose="02000000000000000000" pitchFamily="2" charset="-78"/>
              </a:rPr>
              <a:t> النشاط الاعتيادي</a:t>
            </a:r>
            <a:endParaRPr lang="fr-MA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3600" b="1" dirty="0">
                <a:cs typeface="Microsoft Uighur" panose="02000000000000000000" pitchFamily="2" charset="-78"/>
              </a:rPr>
              <a:t>طلاقة</a:t>
            </a:r>
          </a:p>
        </p:txBody>
      </p:sp>
      <p:pic>
        <p:nvPicPr>
          <p:cNvPr id="19" name="Google Shape;86;p130">
            <a:extLst>
              <a:ext uri="{FF2B5EF4-FFF2-40B4-BE49-F238E27FC236}">
                <a16:creationId xmlns:a16="http://schemas.microsoft.com/office/drawing/2014/main" id="{8632C26F-8A1A-7F90-316A-502682E5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87313" y="1777819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B4FA5B5A-3269-2506-38B5-16FFEC585DB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2EAA487-620C-3120-7009-F4A1F0A33B72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37183246-A7AD-0F37-C9F6-C3F0B824C8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71147" y="2770632"/>
            <a:ext cx="715006" cy="7150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C1348D-2FCD-5C98-270D-5BBBED541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1301" y="3058592"/>
            <a:ext cx="54495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id="{7735D909-3764-9D4E-B058-862051BF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ar-MA" sz="2400" i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3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DB1244CA-6BF3-9968-8CC7-AC3B311F60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  <p:pic>
        <p:nvPicPr>
          <p:cNvPr id="9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B60ACD64-C093-6D3E-E363-DB0855AD2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663" y="2439988"/>
            <a:ext cx="5400675" cy="3038475"/>
          </a:xfrm>
          <a:prstGeom prst="roundRect">
            <a:avLst/>
          </a:prstGeom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E69B3A2-68E1-F47A-9C73-A6E4AB929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711C57-0109-D85A-C099-24E2213AE7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158909-FB19-BFA3-656A-759096B00B5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E9685B-85D8-2CCF-ABF5-A4B30D31D0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D0DEBE-2215-C137-E760-A8F32CE81D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94CC104-914C-B941-A62D-27945CADF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90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D3A6107-744D-2A8B-A71A-84E66189F96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266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10DC41-4005-9A12-0052-1AD100AEE0C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E45F5A2-6FBC-62D0-61DC-50FBF1CC5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7A3EF-97B1-002E-48F3-5DFD36357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4E1459CF-15AF-B64C-A9F9-D060A98D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قراءة فقرة بدقة وسرعة. سأقرأ – تابعوا جيدا </a:t>
            </a:r>
            <a:endParaRPr lang="fr-FR" sz="2400" dirty="0">
              <a:solidFill>
                <a:srgbClr val="7A7A7A"/>
              </a:solidFill>
            </a:endParaRPr>
          </a:p>
        </p:txBody>
      </p:sp>
      <p:pic>
        <p:nvPicPr>
          <p:cNvPr id="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4E98A13-5601-EE0E-51E0-3B6066D301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ellipse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56A492-3C52-5517-CD02-61F85D3438C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91B85E-0D1C-163B-71DD-C34860BF19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59BAE0-3C43-99D3-728C-6061E72F4CB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4488C9-286C-88FA-3C3D-CE9A5D1F4A3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إمــــــــلاء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08FC14-6137-3C92-331F-84D776E80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390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055545-6254-7890-859E-FCFC0BEC9F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266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4FA79D1-1DC5-8658-FA4A-D0D494B20A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10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037426B-3920-0E44-BA6C-9EF8B0B57F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30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16519C-13D3-6990-6564-E30E2C0FF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33" y="1912314"/>
            <a:ext cx="7608467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3684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12118</TotalTime>
  <Words>1556</Words>
  <Application>Microsoft Office PowerPoint</Application>
  <PresentationFormat>Affichage à l'écran (4:3)</PresentationFormat>
  <Paragraphs>413</Paragraphs>
  <Slides>60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60</vt:i4>
      </vt:variant>
    </vt:vector>
  </HeadingPairs>
  <TitlesOfParts>
    <vt:vector size="79" baseType="lpstr">
      <vt:lpstr>Arial</vt:lpstr>
      <vt:lpstr>Calibri</vt:lpstr>
      <vt:lpstr>Microsoft Uighur</vt:lpstr>
      <vt:lpstr>Dosis SemiBold</vt:lpstr>
      <vt:lpstr>Dosis</vt:lpstr>
      <vt:lpstr>Dosis Medium</vt:lpstr>
      <vt:lpstr>Dosis ExtraBold</vt:lpstr>
      <vt:lpstr>Modern Love</vt:lpstr>
      <vt:lpstr>Wingdings</vt:lpstr>
      <vt:lpstr>Calibri Light</vt:lpstr>
      <vt:lpstr>Thème Office</vt:lpstr>
      <vt:lpstr>1_Thème Office</vt:lpstr>
      <vt:lpstr>01- نشاط اعتيادي</vt:lpstr>
      <vt:lpstr>04- قراءة/ كتابة</vt:lpstr>
      <vt:lpstr>05- اختتام الحصة</vt:lpstr>
      <vt:lpstr>2_05- افتتاح الحصة</vt:lpstr>
      <vt:lpstr>2_Thème Office</vt:lpstr>
      <vt:lpstr>03- استماع وتحدث</vt:lpstr>
      <vt:lpstr>00_Env-Enseignant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مرحبا بكم . سننطلق في حصة اللغة العربية .</vt:lpstr>
      <vt:lpstr> النشاط الاعتيادي</vt:lpstr>
      <vt:lpstr>ضعوا اللوحة والكراسة في القمطر.</vt:lpstr>
      <vt:lpstr>ستتدربون على قراءة فقرة بدقة وسرعة. سأقرأ – تابعوا جيدا </vt:lpstr>
      <vt:lpstr>الآن سنمر لتحدي الطلاقة. سأسحب 5 أسماء.  </vt:lpstr>
      <vt:lpstr>أنادي على التلميذ الأول: ..........................................</vt:lpstr>
      <vt:lpstr>الفائزون بنجمة الطلاقة هم ........................................................................... </vt:lpstr>
      <vt:lpstr>قراءة</vt:lpstr>
      <vt:lpstr>نمر إلى استثمار نص «الصديق الجديد»، نبدأ بمسابقة تحدي الكلمات البصرية.</vt:lpstr>
      <vt:lpstr>الآن. سأعين من يقرأ. سنرى من الأسرع.  </vt:lpstr>
      <vt:lpstr> سأعين من يقرأ. </vt:lpstr>
      <vt:lpstr>من يقرأ؟   من كان الأسرع دون أي خطأ؟ </vt:lpstr>
      <vt:lpstr>خذوا النص القرائي ص 11 </vt:lpstr>
      <vt:lpstr>سأعين من يقرأ. أنصتوا لقراءة زميلكم في كل مرة يقرأ اسم شخصية ارفعوا يدكم. </vt:lpstr>
      <vt:lpstr>ستعيدون قراءة النص؛ في هذه المرة عندما يقرأ صديقكم كلمة لم تفهموها ارفعوا أيديكم لنشرحها. </vt:lpstr>
      <vt:lpstr>خذوا الكراسة ص 12؛ صححوا الواجب المنزلي. سأتحقق من إنجازاتكم . </vt:lpstr>
      <vt:lpstr>خذوا كراساتكم على الصفحة 13. من يقرأ تعليمة النشاط "أستثمر المعجم"؟ </vt:lpstr>
      <vt:lpstr>سأحدد ضد كلمة "انتهت" في النص، سأقوم بقراءة مسحية للنص.</vt:lpstr>
      <vt:lpstr>أضع سطرا تحت الكلمة المناسبة. أكتبها في الجدول.</vt:lpstr>
      <vt:lpstr>الآن دوركم. ابحثوا في النص عن الكلمات المطلوبة. أمامكم 5 دقائق </vt:lpstr>
      <vt:lpstr>نصحح. من يتقاسم جوابه؟ هل أنتم متفقون؟</vt:lpstr>
      <vt:lpstr>من يقرأ التعليمة رقم 1؟  عودوا إلى النص لتحديد الجواب. معكم دقيقتان.</vt:lpstr>
      <vt:lpstr>نصحح. من يقرأ السؤال؟ من يتقاسم جوابه والمقطع الذي يثبت ذلك في النص؟</vt:lpstr>
      <vt:lpstr>والآن أجيبوا عن الأسئلة  - أمامكم  ثلاث دقائق.</vt:lpstr>
      <vt:lpstr>من يتقاسم جوابه عن السؤال؟ ما المقطع في النص الذي يثبت ذلك؟ هل أنتم متفقون؟</vt:lpstr>
      <vt:lpstr>صححوا على كراساتكم </vt:lpstr>
      <vt:lpstr>Présentation PowerPoint</vt:lpstr>
      <vt:lpstr>الكلمة اللغز: كلمة تدل على تصرف ينبغي أن نقوم به إذا أخطئنا في حق الآخرين؟</vt:lpstr>
      <vt:lpstr>الكلمة اللغز: ماذا نسمي تقديرنا للآخرين ومعاملتنا لهم بشكل لائق؟</vt:lpstr>
      <vt:lpstr>إملاء</vt:lpstr>
      <vt:lpstr> سَنَتَعَرَّفُ الآن كَيْفَ نُمَيِّزُ بَيْنَ "اَلْ" اَلشَّمْسِيَّةِ و "اَلْ" اَلْقَمَرِيَّةِ نُطْقاً وَرَسْماً. </vt:lpstr>
      <vt:lpstr>عندما أقرأ كلمات تبتدئ ب "ال" أحتار كيف أنطقها، فتارة أنطقها  "اَلْ وتارة أنطقها  "أَ</vt:lpstr>
      <vt:lpstr>ألاحظ الكلمة وأنطق : اَلْقَمَرُ.</vt:lpstr>
      <vt:lpstr>اللام في كلمة اَلْقمر تُنطق. </vt:lpstr>
      <vt:lpstr>الحرف الذي يأتي بعد  "اَلْ" ليس مشددا.</vt:lpstr>
      <vt:lpstr>حَرْفُ ٱللّامِ يُنْطَقُ وَ ٱلْحَرْفُ بَعْدَ "اَلْ" ليس  مُشَدَّداً نسمي "اَلْ" قَمَرِيَّةً.</vt:lpstr>
      <vt:lpstr>اَلشَّمْسُ</vt:lpstr>
      <vt:lpstr>اللام في كلمة "اَلــــشَّمْسُ" لا تُنطق.</vt:lpstr>
      <vt:lpstr>الحرف الذي يأتي بعد  "اَلْ" مُشَدَّدٌ.</vt:lpstr>
      <vt:lpstr>حَرْفُ ٱللّامِ لا يُنْطَقُ وَ ٱلْحَرْفُ بَعْدَ "اَلْ" مُشَدَّدٌ نسمي "اَل" شَمْسِيَّةً.</vt:lpstr>
      <vt:lpstr>من يذكرنا بخطوات رسم ال بشكل صحيح في الكلمات.</vt:lpstr>
      <vt:lpstr>الآن، دوركم  لتكتبوا كلمات تتضمن  همزة الوصل وهمزة القطع. خذوا ألواحكم</vt:lpstr>
      <vt:lpstr>اكتبوا :  قمرية أو  شمسية. –ارفعوا الألواح عند الإشارة.</vt:lpstr>
      <vt:lpstr>الجواب الصحيح هو: "اَل" شَمْسِيَّةُ.</vt:lpstr>
      <vt:lpstr>والآن، ما نوع "ال" في الكلمة أمامكم. –ارفعوا عند الإشارة.</vt:lpstr>
      <vt:lpstr>الجواب الصحيح هو "اَلْ" قَمَرِيَّة.</vt:lpstr>
      <vt:lpstr>خذوا كراساتكم على الصفحة 15. من يقرأ تعليمة النشاط "أنجز مع زملائي"؟</vt:lpstr>
      <vt:lpstr>أنجزوا النشاط فرديا. أمامكم دقيقتان.</vt:lpstr>
      <vt:lpstr>انتهى الوقت. في ثنائيات ناقشوا إجاباتكم. أمامكم دقيقة واحدة.</vt:lpstr>
      <vt:lpstr>نصحح كلمة كلمة. من يتقاسم جوابه؟ كيف عرفت ذلك؟ </vt:lpstr>
      <vt:lpstr>الآن؛ من يقرأ تعليمة التمرين 1 "أنجز بمفردي"؟ أنجزوا. أمامكم دقيقتان.   يمر الأستاذ بين الصفوف ويصحح كتابيا  إنجازات المتعلمين.</vt:lpstr>
      <vt:lpstr>اختــتام الحــصة</vt:lpstr>
      <vt:lpstr>في الختام من يذكرنا بأهم ما تعلمناه خلال حصة اليوم.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116</cp:revision>
  <dcterms:created xsi:type="dcterms:W3CDTF">2023-09-20T21:35:22Z</dcterms:created>
  <dcterms:modified xsi:type="dcterms:W3CDTF">2025-10-29T09:02:48Z</dcterms:modified>
</cp:coreProperties>
</file>