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4"/>
  </p:sldMasterIdLst>
  <p:notesMasterIdLst>
    <p:notesMasterId r:id="rId39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81" r:id="rId38"/>
  </p:sldIdLst>
  <p:sldSz cx="12188825" cy="6858000"/>
  <p:notesSz cx="6858000" cy="9144000"/>
  <p:embeddedFontLst>
    <p:embeddedFont>
      <p:font typeface="Grandstander" pitchFamily="2" charset="0"/>
      <p:regular r:id="rId40"/>
      <p:bold r:id="rId41"/>
      <p:italic r:id="rId42"/>
      <p:boldItalic r:id="rId43"/>
    </p:embeddedFont>
    <p:embeddedFont>
      <p:font typeface="Grandstander Medium" pitchFamily="2" charset="0"/>
      <p:regular r:id="rId44"/>
      <p:italic r:id="rId45"/>
    </p:embeddedFont>
    <p:embeddedFont>
      <p:font typeface="Grandstander SemiBold" pitchFamily="2" charset="0"/>
      <p:bold r:id="rId46"/>
      <p:boldItalic r:id="rId47"/>
    </p:embeddedFont>
    <p:embeddedFont>
      <p:font typeface="Lato" panose="020F0502020204030203" pitchFamily="34" charset="0"/>
      <p:regular r:id="rId48"/>
      <p:bold r:id="rId49"/>
      <p:italic r:id="rId50"/>
      <p:boldItalic r:id="rId5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747775"/>
          </p15:clr>
        </p15:guide>
        <p15:guide id="2" pos="3839">
          <p15:clr>
            <a:srgbClr val="747775"/>
          </p15:clr>
        </p15:guide>
        <p15:guide id="3" orient="horz" pos="527" userDrawn="1">
          <p15:clr>
            <a:srgbClr val="A4A3A4"/>
          </p15:clr>
        </p15:guide>
        <p15:guide id="4" pos="346" userDrawn="1">
          <p15:clr>
            <a:srgbClr val="A4A3A4"/>
          </p15:clr>
        </p15:guide>
        <p15:guide id="5" pos="7354" userDrawn="1">
          <p15:clr>
            <a:srgbClr val="A4A3A4"/>
          </p15:clr>
        </p15:guide>
        <p15:guide id="6" orient="horz" pos="2387" userDrawn="1">
          <p15:clr>
            <a:srgbClr val="A4A3A4"/>
          </p15:clr>
        </p15:guide>
        <p15:guide id="7" pos="406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9" roundtripDataSignature="AMtx7mgSL9X19RbBOXWrZK2UA4XNbUqTWg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5DB6679-594B-6F1B-AC99-12BCF871885E}" name="Luis Felipe Gilberti Padial" initials="LF" userId="S::luis_padial@vanzolini-ead.org.br::02e162fd-d323-4666-a0cb-b14fecd7559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48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E54B321-59C5-4FB2-BD6C-0DA4B2574673}">
  <a:tblStyle styleId="{DE54B321-59C5-4FB2-BD6C-0DA4B2574673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84"/>
    <p:restoredTop sz="90661" autoAdjust="0"/>
  </p:normalViewPr>
  <p:slideViewPr>
    <p:cSldViewPr snapToGrid="0">
      <p:cViewPr varScale="1">
        <p:scale>
          <a:sx n="97" d="100"/>
          <a:sy n="97" d="100"/>
        </p:scale>
        <p:origin x="1044" y="72"/>
      </p:cViewPr>
      <p:guideLst>
        <p:guide orient="horz" pos="2160"/>
        <p:guide pos="3839"/>
        <p:guide orient="horz" pos="527"/>
        <p:guide pos="346"/>
        <p:guide pos="7354"/>
        <p:guide orient="horz" pos="2387"/>
        <p:guide pos="406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3894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font" Target="fonts/font11.fntdata"/><Relationship Id="rId63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" Type="http://schemas.openxmlformats.org/officeDocument/2006/relationships/slide" Target="slides/slide1.xml"/><Relationship Id="rId61" Type="http://schemas.openxmlformats.org/officeDocument/2006/relationships/viewProps" Target="viewProps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64" Type="http://schemas.microsoft.com/office/2018/10/relationships/authors" Target="authors.xml"/><Relationship Id="rId8" Type="http://schemas.openxmlformats.org/officeDocument/2006/relationships/slide" Target="slides/slide4.xml"/><Relationship Id="rId51" Type="http://schemas.openxmlformats.org/officeDocument/2006/relationships/font" Target="fonts/font12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font" Target="fonts/font7.fntdata"/><Relationship Id="rId59" Type="http://customschemas.google.com/relationships/presentationmetadata" Target="metadata"/><Relationship Id="rId20" Type="http://schemas.openxmlformats.org/officeDocument/2006/relationships/slide" Target="slides/slide16.xml"/><Relationship Id="rId41" Type="http://schemas.openxmlformats.org/officeDocument/2006/relationships/font" Target="fonts/font2.fntdata"/><Relationship Id="rId62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10.fntdata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font" Target="fonts/font5.fntdata"/><Relationship Id="rId6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pineapple-flat-design-ilustra%C3%A7%C3%A3o-royalty-free/902132742?phrase=abacaxi&amp;adppopup=true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gettyimages.com.br/detail/ilustra%C3%A7%C3%A3o/realistic-vector-eggs-and-broken-egg-with-yolk-ilustra%C3%A7%C3%A3o-royalty-free/1162492417?adppopup=true" TargetMode="External"/><Relationship Id="rId5" Type="http://schemas.openxmlformats.org/officeDocument/2006/relationships/hyperlink" Target="https://www.gettyimages.com.br/detail/ilustra%C3%A7%C3%A3o/cute-kawaii-engagement-ring-colorful-isolated-ilustra%C3%A7%C3%A3o-royalty-free/907792964?phrase=anel&amp;adppopup=true" TargetMode="External"/><Relationship Id="rId4" Type="http://schemas.openxmlformats.org/officeDocument/2006/relationships/hyperlink" Target="https://www.gettyimages.com.br/detail/ilustra%C3%A7%C3%A3o/cartoon-elephant-ilustra%C3%A7%C3%A3o-royalty-free/1072174076?phrase=elefante&amp;adppopup=true" TargetMode="Externa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pineapple-flat-design-ilustra%C3%A7%C3%A3o-royalty-free/902132742?phrase=abacaxi&amp;adppopup=true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gettyimages.com.br/detail/ilustra%C3%A7%C3%A3o/realistic-vector-eggs-and-broken-egg-with-yolk-ilustra%C3%A7%C3%A3o-royalty-free/1162492417?adppopup=true" TargetMode="External"/><Relationship Id="rId5" Type="http://schemas.openxmlformats.org/officeDocument/2006/relationships/hyperlink" Target="https://www.gettyimages.com.br/detail/ilustra%C3%A7%C3%A3o/cute-kawaii-engagement-ring-colorful-isolated-ilustra%C3%A7%C3%A3o-royalty-free/907792964?phrase=anel&amp;adppopup=true" TargetMode="External"/><Relationship Id="rId4" Type="http://schemas.openxmlformats.org/officeDocument/2006/relationships/hyperlink" Target="https://www.gettyimages.com.br/detail/ilustra%C3%A7%C3%A3o/cartoon-elephant-ilustra%C3%A7%C3%A3o-royalty-free/1072174076?phrase=elefante&amp;adppopup=true" TargetMode="Externa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open-wooden-old-chest-with-glowing-light-ilustra%C3%A7%C3%A3o-royalty-free/1427948422?phrase=ba%C3%BA+de+tesouro&amp;adppopup=true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open-wooden-old-chest-with-glowing-light-ilustra%C3%A7%C3%A3o-royalty-free/1427948422?phrase=ba%C3%BA+de+tesouro&amp;adppopup=true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ettyimages.com.br/detail/ilustra%C3%A7%C3%A3o/3d-cute-teddy-bear-toy-cartoon-style-vector-ilustra%C3%A7%C3%A3o-royalty-free/1842099713?adppopup=true" TargetMode="External"/><Relationship Id="rId3" Type="http://schemas.openxmlformats.org/officeDocument/2006/relationships/hyperlink" Target="https://www.gettyimages.com.br/detail/ilustra%C3%A7%C3%A3o/cute-friendly-bee-ilustra%C3%A7%C3%A3o-royalty-free/1307251968?adppopup=true" TargetMode="External"/><Relationship Id="rId7" Type="http://schemas.openxmlformats.org/officeDocument/2006/relationships/hyperlink" Target="https://www.gettyimages.com.br/detail/ilustra%C3%A7%C3%A3o/catholic-church-building-isolated-on-white-ilustra%C3%A7%C3%A3o-royalty-free/1473077427?adppopup=true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gettyimages.com.br/detail/ilustra%C3%A7%C3%A3o/realistic-vector-eggs-and-broken-egg-with-yolk-ilustra%C3%A7%C3%A3o-royalty-free/1162492417?adppopup=true" TargetMode="External"/><Relationship Id="rId5" Type="http://schemas.openxmlformats.org/officeDocument/2006/relationships/hyperlink" Target="https://www.gettyimages.com.br/detail/ilustra%C3%A7%C3%A3o/concord-grapes-ilustra%C3%A7%C3%A3o-royalty-free/1468616753?adppopup=true" TargetMode="External"/><Relationship Id="rId4" Type="http://schemas.openxmlformats.org/officeDocument/2006/relationships/hyperlink" Target="https://www.gettyimages.com.br/detail/ilustra%C3%A7%C3%A3o/cartoon-elephant-ilustra%C3%A7%C3%A3o-royalty-free/1072174076?phrase=elefante&amp;adppopup=true" TargetMode="External"/></Relationships>
</file>

<file path=ppt/notesSlides/_rels/notes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ettyimages.com.br/detail/ilustra%C3%A7%C3%A3o/3d-cute-teddy-bear-toy-cartoon-style-vector-ilustra%C3%A7%C3%A3o-royalty-free/1842099713?adppopup=true" TargetMode="External"/><Relationship Id="rId3" Type="http://schemas.openxmlformats.org/officeDocument/2006/relationships/hyperlink" Target="https://www.gettyimages.com.br/detail/ilustra%C3%A7%C3%A3o/cute-friendly-bee-ilustra%C3%A7%C3%A3o-royalty-free/1307251968?adppopup=true" TargetMode="External"/><Relationship Id="rId7" Type="http://schemas.openxmlformats.org/officeDocument/2006/relationships/hyperlink" Target="https://www.gettyimages.com.br/detail/ilustra%C3%A7%C3%A3o/catholic-church-building-isolated-on-white-ilustra%C3%A7%C3%A3o-royalty-free/1473077427?adppopup=true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gettyimages.com.br/detail/ilustra%C3%A7%C3%A3o/realistic-vector-eggs-and-broken-egg-with-yolk-ilustra%C3%A7%C3%A3o-royalty-free/1162492417?adppopup=true" TargetMode="External"/><Relationship Id="rId5" Type="http://schemas.openxmlformats.org/officeDocument/2006/relationships/hyperlink" Target="https://www.gettyimages.com.br/detail/ilustra%C3%A7%C3%A3o/concord-grapes-ilustra%C3%A7%C3%A3o-royalty-free/1468616753?adppopup=true" TargetMode="External"/><Relationship Id="rId4" Type="http://schemas.openxmlformats.org/officeDocument/2006/relationships/hyperlink" Target="https://www.gettyimages.com.br/detail/ilustra%C3%A7%C3%A3o/cartoon-elephant-ilustra%C3%A7%C3%A3o-royalty-free/1072174076?phrase=elefante&amp;adppopup=true" TargetMode="Externa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kids-loving-their-teacher-ilustra%C3%A7%C3%A3o-royalty-free/1314777147?phrase=crian%C3%A7as+gratid%C3%A3o&amp;adppopup=true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young-girl-in-a-wheelchair-playing-with-ilustra%C3%A7%C3%A3o-royalty-free/1294927133?adppopup=true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friend-helps-girl-to-get-up-empathy-compassion-ilustra%C3%A7%C3%A3o-royalty-free/1284875478?phrase=crian%C3%A7a+me+ajuda&amp;adppopup=true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gettyimages.com.br/detail/ilustra%C3%A7%C3%A3o/cartoon-little-kid-saying-sorry-ilustra%C3%A7%C3%A3o-royalty-free/1854379681?adppopup=true" TargetMode="External"/><Relationship Id="rId4" Type="http://schemas.openxmlformats.org/officeDocument/2006/relationships/hyperlink" Target="https://www.gettyimages.com.br/detail/ilustra%C3%A7%C3%A3o/thank-you-illustration-with-cartoon-characters-ilustra%C3%A7%C3%A3o-royalty-free/1189802246?adppopup=true" TargetMode="Externa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friend-helps-girl-to-get-up-empathy-compassion-ilustra%C3%A7%C3%A3o-royalty-free/1284875478?phrase=crian%C3%A7a+me+ajuda&amp;adppopup=true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gettyimages.com.br/detail/ilustra%C3%A7%C3%A3o/cartoon-little-kid-saying-sorry-ilustra%C3%A7%C3%A3o-royalty-free/1854379681?adppopup=true" TargetMode="External"/><Relationship Id="rId4" Type="http://schemas.openxmlformats.org/officeDocument/2006/relationships/hyperlink" Target="https://www.gettyimages.com.br/detail/ilustra%C3%A7%C3%A3o/thank-you-illustration-with-cartoon-characters-ilustra%C3%A7%C3%A3o-royalty-free/1189802246?adppopup=true" TargetMode="Externa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7" name="Google Shape;12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3" name="Google Shape;23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807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https://www.gettyimages.com.br/detail/ilustra%C3%A7%C3%A3o/pineapple-flat-design-ilustra%C3%A7%C3%A3o-royalty-free/902132742?phrase=abacaxi&amp;adppopup=true</a:t>
            </a:r>
            <a:endParaRPr lang="pt-BR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807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https://www.gettyimages.com.br/detail/ilustra%C3%A7%C3%A3o/cartoon-elephant-ilustra%C3%A7%C3%A3o-royalty-free/1072174076?phrase=elefante&amp;adppopup=true</a:t>
            </a:r>
            <a:endParaRPr lang="pt-BR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807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https://www.gettyimages.com.br/detail/ilustra%C3%A7%C3%A3o/cute-kawaii-engagement-ring-colorful-isolated-ilustra%C3%A7%C3%A3o-royalty-free/907792964?phrase=anel&amp;adppopup=true</a:t>
            </a:r>
            <a:endParaRPr lang="pt-BR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807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https://www.gettyimages.com.br/detail/ilustra%C3%A7%C3%A3o/realistic-vector-eggs-and-broken-egg-with-yolk-ilustra%C3%A7%C3%A3o-royalty-free/1162492417?adppopup=true</a:t>
            </a:r>
            <a:endParaRPr lang="pt-BR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800" dirty="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br>
              <a:rPr lang="pt-BR" sz="1800" dirty="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dirty="0"/>
          </a:p>
        </p:txBody>
      </p:sp>
      <p:sp>
        <p:nvSpPr>
          <p:cNvPr id="242" name="Google Shape;242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807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https://www.gettyimages.com.br/detail/ilustra%C3%A7%C3%A3o/pineapple-flat-design-ilustra%C3%A7%C3%A3o-royalty-free/902132742?phrase=abacaxi&amp;adppopup=true</a:t>
            </a:r>
            <a:endParaRPr lang="pt-BR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807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https://www.gettyimages.com.br/detail/ilustra%C3%A7%C3%A3o/cartoon-elephant-ilustra%C3%A7%C3%A3o-royalty-free/1072174076?phrase=elefante&amp;adppopup=true</a:t>
            </a:r>
            <a:endParaRPr lang="pt-BR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807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https://www.gettyimages.com.br/detail/ilustra%C3%A7%C3%A3o/cute-kawaii-engagement-ring-colorful-isolated-ilustra%C3%A7%C3%A3o-royalty-free/907792964?phrase=anel&amp;adppopup=true</a:t>
            </a:r>
            <a:endParaRPr lang="pt-BR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807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https://www.gettyimages.com.br/detail/ilustra%C3%A7%C3%A3o/realistic-vector-eggs-and-broken-egg-with-yolk-ilustra%C3%A7%C3%A3o-royalty-free/1162492417?adppopup=true</a:t>
            </a:r>
            <a:endParaRPr lang="pt-BR" dirty="0">
              <a:latin typeface="Arial"/>
              <a:ea typeface="Arial"/>
              <a:cs typeface="Arial"/>
              <a:sym typeface="Arial"/>
            </a:endParaRPr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br>
              <a:rPr lang="pt-BR" sz="1800" dirty="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dirty="0"/>
          </a:p>
        </p:txBody>
      </p:sp>
      <p:sp>
        <p:nvSpPr>
          <p:cNvPr id="253" name="Google Shape;253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https://www.gettyimages.com.br/detail/ilustra%C3%A7%C3%A3o/open-wooden-old-chest-with-glowing-light-ilustra%C3%A7%C3%A3o-royalty-free/1427948422?phrase=ba%C3%BA+de+tesouro&amp;adppopup=true</a:t>
            </a:r>
            <a:endParaRPr dirty="0"/>
          </a:p>
        </p:txBody>
      </p:sp>
      <p:sp>
        <p:nvSpPr>
          <p:cNvPr id="267" name="Google Shape;267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https://www.gettyimages.com.br/detail/ilustra%C3%A7%C3%A3o/open-wooden-old-chest-with-glowing-light-ilustra%C3%A7%C3%A3o-royalty-free/1427948422?phrase=ba%C3%BA+de+tesouro&amp;adppopup=true</a:t>
            </a:r>
            <a:endParaRPr dirty="0"/>
          </a:p>
        </p:txBody>
      </p:sp>
      <p:sp>
        <p:nvSpPr>
          <p:cNvPr id="279" name="Google Shape;279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</a:pPr>
            <a:r>
              <a:rPr lang="pt-BR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https://www.gettyimages.com.br/detail/ilustra%C3%A7%C3%A3o/cute-friendly-bee-ilustra%C3%A7%C3%A3o-royalty-free/1307251968?adppopup=true</a:t>
            </a:r>
            <a:endParaRPr lang="pt-BR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</a:pPr>
            <a:r>
              <a:rPr lang="pt-BR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https://www.gettyimages.com.br/detail/ilustra%C3%A7%C3%A3o/cartoon-elephant-ilustra%C3%A7%C3%A3o-royalty-free/1072174076?phrase=elefante&amp;adppopup=true</a:t>
            </a:r>
            <a:endParaRPr lang="pt-BR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</a:pPr>
            <a:r>
              <a:rPr lang="pt-BR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https://www.gettyimages.com.br/detail/ilustra%C3%A7%C3%A3o/concord-grapes-ilustra%C3%A7%C3%A3o-royalty-free/1468616753?adppopup=true</a:t>
            </a:r>
            <a:endParaRPr lang="pt-BR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</a:pPr>
            <a:r>
              <a:rPr lang="pt-BR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https://www.gettyimages.com.br/detail/ilustra%C3%A7%C3%A3o/realistic-vector-eggs-and-broken-egg-with-yolk-ilustra%C3%A7%C3%A3o-royalty-free/1162492417?adppopup=true</a:t>
            </a:r>
            <a:endParaRPr lang="pt-BR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</a:pPr>
            <a:r>
              <a:rPr lang="pt-BR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https://www.gettyimages.com.br/detail/ilustra%C3%A7%C3%A3o/catholic-church-building-isolated-on-white-ilustra%C3%A7%C3%A3o-royalty-free/1473077427?adppopup=true</a:t>
            </a:r>
            <a:endParaRPr lang="pt-BR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0000"/>
              </a:buClr>
              <a:buSzPts val="1100"/>
              <a:buNone/>
            </a:pPr>
            <a:r>
              <a:rPr lang="pt-BR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8"/>
              </a:rPr>
              <a:t>https://www.gettyimages.com.br/detail/ilustra%C3%A7%C3%A3o/3d-cute-teddy-bear-toy-cartoon-style-vector-ilustra%C3%A7%C3%A3o-royalty-free/1842099713?adppopup=true</a:t>
            </a:r>
            <a:endParaRPr lang="pt-BR" dirty="0">
              <a:latin typeface="Arial"/>
              <a:ea typeface="Arial"/>
              <a:cs typeface="Arial"/>
              <a:sym typeface="Arial"/>
            </a:endParaRPr>
          </a:p>
          <a:p>
            <a:pPr marL="1587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br>
              <a:rPr lang="pt-BR" dirty="0">
                <a:solidFill>
                  <a:srgbClr val="231F20"/>
                </a:solidFill>
              </a:rPr>
            </a:br>
            <a:br>
              <a:rPr lang="pt-BR" sz="1800" dirty="0">
                <a:solidFill>
                  <a:srgbClr val="231F20"/>
                </a:solidFill>
              </a:rPr>
            </a:br>
            <a:endParaRPr dirty="0"/>
          </a:p>
        </p:txBody>
      </p:sp>
      <p:sp>
        <p:nvSpPr>
          <p:cNvPr id="293" name="Google Shape;293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  <a:p>
            <a:pPr marL="1587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</a:pPr>
            <a:r>
              <a:rPr lang="pt-BR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https://www.gettyimages.com.br/detail/ilustra%C3%A7%C3%A3o/cute-friendly-bee-ilustra%C3%A7%C3%A3o-royalty-free/1307251968?adppopup=true</a:t>
            </a:r>
            <a:endParaRPr lang="pt-BR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</a:pPr>
            <a:r>
              <a:rPr lang="pt-BR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https://www.gettyimages.com.br/detail/ilustra%C3%A7%C3%A3o/cartoon-elephant-ilustra%C3%A7%C3%A3o-royalty-free/1072174076?phrase=elefante&amp;adppopup=true</a:t>
            </a:r>
            <a:endParaRPr lang="pt-BR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</a:pPr>
            <a:r>
              <a:rPr lang="pt-BR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https://www.gettyimages.com.br/detail/ilustra%C3%A7%C3%A3o/concord-grapes-ilustra%C3%A7%C3%A3o-royalty-free/1468616753?adppopup=true</a:t>
            </a:r>
            <a:endParaRPr lang="pt-BR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</a:pPr>
            <a:r>
              <a:rPr lang="pt-BR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https://www.gettyimages.com.br/detail/ilustra%C3%A7%C3%A3o/realistic-vector-eggs-and-broken-egg-with-yolk-ilustra%C3%A7%C3%A3o-royalty-free/1162492417?adppopup=true</a:t>
            </a:r>
            <a:endParaRPr lang="pt-BR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</a:pPr>
            <a:r>
              <a:rPr lang="pt-BR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https://www.gettyimages.com.br/detail/ilustra%C3%A7%C3%A3o/catholic-church-building-isolated-on-white-ilustra%C3%A7%C3%A3o-royalty-free/1473077427?adppopup=true</a:t>
            </a:r>
            <a:endParaRPr lang="pt-BR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0000"/>
              </a:buClr>
              <a:buSzPts val="1100"/>
              <a:buNone/>
            </a:pPr>
            <a:r>
              <a:rPr lang="pt-BR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8"/>
              </a:rPr>
              <a:t>https://www.gettyimages.com.br/detail/ilustra%C3%A7%C3%A3o/3d-cute-teddy-bear-toy-cartoon-style-vector-ilustra%C3%A7%C3%A3o-royalty-free/1842099713?adppopup=true</a:t>
            </a:r>
            <a:endParaRPr lang="pt-BR" dirty="0">
              <a:latin typeface="Arial"/>
              <a:ea typeface="Arial"/>
              <a:cs typeface="Arial"/>
              <a:sym typeface="Arial"/>
            </a:endParaRPr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br>
              <a:rPr lang="pt-BR" dirty="0">
                <a:solidFill>
                  <a:srgbClr val="231F20"/>
                </a:solidFill>
              </a:rPr>
            </a:br>
            <a:br>
              <a:rPr lang="pt-BR" sz="1800" dirty="0">
                <a:solidFill>
                  <a:srgbClr val="231F20"/>
                </a:solidFill>
              </a:rPr>
            </a:br>
            <a:endParaRPr dirty="0"/>
          </a:p>
        </p:txBody>
      </p:sp>
      <p:sp>
        <p:nvSpPr>
          <p:cNvPr id="318" name="Google Shape;31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56" name="Google Shape;356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67" name="Google Shape;367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80" name="Google Shape;380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9bff5210c6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7" name="Google Shape;137;g29bff5210c6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b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95" name="Google Shape;395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29bff5210c6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1" name="Google Shape;411;g29bff5210c6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16" name="Google Shape;416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421" name="Google Shape;421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0" name="Google Shape;440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37342ebb4e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44" name="Google Shape;444;g37342ebb4e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7342ebb4e5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53" name="Google Shape;453;g37342ebb4e5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37342ebb4e5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62" name="Google Shape;462;g37342ebb4e5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71" name="Google Shape;47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80" name="Google Shape;48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https://www.gettyimages.com.br/detail/ilustra%C3%A7%C3%A3o/kids-loving-their-teacher-ilustra%C3%A7%C3%A3o-royalty-free/1314777147?phrase=crian%C3%A7as+gratid%C3%A3o&amp;adppopup=true</a:t>
            </a:r>
            <a:endParaRPr dirty="0"/>
          </a:p>
        </p:txBody>
      </p:sp>
      <p:sp>
        <p:nvSpPr>
          <p:cNvPr id="143" name="Google Shape;14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37342ebb4e5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89" name="Google Shape;489;g37342ebb4e5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37342ebb4e5_0_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98" name="Google Shape;498;g37342ebb4e5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07" name="Google Shape;507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20" name="Google Shape;52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6" name="Google Shape;43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https://www.gettyimages.com.br/detail/ilustra%C3%A7%C3%A3o/young-girl-in-a-wheelchair-playing-with-ilustra%C3%A7%C3%A3o-royalty-free/1294927133?adppopup=true</a:t>
            </a:r>
            <a:endParaRPr dirty="0"/>
          </a:p>
        </p:txBody>
      </p:sp>
      <p:sp>
        <p:nvSpPr>
          <p:cNvPr id="156" name="Google Shape;156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https://www.gettyimages.com.br/detail/ilustra%C3%A7%C3%A3o/friend-helps-girl-to-get-up-empathy-compassion-ilustra%C3%A7%C3%A3o-royalty-free/1284875478?phrase=crian%C3%A7a+me+ajuda&amp;adppopup=true</a:t>
            </a:r>
            <a:endParaRPr lang="pt-BR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https://www.gettyimages.com.br/detail/ilustra%C3%A7%C3%A3o/thank-you-illustration-with-cartoon-characters-ilustra%C3%A7%C3%A3o-royalty-free/1189802246?adppopup=true</a:t>
            </a:r>
            <a:endParaRPr lang="pt-BR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https://www.gettyimages.com.br/detail/ilustra%C3%A7%C3%A3o/cartoon-little-kid-saying-sorry-ilustra%C3%A7%C3%A3o-royalty-free/1854379681?adppopup=true</a:t>
            </a:r>
            <a:endParaRPr lang="pt-BR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68" name="Google Shape;16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https://www.gettyimages.com.br/detail/ilustra%C3%A7%C3%A3o/friend-helps-girl-to-get-up-empathy-compassion-ilustra%C3%A7%C3%A3o-royalty-free/1284875478?phrase=crian%C3%A7a+me+ajuda&amp;adppopup=true</a:t>
            </a:r>
            <a:endParaRPr lang="pt-BR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https://www.gettyimages.com.br/detail/ilustra%C3%A7%C3%A3o/thank-you-illustration-with-cartoon-characters-ilustra%C3%A7%C3%A3o-royalty-free/1189802246?adppopup=true</a:t>
            </a:r>
            <a:endParaRPr lang="pt-BR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https://www.gettyimages.com.br/detail/ilustra%C3%A7%C3%A3o/cartoon-little-kid-saying-sorry-ilustra%C3%A7%C3%A3o-royalty-free/1854379681?adppopup=true</a:t>
            </a:r>
            <a:endParaRPr lang="pt-BR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84" name="Google Shape;18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03" name="Google Shape;20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4" name="Google Shape;21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0" dirty="0"/>
          </a:p>
        </p:txBody>
      </p:sp>
      <p:sp>
        <p:nvSpPr>
          <p:cNvPr id="226" name="Google Shape;22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Ciências Humanas">
  <p:cSld name="1. Capa - Ciências Human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1" name="Google Shape;11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3085" y="340600"/>
            <a:ext cx="1453288" cy="1157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29405" y="536802"/>
            <a:ext cx="1453288" cy="54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4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57179" y="809985"/>
            <a:ext cx="1382373" cy="133895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49"/>
          <p:cNvSpPr txBox="1"/>
          <p:nvPr/>
        </p:nvSpPr>
        <p:spPr>
          <a:xfrm rot="-5400000">
            <a:off x="11493153" y="1477365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15" name="Google Shape;15;p49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6585" y="5943072"/>
            <a:ext cx="3340824" cy="8335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4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39549" y="340602"/>
            <a:ext cx="1382373" cy="1358033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49"/>
          <p:cNvSpPr/>
          <p:nvPr/>
        </p:nvSpPr>
        <p:spPr>
          <a:xfrm rot="-48255" flipH="1">
            <a:off x="10673069" y="1045337"/>
            <a:ext cx="1082625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666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66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oogle Shape;76;p58"/>
          <p:cNvGrpSpPr/>
          <p:nvPr/>
        </p:nvGrpSpPr>
        <p:grpSpPr>
          <a:xfrm>
            <a:off x="4282919" y="1616689"/>
            <a:ext cx="4029284" cy="3987200"/>
            <a:chOff x="3060625" y="1076550"/>
            <a:chExt cx="3022750" cy="2990400"/>
          </a:xfrm>
        </p:grpSpPr>
        <p:pic>
          <p:nvPicPr>
            <p:cNvPr id="77" name="Google Shape;77;p5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" name="Google Shape;78;p5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9" name="Google Shape;79;p58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_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59" descr="Padrão do plano de fundo&#10;&#10;O conteúdo gerado por IA pode estar incorre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"/>
            <a:ext cx="12188825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5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7826" y="662248"/>
            <a:ext cx="4047706" cy="1400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5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83259" y="1099786"/>
            <a:ext cx="7879987" cy="4815911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5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85" name="Google Shape;85;p59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6585" y="5943072"/>
            <a:ext cx="3340824" cy="833547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59"/>
          <p:cNvSpPr/>
          <p:nvPr/>
        </p:nvSpPr>
        <p:spPr>
          <a:xfrm rot="-48255" flipH="1">
            <a:off x="799839" y="1071805"/>
            <a:ext cx="4155961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3732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sz="3732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1_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60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9" name="Google Shape;89;p60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60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91" name="Google Shape;91;p60"/>
          <p:cNvSpPr/>
          <p:nvPr/>
        </p:nvSpPr>
        <p:spPr>
          <a:xfrm rot="-120000">
            <a:off x="181685" y="185167"/>
            <a:ext cx="1772597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599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92" name="Google Shape;92;p60"/>
          <p:cNvSpPr txBox="1">
            <a:spLocks noGrp="1"/>
          </p:cNvSpPr>
          <p:nvPr>
            <p:ph type="subTitle" idx="1"/>
          </p:nvPr>
        </p:nvSpPr>
        <p:spPr>
          <a:xfrm rot="-120000">
            <a:off x="176417" y="170475"/>
            <a:ext cx="1785420" cy="545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599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 userDrawn="1">
  <p:cSld name="1_6. Sistematizando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61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95" name="Google Shape;95;p61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61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97" name="Google Shape;97;p61"/>
          <p:cNvSpPr/>
          <p:nvPr/>
        </p:nvSpPr>
        <p:spPr>
          <a:xfrm rot="-120000">
            <a:off x="181660" y="183724"/>
            <a:ext cx="185519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599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00" name="Google Shape;100;p61"/>
          <p:cNvSpPr txBox="1">
            <a:spLocks noGrp="1"/>
          </p:cNvSpPr>
          <p:nvPr>
            <p:ph type="subTitle" idx="1"/>
          </p:nvPr>
        </p:nvSpPr>
        <p:spPr>
          <a:xfrm rot="-120000">
            <a:off x="176392" y="168986"/>
            <a:ext cx="1870813" cy="545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599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. Não usar - Base para orientações internas">
  <p:cSld name="11. Não usar - Base para orientações internas">
    <p:bg>
      <p:bgPr>
        <a:solidFill>
          <a:srgbClr val="8CB5F8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2"/>
          <p:cNvSpPr/>
          <p:nvPr/>
        </p:nvSpPr>
        <p:spPr>
          <a:xfrm>
            <a:off x="273062" y="300433"/>
            <a:ext cx="11672959" cy="1148400"/>
          </a:xfrm>
          <a:prstGeom prst="roundRect">
            <a:avLst>
              <a:gd name="adj" fmla="val 1629"/>
            </a:avLst>
          </a:prstGeom>
          <a:solidFill>
            <a:srgbClr val="FCFCFC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2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aticando">
  <p:cSld name="5. Pratic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63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06" name="Google Shape;106;p63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63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08" name="Google Shape;108;p63"/>
          <p:cNvSpPr/>
          <p:nvPr/>
        </p:nvSpPr>
        <p:spPr>
          <a:xfrm rot="-120000">
            <a:off x="181037" y="147971"/>
            <a:ext cx="3903598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VAIVÉM DAS PALAVRAS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63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0" name="Google Shape;110;p63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1_6. Sistematizando 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64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13" name="Google Shape;113;p6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64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15" name="Google Shape;115;p64"/>
          <p:cNvSpPr/>
          <p:nvPr/>
        </p:nvSpPr>
        <p:spPr>
          <a:xfrm rot="-120000">
            <a:off x="180798" y="156902"/>
            <a:ext cx="4685551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CADA TEXTO DO SEU JEITO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4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7" name="Google Shape;117;p64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Linguagens">
  <p:cSld name="1. Capa - Linguage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5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8. Aprofund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6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22" name="Google Shape;122;p66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08732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3" name="Google Shape;123;p66"/>
          <p:cNvSpPr txBox="1">
            <a:spLocks noGrp="1"/>
          </p:cNvSpPr>
          <p:nvPr>
            <p:ph type="title"/>
          </p:nvPr>
        </p:nvSpPr>
        <p:spPr>
          <a:xfrm>
            <a:off x="608441" y="898167"/>
            <a:ext cx="11165092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4" name="Google Shape;124;p66"/>
          <p:cNvSpPr txBox="1">
            <a:spLocks noGrp="1"/>
          </p:cNvSpPr>
          <p:nvPr>
            <p:ph type="subTitle" idx="2"/>
          </p:nvPr>
        </p:nvSpPr>
        <p:spPr>
          <a:xfrm rot="-60000">
            <a:off x="175529" y="209627"/>
            <a:ext cx="5781097" cy="4900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399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/Objetivo de aprendizage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0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0" name="Google Shape;20;p50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50"/>
          <p:cNvSpPr/>
          <p:nvPr/>
        </p:nvSpPr>
        <p:spPr>
          <a:xfrm>
            <a:off x="5029200" y="300433"/>
            <a:ext cx="6916921" cy="6268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50"/>
          <p:cNvSpPr txBox="1">
            <a:spLocks noGrp="1"/>
          </p:cNvSpPr>
          <p:nvPr>
            <p:ph type="body" idx="1"/>
          </p:nvPr>
        </p:nvSpPr>
        <p:spPr>
          <a:xfrm>
            <a:off x="5335154" y="987085"/>
            <a:ext cx="6271389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3" name="Google Shape;23;p50"/>
          <p:cNvSpPr txBox="1">
            <a:spLocks noGrp="1"/>
          </p:cNvSpPr>
          <p:nvPr>
            <p:ph type="body" idx="2"/>
          </p:nvPr>
        </p:nvSpPr>
        <p:spPr>
          <a:xfrm>
            <a:off x="579016" y="987085"/>
            <a:ext cx="4450184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4" name="Google Shape;24;p50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5" name="Google Shape;25;p50"/>
          <p:cNvSpPr/>
          <p:nvPr/>
        </p:nvSpPr>
        <p:spPr>
          <a:xfrm rot="-120000">
            <a:off x="181617" y="211659"/>
            <a:ext cx="200099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50"/>
          <p:cNvSpPr/>
          <p:nvPr/>
        </p:nvSpPr>
        <p:spPr>
          <a:xfrm rot="-60000">
            <a:off x="4993328" y="194344"/>
            <a:ext cx="5077064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2">
          <p15:clr>
            <a:srgbClr val="FBAE40"/>
          </p15:clr>
        </p15:guide>
        <p15:guide id="2" pos="5119">
          <p15:clr>
            <a:srgbClr val="FBAE40"/>
          </p15:clr>
        </p15:guide>
        <p15:guide id="3" orient="horz" pos="2160">
          <p15:clr>
            <a:srgbClr val="FBAE40"/>
          </p15:clr>
        </p15:guide>
        <p15:guide id="4" pos="3839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1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9" name="Google Shape;29;p51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51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1" name="Google Shape;31;p51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2" name="Google Shape;32;p51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3" name="Google Shape;33;p51"/>
          <p:cNvSpPr/>
          <p:nvPr/>
        </p:nvSpPr>
        <p:spPr>
          <a:xfrm rot="-120000">
            <a:off x="181359" y="166426"/>
            <a:ext cx="2846273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1_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2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6" name="Google Shape;36;p52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52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8" name="Google Shape;38;p52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9" name="Google Shape;39;p52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0" name="Google Shape;40;p52"/>
          <p:cNvSpPr/>
          <p:nvPr/>
        </p:nvSpPr>
        <p:spPr>
          <a:xfrm rot="-120000">
            <a:off x="181459" y="172092"/>
            <a:ext cx="2521590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LER É LEGAL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1_3. Para começar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53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43" name="Google Shape;43;p53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53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5" name="Google Shape;45;p53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6" name="Google Shape;46;p53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7" name="Google Shape;47;p53"/>
          <p:cNvSpPr/>
          <p:nvPr/>
        </p:nvSpPr>
        <p:spPr>
          <a:xfrm rot="-120000">
            <a:off x="180768" y="177720"/>
            <a:ext cx="4786273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CONVERSANDO COM O TEXTO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1_3. Para começar 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54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0" name="Google Shape;50;p5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54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2" name="Google Shape;52;p54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3" name="Google Shape;53;p54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4" name="Google Shape;54;p54"/>
          <p:cNvSpPr/>
          <p:nvPr/>
        </p:nvSpPr>
        <p:spPr>
          <a:xfrm rot="-120000">
            <a:off x="181316" y="209121"/>
            <a:ext cx="2987234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AB CONHECER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55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7" name="Google Shape;57;p55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55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9" name="Google Shape;59;p55"/>
          <p:cNvSpPr/>
          <p:nvPr/>
        </p:nvSpPr>
        <p:spPr>
          <a:xfrm rot="-120000">
            <a:off x="180860" y="160459"/>
            <a:ext cx="448173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GOSTAR DE ESCREVER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55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1" name="Google Shape;61;p55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?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56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64" name="Google Shape;64;p56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5" name="Google Shape;65;p56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480743" y="673068"/>
            <a:ext cx="4000325" cy="5690667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56"/>
          <p:cNvSpPr txBox="1">
            <a:spLocks noGrp="1"/>
          </p:cNvSpPr>
          <p:nvPr>
            <p:ph type="body" idx="1"/>
          </p:nvPr>
        </p:nvSpPr>
        <p:spPr>
          <a:xfrm>
            <a:off x="4694295" y="987100"/>
            <a:ext cx="6912199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7" name="Google Shape;67;p56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8" name="Google Shape;68;p56"/>
          <p:cNvSpPr/>
          <p:nvPr/>
        </p:nvSpPr>
        <p:spPr>
          <a:xfrm rot="-120000">
            <a:off x="174794" y="163764"/>
            <a:ext cx="475948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9. Referências 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57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1" name="Google Shape;71;p57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57"/>
          <p:cNvSpPr txBox="1">
            <a:spLocks noGrp="1"/>
          </p:cNvSpPr>
          <p:nvPr>
            <p:ph type="body" idx="1"/>
          </p:nvPr>
        </p:nvSpPr>
        <p:spPr>
          <a:xfrm>
            <a:off x="495431" y="1063567"/>
            <a:ext cx="11236313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3" name="Google Shape;73;p57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74" name="Google Shape;74;p57"/>
          <p:cNvSpPr/>
          <p:nvPr/>
        </p:nvSpPr>
        <p:spPr>
          <a:xfrm rot="-120000">
            <a:off x="181445" y="171347"/>
            <a:ext cx="256429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8"/>
          <p:cNvSpPr txBox="1">
            <a:spLocks noGrp="1"/>
          </p:cNvSpPr>
          <p:nvPr>
            <p:ph type="title"/>
          </p:nvPr>
        </p:nvSpPr>
        <p:spPr>
          <a:xfrm>
            <a:off x="415492" y="593369"/>
            <a:ext cx="11357841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4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" name="Google Shape;8;p48"/>
          <p:cNvSpPr txBox="1">
            <a:spLocks noGrp="1"/>
          </p:cNvSpPr>
          <p:nvPr>
            <p:ph type="body" idx="1"/>
          </p:nvPr>
        </p:nvSpPr>
        <p:spPr>
          <a:xfrm>
            <a:off x="415492" y="1536633"/>
            <a:ext cx="11357841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3" Type="http://schemas.openxmlformats.org/officeDocument/2006/relationships/image" Target="../media/image25.jpg"/><Relationship Id="rId7" Type="http://schemas.openxmlformats.org/officeDocument/2006/relationships/image" Target="../media/image3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jpg"/><Relationship Id="rId5" Type="http://schemas.openxmlformats.org/officeDocument/2006/relationships/image" Target="../media/image27.jpg"/><Relationship Id="rId4" Type="http://schemas.openxmlformats.org/officeDocument/2006/relationships/image" Target="../media/image29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3" Type="http://schemas.openxmlformats.org/officeDocument/2006/relationships/image" Target="../media/image25.jpg"/><Relationship Id="rId7" Type="http://schemas.openxmlformats.org/officeDocument/2006/relationships/image" Target="../media/image3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jpg"/><Relationship Id="rId5" Type="http://schemas.openxmlformats.org/officeDocument/2006/relationships/image" Target="../media/image27.jpg"/><Relationship Id="rId4" Type="http://schemas.openxmlformats.org/officeDocument/2006/relationships/image" Target="../media/image29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efape.educacao.sp.gov.br/curriculopaulista/wp-content/uploads/2023/02/Curriculo_Paulista-etapas-Educa%C3%A7%C3%A3o-Infantil-e-Ensino-Fundamental-ISBN.pdf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9.png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9.png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9.png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9.png"/><Relationship Id="rId4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9.png"/><Relationship Id="rId4" Type="http://schemas.openxmlformats.org/officeDocument/2006/relationships/image" Target="../media/image3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9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9.png"/><Relationship Id="rId4" Type="http://schemas.openxmlformats.org/officeDocument/2006/relationships/image" Target="../media/image36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"/>
          <p:cNvSpPr txBox="1"/>
          <p:nvPr/>
        </p:nvSpPr>
        <p:spPr>
          <a:xfrm>
            <a:off x="615040" y="2666099"/>
            <a:ext cx="10958745" cy="1973886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2745"/>
              </a:srgbClr>
            </a:outerShdw>
          </a:effectLst>
        </p:spPr>
        <p:txBody>
          <a:bodyPr spcFirstLastPara="1" wrap="square" lIns="119950" tIns="23975" rIns="121850" bIns="23975" anchor="ctr" anchorCtr="0">
            <a:norm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799"/>
              <a:buFont typeface="Arial"/>
              <a:buNone/>
            </a:pPr>
            <a:r>
              <a:rPr lang="pt-BR" sz="4799" b="1" i="0" u="none" strike="noStrike" cap="none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PALAVRINHAS MÁGICAS</a:t>
            </a:r>
            <a:endParaRPr sz="4799" b="1" i="0" u="none" strike="noStrike" cap="none">
              <a:solidFill>
                <a:srgbClr val="000000"/>
              </a:solidFill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130" name="Google Shape;130;p1"/>
          <p:cNvSpPr/>
          <p:nvPr/>
        </p:nvSpPr>
        <p:spPr>
          <a:xfrm rot="-48481" flipH="1">
            <a:off x="10628136" y="397660"/>
            <a:ext cx="1191008" cy="914688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99"/>
              <a:buFont typeface="Arial"/>
              <a:buNone/>
            </a:pPr>
            <a:r>
              <a:rPr lang="pt-BR" sz="5599" b="0" i="0" u="none" strike="noStrike" cap="none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5599" b="0" i="0" u="sng" strike="noStrike" cap="none" baseline="300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5599" b="0" i="0" u="sng" strike="noStrike" cap="none" baseline="30000" dirty="0">
              <a:solidFill>
                <a:schemeClr val="lt1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31" name="Google Shape;131;p1"/>
          <p:cNvSpPr/>
          <p:nvPr/>
        </p:nvSpPr>
        <p:spPr>
          <a:xfrm flipH="1">
            <a:off x="315420" y="5453843"/>
            <a:ext cx="1884440" cy="440047"/>
          </a:xfrm>
          <a:prstGeom prst="roundRect">
            <a:avLst>
              <a:gd name="adj" fmla="val 43258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</a:pPr>
            <a:r>
              <a:rPr lang="pt-BR" sz="2133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2133" b="0" i="0" u="sng" strike="noStrike" cap="none" baseline="3000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2133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2133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1"/>
          <p:cNvSpPr/>
          <p:nvPr/>
        </p:nvSpPr>
        <p:spPr>
          <a:xfrm>
            <a:off x="280432" y="6070178"/>
            <a:ext cx="4922504" cy="440047"/>
          </a:xfrm>
          <a:prstGeom prst="roundRect">
            <a:avLst>
              <a:gd name="adj" fmla="val 49047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</a:pPr>
            <a:r>
              <a:rPr lang="pt-BR" sz="2133" b="0" i="0" u="none" strike="noStrike" cap="non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21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1"/>
          <p:cNvSpPr/>
          <p:nvPr/>
        </p:nvSpPr>
        <p:spPr>
          <a:xfrm rot="-120000">
            <a:off x="5340441" y="2271653"/>
            <a:ext cx="1504060" cy="478564"/>
          </a:xfrm>
          <a:prstGeom prst="roundRect">
            <a:avLst>
              <a:gd name="adj" fmla="val 47917"/>
            </a:avLst>
          </a:prstGeom>
          <a:solidFill>
            <a:srgbClr val="DE63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15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1"/>
          <p:cNvSpPr/>
          <p:nvPr/>
        </p:nvSpPr>
        <p:spPr>
          <a:xfrm rot="-60000">
            <a:off x="4286167" y="4638200"/>
            <a:ext cx="3633824" cy="828901"/>
          </a:xfrm>
          <a:prstGeom prst="roundRect">
            <a:avLst>
              <a:gd name="adj" fmla="val 30970"/>
            </a:avLst>
          </a:prstGeom>
          <a:solidFill>
            <a:srgbClr val="DE63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LÍNGUA PORTUGUESA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0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135433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/>
          </a:p>
          <a:p>
            <a:pPr marL="135433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</a:pPr>
            <a:endParaRPr/>
          </a:p>
          <a:p>
            <a:pPr marL="135433" lvl="0" indent="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00"/>
              <a:buNone/>
            </a:pPr>
            <a:endParaRPr/>
          </a:p>
        </p:txBody>
      </p:sp>
      <p:sp>
        <p:nvSpPr>
          <p:cNvPr id="237" name="Google Shape;237;p10"/>
          <p:cNvSpPr txBox="1"/>
          <p:nvPr/>
        </p:nvSpPr>
        <p:spPr>
          <a:xfrm>
            <a:off x="513845" y="2675317"/>
            <a:ext cx="11165092" cy="1764114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64"/>
              <a:buFont typeface="Arial"/>
              <a:buNone/>
            </a:pPr>
            <a:r>
              <a:rPr lang="pt-BR" sz="10664" b="1" i="0" u="none" strike="noStrike" cap="none">
                <a:solidFill>
                  <a:srgbClr val="B1CDFB"/>
                </a:solidFill>
                <a:latin typeface="Arial"/>
                <a:ea typeface="Arial"/>
                <a:cs typeface="Arial"/>
                <a:sym typeface="Arial"/>
              </a:rPr>
              <a:t>ABRACADABR</a:t>
            </a:r>
            <a:r>
              <a:rPr lang="pt-BR" sz="10664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sz="3318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10"/>
          <p:cNvSpPr/>
          <p:nvPr/>
        </p:nvSpPr>
        <p:spPr>
          <a:xfrm>
            <a:off x="513844" y="2774032"/>
            <a:ext cx="1260513" cy="1645909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09926C5-7761-FF6E-C578-297888AAE970}"/>
              </a:ext>
            </a:extLst>
          </p:cNvPr>
          <p:cNvSpPr txBox="1"/>
          <p:nvPr/>
        </p:nvSpPr>
        <p:spPr>
          <a:xfrm>
            <a:off x="9357360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7" name="Google Shape;229;p15">
            <a:extLst>
              <a:ext uri="{FF2B5EF4-FFF2-40B4-BE49-F238E27FC236}">
                <a16:creationId xmlns:a16="http://schemas.microsoft.com/office/drawing/2014/main" id="{0AFE952D-E4F3-77EB-3732-BD4937B1BCC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65041" y="974933"/>
            <a:ext cx="11162154" cy="1476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100000"/>
            </a:pPr>
            <a:r>
              <a:rPr lang="pt-BR" sz="2600" dirty="0">
                <a:solidFill>
                  <a:srgbClr val="74489D"/>
                </a:solidFill>
              </a:rPr>
              <a:t>4. </a:t>
            </a:r>
            <a:r>
              <a:rPr lang="pt-BR" sz="2600" b="0" dirty="0">
                <a:solidFill>
                  <a:srgbClr val="231F20"/>
                </a:solidFill>
              </a:rPr>
              <a:t>OBSERVE A PALAVRA ABAIXO, CIRCULE A PRIMEIRA LETRA E PINTE A ÚLTIMA LETRA.</a:t>
            </a:r>
            <a:br>
              <a:rPr lang="pt-BR" sz="2600" b="0" dirty="0"/>
            </a:br>
            <a:endParaRPr sz="2600" b="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2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135433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/>
          </a:p>
          <a:p>
            <a:pPr marL="135433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</a:pPr>
            <a:endParaRPr/>
          </a:p>
          <a:p>
            <a:pPr marL="135433" lvl="0" indent="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00"/>
              <a:buNone/>
            </a:pPr>
            <a:endParaRPr/>
          </a:p>
        </p:txBody>
      </p:sp>
      <p:sp>
        <p:nvSpPr>
          <p:cNvPr id="245" name="Google Shape;245;p32"/>
          <p:cNvSpPr txBox="1">
            <a:spLocks noGrp="1"/>
          </p:cNvSpPr>
          <p:nvPr>
            <p:ph type="title"/>
          </p:nvPr>
        </p:nvSpPr>
        <p:spPr>
          <a:xfrm>
            <a:off x="565041" y="976998"/>
            <a:ext cx="11162154" cy="1476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100000"/>
            </a:pPr>
            <a:r>
              <a:rPr lang="pt-BR" sz="2600" dirty="0">
                <a:solidFill>
                  <a:srgbClr val="74489D"/>
                </a:solidFill>
              </a:rPr>
              <a:t>5. </a:t>
            </a:r>
            <a:r>
              <a:rPr lang="pt-BR" sz="2600" b="0" dirty="0">
                <a:solidFill>
                  <a:srgbClr val="231F20"/>
                </a:solidFill>
              </a:rPr>
              <a:t>CIRCULE AS IMAGENS A SEGUIR QUE INICIEM COM A MESMA LETRA DA PALAVRA “ABRACADABRA”.</a:t>
            </a:r>
            <a:br>
              <a:rPr lang="pt-BR" sz="2600" b="0" dirty="0"/>
            </a:br>
            <a:endParaRPr sz="2600" b="0" dirty="0"/>
          </a:p>
        </p:txBody>
      </p:sp>
      <p:graphicFrame>
        <p:nvGraphicFramePr>
          <p:cNvPr id="246" name="Google Shape;246;p32"/>
          <p:cNvGraphicFramePr/>
          <p:nvPr>
            <p:extLst>
              <p:ext uri="{D42A27DB-BD31-4B8C-83A1-F6EECF244321}">
                <p14:modId xmlns:p14="http://schemas.microsoft.com/office/powerpoint/2010/main" val="1261740254"/>
              </p:ext>
            </p:extLst>
          </p:nvPr>
        </p:nvGraphicFramePr>
        <p:xfrm>
          <a:off x="2035386" y="2393789"/>
          <a:ext cx="8149600" cy="3163280"/>
        </p:xfrm>
        <a:graphic>
          <a:graphicData uri="http://schemas.openxmlformats.org/drawingml/2006/table">
            <a:tbl>
              <a:tblPr>
                <a:noFill/>
                <a:tableStyleId>{DE54B321-59C5-4FB2-BD6C-0DA4B2574673}</a:tableStyleId>
              </a:tblPr>
              <a:tblGrid>
                <a:gridCol w="203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518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3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ABACAXI</a:t>
                      </a:r>
                      <a:endParaRPr sz="16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ELEFANTE</a:t>
                      </a:r>
                      <a:endParaRPr sz="1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ANEL</a:t>
                      </a:r>
                      <a:endParaRPr sz="1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OVOS</a:t>
                      </a:r>
                      <a:endParaRPr sz="16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47" name="Google Shape;247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89200" y="2880533"/>
            <a:ext cx="1807231" cy="18072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78041" y="3031782"/>
            <a:ext cx="1882102" cy="1882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3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50929" y="3133782"/>
            <a:ext cx="1553982" cy="1553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32"/>
          <p:cNvPicPr preferRelativeResize="0"/>
          <p:nvPr/>
        </p:nvPicPr>
        <p:blipFill rotWithShape="1">
          <a:blip r:embed="rId6">
            <a:alphaModFix/>
          </a:blip>
          <a:srcRect l="13592" r="13590"/>
          <a:stretch/>
        </p:blipFill>
        <p:spPr>
          <a:xfrm>
            <a:off x="8195696" y="3182227"/>
            <a:ext cx="1858628" cy="17218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3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135433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/>
          </a:p>
          <a:p>
            <a:pPr marL="135433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</a:pPr>
            <a:endParaRPr/>
          </a:p>
          <a:p>
            <a:pPr marL="135433" lvl="0" indent="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00"/>
              <a:buNone/>
            </a:pPr>
            <a:endParaRPr/>
          </a:p>
        </p:txBody>
      </p:sp>
      <p:graphicFrame>
        <p:nvGraphicFramePr>
          <p:cNvPr id="258" name="Google Shape;258;p33"/>
          <p:cNvGraphicFramePr/>
          <p:nvPr>
            <p:extLst>
              <p:ext uri="{D42A27DB-BD31-4B8C-83A1-F6EECF244321}">
                <p14:modId xmlns:p14="http://schemas.microsoft.com/office/powerpoint/2010/main" val="346183351"/>
              </p:ext>
            </p:extLst>
          </p:nvPr>
        </p:nvGraphicFramePr>
        <p:xfrm>
          <a:off x="2035386" y="2448620"/>
          <a:ext cx="8149600" cy="3163280"/>
        </p:xfrm>
        <a:graphic>
          <a:graphicData uri="http://schemas.openxmlformats.org/drawingml/2006/table">
            <a:tbl>
              <a:tblPr>
                <a:noFill/>
                <a:tableStyleId>{DE54B321-59C5-4FB2-BD6C-0DA4B2574673}</a:tableStyleId>
              </a:tblPr>
              <a:tblGrid>
                <a:gridCol w="203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518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3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ABACAXI</a:t>
                      </a:r>
                      <a:endParaRPr sz="1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ELEFANTE</a:t>
                      </a:r>
                      <a:endParaRPr sz="1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ANEL</a:t>
                      </a:r>
                      <a:endParaRPr sz="1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OVOS</a:t>
                      </a:r>
                      <a:endParaRPr sz="1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59" name="Google Shape;259;p33"/>
          <p:cNvSpPr/>
          <p:nvPr/>
        </p:nvSpPr>
        <p:spPr>
          <a:xfrm>
            <a:off x="2166032" y="2972300"/>
            <a:ext cx="1785935" cy="1785935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33"/>
          <p:cNvSpPr/>
          <p:nvPr/>
        </p:nvSpPr>
        <p:spPr>
          <a:xfrm>
            <a:off x="6203693" y="2972300"/>
            <a:ext cx="1870713" cy="1870713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1" name="Google Shape;261;p33"/>
          <p:cNvPicPr preferRelativeResize="0"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2166032" y="2883316"/>
            <a:ext cx="1785935" cy="1785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33"/>
          <p:cNvPicPr preferRelativeResize="0"/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4267141" y="3109949"/>
            <a:ext cx="1882102" cy="1882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33"/>
          <p:cNvPicPr preferRelativeResize="0"/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6350929" y="3221754"/>
            <a:ext cx="1553982" cy="1553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33"/>
          <p:cNvPicPr preferRelativeResize="0"/>
          <p:nvPr/>
        </p:nvPicPr>
        <p:blipFill rotWithShape="1">
          <a:blip r:embed="rId6">
            <a:alphaModFix/>
          </a:blip>
          <a:srcRect l="13592" r="13590"/>
          <a:stretch/>
        </p:blipFill>
        <p:spPr>
          <a:xfrm>
            <a:off x="8195696" y="3270198"/>
            <a:ext cx="1858628" cy="172185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E36088A-1235-71A6-CDAE-D52019616EAF}"/>
              </a:ext>
            </a:extLst>
          </p:cNvPr>
          <p:cNvSpPr txBox="1"/>
          <p:nvPr/>
        </p:nvSpPr>
        <p:spPr>
          <a:xfrm>
            <a:off x="9357360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7" name="Google Shape;245;p32">
            <a:extLst>
              <a:ext uri="{FF2B5EF4-FFF2-40B4-BE49-F238E27FC236}">
                <a16:creationId xmlns:a16="http://schemas.microsoft.com/office/drawing/2014/main" id="{1DFAFEE7-7541-8993-6616-90282FD333B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65041" y="976998"/>
            <a:ext cx="11162154" cy="1476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100000"/>
            </a:pPr>
            <a:r>
              <a:rPr lang="pt-BR" sz="2600" dirty="0">
                <a:solidFill>
                  <a:srgbClr val="74489D"/>
                </a:solidFill>
              </a:rPr>
              <a:t>5. </a:t>
            </a:r>
            <a:r>
              <a:rPr lang="pt-BR" sz="2600" b="0" dirty="0">
                <a:solidFill>
                  <a:srgbClr val="231F20"/>
                </a:solidFill>
              </a:rPr>
              <a:t>CIRCULE AS IMAGENS A SEGUIR QUE INICIEM COM A MESMA LETRA DA PALAVRA “ABRACADABRA”.</a:t>
            </a:r>
            <a:br>
              <a:rPr lang="pt-BR" sz="2600" b="0" dirty="0"/>
            </a:br>
            <a:endParaRPr sz="2600" b="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4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135433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/>
          </a:p>
          <a:p>
            <a:pPr marL="135433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</a:pPr>
            <a:endParaRPr/>
          </a:p>
          <a:p>
            <a:pPr marL="135433" lvl="0" indent="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00"/>
              <a:buNone/>
            </a:pPr>
            <a:endParaRPr/>
          </a:p>
        </p:txBody>
      </p:sp>
      <p:sp>
        <p:nvSpPr>
          <p:cNvPr id="270" name="Google Shape;270;p34"/>
          <p:cNvSpPr txBox="1">
            <a:spLocks noGrp="1"/>
          </p:cNvSpPr>
          <p:nvPr>
            <p:ph type="title"/>
          </p:nvPr>
        </p:nvSpPr>
        <p:spPr>
          <a:xfrm>
            <a:off x="561143" y="977664"/>
            <a:ext cx="11102988" cy="1066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100000"/>
            </a:pPr>
            <a:r>
              <a:rPr lang="pt-BR" sz="2600" dirty="0">
                <a:solidFill>
                  <a:srgbClr val="74489D"/>
                </a:solidFill>
              </a:rPr>
              <a:t>6. </a:t>
            </a:r>
            <a:r>
              <a:rPr lang="pt-BR" sz="2600" b="0" dirty="0">
                <a:solidFill>
                  <a:srgbClr val="231F20"/>
                </a:solidFill>
              </a:rPr>
              <a:t>SEJA O DETETIVE! DESCUBRA QUAL É O BAÚ QUE TEM SOMENTE LETRAS E O CIRCULE.</a:t>
            </a:r>
            <a:endParaRPr sz="2600" b="0" dirty="0"/>
          </a:p>
        </p:txBody>
      </p:sp>
      <p:pic>
        <p:nvPicPr>
          <p:cNvPr id="271" name="Google Shape;271;p34"/>
          <p:cNvPicPr preferRelativeResize="0"/>
          <p:nvPr/>
        </p:nvPicPr>
        <p:blipFill rotWithShape="1">
          <a:blip r:embed="rId3">
            <a:alphaModFix/>
          </a:blip>
          <a:srcRect l="6966" t="9399" r="8852" b="9398"/>
          <a:stretch/>
        </p:blipFill>
        <p:spPr>
          <a:xfrm>
            <a:off x="345821" y="2472270"/>
            <a:ext cx="3415305" cy="3098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34"/>
          <p:cNvPicPr preferRelativeResize="0"/>
          <p:nvPr/>
        </p:nvPicPr>
        <p:blipFill rotWithShape="1">
          <a:blip r:embed="rId3">
            <a:alphaModFix/>
          </a:blip>
          <a:srcRect l="6966" t="9399" r="8852" b="9398"/>
          <a:stretch/>
        </p:blipFill>
        <p:spPr>
          <a:xfrm>
            <a:off x="4395557" y="2472270"/>
            <a:ext cx="3415305" cy="3098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34"/>
          <p:cNvPicPr preferRelativeResize="0"/>
          <p:nvPr/>
        </p:nvPicPr>
        <p:blipFill rotWithShape="1">
          <a:blip r:embed="rId3">
            <a:alphaModFix/>
          </a:blip>
          <a:srcRect l="6966" t="9399" r="8852" b="9398"/>
          <a:stretch/>
        </p:blipFill>
        <p:spPr>
          <a:xfrm>
            <a:off x="8445292" y="2472270"/>
            <a:ext cx="3415305" cy="3098372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34"/>
          <p:cNvSpPr txBox="1"/>
          <p:nvPr/>
        </p:nvSpPr>
        <p:spPr>
          <a:xfrm>
            <a:off x="759602" y="3408119"/>
            <a:ext cx="2097839" cy="1323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18"/>
              <a:buFont typeface="Arial"/>
              <a:buNone/>
            </a:pPr>
            <a:r>
              <a:rPr lang="pt-BR" sz="3318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</a:t>
            </a:r>
            <a:r>
              <a:rPr lang="pt-BR" sz="3999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 A 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34"/>
          <p:cNvSpPr txBox="1"/>
          <p:nvPr/>
        </p:nvSpPr>
        <p:spPr>
          <a:xfrm>
            <a:off x="4894390" y="3408119"/>
            <a:ext cx="2967178" cy="707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lang="pt-BR" sz="3999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E I O U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34"/>
          <p:cNvSpPr txBox="1"/>
          <p:nvPr/>
        </p:nvSpPr>
        <p:spPr>
          <a:xfrm>
            <a:off x="9092731" y="3381822"/>
            <a:ext cx="3058331" cy="707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lang="pt-BR" sz="3999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 5 2 U 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Google Shape;281;p35"/>
          <p:cNvPicPr preferRelativeResize="0"/>
          <p:nvPr/>
        </p:nvPicPr>
        <p:blipFill rotWithShape="1">
          <a:blip r:embed="rId3">
            <a:alphaModFix/>
          </a:blip>
          <a:srcRect l="6966" t="9399" r="8852" b="9398"/>
          <a:stretch/>
        </p:blipFill>
        <p:spPr>
          <a:xfrm>
            <a:off x="345821" y="2472270"/>
            <a:ext cx="3415305" cy="3098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35"/>
          <p:cNvPicPr preferRelativeResize="0"/>
          <p:nvPr/>
        </p:nvPicPr>
        <p:blipFill rotWithShape="1">
          <a:blip r:embed="rId3">
            <a:alphaModFix/>
          </a:blip>
          <a:srcRect l="6966" t="9399" r="8852" b="9398"/>
          <a:stretch/>
        </p:blipFill>
        <p:spPr>
          <a:xfrm>
            <a:off x="4395557" y="2472270"/>
            <a:ext cx="3415305" cy="3098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35"/>
          <p:cNvPicPr preferRelativeResize="0"/>
          <p:nvPr/>
        </p:nvPicPr>
        <p:blipFill rotWithShape="1">
          <a:blip r:embed="rId3">
            <a:alphaModFix/>
          </a:blip>
          <a:srcRect l="6966" t="9399" r="8852" b="9398"/>
          <a:stretch/>
        </p:blipFill>
        <p:spPr>
          <a:xfrm>
            <a:off x="8445292" y="2472270"/>
            <a:ext cx="3415305" cy="3098372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35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135433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/>
          </a:p>
          <a:p>
            <a:pPr marL="135433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</a:pPr>
            <a:endParaRPr/>
          </a:p>
          <a:p>
            <a:pPr marL="135433" lvl="0" indent="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00"/>
              <a:buNone/>
            </a:pPr>
            <a:endParaRPr/>
          </a:p>
        </p:txBody>
      </p:sp>
      <p:sp>
        <p:nvSpPr>
          <p:cNvPr id="288" name="Google Shape;288;p35"/>
          <p:cNvSpPr txBox="1"/>
          <p:nvPr/>
        </p:nvSpPr>
        <p:spPr>
          <a:xfrm>
            <a:off x="4894390" y="3408119"/>
            <a:ext cx="2967178" cy="707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lang="pt-BR" sz="3999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E I O U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35"/>
          <p:cNvSpPr txBox="1"/>
          <p:nvPr/>
        </p:nvSpPr>
        <p:spPr>
          <a:xfrm>
            <a:off x="9092731" y="3381822"/>
            <a:ext cx="3058331" cy="707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lang="pt-BR" sz="3999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 5 2 U 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35"/>
          <p:cNvSpPr/>
          <p:nvPr/>
        </p:nvSpPr>
        <p:spPr>
          <a:xfrm>
            <a:off x="4132582" y="2472271"/>
            <a:ext cx="4069287" cy="3776435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4382200-C64D-5850-E8E4-D328EEDD4793}"/>
              </a:ext>
            </a:extLst>
          </p:cNvPr>
          <p:cNvSpPr txBox="1"/>
          <p:nvPr/>
        </p:nvSpPr>
        <p:spPr>
          <a:xfrm>
            <a:off x="9357360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7" name="Google Shape;270;p34">
            <a:extLst>
              <a:ext uri="{FF2B5EF4-FFF2-40B4-BE49-F238E27FC236}">
                <a16:creationId xmlns:a16="http://schemas.microsoft.com/office/drawing/2014/main" id="{AB0C5F1A-F71C-D8E0-778B-E15915601D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61143" y="977664"/>
            <a:ext cx="11102988" cy="1066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100000"/>
            </a:pPr>
            <a:r>
              <a:rPr lang="pt-BR" sz="2600" dirty="0">
                <a:solidFill>
                  <a:srgbClr val="74489D"/>
                </a:solidFill>
              </a:rPr>
              <a:t>6. </a:t>
            </a:r>
            <a:r>
              <a:rPr lang="pt-BR" sz="2600" b="0" dirty="0">
                <a:solidFill>
                  <a:srgbClr val="231F20"/>
                </a:solidFill>
              </a:rPr>
              <a:t>SEJA O DETETIVE! DESCUBRA QUAL É O BAÚ QUE TEM SOMENTE LETRAS E O CIRCULE.</a:t>
            </a:r>
            <a:endParaRPr sz="2600" b="0" dirty="0"/>
          </a:p>
        </p:txBody>
      </p:sp>
      <p:sp>
        <p:nvSpPr>
          <p:cNvPr id="8" name="Google Shape;274;p34">
            <a:extLst>
              <a:ext uri="{FF2B5EF4-FFF2-40B4-BE49-F238E27FC236}">
                <a16:creationId xmlns:a16="http://schemas.microsoft.com/office/drawing/2014/main" id="{AB012BFD-B99F-C46F-6955-5862FA1EC9D2}"/>
              </a:ext>
            </a:extLst>
          </p:cNvPr>
          <p:cNvSpPr txBox="1"/>
          <p:nvPr/>
        </p:nvSpPr>
        <p:spPr>
          <a:xfrm>
            <a:off x="759602" y="3408119"/>
            <a:ext cx="2097839" cy="1323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18"/>
              <a:buFont typeface="Arial"/>
              <a:buNone/>
            </a:pPr>
            <a:r>
              <a:rPr lang="pt-BR" sz="3318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</a:t>
            </a:r>
            <a:r>
              <a:rPr lang="pt-BR" sz="3999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 A 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6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135433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/>
          </a:p>
          <a:p>
            <a:pPr marL="135433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</a:pPr>
            <a:endParaRPr/>
          </a:p>
          <a:p>
            <a:pPr marL="135433" lvl="0" indent="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00"/>
              <a:buNone/>
            </a:pPr>
            <a:endParaRPr/>
          </a:p>
        </p:txBody>
      </p:sp>
      <p:sp>
        <p:nvSpPr>
          <p:cNvPr id="296" name="Google Shape;296;p36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</a:pPr>
            <a:br>
              <a:rPr lang="pt-BR" sz="2399">
                <a:latin typeface="Calibri"/>
                <a:ea typeface="Calibri"/>
                <a:cs typeface="Calibri"/>
                <a:sym typeface="Calibri"/>
              </a:rPr>
            </a:br>
            <a:endParaRPr sz="2666" b="0"/>
          </a:p>
        </p:txBody>
      </p:sp>
      <p:sp>
        <p:nvSpPr>
          <p:cNvPr id="297" name="Google Shape;297;p36"/>
          <p:cNvSpPr txBox="1"/>
          <p:nvPr/>
        </p:nvSpPr>
        <p:spPr>
          <a:xfrm>
            <a:off x="549276" y="865393"/>
            <a:ext cx="11157076" cy="943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66"/>
            </a:pPr>
            <a:r>
              <a:rPr lang="pt-BR" sz="2600" b="1" i="0" u="none" strike="noStrike" cap="none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7.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OBSERVE AS IMAGENS. NO QUADRINHO, ESCREVA A LETRA INICIAL E, AO LADO, ESCREVA O NOME DE CADA IMAGEM.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320;p20">
            <a:extLst>
              <a:ext uri="{FF2B5EF4-FFF2-40B4-BE49-F238E27FC236}">
                <a16:creationId xmlns:a16="http://schemas.microsoft.com/office/drawing/2014/main" id="{778A0D9B-49F1-BB84-7D8A-1B8090313D21}"/>
              </a:ext>
            </a:extLst>
          </p:cNvPr>
          <p:cNvSpPr txBox="1">
            <a:spLocks/>
          </p:cNvSpPr>
          <p:nvPr/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135433" indent="0"/>
            <a:endParaRPr lang="pt-BR"/>
          </a:p>
          <a:p>
            <a:pPr marL="135433" indent="0">
              <a:spcBef>
                <a:spcPts val="600"/>
              </a:spcBef>
            </a:pPr>
            <a:endParaRPr lang="pt-BR"/>
          </a:p>
          <a:p>
            <a:pPr marL="135433" indent="0">
              <a:spcBef>
                <a:spcPts val="600"/>
              </a:spcBef>
              <a:spcAft>
                <a:spcPts val="600"/>
              </a:spcAft>
            </a:pPr>
            <a:endParaRPr lang="pt-BR"/>
          </a:p>
        </p:txBody>
      </p:sp>
      <p:sp>
        <p:nvSpPr>
          <p:cNvPr id="3" name="Google Shape;323;p20">
            <a:extLst>
              <a:ext uri="{FF2B5EF4-FFF2-40B4-BE49-F238E27FC236}">
                <a16:creationId xmlns:a16="http://schemas.microsoft.com/office/drawing/2014/main" id="{77DB8E0E-517E-A8CA-8B53-18F8F3700EE0}"/>
              </a:ext>
            </a:extLst>
          </p:cNvPr>
          <p:cNvSpPr/>
          <p:nvPr/>
        </p:nvSpPr>
        <p:spPr>
          <a:xfrm>
            <a:off x="1921883" y="2320686"/>
            <a:ext cx="915943" cy="72565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324;p20">
            <a:extLst>
              <a:ext uri="{FF2B5EF4-FFF2-40B4-BE49-F238E27FC236}">
                <a16:creationId xmlns:a16="http://schemas.microsoft.com/office/drawing/2014/main" id="{078E33DD-7EB3-AAEA-9EFC-F04EA99F6B50}"/>
              </a:ext>
            </a:extLst>
          </p:cNvPr>
          <p:cNvSpPr/>
          <p:nvPr/>
        </p:nvSpPr>
        <p:spPr>
          <a:xfrm>
            <a:off x="7719694" y="2297624"/>
            <a:ext cx="915943" cy="72565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325;p20">
            <a:extLst>
              <a:ext uri="{FF2B5EF4-FFF2-40B4-BE49-F238E27FC236}">
                <a16:creationId xmlns:a16="http://schemas.microsoft.com/office/drawing/2014/main" id="{F6DC4749-8E95-36B4-0BD9-77FCA8597E04}"/>
              </a:ext>
            </a:extLst>
          </p:cNvPr>
          <p:cNvSpPr/>
          <p:nvPr/>
        </p:nvSpPr>
        <p:spPr>
          <a:xfrm>
            <a:off x="7719694" y="3852056"/>
            <a:ext cx="915943" cy="72565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326;p20">
            <a:extLst>
              <a:ext uri="{FF2B5EF4-FFF2-40B4-BE49-F238E27FC236}">
                <a16:creationId xmlns:a16="http://schemas.microsoft.com/office/drawing/2014/main" id="{BE33A33D-503E-4A9F-A472-6E93E35C3739}"/>
              </a:ext>
            </a:extLst>
          </p:cNvPr>
          <p:cNvSpPr/>
          <p:nvPr/>
        </p:nvSpPr>
        <p:spPr>
          <a:xfrm>
            <a:off x="1904640" y="3903609"/>
            <a:ext cx="915943" cy="72565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327;p20">
            <a:extLst>
              <a:ext uri="{FF2B5EF4-FFF2-40B4-BE49-F238E27FC236}">
                <a16:creationId xmlns:a16="http://schemas.microsoft.com/office/drawing/2014/main" id="{1C792AC1-4497-23ED-105A-AC744FFC4C14}"/>
              </a:ext>
            </a:extLst>
          </p:cNvPr>
          <p:cNvSpPr/>
          <p:nvPr/>
        </p:nvSpPr>
        <p:spPr>
          <a:xfrm>
            <a:off x="1908983" y="5397084"/>
            <a:ext cx="915943" cy="72565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328;p20">
            <a:extLst>
              <a:ext uri="{FF2B5EF4-FFF2-40B4-BE49-F238E27FC236}">
                <a16:creationId xmlns:a16="http://schemas.microsoft.com/office/drawing/2014/main" id="{EAD5D8E4-49A8-6B4A-C832-4AD3BC108EF7}"/>
              </a:ext>
            </a:extLst>
          </p:cNvPr>
          <p:cNvSpPr/>
          <p:nvPr/>
        </p:nvSpPr>
        <p:spPr>
          <a:xfrm>
            <a:off x="7694357" y="5303880"/>
            <a:ext cx="915943" cy="72565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Google Shape;329;p20">
            <a:extLst>
              <a:ext uri="{FF2B5EF4-FFF2-40B4-BE49-F238E27FC236}">
                <a16:creationId xmlns:a16="http://schemas.microsoft.com/office/drawing/2014/main" id="{3A69AE9E-8604-41D4-A71B-FAD23A54B33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38297" y="1846766"/>
            <a:ext cx="1594849" cy="1594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330;p20">
            <a:extLst>
              <a:ext uri="{FF2B5EF4-FFF2-40B4-BE49-F238E27FC236}">
                <a16:creationId xmlns:a16="http://schemas.microsoft.com/office/drawing/2014/main" id="{5E41066E-ED95-3A9F-413B-EEAD7B8CFAD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348" r="348"/>
          <a:stretch/>
        </p:blipFill>
        <p:spPr>
          <a:xfrm>
            <a:off x="422227" y="4952808"/>
            <a:ext cx="1451823" cy="1461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331;p20">
            <a:extLst>
              <a:ext uri="{FF2B5EF4-FFF2-40B4-BE49-F238E27FC236}">
                <a16:creationId xmlns:a16="http://schemas.microsoft.com/office/drawing/2014/main" id="{0CF380F7-997B-D77E-1336-786AEC3328A5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13592" r="13590"/>
          <a:stretch/>
        </p:blipFill>
        <p:spPr>
          <a:xfrm>
            <a:off x="6037059" y="3476923"/>
            <a:ext cx="1388724" cy="12865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332;p20">
            <a:extLst>
              <a:ext uri="{FF2B5EF4-FFF2-40B4-BE49-F238E27FC236}">
                <a16:creationId xmlns:a16="http://schemas.microsoft.com/office/drawing/2014/main" id="{EBBB3939-C80A-4DC5-F4AA-A8C50931F12D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6645" r="6645"/>
          <a:stretch/>
        </p:blipFill>
        <p:spPr>
          <a:xfrm>
            <a:off x="391233" y="3210274"/>
            <a:ext cx="1378358" cy="15896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333;p20">
            <a:extLst>
              <a:ext uri="{FF2B5EF4-FFF2-40B4-BE49-F238E27FC236}">
                <a16:creationId xmlns:a16="http://schemas.microsoft.com/office/drawing/2014/main" id="{09D94474-7A3A-4E21-2B61-E9E032F30E5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l="12337" r="12336"/>
          <a:stretch/>
        </p:blipFill>
        <p:spPr>
          <a:xfrm>
            <a:off x="6140119" y="4763452"/>
            <a:ext cx="1173918" cy="1558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334;p20">
            <a:extLst>
              <a:ext uri="{FF2B5EF4-FFF2-40B4-BE49-F238E27FC236}">
                <a16:creationId xmlns:a16="http://schemas.microsoft.com/office/drawing/2014/main" id="{3733179C-E690-772B-2381-C401A7D12752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34769" y="1988803"/>
            <a:ext cx="1343298" cy="134329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335;p20">
            <a:extLst>
              <a:ext uri="{FF2B5EF4-FFF2-40B4-BE49-F238E27FC236}">
                <a16:creationId xmlns:a16="http://schemas.microsoft.com/office/drawing/2014/main" id="{9440EEDC-6CE1-5B8C-6B06-F3F19E6D4366}"/>
              </a:ext>
            </a:extLst>
          </p:cNvPr>
          <p:cNvSpPr txBox="1"/>
          <p:nvPr/>
        </p:nvSpPr>
        <p:spPr>
          <a:xfrm>
            <a:off x="2935984" y="2678225"/>
            <a:ext cx="3031599" cy="602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18"/>
              <a:buFont typeface="Arial"/>
              <a:buNone/>
            </a:pPr>
            <a:r>
              <a:rPr lang="pt-BR" sz="331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____________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336;p20">
            <a:extLst>
              <a:ext uri="{FF2B5EF4-FFF2-40B4-BE49-F238E27FC236}">
                <a16:creationId xmlns:a16="http://schemas.microsoft.com/office/drawing/2014/main" id="{152EC114-82BA-A79A-DCD3-988339A11079}"/>
              </a:ext>
            </a:extLst>
          </p:cNvPr>
          <p:cNvSpPr txBox="1"/>
          <p:nvPr/>
        </p:nvSpPr>
        <p:spPr>
          <a:xfrm>
            <a:off x="3007936" y="4214883"/>
            <a:ext cx="3031599" cy="602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18"/>
              <a:buFont typeface="Arial"/>
              <a:buNone/>
            </a:pPr>
            <a:r>
              <a:rPr lang="pt-BR" sz="331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____________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337;p20">
            <a:extLst>
              <a:ext uri="{FF2B5EF4-FFF2-40B4-BE49-F238E27FC236}">
                <a16:creationId xmlns:a16="http://schemas.microsoft.com/office/drawing/2014/main" id="{0C38B6F2-7D44-96E4-62FB-078246E29549}"/>
              </a:ext>
            </a:extLst>
          </p:cNvPr>
          <p:cNvSpPr txBox="1"/>
          <p:nvPr/>
        </p:nvSpPr>
        <p:spPr>
          <a:xfrm>
            <a:off x="3007936" y="5619272"/>
            <a:ext cx="3031599" cy="602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18"/>
              <a:buFont typeface="Arial"/>
              <a:buNone/>
            </a:pPr>
            <a:r>
              <a:rPr lang="pt-BR" sz="331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____________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338;p20">
            <a:extLst>
              <a:ext uri="{FF2B5EF4-FFF2-40B4-BE49-F238E27FC236}">
                <a16:creationId xmlns:a16="http://schemas.microsoft.com/office/drawing/2014/main" id="{23B5F566-81B5-F2B0-F5C5-84B07AA66632}"/>
              </a:ext>
            </a:extLst>
          </p:cNvPr>
          <p:cNvSpPr txBox="1"/>
          <p:nvPr/>
        </p:nvSpPr>
        <p:spPr>
          <a:xfrm>
            <a:off x="8830186" y="2585023"/>
            <a:ext cx="3031599" cy="602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18"/>
              <a:buFont typeface="Arial"/>
              <a:buNone/>
            </a:pPr>
            <a:r>
              <a:rPr lang="pt-BR" sz="3318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____________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339;p20">
            <a:extLst>
              <a:ext uri="{FF2B5EF4-FFF2-40B4-BE49-F238E27FC236}">
                <a16:creationId xmlns:a16="http://schemas.microsoft.com/office/drawing/2014/main" id="{303DF869-B51F-15D1-1567-88A3D05393DC}"/>
              </a:ext>
            </a:extLst>
          </p:cNvPr>
          <p:cNvSpPr txBox="1"/>
          <p:nvPr/>
        </p:nvSpPr>
        <p:spPr>
          <a:xfrm>
            <a:off x="8776872" y="4237202"/>
            <a:ext cx="3031599" cy="602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18"/>
              <a:buFont typeface="Arial"/>
              <a:buNone/>
            </a:pPr>
            <a:r>
              <a:rPr lang="pt-BR" sz="331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____________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340;p20">
            <a:extLst>
              <a:ext uri="{FF2B5EF4-FFF2-40B4-BE49-F238E27FC236}">
                <a16:creationId xmlns:a16="http://schemas.microsoft.com/office/drawing/2014/main" id="{4A18843A-3287-66BE-8D3D-F315154ECE84}"/>
              </a:ext>
            </a:extLst>
          </p:cNvPr>
          <p:cNvSpPr txBox="1"/>
          <p:nvPr/>
        </p:nvSpPr>
        <p:spPr>
          <a:xfrm>
            <a:off x="8853829" y="5554778"/>
            <a:ext cx="3031599" cy="602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18"/>
              <a:buFont typeface="Arial"/>
              <a:buNone/>
            </a:pPr>
            <a:r>
              <a:rPr lang="pt-BR" sz="331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____________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2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135433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/>
          </a:p>
          <a:p>
            <a:pPr marL="135433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</a:pPr>
            <a:endParaRPr/>
          </a:p>
          <a:p>
            <a:pPr marL="135433" lvl="0" indent="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00"/>
              <a:buNone/>
            </a:pPr>
            <a:endParaRPr/>
          </a:p>
        </p:txBody>
      </p:sp>
      <p:sp>
        <p:nvSpPr>
          <p:cNvPr id="323" name="Google Shape;323;p20"/>
          <p:cNvSpPr/>
          <p:nvPr/>
        </p:nvSpPr>
        <p:spPr>
          <a:xfrm>
            <a:off x="1921883" y="2320686"/>
            <a:ext cx="915943" cy="72565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20"/>
          <p:cNvSpPr/>
          <p:nvPr/>
        </p:nvSpPr>
        <p:spPr>
          <a:xfrm>
            <a:off x="7719694" y="2297624"/>
            <a:ext cx="915943" cy="72565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20"/>
          <p:cNvSpPr/>
          <p:nvPr/>
        </p:nvSpPr>
        <p:spPr>
          <a:xfrm>
            <a:off x="7719694" y="3852056"/>
            <a:ext cx="915943" cy="72565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20"/>
          <p:cNvSpPr/>
          <p:nvPr/>
        </p:nvSpPr>
        <p:spPr>
          <a:xfrm>
            <a:off x="1904640" y="3903609"/>
            <a:ext cx="915943" cy="72565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20"/>
          <p:cNvSpPr/>
          <p:nvPr/>
        </p:nvSpPr>
        <p:spPr>
          <a:xfrm>
            <a:off x="1908983" y="5397084"/>
            <a:ext cx="915943" cy="72565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20"/>
          <p:cNvSpPr/>
          <p:nvPr/>
        </p:nvSpPr>
        <p:spPr>
          <a:xfrm>
            <a:off x="7694357" y="5303880"/>
            <a:ext cx="915943" cy="72565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9" name="Google Shape;329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38297" y="1846766"/>
            <a:ext cx="1594849" cy="1594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20"/>
          <p:cNvPicPr preferRelativeResize="0"/>
          <p:nvPr/>
        </p:nvPicPr>
        <p:blipFill rotWithShape="1">
          <a:blip r:embed="rId4">
            <a:alphaModFix/>
          </a:blip>
          <a:srcRect l="348" r="348"/>
          <a:stretch/>
        </p:blipFill>
        <p:spPr>
          <a:xfrm>
            <a:off x="422227" y="4952808"/>
            <a:ext cx="1451823" cy="1461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20"/>
          <p:cNvPicPr preferRelativeResize="0"/>
          <p:nvPr/>
        </p:nvPicPr>
        <p:blipFill rotWithShape="1">
          <a:blip r:embed="rId5">
            <a:alphaModFix/>
          </a:blip>
          <a:srcRect l="13592" r="13590"/>
          <a:stretch/>
        </p:blipFill>
        <p:spPr>
          <a:xfrm>
            <a:off x="6037059" y="3476923"/>
            <a:ext cx="1388724" cy="12865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20"/>
          <p:cNvPicPr preferRelativeResize="0"/>
          <p:nvPr/>
        </p:nvPicPr>
        <p:blipFill rotWithShape="1">
          <a:blip r:embed="rId6">
            <a:alphaModFix/>
          </a:blip>
          <a:srcRect l="6645" r="6645"/>
          <a:stretch/>
        </p:blipFill>
        <p:spPr>
          <a:xfrm>
            <a:off x="391233" y="3210274"/>
            <a:ext cx="1378358" cy="15896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20"/>
          <p:cNvPicPr preferRelativeResize="0"/>
          <p:nvPr/>
        </p:nvPicPr>
        <p:blipFill rotWithShape="1">
          <a:blip r:embed="rId7">
            <a:alphaModFix/>
          </a:blip>
          <a:srcRect l="12337" r="12336"/>
          <a:stretch/>
        </p:blipFill>
        <p:spPr>
          <a:xfrm>
            <a:off x="6140119" y="4763452"/>
            <a:ext cx="1173918" cy="1558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2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34769" y="1988803"/>
            <a:ext cx="1343298" cy="1343298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20"/>
          <p:cNvSpPr txBox="1"/>
          <p:nvPr/>
        </p:nvSpPr>
        <p:spPr>
          <a:xfrm>
            <a:off x="2935984" y="2678225"/>
            <a:ext cx="3031599" cy="602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18"/>
              <a:buFont typeface="Arial"/>
              <a:buNone/>
            </a:pPr>
            <a:r>
              <a:rPr lang="pt-BR" sz="331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____________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20"/>
          <p:cNvSpPr txBox="1"/>
          <p:nvPr/>
        </p:nvSpPr>
        <p:spPr>
          <a:xfrm>
            <a:off x="3007936" y="4214883"/>
            <a:ext cx="3031599" cy="602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18"/>
              <a:buFont typeface="Arial"/>
              <a:buNone/>
            </a:pPr>
            <a:r>
              <a:rPr lang="pt-BR" sz="331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____________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20"/>
          <p:cNvSpPr txBox="1"/>
          <p:nvPr/>
        </p:nvSpPr>
        <p:spPr>
          <a:xfrm>
            <a:off x="3007936" y="5619272"/>
            <a:ext cx="3031599" cy="602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18"/>
              <a:buFont typeface="Arial"/>
              <a:buNone/>
            </a:pPr>
            <a:r>
              <a:rPr lang="pt-BR" sz="331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____________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20"/>
          <p:cNvSpPr txBox="1"/>
          <p:nvPr/>
        </p:nvSpPr>
        <p:spPr>
          <a:xfrm>
            <a:off x="8830186" y="2585023"/>
            <a:ext cx="3031599" cy="602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18"/>
              <a:buFont typeface="Arial"/>
              <a:buNone/>
            </a:pPr>
            <a:r>
              <a:rPr lang="pt-BR" sz="3318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____________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20"/>
          <p:cNvSpPr txBox="1"/>
          <p:nvPr/>
        </p:nvSpPr>
        <p:spPr>
          <a:xfrm>
            <a:off x="8776872" y="4237202"/>
            <a:ext cx="3031599" cy="602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18"/>
              <a:buFont typeface="Arial"/>
              <a:buNone/>
            </a:pPr>
            <a:r>
              <a:rPr lang="pt-BR" sz="331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____________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20"/>
          <p:cNvSpPr txBox="1"/>
          <p:nvPr/>
        </p:nvSpPr>
        <p:spPr>
          <a:xfrm>
            <a:off x="8853829" y="5554778"/>
            <a:ext cx="3031599" cy="602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18"/>
              <a:buFont typeface="Arial"/>
              <a:buNone/>
            </a:pPr>
            <a:r>
              <a:rPr lang="pt-BR" sz="331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____________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20"/>
          <p:cNvSpPr txBox="1"/>
          <p:nvPr/>
        </p:nvSpPr>
        <p:spPr>
          <a:xfrm>
            <a:off x="2134370" y="2429278"/>
            <a:ext cx="689795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sz="331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20"/>
          <p:cNvSpPr txBox="1"/>
          <p:nvPr/>
        </p:nvSpPr>
        <p:spPr>
          <a:xfrm>
            <a:off x="2183877" y="3994186"/>
            <a:ext cx="689795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endParaRPr sz="331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20"/>
          <p:cNvSpPr txBox="1"/>
          <p:nvPr/>
        </p:nvSpPr>
        <p:spPr>
          <a:xfrm>
            <a:off x="7904818" y="5367855"/>
            <a:ext cx="689795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U</a:t>
            </a:r>
            <a:endParaRPr sz="331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20"/>
          <p:cNvSpPr txBox="1"/>
          <p:nvPr/>
        </p:nvSpPr>
        <p:spPr>
          <a:xfrm>
            <a:off x="2084510" y="5498820"/>
            <a:ext cx="689795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U</a:t>
            </a:r>
            <a:endParaRPr sz="331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20"/>
          <p:cNvSpPr txBox="1"/>
          <p:nvPr/>
        </p:nvSpPr>
        <p:spPr>
          <a:xfrm>
            <a:off x="7866931" y="3962484"/>
            <a:ext cx="689795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sz="331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20"/>
          <p:cNvSpPr txBox="1"/>
          <p:nvPr/>
        </p:nvSpPr>
        <p:spPr>
          <a:xfrm>
            <a:off x="7895849" y="2402676"/>
            <a:ext cx="689795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endParaRPr sz="331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20"/>
          <p:cNvSpPr txBox="1"/>
          <p:nvPr/>
        </p:nvSpPr>
        <p:spPr>
          <a:xfrm>
            <a:off x="2945635" y="2541709"/>
            <a:ext cx="2300214" cy="50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ABELHA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20"/>
          <p:cNvSpPr txBox="1"/>
          <p:nvPr/>
        </p:nvSpPr>
        <p:spPr>
          <a:xfrm>
            <a:off x="2945635" y="4117265"/>
            <a:ext cx="2291967" cy="50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IGREJA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20"/>
          <p:cNvSpPr txBox="1"/>
          <p:nvPr/>
        </p:nvSpPr>
        <p:spPr>
          <a:xfrm>
            <a:off x="2945635" y="5505046"/>
            <a:ext cx="1480041" cy="50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UVA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20"/>
          <p:cNvSpPr txBox="1"/>
          <p:nvPr/>
        </p:nvSpPr>
        <p:spPr>
          <a:xfrm>
            <a:off x="8853584" y="2473028"/>
            <a:ext cx="2185621" cy="50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ELEFANTE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p20"/>
          <p:cNvSpPr txBox="1"/>
          <p:nvPr/>
        </p:nvSpPr>
        <p:spPr>
          <a:xfrm>
            <a:off x="8853584" y="4111944"/>
            <a:ext cx="1480041" cy="50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OVO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20"/>
          <p:cNvSpPr txBox="1"/>
          <p:nvPr/>
        </p:nvSpPr>
        <p:spPr>
          <a:xfrm>
            <a:off x="8853584" y="5442782"/>
            <a:ext cx="1480041" cy="50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URSO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2BC4BD8-1ABC-D031-13E4-9D4A739DBF20}"/>
              </a:ext>
            </a:extLst>
          </p:cNvPr>
          <p:cNvSpPr txBox="1"/>
          <p:nvPr/>
        </p:nvSpPr>
        <p:spPr>
          <a:xfrm>
            <a:off x="9357360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7" name="Google Shape;297;p36">
            <a:extLst>
              <a:ext uri="{FF2B5EF4-FFF2-40B4-BE49-F238E27FC236}">
                <a16:creationId xmlns:a16="http://schemas.microsoft.com/office/drawing/2014/main" id="{96AED42C-EA3C-D8C1-1872-C3D11812CDA6}"/>
              </a:ext>
            </a:extLst>
          </p:cNvPr>
          <p:cNvSpPr txBox="1"/>
          <p:nvPr/>
        </p:nvSpPr>
        <p:spPr>
          <a:xfrm>
            <a:off x="549276" y="865393"/>
            <a:ext cx="11157076" cy="943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66"/>
            </a:pPr>
            <a:r>
              <a:rPr lang="pt-BR" sz="2600" b="1" i="0" u="none" strike="noStrike" cap="none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7.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OBSERVE AS IMAGENS. NO QUADRINHO, ESCREVA A LETRA INICIAL E, AO LADO, ESCREVA O NOME DE CADA IMAGEM.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23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135433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5433" lvl="0" indent="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00"/>
              <a:buNone/>
            </a:pPr>
            <a:endParaRPr/>
          </a:p>
        </p:txBody>
      </p:sp>
      <p:sp>
        <p:nvSpPr>
          <p:cNvPr id="359" name="Google Shape;359;p23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129508" lvl="0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2600"/>
              <a:buNone/>
            </a:pPr>
            <a:br>
              <a:rPr lang="pt-BR">
                <a:latin typeface="Arial"/>
                <a:ea typeface="Arial"/>
                <a:cs typeface="Arial"/>
                <a:sym typeface="Arial"/>
              </a:rPr>
            </a:br>
            <a:r>
              <a:rPr lang="pt-BR" sz="3199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br>
              <a:rPr lang="pt-BR" sz="3199"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360" name="Google Shape;360;p23"/>
          <p:cNvSpPr txBox="1"/>
          <p:nvPr/>
        </p:nvSpPr>
        <p:spPr>
          <a:xfrm>
            <a:off x="549275" y="1024548"/>
            <a:ext cx="10764583" cy="843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R="113425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100000"/>
            </a:pPr>
            <a:r>
              <a:rPr lang="pt-BR" sz="2600" b="1" i="0" u="none" strike="noStrike" cap="none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8.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ESCREVA SEU NOME NO QUADRO E, DEPOIS, PINTE NO ALFABETO AS LETRAS QUE VOCÊ USOU PARA ESCREVÊ-LO.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p23"/>
          <p:cNvSpPr/>
          <p:nvPr/>
        </p:nvSpPr>
        <p:spPr>
          <a:xfrm>
            <a:off x="1225969" y="2122148"/>
            <a:ext cx="9736886" cy="1686911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4" name="Google Shape;364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4275" y="4007469"/>
            <a:ext cx="10797190" cy="192845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EE6DFE44-C835-0F61-D23B-9074DE16F40D}"/>
              </a:ext>
            </a:extLst>
          </p:cNvPr>
          <p:cNvGrpSpPr/>
          <p:nvPr/>
        </p:nvGrpSpPr>
        <p:grpSpPr>
          <a:xfrm>
            <a:off x="9430627" y="444790"/>
            <a:ext cx="2275724" cy="381348"/>
            <a:chOff x="386196" y="3083838"/>
            <a:chExt cx="2275724" cy="381348"/>
          </a:xfrm>
        </p:grpSpPr>
        <p:sp>
          <p:nvSpPr>
            <p:cNvPr id="3" name="CaixaDeTexto 7">
              <a:extLst>
                <a:ext uri="{FF2B5EF4-FFF2-40B4-BE49-F238E27FC236}">
                  <a16:creationId xmlns:a16="http://schemas.microsoft.com/office/drawing/2014/main" id="{85682181-87AC-A668-EAD8-05847772350F}"/>
                </a:ext>
              </a:extLst>
            </p:cNvPr>
            <p:cNvSpPr txBox="1"/>
            <p:nvPr/>
          </p:nvSpPr>
          <p:spPr>
            <a:xfrm>
              <a:off x="480006" y="3162231"/>
              <a:ext cx="2181914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ANTECIPE A ESCRITA</a:t>
              </a:r>
            </a:p>
          </p:txBody>
        </p:sp>
        <p:pic>
          <p:nvPicPr>
            <p:cNvPr id="4" name="Gráfico 3">
              <a:extLst>
                <a:ext uri="{FF2B5EF4-FFF2-40B4-BE49-F238E27FC236}">
                  <a16:creationId xmlns:a16="http://schemas.microsoft.com/office/drawing/2014/main" id="{BE4AE849-571E-E474-B505-8A3F9B78CBF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330210">
              <a:off x="386196" y="3083838"/>
              <a:ext cx="446924" cy="33519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358;p23">
            <a:extLst>
              <a:ext uri="{FF2B5EF4-FFF2-40B4-BE49-F238E27FC236}">
                <a16:creationId xmlns:a16="http://schemas.microsoft.com/office/drawing/2014/main" id="{A1D80842-AD18-5082-A20A-608F480C480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135433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5433" lvl="0" indent="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00"/>
              <a:buNone/>
            </a:pPr>
            <a:endParaRPr/>
          </a:p>
        </p:txBody>
      </p:sp>
      <p:sp>
        <p:nvSpPr>
          <p:cNvPr id="9" name="Google Shape;363;p23">
            <a:extLst>
              <a:ext uri="{FF2B5EF4-FFF2-40B4-BE49-F238E27FC236}">
                <a16:creationId xmlns:a16="http://schemas.microsoft.com/office/drawing/2014/main" id="{72968182-72D3-A29A-25A0-DC1FD168C5C3}"/>
              </a:ext>
            </a:extLst>
          </p:cNvPr>
          <p:cNvSpPr/>
          <p:nvPr/>
        </p:nvSpPr>
        <p:spPr>
          <a:xfrm>
            <a:off x="1225969" y="2122148"/>
            <a:ext cx="9736886" cy="1686911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Google Shape;364;p23">
            <a:extLst>
              <a:ext uri="{FF2B5EF4-FFF2-40B4-BE49-F238E27FC236}">
                <a16:creationId xmlns:a16="http://schemas.microsoft.com/office/drawing/2014/main" id="{46BCB735-3188-47D6-38A4-BB6C2F44CB3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4275" y="4007469"/>
            <a:ext cx="10797190" cy="1928459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38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129508" lvl="0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2600"/>
              <a:buNone/>
            </a:pPr>
            <a:br>
              <a:rPr lang="pt-BR">
                <a:latin typeface="Arial"/>
                <a:ea typeface="Arial"/>
                <a:cs typeface="Arial"/>
                <a:sym typeface="Arial"/>
              </a:rPr>
            </a:br>
            <a:r>
              <a:rPr lang="pt-BR" sz="3199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br>
              <a:rPr lang="pt-BR" sz="3199"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375" name="Google Shape;375;p38"/>
          <p:cNvSpPr txBox="1"/>
          <p:nvPr/>
        </p:nvSpPr>
        <p:spPr>
          <a:xfrm>
            <a:off x="2703950" y="2609414"/>
            <a:ext cx="6780924" cy="65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lang="pt-BR" sz="3466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RESPOSTA PESSOAL.</a:t>
            </a:r>
            <a:endParaRPr sz="3318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D20A964-8C53-035E-010B-F679CB9F5155}"/>
              </a:ext>
            </a:extLst>
          </p:cNvPr>
          <p:cNvSpPr txBox="1"/>
          <p:nvPr/>
        </p:nvSpPr>
        <p:spPr>
          <a:xfrm>
            <a:off x="9357360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5" name="Google Shape;360;p23">
            <a:extLst>
              <a:ext uri="{FF2B5EF4-FFF2-40B4-BE49-F238E27FC236}">
                <a16:creationId xmlns:a16="http://schemas.microsoft.com/office/drawing/2014/main" id="{7F126C8F-FCDE-14F6-8BBF-122C39C847BD}"/>
              </a:ext>
            </a:extLst>
          </p:cNvPr>
          <p:cNvSpPr txBox="1"/>
          <p:nvPr/>
        </p:nvSpPr>
        <p:spPr>
          <a:xfrm>
            <a:off x="549275" y="1024548"/>
            <a:ext cx="10764583" cy="843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R="113425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100000"/>
            </a:pPr>
            <a:r>
              <a:rPr lang="pt-BR" sz="2600" b="1" i="0" u="none" strike="noStrike" cap="none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8.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ESCREVA SEU NOME NO QUADRO E, DEPOIS, PINTE NO ALFABETO AS LETRAS QUE VOCÊ USOU PARA ESCREVÊ-LO.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39"/>
          <p:cNvSpPr txBox="1">
            <a:spLocks noGrp="1"/>
          </p:cNvSpPr>
          <p:nvPr>
            <p:ph type="title"/>
          </p:nvPr>
        </p:nvSpPr>
        <p:spPr>
          <a:xfrm>
            <a:off x="561143" y="898168"/>
            <a:ext cx="11102988" cy="1484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lvl="0" algn="l" rtl="0">
              <a:lnSpc>
                <a:spcPct val="100000"/>
              </a:lnSpc>
              <a:spcBef>
                <a:spcPts val="347"/>
              </a:spcBef>
              <a:spcAft>
                <a:spcPts val="0"/>
              </a:spcAft>
              <a:buClr>
                <a:srgbClr val="7030A0"/>
              </a:buClr>
              <a:buSzPts val="2600"/>
            </a:pPr>
            <a:r>
              <a:rPr lang="pt-BR" sz="2600" dirty="0">
                <a:solidFill>
                  <a:srgbClr val="74489D"/>
                </a:solidFill>
              </a:rPr>
              <a:t>9. </a:t>
            </a:r>
            <a:r>
              <a:rPr lang="pt-BR" sz="2600" b="0" dirty="0">
                <a:solidFill>
                  <a:srgbClr val="231F20"/>
                </a:solidFill>
              </a:rPr>
              <a:t>RESPONDA À PERGUNTA PINTANDO SUA RESPOSTA: QUAL É A PRIMEIRA LETRA DO ALFABETO?</a:t>
            </a:r>
            <a:br>
              <a:rPr lang="pt-BR" sz="2600" dirty="0">
                <a:latin typeface="Calibri"/>
                <a:ea typeface="Calibri"/>
                <a:cs typeface="Calibri"/>
                <a:sym typeface="Calibri"/>
              </a:rPr>
            </a:br>
            <a:endParaRPr sz="2600" dirty="0"/>
          </a:p>
        </p:txBody>
      </p:sp>
      <p:sp>
        <p:nvSpPr>
          <p:cNvPr id="383" name="Google Shape;383;p39"/>
          <p:cNvSpPr/>
          <p:nvPr/>
        </p:nvSpPr>
        <p:spPr>
          <a:xfrm>
            <a:off x="1162191" y="2906368"/>
            <a:ext cx="1601555" cy="150234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p39"/>
          <p:cNvSpPr/>
          <p:nvPr/>
        </p:nvSpPr>
        <p:spPr>
          <a:xfrm>
            <a:off x="3250356" y="2906368"/>
            <a:ext cx="1601555" cy="150234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Google Shape;385;p39"/>
          <p:cNvSpPr/>
          <p:nvPr/>
        </p:nvSpPr>
        <p:spPr>
          <a:xfrm>
            <a:off x="5437732" y="2906368"/>
            <a:ext cx="1601555" cy="150234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" name="Google Shape;386;p39"/>
          <p:cNvSpPr/>
          <p:nvPr/>
        </p:nvSpPr>
        <p:spPr>
          <a:xfrm>
            <a:off x="7575501" y="2906368"/>
            <a:ext cx="1601555" cy="150234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p39"/>
          <p:cNvSpPr/>
          <p:nvPr/>
        </p:nvSpPr>
        <p:spPr>
          <a:xfrm>
            <a:off x="9713273" y="2906368"/>
            <a:ext cx="1601555" cy="150234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39"/>
          <p:cNvSpPr txBox="1"/>
          <p:nvPr/>
        </p:nvSpPr>
        <p:spPr>
          <a:xfrm>
            <a:off x="1533055" y="3390870"/>
            <a:ext cx="949594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C</a:t>
            </a:r>
            <a:endParaRPr sz="331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p39"/>
          <p:cNvSpPr txBox="1"/>
          <p:nvPr/>
        </p:nvSpPr>
        <p:spPr>
          <a:xfrm>
            <a:off x="3657024" y="3390870"/>
            <a:ext cx="949594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E</a:t>
            </a:r>
            <a:endParaRPr sz="331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Google Shape;390;p39"/>
          <p:cNvSpPr txBox="1"/>
          <p:nvPr/>
        </p:nvSpPr>
        <p:spPr>
          <a:xfrm>
            <a:off x="5777887" y="3390870"/>
            <a:ext cx="949594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A</a:t>
            </a:r>
            <a:endParaRPr sz="331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39"/>
          <p:cNvSpPr txBox="1"/>
          <p:nvPr/>
        </p:nvSpPr>
        <p:spPr>
          <a:xfrm>
            <a:off x="7901481" y="3429000"/>
            <a:ext cx="949594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B</a:t>
            </a:r>
            <a:endParaRPr sz="331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39"/>
          <p:cNvSpPr txBox="1"/>
          <p:nvPr/>
        </p:nvSpPr>
        <p:spPr>
          <a:xfrm>
            <a:off x="10077041" y="3429000"/>
            <a:ext cx="949594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U</a:t>
            </a:r>
            <a:endParaRPr sz="331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9bff5210c6_0_217"/>
          <p:cNvSpPr txBox="1">
            <a:spLocks noGrp="1"/>
          </p:cNvSpPr>
          <p:nvPr>
            <p:ph type="body" idx="1"/>
          </p:nvPr>
        </p:nvSpPr>
        <p:spPr>
          <a:xfrm>
            <a:off x="5287617" y="987721"/>
            <a:ext cx="6592984" cy="5290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457086" lvl="0" indent="-457086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 sz="2600" dirty="0"/>
              <a:t>PARTICIPAR DE SITUAÇÕES DE LEITURA DE CANÇÃO.</a:t>
            </a:r>
            <a:endParaRPr sz="2600" dirty="0"/>
          </a:p>
          <a:p>
            <a:pPr marL="457086" lvl="0" indent="-457086" algn="l" rtl="0">
              <a:lnSpc>
                <a:spcPct val="114000"/>
              </a:lnSpc>
              <a:spcBef>
                <a:spcPts val="800"/>
              </a:spcBef>
              <a:spcAft>
                <a:spcPts val="0"/>
              </a:spcAft>
              <a:buSzPts val="2000"/>
              <a:buChar char="●"/>
            </a:pPr>
            <a:r>
              <a:rPr lang="pt-BR" sz="2600" dirty="0"/>
              <a:t>RELACIONAR A FORMA DE ORGANIZAÇÃO DA CANÇÃO À SUA FINALIDADE.</a:t>
            </a:r>
            <a:endParaRPr sz="2600" dirty="0"/>
          </a:p>
          <a:p>
            <a:pPr marL="457086" lvl="0" indent="-457086" algn="l" rtl="0">
              <a:lnSpc>
                <a:spcPct val="114000"/>
              </a:lnSpc>
              <a:spcBef>
                <a:spcPts val="800"/>
              </a:spcBef>
              <a:spcAft>
                <a:spcPts val="0"/>
              </a:spcAft>
              <a:buSzPts val="2000"/>
              <a:buChar char="●"/>
            </a:pPr>
            <a:r>
              <a:rPr lang="pt-BR" sz="2600" dirty="0"/>
              <a:t>IDENTIFICAR E SABER O NOME DAS LETRAS.</a:t>
            </a:r>
            <a:endParaRPr sz="2600" dirty="0"/>
          </a:p>
          <a:p>
            <a:pPr marL="457086" lvl="0" indent="-457086" algn="l" rtl="0">
              <a:lnSpc>
                <a:spcPct val="114000"/>
              </a:lnSpc>
              <a:spcBef>
                <a:spcPts val="800"/>
              </a:spcBef>
              <a:spcAft>
                <a:spcPts val="800"/>
              </a:spcAft>
              <a:buSzPts val="2000"/>
              <a:buChar char="●"/>
            </a:pPr>
            <a:r>
              <a:rPr lang="pt-BR" sz="2600" dirty="0"/>
              <a:t>ESCREVER PALAVRAS DITADAS PELO PROFESSOR RESPEITANDO AS REGULARIDADES DO SISTEMA DE ESCRITA CONVENCIONAL.</a:t>
            </a:r>
            <a:endParaRPr sz="2600" dirty="0"/>
          </a:p>
        </p:txBody>
      </p:sp>
      <p:sp>
        <p:nvSpPr>
          <p:cNvPr id="140" name="Google Shape;140;g29bff5210c6_0_217"/>
          <p:cNvSpPr txBox="1">
            <a:spLocks noGrp="1"/>
          </p:cNvSpPr>
          <p:nvPr>
            <p:ph type="body" idx="2"/>
          </p:nvPr>
        </p:nvSpPr>
        <p:spPr>
          <a:xfrm>
            <a:off x="486251" y="987085"/>
            <a:ext cx="4324288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457086" lvl="0" indent="-457086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 sz="2600" dirty="0"/>
              <a:t>LEITURA DE CANÇÃO POPULAR.</a:t>
            </a:r>
            <a:endParaRPr sz="2600" dirty="0"/>
          </a:p>
          <a:p>
            <a:pPr marL="457086" lvl="0" indent="-457086" algn="l" rtl="0">
              <a:lnSpc>
                <a:spcPct val="114000"/>
              </a:lnSpc>
              <a:spcBef>
                <a:spcPts val="800"/>
              </a:spcBef>
              <a:spcAft>
                <a:spcPts val="0"/>
              </a:spcAft>
              <a:buSzPts val="2000"/>
              <a:buChar char="●"/>
            </a:pPr>
            <a:r>
              <a:rPr lang="pt-BR" sz="2600" dirty="0"/>
              <a:t>ALFABETO E ESCRITA DE PALAVRAS.</a:t>
            </a:r>
            <a:endParaRPr sz="2600" dirty="0"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</a:pPr>
            <a:endParaRPr sz="2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40"/>
          <p:cNvSpPr/>
          <p:nvPr/>
        </p:nvSpPr>
        <p:spPr>
          <a:xfrm>
            <a:off x="1162191" y="2906368"/>
            <a:ext cx="1601555" cy="150234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" name="Google Shape;399;p40"/>
          <p:cNvSpPr/>
          <p:nvPr/>
        </p:nvSpPr>
        <p:spPr>
          <a:xfrm>
            <a:off x="3250356" y="2906368"/>
            <a:ext cx="1601555" cy="150234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p40"/>
          <p:cNvSpPr/>
          <p:nvPr/>
        </p:nvSpPr>
        <p:spPr>
          <a:xfrm>
            <a:off x="5437732" y="2906368"/>
            <a:ext cx="1601555" cy="1502345"/>
          </a:xfrm>
          <a:prstGeom prst="roundRect">
            <a:avLst>
              <a:gd name="adj" fmla="val 16667"/>
            </a:avLst>
          </a:prstGeom>
          <a:solidFill>
            <a:srgbClr val="FFCC8B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Google Shape;401;p40"/>
          <p:cNvSpPr/>
          <p:nvPr/>
        </p:nvSpPr>
        <p:spPr>
          <a:xfrm>
            <a:off x="7575501" y="2906368"/>
            <a:ext cx="1601555" cy="150234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p40"/>
          <p:cNvSpPr/>
          <p:nvPr/>
        </p:nvSpPr>
        <p:spPr>
          <a:xfrm>
            <a:off x="9713273" y="2906368"/>
            <a:ext cx="1601555" cy="150234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Google Shape;403;p40"/>
          <p:cNvSpPr txBox="1"/>
          <p:nvPr/>
        </p:nvSpPr>
        <p:spPr>
          <a:xfrm>
            <a:off x="1488170" y="3407261"/>
            <a:ext cx="949594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C</a:t>
            </a:r>
            <a:endParaRPr sz="331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" name="Google Shape;404;p40"/>
          <p:cNvSpPr txBox="1"/>
          <p:nvPr/>
        </p:nvSpPr>
        <p:spPr>
          <a:xfrm>
            <a:off x="3576335" y="3429000"/>
            <a:ext cx="949594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E</a:t>
            </a:r>
            <a:endParaRPr sz="331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" name="Google Shape;405;p40"/>
          <p:cNvSpPr txBox="1"/>
          <p:nvPr/>
        </p:nvSpPr>
        <p:spPr>
          <a:xfrm>
            <a:off x="5763711" y="3385517"/>
            <a:ext cx="949594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A</a:t>
            </a:r>
            <a:endParaRPr sz="331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40"/>
          <p:cNvSpPr txBox="1"/>
          <p:nvPr/>
        </p:nvSpPr>
        <p:spPr>
          <a:xfrm>
            <a:off x="7901481" y="3407261"/>
            <a:ext cx="949594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B</a:t>
            </a:r>
            <a:endParaRPr sz="331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p40"/>
          <p:cNvSpPr txBox="1"/>
          <p:nvPr/>
        </p:nvSpPr>
        <p:spPr>
          <a:xfrm>
            <a:off x="10077041" y="3429000"/>
            <a:ext cx="949594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U</a:t>
            </a:r>
            <a:endParaRPr sz="331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A342366-9CD2-A707-CCF8-9D90BCFCD0C8}"/>
              </a:ext>
            </a:extLst>
          </p:cNvPr>
          <p:cNvSpPr txBox="1"/>
          <p:nvPr/>
        </p:nvSpPr>
        <p:spPr>
          <a:xfrm>
            <a:off x="9357360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7" name="Google Shape;382;p39">
            <a:extLst>
              <a:ext uri="{FF2B5EF4-FFF2-40B4-BE49-F238E27FC236}">
                <a16:creationId xmlns:a16="http://schemas.microsoft.com/office/drawing/2014/main" id="{7B174CDF-E7CC-CBCE-D35B-4F1BC11A521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61143" y="898168"/>
            <a:ext cx="11102988" cy="1484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lvl="0" algn="l" rtl="0">
              <a:lnSpc>
                <a:spcPct val="100000"/>
              </a:lnSpc>
              <a:spcBef>
                <a:spcPts val="347"/>
              </a:spcBef>
              <a:spcAft>
                <a:spcPts val="0"/>
              </a:spcAft>
              <a:buClr>
                <a:srgbClr val="7030A0"/>
              </a:buClr>
              <a:buSzPts val="2600"/>
            </a:pPr>
            <a:r>
              <a:rPr lang="pt-BR" sz="2600" dirty="0">
                <a:solidFill>
                  <a:srgbClr val="74489D"/>
                </a:solidFill>
              </a:rPr>
              <a:t>9. </a:t>
            </a:r>
            <a:r>
              <a:rPr lang="pt-BR" sz="2600" b="0" dirty="0">
                <a:solidFill>
                  <a:srgbClr val="231F20"/>
                </a:solidFill>
              </a:rPr>
              <a:t>RESPONDA À PERGUNTA PINTANDO SUA RESPOSTA: QUAL É A PRIMEIRA LETRA DO ALFABETO?</a:t>
            </a:r>
            <a:br>
              <a:rPr lang="pt-BR" sz="2600" dirty="0">
                <a:latin typeface="Calibri"/>
                <a:ea typeface="Calibri"/>
                <a:cs typeface="Calibri"/>
                <a:sym typeface="Calibri"/>
              </a:rPr>
            </a:br>
            <a:endParaRPr sz="26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29bff5210c6_0_222"/>
          <p:cNvSpPr txBox="1">
            <a:spLocks noGrp="1"/>
          </p:cNvSpPr>
          <p:nvPr>
            <p:ph type="body" idx="1"/>
          </p:nvPr>
        </p:nvSpPr>
        <p:spPr>
          <a:xfrm>
            <a:off x="4651775" y="691018"/>
            <a:ext cx="6912199" cy="4958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457086" lvl="0" indent="-457086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PARTICIPAMOS </a:t>
            </a:r>
            <a:r>
              <a:rPr lang="pt-BR" dirty="0">
                <a:solidFill>
                  <a:srgbClr val="231F20"/>
                </a:solidFill>
              </a:rPr>
              <a:t>DE SITUAÇÕES DE LEITURA DE CANÇÃO.</a:t>
            </a:r>
            <a:endParaRPr dirty="0">
              <a:solidFill>
                <a:srgbClr val="231F20"/>
              </a:solidFill>
            </a:endParaRPr>
          </a:p>
          <a:p>
            <a:pPr marL="457086" lvl="0" indent="-457086" algn="l" rtl="0">
              <a:lnSpc>
                <a:spcPct val="114000"/>
              </a:lnSpc>
              <a:spcBef>
                <a:spcPts val="800"/>
              </a:spcBef>
              <a:spcAft>
                <a:spcPts val="0"/>
              </a:spcAft>
              <a:buSzPts val="2000"/>
              <a:buChar char="●"/>
            </a:pPr>
            <a:r>
              <a:rPr lang="pt-BR" dirty="0">
                <a:solidFill>
                  <a:srgbClr val="231F20"/>
                </a:solidFill>
              </a:rPr>
              <a:t>RELACIONAMOS A FORMA DE ORGANIZAÇÃO DA CANÇÃO À SUA FINALIDADE.</a:t>
            </a:r>
            <a:endParaRPr dirty="0">
              <a:solidFill>
                <a:srgbClr val="231F20"/>
              </a:solidFill>
            </a:endParaRPr>
          </a:p>
          <a:p>
            <a:pPr marL="457086" lvl="0" indent="-457086" algn="l" rtl="0">
              <a:lnSpc>
                <a:spcPct val="114000"/>
              </a:lnSpc>
              <a:spcBef>
                <a:spcPts val="800"/>
              </a:spcBef>
              <a:spcAft>
                <a:spcPts val="0"/>
              </a:spcAft>
              <a:buSzPts val="2000"/>
              <a:buChar char="●"/>
            </a:pPr>
            <a:r>
              <a:rPr lang="pt-BR" dirty="0">
                <a:solidFill>
                  <a:srgbClr val="231F20"/>
                </a:solidFill>
              </a:rPr>
              <a:t>IDENTIFICAMOS E APRENDEMOS O NOME DAS LETRAS.</a:t>
            </a:r>
            <a:endParaRPr dirty="0">
              <a:solidFill>
                <a:srgbClr val="231F20"/>
              </a:solidFill>
            </a:endParaRPr>
          </a:p>
          <a:p>
            <a:pPr marL="457086" lvl="0" indent="-457086" algn="l" rtl="0">
              <a:lnSpc>
                <a:spcPct val="114000"/>
              </a:lnSpc>
              <a:spcBef>
                <a:spcPts val="800"/>
              </a:spcBef>
              <a:spcAft>
                <a:spcPts val="800"/>
              </a:spcAft>
              <a:buSzPts val="2000"/>
              <a:buChar char="●"/>
            </a:pPr>
            <a:r>
              <a:rPr lang="pt-BR" dirty="0">
                <a:solidFill>
                  <a:srgbClr val="231F20"/>
                </a:solidFill>
              </a:rPr>
              <a:t>ESCREVEMOS PALAVRAS DITADAS PELO PROFESSOR RESPEITANDO AS REGULARIDADES DO SISTEMA DE ESCRITA CONVENCIONAL.</a:t>
            </a:r>
            <a:endParaRPr dirty="0">
              <a:solidFill>
                <a:srgbClr val="231F2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2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0" lvl="0" indent="0"/>
            <a:r>
              <a:rPr lang="pt-BR" dirty="0"/>
              <a:t>SÃO PAULO (Estado). Secretaria da Educação. </a:t>
            </a:r>
            <a:r>
              <a:rPr lang="pt-BR" b="1" dirty="0"/>
              <a:t>Currículo Paulista</a:t>
            </a:r>
            <a:r>
              <a:rPr lang="pt-BR" dirty="0"/>
              <a:t>: Ensino Fundamental – Anos Iniciais – Matriz de Habilidades. São Paulo, 2019. Disponível em: </a:t>
            </a:r>
            <a:r>
              <a:rPr lang="pt-BR" u="sng" dirty="0">
                <a:hlinkClick r:id="rId3"/>
              </a:rPr>
              <a:t>https://efape.educacao.sp.gov.br/curriculopaulista/wp-content/uploads/2023/02/Curriculo_Paulista-etapas-Educa%C3%A7%C3%A3o-Infantil-e-Ensino-Fundamental-ISBN.pdf</a:t>
            </a:r>
            <a:r>
              <a:rPr lang="pt-BR" dirty="0"/>
              <a:t> Acesso em: 22 ago. 2023 </a:t>
            </a:r>
            <a:endParaRPr lang="pt-BR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/>
            <a:endParaRPr lang="pt-BR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/>
            <a:r>
              <a:rPr lang="pt-BR" dirty="0">
                <a:latin typeface="Arial"/>
                <a:ea typeface="Arial"/>
                <a:cs typeface="Arial"/>
                <a:sym typeface="Arial"/>
              </a:rPr>
              <a:t>OLIVEIRA, J. E. de; ROSSI, J. R. D. (</a:t>
            </a:r>
            <a:r>
              <a:rPr lang="pt-BR" dirty="0" err="1">
                <a:latin typeface="Arial"/>
                <a:ea typeface="Arial"/>
                <a:cs typeface="Arial"/>
                <a:sym typeface="Arial"/>
              </a:rPr>
              <a:t>org</a:t>
            </a:r>
            <a:r>
              <a:rPr lang="pt-BR" dirty="0">
                <a:latin typeface="Arial"/>
                <a:ea typeface="Arial"/>
                <a:cs typeface="Arial"/>
                <a:sym typeface="Arial"/>
              </a:rPr>
              <a:t>). </a:t>
            </a:r>
            <a:r>
              <a:rPr lang="pt-BR" b="1" dirty="0">
                <a:latin typeface="Arial"/>
                <a:ea typeface="Arial"/>
                <a:cs typeface="Arial"/>
                <a:sym typeface="Arial"/>
              </a:rPr>
              <a:t>Caderno de Atividades 1</a:t>
            </a:r>
            <a:r>
              <a:rPr lang="pt-BR" dirty="0"/>
              <a:t>,</a:t>
            </a:r>
            <a:r>
              <a:rPr lang="pt-BR" i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dirty="0">
                <a:latin typeface="Arial"/>
                <a:ea typeface="Arial"/>
                <a:cs typeface="Arial"/>
                <a:sym typeface="Arial"/>
              </a:rPr>
              <a:t>Língua Portuguesa, 2</a:t>
            </a:r>
            <a:r>
              <a:rPr lang="pt-BR" u="sng" baseline="30000" dirty="0">
                <a:latin typeface="Arial"/>
                <a:ea typeface="Arial"/>
                <a:cs typeface="Arial"/>
                <a:sym typeface="Arial"/>
              </a:rPr>
              <a:t>o</a:t>
            </a:r>
            <a:r>
              <a:rPr lang="pt-BR" dirty="0">
                <a:latin typeface="Arial"/>
                <a:ea typeface="Arial"/>
                <a:cs typeface="Arial"/>
                <a:sym typeface="Arial"/>
              </a:rPr>
              <a:t> ano. Sobral: </a:t>
            </a:r>
            <a:r>
              <a:rPr lang="pt-BR" dirty="0" err="1">
                <a:latin typeface="Arial"/>
                <a:ea typeface="Arial"/>
                <a:cs typeface="Arial"/>
                <a:sym typeface="Arial"/>
              </a:rPr>
              <a:t>Lyceum</a:t>
            </a:r>
            <a:r>
              <a:rPr lang="pt-BR" dirty="0">
                <a:latin typeface="Arial"/>
                <a:ea typeface="Arial"/>
                <a:cs typeface="Arial"/>
                <a:sym typeface="Arial"/>
              </a:rPr>
              <a:t> – Consultoria Educacional Ltda., 2021. </a:t>
            </a:r>
            <a:endParaRPr dirty="0"/>
          </a:p>
          <a:p>
            <a:pPr marL="0" lvl="0" indent="0">
              <a:spcBef>
                <a:spcPts val="1600"/>
              </a:spcBef>
              <a:buSzPts val="1100"/>
            </a:pPr>
            <a:r>
              <a:rPr lang="pt-BR" dirty="0"/>
              <a:t>LEMOV, Doug. </a:t>
            </a:r>
            <a:r>
              <a:rPr lang="pt-BR" b="1" dirty="0"/>
              <a:t>Aula nota 10 3.0</a:t>
            </a:r>
            <a:r>
              <a:rPr lang="pt-BR" dirty="0"/>
              <a:t>: 63 técnicas para melhorar a gestão da sala de aula / Doug </a:t>
            </a:r>
            <a:r>
              <a:rPr lang="pt-BR" dirty="0" err="1"/>
              <a:t>Lemov</a:t>
            </a:r>
            <a:r>
              <a:rPr lang="pt-BR" dirty="0"/>
              <a:t>; tradução: Daniel Vieira, Sandra Maria Mallmann da Rosa; revisão técnica: Fausta Camargo, </a:t>
            </a:r>
            <a:r>
              <a:rPr lang="pt-BR" dirty="0" err="1"/>
              <a:t>Thuinie</a:t>
            </a:r>
            <a:r>
              <a:rPr lang="pt-BR" dirty="0"/>
              <a:t> Daros. 3. ed. Porto Alegre: Penso, 2023. 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100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2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SzPts val="1600"/>
              <a:buNone/>
            </a:pPr>
            <a:r>
              <a:rPr lang="pt-BR" b="1" dirty="0">
                <a:latin typeface="Arial"/>
                <a:ea typeface="Arial"/>
                <a:cs typeface="Arial"/>
                <a:sym typeface="Arial"/>
              </a:rPr>
              <a:t>Lista de imagens e vídeos</a:t>
            </a:r>
            <a:endParaRPr dirty="0"/>
          </a:p>
          <a:p>
            <a:pPr marL="0" lvl="0" indent="0">
              <a:spcAft>
                <a:spcPts val="1200"/>
              </a:spcAft>
            </a:pPr>
            <a:r>
              <a:rPr lang="pt-BR" b="1" dirty="0">
                <a:latin typeface="Arial"/>
                <a:ea typeface="Arial"/>
                <a:cs typeface="Arial"/>
                <a:sym typeface="Arial"/>
              </a:rPr>
              <a:t>Slide 1 – </a:t>
            </a:r>
            <a:r>
              <a:rPr lang="pt-BR" dirty="0">
                <a:latin typeface="Arial"/>
                <a:ea typeface="Arial"/>
                <a:cs typeface="Arial"/>
                <a:sym typeface="Arial"/>
              </a:rPr>
              <a:t>Imagem de capa: SEDUC-SP</a:t>
            </a:r>
          </a:p>
          <a:p>
            <a:pPr marL="0" lvl="0" indent="0">
              <a:spcAft>
                <a:spcPts val="1200"/>
              </a:spcAft>
            </a:pPr>
            <a:r>
              <a:rPr lang="pt-BR" b="1" dirty="0">
                <a:latin typeface="Arial"/>
                <a:ea typeface="Arial"/>
                <a:cs typeface="Arial"/>
                <a:sym typeface="Arial"/>
              </a:rPr>
              <a:t>Slides 3 </a:t>
            </a:r>
            <a:r>
              <a:rPr lang="pt-BR" b="1" dirty="0"/>
              <a:t>ao 18 – </a:t>
            </a:r>
            <a:r>
              <a:rPr lang="pt-BR" dirty="0"/>
              <a:t>© Getty Images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g37342ebb4e5_0_0"/>
          <p:cNvSpPr txBox="1"/>
          <p:nvPr/>
        </p:nvSpPr>
        <p:spPr>
          <a:xfrm>
            <a:off x="1354165" y="852561"/>
            <a:ext cx="4841632" cy="2939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Habilidades: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(EF12LP19) Ler e compreender textos do campo artístico-literário que apresentem rimas, sonoridades, jogos de palavras, expressões e comparações.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(EF01LP16) Ler e compreender, em colaboração com os colegas e com a ajuda do professor, quadrinhas, parlendas, trava-línguas, cantigas, entre outros textos do campo da vida cotidiana, considerando a situação comunicativa, o tema/assunto, a estrutura composicional, o estilo e a finalidade do gênero.</a:t>
            </a:r>
          </a:p>
          <a:p>
            <a:pPr>
              <a:spcAft>
                <a:spcPts val="600"/>
              </a:spcAft>
              <a:buSzPts val="1600"/>
            </a:pPr>
            <a:r>
              <a:rPr lang="pt-BR" sz="1600" dirty="0"/>
              <a:t>(EF01LP04) Distinguir as letras do alfabeto de outros sinais gráficos.</a:t>
            </a:r>
          </a:p>
          <a:p>
            <a:pPr marL="0" marR="0" lvl="0" indent="0" rtl="0"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g37342ebb4e5_0_0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2</a:t>
            </a:r>
            <a:endParaRPr/>
          </a:p>
        </p:txBody>
      </p:sp>
      <p:grpSp>
        <p:nvGrpSpPr>
          <p:cNvPr id="448" name="Google Shape;448;g37342ebb4e5_0_0"/>
          <p:cNvGrpSpPr/>
          <p:nvPr/>
        </p:nvGrpSpPr>
        <p:grpSpPr>
          <a:xfrm>
            <a:off x="512638" y="861385"/>
            <a:ext cx="692100" cy="719784"/>
            <a:chOff x="512793" y="747344"/>
            <a:chExt cx="692308" cy="720000"/>
          </a:xfrm>
        </p:grpSpPr>
        <p:pic>
          <p:nvPicPr>
            <p:cNvPr id="449" name="Google Shape;449;g37342ebb4e5_0_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74734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0" name="Google Shape;450;g37342ebb4e5_0_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73043" y="818751"/>
              <a:ext cx="371612" cy="5274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CaixaDeTexto 7">
            <a:extLst>
              <a:ext uri="{FF2B5EF4-FFF2-40B4-BE49-F238E27FC236}">
                <a16:creationId xmlns:a16="http://schemas.microsoft.com/office/drawing/2014/main" id="{E3F23F51-F1C2-300B-ABB6-CCBDDFAC710A}"/>
              </a:ext>
            </a:extLst>
          </p:cNvPr>
          <p:cNvSpPr txBox="1"/>
          <p:nvPr/>
        </p:nvSpPr>
        <p:spPr>
          <a:xfrm>
            <a:off x="9773920" y="492691"/>
            <a:ext cx="1910080" cy="3895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 w="12700">
            <a:noFill/>
          </a:ln>
        </p:spPr>
        <p:txBody>
          <a:bodyPr wrap="square" lIns="72000" tIns="0" rIns="10800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1600"/>
            </a:pPr>
            <a:r>
              <a:rPr lang="pt-BR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</a:rPr>
              <a:t>PRINT DO SLIDE</a:t>
            </a:r>
          </a:p>
        </p:txBody>
      </p:sp>
      <p:sp>
        <p:nvSpPr>
          <p:cNvPr id="3" name="Google Shape;446;g37342ebb4e5_0_0">
            <a:extLst>
              <a:ext uri="{FF2B5EF4-FFF2-40B4-BE49-F238E27FC236}">
                <a16:creationId xmlns:a16="http://schemas.microsoft.com/office/drawing/2014/main" id="{41F6A949-9FE8-1960-9813-7D50312285F7}"/>
              </a:ext>
            </a:extLst>
          </p:cNvPr>
          <p:cNvSpPr txBox="1"/>
          <p:nvPr/>
        </p:nvSpPr>
        <p:spPr>
          <a:xfrm>
            <a:off x="1354164" y="4305812"/>
            <a:ext cx="10329835" cy="2037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spcAft>
                <a:spcPts val="600"/>
              </a:spcAft>
              <a:buSzPts val="1600"/>
            </a:pPr>
            <a:r>
              <a:rPr lang="pt-BR" sz="1600" dirty="0"/>
              <a:t>(EF01LP10A) Nomear as letras do alfabeto. </a:t>
            </a:r>
          </a:p>
          <a:p>
            <a:pPr lvl="0">
              <a:spcAft>
                <a:spcPts val="600"/>
              </a:spcAft>
              <a:buSzPts val="1600"/>
            </a:pPr>
            <a:r>
              <a:rPr lang="pt-BR" sz="1600" dirty="0"/>
              <a:t>(EF01LP10B) Recitar as letras do alfabeto sequencialmente.</a:t>
            </a:r>
          </a:p>
          <a:p>
            <a:pPr lvl="0">
              <a:spcAft>
                <a:spcPts val="600"/>
              </a:spcAft>
              <a:buSzPts val="1600"/>
            </a:pPr>
            <a:r>
              <a:rPr lang="pt-BR" sz="1600" dirty="0"/>
              <a:t>(EF01LP02B) Escrever textos – de próprio punho ou ditados por um colega ou professor – utilizando a escrita alfabética.</a:t>
            </a:r>
          </a:p>
          <a:p>
            <a:pPr lvl="0">
              <a:spcAft>
                <a:spcPts val="600"/>
              </a:spcAft>
              <a:buSzPts val="1600"/>
            </a:pPr>
            <a:r>
              <a:rPr lang="pt-BR" sz="1600" dirty="0"/>
              <a:t>(EF01LP03) Comparar escritas convencionais e não convencionais, observando semelhanças e diferenças.</a:t>
            </a:r>
          </a:p>
          <a:p>
            <a:pPr marL="0" marR="0" lvl="0" indent="0" rtl="0"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40E0734-D50F-1204-E1DC-1D16254392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4955" y="846480"/>
            <a:ext cx="5229044" cy="2939902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37342ebb4e5_0_32"/>
          <p:cNvSpPr txBox="1"/>
          <p:nvPr/>
        </p:nvSpPr>
        <p:spPr>
          <a:xfrm>
            <a:off x="1354175" y="856867"/>
            <a:ext cx="4444460" cy="14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dirty="0"/>
              <a:t>c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aro professor, convide os estudantes a sugerirem palavras que expressem respeito e consideração, promovendo uma conversa coletiva sobre o tema. Registre todas as contribuições em um cartaz, que ficará exposto na sala como referência. Esse repertório servirá de apoio para comparações entre as palavras escolhidas e os nomes próprios das crianças, enriquecendo a atividade.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  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g37342ebb4e5_0_32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3 </a:t>
            </a:r>
            <a:endParaRPr/>
          </a:p>
        </p:txBody>
      </p:sp>
      <p:grpSp>
        <p:nvGrpSpPr>
          <p:cNvPr id="457" name="Google Shape;457;g37342ebb4e5_0_32"/>
          <p:cNvGrpSpPr/>
          <p:nvPr/>
        </p:nvGrpSpPr>
        <p:grpSpPr>
          <a:xfrm>
            <a:off x="512638" y="865221"/>
            <a:ext cx="692100" cy="719784"/>
            <a:chOff x="512793" y="2412643"/>
            <a:chExt cx="692308" cy="720000"/>
          </a:xfrm>
        </p:grpSpPr>
        <p:pic>
          <p:nvPicPr>
            <p:cNvPr id="458" name="Google Shape;458;g37342ebb4e5_0_3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9" name="Google Shape;459;g37342ebb4e5_0_3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CaixaDeTexto 7">
            <a:extLst>
              <a:ext uri="{FF2B5EF4-FFF2-40B4-BE49-F238E27FC236}">
                <a16:creationId xmlns:a16="http://schemas.microsoft.com/office/drawing/2014/main" id="{1A54530F-6FC7-477C-3F89-92E2EF36A50D}"/>
              </a:ext>
            </a:extLst>
          </p:cNvPr>
          <p:cNvSpPr txBox="1"/>
          <p:nvPr/>
        </p:nvSpPr>
        <p:spPr>
          <a:xfrm>
            <a:off x="9773920" y="492691"/>
            <a:ext cx="1910080" cy="3895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 w="12700">
            <a:noFill/>
          </a:ln>
        </p:spPr>
        <p:txBody>
          <a:bodyPr wrap="square" lIns="72000" tIns="0" rIns="10800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1600"/>
            </a:pPr>
            <a:r>
              <a:rPr lang="pt-BR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</a:rPr>
              <a:t>PRINT DO SLIDE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A89B63E-7CF9-A245-6D00-9B85E36931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4775" y="847861"/>
            <a:ext cx="5229225" cy="2940004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g37342ebb4e5_0_64"/>
          <p:cNvSpPr txBox="1"/>
          <p:nvPr/>
        </p:nvSpPr>
        <p:spPr>
          <a:xfrm>
            <a:off x="1354174" y="821744"/>
            <a:ext cx="4576957" cy="237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dirty="0"/>
              <a:t>c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aro professor, inicie com a leitura atenta da canção. Em seguida, proponha uma conversa sobre o título, levantando hipóteses com os estudantes sobre o conteúdo do texto a partir dele.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Explique brevemente as características do gênero canção, destacando sua forma de organização em versos e estrofes, sua musicalidade e sua função social, como meio de expressão, entretenimento e transmissão de valores culturais.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Peça </a:t>
            </a:r>
            <a:r>
              <a:rPr lang="pt-BR" sz="1600" dirty="0"/>
              <a:t>a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os estudantes que acompanhem a leitura com o dedo, identificando o que está sendo lido. Mostre visualmente onde estão os versos e as estrofes e solicite que numerem os versos no texto.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Depois, oriente a leitura compartilhada: indique quais versos devem ser lidos em voz alta junto com você, promovendo uma leitura coletiva expressiva e atenta.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5" name="Google Shape;465;g37342ebb4e5_0_64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4</a:t>
            </a:r>
            <a:endParaRPr/>
          </a:p>
        </p:txBody>
      </p:sp>
      <p:sp>
        <p:nvSpPr>
          <p:cNvPr id="2" name="CaixaDeTexto 7">
            <a:extLst>
              <a:ext uri="{FF2B5EF4-FFF2-40B4-BE49-F238E27FC236}">
                <a16:creationId xmlns:a16="http://schemas.microsoft.com/office/drawing/2014/main" id="{0094C52D-9AE8-CD28-CE2F-83470B5A8216}"/>
              </a:ext>
            </a:extLst>
          </p:cNvPr>
          <p:cNvSpPr txBox="1"/>
          <p:nvPr/>
        </p:nvSpPr>
        <p:spPr>
          <a:xfrm>
            <a:off x="9773920" y="492691"/>
            <a:ext cx="1910080" cy="3895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 w="12700">
            <a:noFill/>
          </a:ln>
        </p:spPr>
        <p:txBody>
          <a:bodyPr wrap="square" lIns="72000" tIns="0" rIns="10800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1600"/>
            </a:pPr>
            <a:r>
              <a:rPr lang="pt-BR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</a:rPr>
              <a:t>PRINT DO SLIDE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4120B9E-91B9-75AC-8B1C-1F00AB869C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4775" y="850228"/>
            <a:ext cx="5225016" cy="2937637"/>
          </a:xfrm>
          <a:prstGeom prst="rect">
            <a:avLst/>
          </a:prstGeom>
        </p:spPr>
      </p:pic>
      <p:grpSp>
        <p:nvGrpSpPr>
          <p:cNvPr id="6" name="Google Shape;457;g37342ebb4e5_0_32">
            <a:extLst>
              <a:ext uri="{FF2B5EF4-FFF2-40B4-BE49-F238E27FC236}">
                <a16:creationId xmlns:a16="http://schemas.microsoft.com/office/drawing/2014/main" id="{C5DE616B-2F1E-CE94-FBBB-E18B5EFB6AEC}"/>
              </a:ext>
            </a:extLst>
          </p:cNvPr>
          <p:cNvGrpSpPr/>
          <p:nvPr/>
        </p:nvGrpSpPr>
        <p:grpSpPr>
          <a:xfrm>
            <a:off x="512638" y="865221"/>
            <a:ext cx="692100" cy="719784"/>
            <a:chOff x="512793" y="2412643"/>
            <a:chExt cx="692308" cy="720000"/>
          </a:xfrm>
        </p:grpSpPr>
        <p:pic>
          <p:nvPicPr>
            <p:cNvPr id="7" name="Google Shape;458;g37342ebb4e5_0_32">
              <a:extLst>
                <a:ext uri="{FF2B5EF4-FFF2-40B4-BE49-F238E27FC236}">
                  <a16:creationId xmlns:a16="http://schemas.microsoft.com/office/drawing/2014/main" id="{D5E1C4EB-162B-9463-A222-3C8882A99054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Google Shape;459;g37342ebb4e5_0_32">
              <a:extLst>
                <a:ext uri="{FF2B5EF4-FFF2-40B4-BE49-F238E27FC236}">
                  <a16:creationId xmlns:a16="http://schemas.microsoft.com/office/drawing/2014/main" id="{8EAB4E90-DE68-95AA-01C0-37CC0822D208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7"/>
          <p:cNvSpPr txBox="1"/>
          <p:nvPr/>
        </p:nvSpPr>
        <p:spPr>
          <a:xfrm>
            <a:off x="1349256" y="853754"/>
            <a:ext cx="4438227" cy="237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pt-BR" sz="1600" dirty="0"/>
              <a:t>aro professor,</a:t>
            </a:r>
          </a:p>
          <a:p>
            <a:pPr>
              <a:lnSpc>
                <a:spcPct val="90000"/>
              </a:lnSpc>
              <a:buSzPts val="1600"/>
            </a:pPr>
            <a:r>
              <a:rPr lang="pt-BR" sz="1600" dirty="0"/>
              <a:t>contextualize a imagem com as palavrinhas mágicas. Dê um tempo para que os estudantes façam a correspondência entre a imagem e a palavra.</a:t>
            </a:r>
          </a:p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p7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5</a:t>
            </a:r>
            <a:endParaRPr/>
          </a:p>
        </p:txBody>
      </p:sp>
      <p:sp>
        <p:nvSpPr>
          <p:cNvPr id="2" name="CaixaDeTexto 7">
            <a:extLst>
              <a:ext uri="{FF2B5EF4-FFF2-40B4-BE49-F238E27FC236}">
                <a16:creationId xmlns:a16="http://schemas.microsoft.com/office/drawing/2014/main" id="{E5757867-04F5-F723-7CEA-7E3B0FCA5F8E}"/>
              </a:ext>
            </a:extLst>
          </p:cNvPr>
          <p:cNvSpPr txBox="1"/>
          <p:nvPr/>
        </p:nvSpPr>
        <p:spPr>
          <a:xfrm>
            <a:off x="9773920" y="492691"/>
            <a:ext cx="1910080" cy="3895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 w="12700">
            <a:noFill/>
          </a:ln>
        </p:spPr>
        <p:txBody>
          <a:bodyPr wrap="square" lIns="72000" tIns="0" rIns="10800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1600"/>
            </a:pPr>
            <a:r>
              <a:rPr lang="pt-BR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</a:rPr>
              <a:t>PRINT DO SLIDE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4D0D101-B1A5-37D4-B979-B303817B31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4775" y="847861"/>
            <a:ext cx="5229225" cy="2940004"/>
          </a:xfrm>
          <a:prstGeom prst="rect">
            <a:avLst/>
          </a:prstGeom>
        </p:spPr>
      </p:pic>
      <p:grpSp>
        <p:nvGrpSpPr>
          <p:cNvPr id="6" name="Google Shape;457;g37342ebb4e5_0_32">
            <a:extLst>
              <a:ext uri="{FF2B5EF4-FFF2-40B4-BE49-F238E27FC236}">
                <a16:creationId xmlns:a16="http://schemas.microsoft.com/office/drawing/2014/main" id="{C7773307-ED99-33BE-07A8-2F5492A40DF9}"/>
              </a:ext>
            </a:extLst>
          </p:cNvPr>
          <p:cNvGrpSpPr/>
          <p:nvPr/>
        </p:nvGrpSpPr>
        <p:grpSpPr>
          <a:xfrm>
            <a:off x="512638" y="865221"/>
            <a:ext cx="692100" cy="719784"/>
            <a:chOff x="512793" y="2412643"/>
            <a:chExt cx="692308" cy="720000"/>
          </a:xfrm>
        </p:grpSpPr>
        <p:pic>
          <p:nvPicPr>
            <p:cNvPr id="7" name="Google Shape;458;g37342ebb4e5_0_32">
              <a:extLst>
                <a:ext uri="{FF2B5EF4-FFF2-40B4-BE49-F238E27FC236}">
                  <a16:creationId xmlns:a16="http://schemas.microsoft.com/office/drawing/2014/main" id="{432163F8-BC99-178E-17C6-89F1B960A274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Google Shape;459;g37342ebb4e5_0_32">
              <a:extLst>
                <a:ext uri="{FF2B5EF4-FFF2-40B4-BE49-F238E27FC236}">
                  <a16:creationId xmlns:a16="http://schemas.microsoft.com/office/drawing/2014/main" id="{207FF054-D16B-852B-D866-8A3D5E2F3BE4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8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7</a:t>
            </a:r>
            <a:endParaRPr/>
          </a:p>
        </p:txBody>
      </p:sp>
      <p:sp>
        <p:nvSpPr>
          <p:cNvPr id="2" name="Google Shape;473;p7">
            <a:extLst>
              <a:ext uri="{FF2B5EF4-FFF2-40B4-BE49-F238E27FC236}">
                <a16:creationId xmlns:a16="http://schemas.microsoft.com/office/drawing/2014/main" id="{8DE1B5ED-4999-3361-6C8E-37E39B3942F3}"/>
              </a:ext>
            </a:extLst>
          </p:cNvPr>
          <p:cNvSpPr txBox="1"/>
          <p:nvPr/>
        </p:nvSpPr>
        <p:spPr>
          <a:xfrm>
            <a:off x="1354175" y="845450"/>
            <a:ext cx="4254888" cy="237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90000"/>
              </a:lnSpc>
              <a:buSzPts val="1600"/>
            </a:pPr>
            <a:r>
              <a:rPr lang="pt-BR" sz="1600" b="1" dirty="0"/>
              <a:t>Dinâmica de condução: </a:t>
            </a:r>
            <a:r>
              <a:rPr lang="pt-BR" sz="1600" dirty="0"/>
              <a:t>caro professor,</a:t>
            </a:r>
          </a:p>
          <a:p>
            <a:pPr lvl="0">
              <a:lnSpc>
                <a:spcPct val="90000"/>
              </a:lnSpc>
              <a:buSzPts val="1600"/>
            </a:pPr>
            <a:r>
              <a:rPr lang="pt-BR" sz="1600" dirty="0"/>
              <a:t>converse com os estudantes  sobre a palavra que utilizamos quando sem  intenção machucamos alguém. </a:t>
            </a:r>
          </a:p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CaixaDeTexto 7">
            <a:extLst>
              <a:ext uri="{FF2B5EF4-FFF2-40B4-BE49-F238E27FC236}">
                <a16:creationId xmlns:a16="http://schemas.microsoft.com/office/drawing/2014/main" id="{4DF23FD0-A27D-0BDE-2556-B4C1CCEBF4B3}"/>
              </a:ext>
            </a:extLst>
          </p:cNvPr>
          <p:cNvSpPr txBox="1"/>
          <p:nvPr/>
        </p:nvSpPr>
        <p:spPr>
          <a:xfrm>
            <a:off x="9773920" y="492691"/>
            <a:ext cx="1910080" cy="3895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 w="12700">
            <a:noFill/>
          </a:ln>
        </p:spPr>
        <p:txBody>
          <a:bodyPr wrap="square" lIns="72000" tIns="0" rIns="10800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1600"/>
            </a:pPr>
            <a:r>
              <a:rPr lang="pt-BR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</a:rPr>
              <a:t>PRINT DO SLIDE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3A381BF-D6CE-8F0C-E454-23F0FAF6BC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4775" y="846917"/>
            <a:ext cx="5219700" cy="2934648"/>
          </a:xfrm>
          <a:prstGeom prst="rect">
            <a:avLst/>
          </a:prstGeom>
        </p:spPr>
      </p:pic>
      <p:grpSp>
        <p:nvGrpSpPr>
          <p:cNvPr id="7" name="Google Shape;457;g37342ebb4e5_0_32">
            <a:extLst>
              <a:ext uri="{FF2B5EF4-FFF2-40B4-BE49-F238E27FC236}">
                <a16:creationId xmlns:a16="http://schemas.microsoft.com/office/drawing/2014/main" id="{1BFB8160-07BF-B50E-29C9-31A49BF7FFF7}"/>
              </a:ext>
            </a:extLst>
          </p:cNvPr>
          <p:cNvGrpSpPr/>
          <p:nvPr/>
        </p:nvGrpSpPr>
        <p:grpSpPr>
          <a:xfrm>
            <a:off x="512638" y="865221"/>
            <a:ext cx="692100" cy="719784"/>
            <a:chOff x="512793" y="2412643"/>
            <a:chExt cx="692308" cy="720000"/>
          </a:xfrm>
        </p:grpSpPr>
        <p:pic>
          <p:nvPicPr>
            <p:cNvPr id="8" name="Google Shape;458;g37342ebb4e5_0_32">
              <a:extLst>
                <a:ext uri="{FF2B5EF4-FFF2-40B4-BE49-F238E27FC236}">
                  <a16:creationId xmlns:a16="http://schemas.microsoft.com/office/drawing/2014/main" id="{624C1CC3-1191-B9A6-7792-479CFEE7ED2E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Google Shape;459;g37342ebb4e5_0_32">
              <a:extLst>
                <a:ext uri="{FF2B5EF4-FFF2-40B4-BE49-F238E27FC236}">
                  <a16:creationId xmlns:a16="http://schemas.microsoft.com/office/drawing/2014/main" id="{3EE86A75-435D-2606-EF6D-0BC33CEC26EA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"/>
          <p:cNvSpPr txBox="1">
            <a:spLocks noGrp="1"/>
          </p:cNvSpPr>
          <p:nvPr>
            <p:ph type="body" idx="1"/>
          </p:nvPr>
        </p:nvSpPr>
        <p:spPr>
          <a:xfrm>
            <a:off x="398306" y="1379596"/>
            <a:ext cx="11008033" cy="1846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135433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135433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/>
          </a:p>
          <a:p>
            <a:pPr marL="135433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/>
          </a:p>
          <a:p>
            <a:pPr marL="135433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>
              <a:highlight>
                <a:srgbClr val="FFFF00"/>
              </a:highlight>
            </a:endParaRPr>
          </a:p>
        </p:txBody>
      </p:sp>
      <p:sp>
        <p:nvSpPr>
          <p:cNvPr id="146" name="Google Shape;146;p2"/>
          <p:cNvSpPr txBox="1">
            <a:spLocks noGrp="1"/>
          </p:cNvSpPr>
          <p:nvPr>
            <p:ph type="title"/>
          </p:nvPr>
        </p:nvSpPr>
        <p:spPr>
          <a:xfrm>
            <a:off x="499681" y="913342"/>
            <a:ext cx="11165092" cy="723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</a:pPr>
            <a:r>
              <a:rPr lang="pt-BR" dirty="0"/>
              <a:t>CONVERSANDO COM A TURMA</a:t>
            </a:r>
            <a:endParaRPr dirty="0"/>
          </a:p>
        </p:txBody>
      </p:sp>
      <p:sp>
        <p:nvSpPr>
          <p:cNvPr id="147" name="Google Shape;147;p2"/>
          <p:cNvSpPr txBox="1"/>
          <p:nvPr/>
        </p:nvSpPr>
        <p:spPr>
          <a:xfrm>
            <a:off x="452383" y="1473103"/>
            <a:ext cx="4222740" cy="697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2"/>
          <p:cNvSpPr txBox="1"/>
          <p:nvPr/>
        </p:nvSpPr>
        <p:spPr>
          <a:xfrm>
            <a:off x="563552" y="1818720"/>
            <a:ext cx="7534038" cy="4143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VOCÊ SABE QUAIS SÃO AS PALAVRINHAS MÁGICAS QUE MOSTRAM A CONSIDERAÇÃO E O RESPEITO QUE TEMOS PARA COM AS PESSOAS AO NOSSO REDOR? 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QUAIS USAMOS NO DIA A DIA?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2"/>
          <p:cNvSpPr txBox="1"/>
          <p:nvPr/>
        </p:nvSpPr>
        <p:spPr>
          <a:xfrm>
            <a:off x="516254" y="3890333"/>
            <a:ext cx="7143339" cy="1763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DAS PALAVRAS QUE FORAM CITADAS, QUAL DELAS COMEÇA COM A PRIMEIRA LETRA DO SEU NOME?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3" name="Google Shape;153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41593" y="1863535"/>
            <a:ext cx="3730978" cy="335890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D85D716F-197D-2BF3-FB87-47E55669A037}"/>
              </a:ext>
            </a:extLst>
          </p:cNvPr>
          <p:cNvGrpSpPr/>
          <p:nvPr/>
        </p:nvGrpSpPr>
        <p:grpSpPr>
          <a:xfrm>
            <a:off x="9217546" y="440925"/>
            <a:ext cx="2462993" cy="415517"/>
            <a:chOff x="289560" y="3851596"/>
            <a:chExt cx="2462993" cy="415517"/>
          </a:xfrm>
        </p:grpSpPr>
        <p:sp>
          <p:nvSpPr>
            <p:cNvPr id="3" name="CaixaDeTexto 7">
              <a:extLst>
                <a:ext uri="{FF2B5EF4-FFF2-40B4-BE49-F238E27FC236}">
                  <a16:creationId xmlns:a16="http://schemas.microsoft.com/office/drawing/2014/main" id="{5C9F4259-C292-3607-D609-C860E30D1C11}"/>
                </a:ext>
              </a:extLst>
            </p:cNvPr>
            <p:cNvSpPr txBox="1"/>
            <p:nvPr/>
          </p:nvSpPr>
          <p:spPr>
            <a:xfrm>
              <a:off x="532705" y="3910261"/>
              <a:ext cx="2219848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VIREM E CONVERSEM</a:t>
              </a:r>
            </a:p>
          </p:txBody>
        </p:sp>
        <p:pic>
          <p:nvPicPr>
            <p:cNvPr id="4" name="Gráfico 3">
              <a:extLst>
                <a:ext uri="{FF2B5EF4-FFF2-40B4-BE49-F238E27FC236}">
                  <a16:creationId xmlns:a16="http://schemas.microsoft.com/office/drawing/2014/main" id="{599C16AE-EA3B-2955-AB61-AFE830BD882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89560" y="3851596"/>
              <a:ext cx="558800" cy="41551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37342ebb4e5_0_96"/>
          <p:cNvSpPr txBox="1"/>
          <p:nvPr/>
        </p:nvSpPr>
        <p:spPr>
          <a:xfrm>
            <a:off x="1354175" y="846334"/>
            <a:ext cx="4567123" cy="24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dirty="0"/>
              <a:t>c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aro professor, apresente a palavra ABRACADABRA e inicie a exploração com algumas perguntas: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Qual é a primeira letra dessa palavra? E a última?</a:t>
            </a:r>
            <a:endParaRPr sz="16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 outras palavras vocês conhecem que começam com a letra A? 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(Anote no quadro as sugestões dos estudantes.)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Será que, olhando ao redor da sala, encontramos alguma palavra que termina com a letra A?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Após esse momento de conversa e levantamento coletivo, escreva a palavra ABRACADABRA no quadro e proponha ao grupo o desafio de identificar a letra inicial e a letra final.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Destaque essas letras, circulando-as, e aproveite para apresentar aos estudantes as diferentes formas como a letra A pode aparecer, como maiúscula, minúscula, imprensa ou cursiva.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Bef>
                <a:spcPts val="1000"/>
              </a:spcBef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" name="Google Shape;492;g37342ebb4e5_0_96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9</a:t>
            </a:r>
            <a:endParaRPr/>
          </a:p>
        </p:txBody>
      </p:sp>
      <p:sp>
        <p:nvSpPr>
          <p:cNvPr id="2" name="CaixaDeTexto 7">
            <a:extLst>
              <a:ext uri="{FF2B5EF4-FFF2-40B4-BE49-F238E27FC236}">
                <a16:creationId xmlns:a16="http://schemas.microsoft.com/office/drawing/2014/main" id="{72BB9DD5-7C45-F6FE-D062-06A3A5223484}"/>
              </a:ext>
            </a:extLst>
          </p:cNvPr>
          <p:cNvSpPr txBox="1"/>
          <p:nvPr/>
        </p:nvSpPr>
        <p:spPr>
          <a:xfrm>
            <a:off x="9773920" y="492691"/>
            <a:ext cx="1910080" cy="3895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 w="12700">
            <a:noFill/>
          </a:ln>
        </p:spPr>
        <p:txBody>
          <a:bodyPr wrap="square" lIns="72000" tIns="0" rIns="10800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1600"/>
            </a:pPr>
            <a:r>
              <a:rPr lang="pt-BR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</a:rPr>
              <a:t>PRINT DO SLIDE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78ABEC7-2787-D579-79CB-E019AE72DA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4775" y="846334"/>
            <a:ext cx="5229225" cy="2940004"/>
          </a:xfrm>
          <a:prstGeom prst="rect">
            <a:avLst/>
          </a:prstGeom>
        </p:spPr>
      </p:pic>
      <p:grpSp>
        <p:nvGrpSpPr>
          <p:cNvPr id="6" name="Google Shape;457;g37342ebb4e5_0_32">
            <a:extLst>
              <a:ext uri="{FF2B5EF4-FFF2-40B4-BE49-F238E27FC236}">
                <a16:creationId xmlns:a16="http://schemas.microsoft.com/office/drawing/2014/main" id="{BB9058C0-AD0C-C129-096F-657A9D08636E}"/>
              </a:ext>
            </a:extLst>
          </p:cNvPr>
          <p:cNvGrpSpPr/>
          <p:nvPr/>
        </p:nvGrpSpPr>
        <p:grpSpPr>
          <a:xfrm>
            <a:off x="512638" y="865221"/>
            <a:ext cx="692100" cy="719784"/>
            <a:chOff x="512793" y="2412643"/>
            <a:chExt cx="692308" cy="720000"/>
          </a:xfrm>
        </p:grpSpPr>
        <p:pic>
          <p:nvPicPr>
            <p:cNvPr id="7" name="Google Shape;458;g37342ebb4e5_0_32">
              <a:extLst>
                <a:ext uri="{FF2B5EF4-FFF2-40B4-BE49-F238E27FC236}">
                  <a16:creationId xmlns:a16="http://schemas.microsoft.com/office/drawing/2014/main" id="{369D77C8-BC25-4D44-72F7-7A10D2762DF5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Google Shape;459;g37342ebb4e5_0_32">
              <a:extLst>
                <a:ext uri="{FF2B5EF4-FFF2-40B4-BE49-F238E27FC236}">
                  <a16:creationId xmlns:a16="http://schemas.microsoft.com/office/drawing/2014/main" id="{B6C655C0-F7BA-1C58-184C-AF8463969720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g37342ebb4e5_0_128"/>
          <p:cNvSpPr txBox="1"/>
          <p:nvPr/>
        </p:nvSpPr>
        <p:spPr>
          <a:xfrm>
            <a:off x="1354175" y="845980"/>
            <a:ext cx="4433308" cy="134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dirty="0"/>
              <a:t>c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aro professor, além de os estudantes identificarem a letra A nessas imagens, explore outras palavras e outros nomes da classe com outras letras de referência a fim de que ampliem o repertório do alfabeto. A ideia é que os estudantes se apropriem de todo alfabeto.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  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g37342ebb4e5_0_128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11</a:t>
            </a:r>
            <a:endParaRPr/>
          </a:p>
        </p:txBody>
      </p:sp>
      <p:sp>
        <p:nvSpPr>
          <p:cNvPr id="2" name="CaixaDeTexto 7">
            <a:extLst>
              <a:ext uri="{FF2B5EF4-FFF2-40B4-BE49-F238E27FC236}">
                <a16:creationId xmlns:a16="http://schemas.microsoft.com/office/drawing/2014/main" id="{AB5DDFD9-A1CE-B292-ED62-F5650F649C40}"/>
              </a:ext>
            </a:extLst>
          </p:cNvPr>
          <p:cNvSpPr txBox="1"/>
          <p:nvPr/>
        </p:nvSpPr>
        <p:spPr>
          <a:xfrm>
            <a:off x="9773920" y="492691"/>
            <a:ext cx="1910080" cy="3895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 w="12700">
            <a:noFill/>
          </a:ln>
        </p:spPr>
        <p:txBody>
          <a:bodyPr wrap="square" lIns="72000" tIns="0" rIns="10800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1600"/>
            </a:pPr>
            <a:r>
              <a:rPr lang="pt-BR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</a:rPr>
              <a:t>PRINT DO SLIDE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640FADA-8E0C-66E8-E952-64C40C2162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4775" y="841569"/>
            <a:ext cx="5229225" cy="2940004"/>
          </a:xfrm>
          <a:prstGeom prst="rect">
            <a:avLst/>
          </a:prstGeom>
        </p:spPr>
      </p:pic>
      <p:grpSp>
        <p:nvGrpSpPr>
          <p:cNvPr id="6" name="Google Shape;457;g37342ebb4e5_0_32">
            <a:extLst>
              <a:ext uri="{FF2B5EF4-FFF2-40B4-BE49-F238E27FC236}">
                <a16:creationId xmlns:a16="http://schemas.microsoft.com/office/drawing/2014/main" id="{FF4749AC-4B2F-BB67-77E3-D8365C6DB1BF}"/>
              </a:ext>
            </a:extLst>
          </p:cNvPr>
          <p:cNvGrpSpPr/>
          <p:nvPr/>
        </p:nvGrpSpPr>
        <p:grpSpPr>
          <a:xfrm>
            <a:off x="512638" y="865221"/>
            <a:ext cx="692100" cy="719784"/>
            <a:chOff x="512793" y="2412643"/>
            <a:chExt cx="692308" cy="720000"/>
          </a:xfrm>
        </p:grpSpPr>
        <p:pic>
          <p:nvPicPr>
            <p:cNvPr id="7" name="Google Shape;458;g37342ebb4e5_0_32">
              <a:extLst>
                <a:ext uri="{FF2B5EF4-FFF2-40B4-BE49-F238E27FC236}">
                  <a16:creationId xmlns:a16="http://schemas.microsoft.com/office/drawing/2014/main" id="{1748837D-AF12-55AF-4F7A-65BCC943B7C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Google Shape;459;g37342ebb4e5_0_32">
              <a:extLst>
                <a:ext uri="{FF2B5EF4-FFF2-40B4-BE49-F238E27FC236}">
                  <a16:creationId xmlns:a16="http://schemas.microsoft.com/office/drawing/2014/main" id="{76B241D9-5445-D406-3A02-DA7B76B9255B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41"/>
          <p:cNvSpPr txBox="1"/>
          <p:nvPr/>
        </p:nvSpPr>
        <p:spPr>
          <a:xfrm>
            <a:off x="1322325" y="854003"/>
            <a:ext cx="4704275" cy="18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dirty="0"/>
              <a:t>c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aro professor, organize os estudantes em duplas produtivas e disponibilize letras móveis e o alfabeto impresso ou exposto na sala. Proponha a identificação das letras iniciais e finais de cada palavra trabalhada. Pergunte: 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Quais são essas letras? São vogais ou consoantes?</a:t>
            </a:r>
            <a:endParaRPr sz="16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Peça às duplas que localizem essas letras no alfabeto e, com o apoio das letras móveis, </a:t>
            </a:r>
            <a:r>
              <a:rPr lang="pt-BR" sz="1600" dirty="0"/>
              <a:t>escrevam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as palavras, destacando suas extremidades. Em seguida, proponha uma comparação entre as letras iniciais das palavras e as letras iniciais dos nomes próprios dos colegas da turma.    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p41"/>
          <p:cNvSpPr txBox="1"/>
          <p:nvPr/>
        </p:nvSpPr>
        <p:spPr>
          <a:xfrm>
            <a:off x="1322313" y="4637357"/>
            <a:ext cx="9544200" cy="16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Expectativas de respostas: </a:t>
            </a:r>
            <a:r>
              <a:rPr lang="pt-BR" sz="1600" dirty="0"/>
              <a:t>d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urante a realização dessa atividade, espera-se que os estudantes consigam identificar corretamente as letras iniciais e finais das palavras trabalhadas, reconhecendo se são vogais ou consoantes. Além disso, é esperado que  localiz</a:t>
            </a:r>
            <a:r>
              <a:rPr lang="pt-BR" sz="1600" dirty="0"/>
              <a:t>em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essas letras no alfabeto, utilizando o material disponível, como letras móveis ou o alfabeto impresso, e compreender suas posições e funções. Outro ponto importante é a colaboração entre os estudantes, que, organizados em duplas produtivas, devem discutir, compartilhar ideias e construir respostas conjuntamente, demonstrando cooperação e respeito pelas contribuições uns dos outros. 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Google Shape;511;p41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15</a:t>
            </a:r>
            <a:endParaRPr/>
          </a:p>
        </p:txBody>
      </p:sp>
      <p:grpSp>
        <p:nvGrpSpPr>
          <p:cNvPr id="515" name="Google Shape;515;p41"/>
          <p:cNvGrpSpPr/>
          <p:nvPr/>
        </p:nvGrpSpPr>
        <p:grpSpPr>
          <a:xfrm>
            <a:off x="512638" y="4706528"/>
            <a:ext cx="692100" cy="719784"/>
            <a:chOff x="512793" y="3213794"/>
            <a:chExt cx="692308" cy="720000"/>
          </a:xfrm>
        </p:grpSpPr>
        <p:pic>
          <p:nvPicPr>
            <p:cNvPr id="516" name="Google Shape;516;p4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7" name="Google Shape;517;p4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20398" y="3315531"/>
              <a:ext cx="480515" cy="48051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CaixaDeTexto 7">
            <a:extLst>
              <a:ext uri="{FF2B5EF4-FFF2-40B4-BE49-F238E27FC236}">
                <a16:creationId xmlns:a16="http://schemas.microsoft.com/office/drawing/2014/main" id="{BB8095FF-D752-00CE-448F-C944BE75AAD8}"/>
              </a:ext>
            </a:extLst>
          </p:cNvPr>
          <p:cNvSpPr txBox="1"/>
          <p:nvPr/>
        </p:nvSpPr>
        <p:spPr>
          <a:xfrm>
            <a:off x="9773920" y="492691"/>
            <a:ext cx="1910080" cy="3895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 w="12700">
            <a:noFill/>
          </a:ln>
        </p:spPr>
        <p:txBody>
          <a:bodyPr wrap="square" lIns="72000" tIns="0" rIns="10800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1600"/>
            </a:pPr>
            <a:r>
              <a:rPr lang="pt-BR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</a:rPr>
              <a:t>PRINT DO SLIDE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C977C46-69B8-6F07-A170-FC736F3E8C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4775" y="846923"/>
            <a:ext cx="5219700" cy="2934648"/>
          </a:xfrm>
          <a:prstGeom prst="rect">
            <a:avLst/>
          </a:prstGeom>
        </p:spPr>
      </p:pic>
      <p:grpSp>
        <p:nvGrpSpPr>
          <p:cNvPr id="6" name="Google Shape;457;g37342ebb4e5_0_32">
            <a:extLst>
              <a:ext uri="{FF2B5EF4-FFF2-40B4-BE49-F238E27FC236}">
                <a16:creationId xmlns:a16="http://schemas.microsoft.com/office/drawing/2014/main" id="{29C27738-EAB4-2AB0-BBF1-2CE8BFE5C8F7}"/>
              </a:ext>
            </a:extLst>
          </p:cNvPr>
          <p:cNvGrpSpPr/>
          <p:nvPr/>
        </p:nvGrpSpPr>
        <p:grpSpPr>
          <a:xfrm>
            <a:off x="512638" y="865221"/>
            <a:ext cx="692100" cy="719784"/>
            <a:chOff x="512793" y="2412643"/>
            <a:chExt cx="692308" cy="720000"/>
          </a:xfrm>
        </p:grpSpPr>
        <p:pic>
          <p:nvPicPr>
            <p:cNvPr id="7" name="Google Shape;458;g37342ebb4e5_0_32">
              <a:extLst>
                <a:ext uri="{FF2B5EF4-FFF2-40B4-BE49-F238E27FC236}">
                  <a16:creationId xmlns:a16="http://schemas.microsoft.com/office/drawing/2014/main" id="{858D0170-1C86-95CD-5C84-7DC52F195906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Google Shape;459;g37342ebb4e5_0_32">
              <a:extLst>
                <a:ext uri="{FF2B5EF4-FFF2-40B4-BE49-F238E27FC236}">
                  <a16:creationId xmlns:a16="http://schemas.microsoft.com/office/drawing/2014/main" id="{ADCD914B-FC1B-D0C1-D1D8-7EC6BC6FC20A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9"/>
          <p:cNvSpPr txBox="1"/>
          <p:nvPr/>
        </p:nvSpPr>
        <p:spPr>
          <a:xfrm>
            <a:off x="1322325" y="841302"/>
            <a:ext cx="4387100" cy="18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dirty="0"/>
              <a:t>c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aro professor, organize os estudantes em duplas produtivas e disponibilize letras móveis e o alfabeto impresso ou exposto na sala. Proponha a identificação das letras iniciais e finais de cada palavra trabalhada. Pergunte: 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Quais são essas letras? São vogais ou consoantes?</a:t>
            </a:r>
            <a:endParaRPr sz="16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Peça às duplas que localizem essas letras no alfabeto e, com o apoio das letras móveis, reconstruam as palavras, destacando suas extremidades. Em seguida, proponha uma comparação entre as letras iniciais das palavras e as letras iniciais dos nomes próprios dos colegas da turma.    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9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17</a:t>
            </a:r>
            <a:endParaRPr/>
          </a:p>
        </p:txBody>
      </p:sp>
      <p:sp>
        <p:nvSpPr>
          <p:cNvPr id="2" name="CaixaDeTexto 7">
            <a:extLst>
              <a:ext uri="{FF2B5EF4-FFF2-40B4-BE49-F238E27FC236}">
                <a16:creationId xmlns:a16="http://schemas.microsoft.com/office/drawing/2014/main" id="{D717A0C0-8663-F114-CC0F-A8205A44C534}"/>
              </a:ext>
            </a:extLst>
          </p:cNvPr>
          <p:cNvSpPr txBox="1"/>
          <p:nvPr/>
        </p:nvSpPr>
        <p:spPr>
          <a:xfrm>
            <a:off x="9773920" y="492691"/>
            <a:ext cx="1910080" cy="3895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 w="12700">
            <a:noFill/>
          </a:ln>
        </p:spPr>
        <p:txBody>
          <a:bodyPr wrap="square" lIns="72000" tIns="0" rIns="10800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1600"/>
            </a:pPr>
            <a:r>
              <a:rPr lang="pt-BR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</a:rPr>
              <a:t>PRINT DO SLIDE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203B654-E400-C009-2B6D-3AC4B26DFC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4775" y="846924"/>
            <a:ext cx="5219700" cy="2934648"/>
          </a:xfrm>
          <a:prstGeom prst="rect">
            <a:avLst/>
          </a:prstGeom>
        </p:spPr>
      </p:pic>
      <p:grpSp>
        <p:nvGrpSpPr>
          <p:cNvPr id="6" name="Google Shape;457;g37342ebb4e5_0_32">
            <a:extLst>
              <a:ext uri="{FF2B5EF4-FFF2-40B4-BE49-F238E27FC236}">
                <a16:creationId xmlns:a16="http://schemas.microsoft.com/office/drawing/2014/main" id="{7B2D2A13-602D-4A1B-BBCE-6AFEF8C52343}"/>
              </a:ext>
            </a:extLst>
          </p:cNvPr>
          <p:cNvGrpSpPr/>
          <p:nvPr/>
        </p:nvGrpSpPr>
        <p:grpSpPr>
          <a:xfrm>
            <a:off x="512638" y="865221"/>
            <a:ext cx="692100" cy="719784"/>
            <a:chOff x="512793" y="2412643"/>
            <a:chExt cx="692308" cy="720000"/>
          </a:xfrm>
        </p:grpSpPr>
        <p:pic>
          <p:nvPicPr>
            <p:cNvPr id="7" name="Google Shape;458;g37342ebb4e5_0_32">
              <a:extLst>
                <a:ext uri="{FF2B5EF4-FFF2-40B4-BE49-F238E27FC236}">
                  <a16:creationId xmlns:a16="http://schemas.microsoft.com/office/drawing/2014/main" id="{15BD377D-C48D-2AC4-3AEB-56DC22A95856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Google Shape;459;g37342ebb4e5_0_32">
              <a:extLst>
                <a:ext uri="{FF2B5EF4-FFF2-40B4-BE49-F238E27FC236}">
                  <a16:creationId xmlns:a16="http://schemas.microsoft.com/office/drawing/2014/main" id="{78645E94-3110-43F7-C907-73FD580FFA6B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2"/>
          <p:cNvSpPr txBox="1">
            <a:spLocks noGrp="1"/>
          </p:cNvSpPr>
          <p:nvPr>
            <p:ph type="title"/>
          </p:nvPr>
        </p:nvSpPr>
        <p:spPr>
          <a:xfrm>
            <a:off x="565041" y="819338"/>
            <a:ext cx="11162154" cy="144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pt-BR" sz="2600" dirty="0">
                <a:solidFill>
                  <a:srgbClr val="7030A0"/>
                </a:solidFill>
              </a:rPr>
              <a:t>1. </a:t>
            </a:r>
            <a:r>
              <a:rPr lang="pt-BR" sz="2600" b="0" dirty="0">
                <a:solidFill>
                  <a:srgbClr val="231F20"/>
                </a:solidFill>
              </a:rPr>
              <a:t>LEIA A CANÇÃO.</a:t>
            </a:r>
            <a:br>
              <a:rPr lang="pt-BR" sz="2600" dirty="0">
                <a:latin typeface="Arial"/>
                <a:ea typeface="Arial"/>
                <a:cs typeface="Arial"/>
                <a:sym typeface="Arial"/>
              </a:rPr>
            </a:br>
            <a:br>
              <a:rPr lang="pt-BR" sz="2600" dirty="0">
                <a:solidFill>
                  <a:srgbClr val="51555B"/>
                </a:solidFill>
              </a:rPr>
            </a:br>
            <a:endParaRPr sz="2600" dirty="0"/>
          </a:p>
        </p:txBody>
      </p:sp>
      <p:sp>
        <p:nvSpPr>
          <p:cNvPr id="162" name="Google Shape;162;p22"/>
          <p:cNvSpPr txBox="1"/>
          <p:nvPr/>
        </p:nvSpPr>
        <p:spPr>
          <a:xfrm>
            <a:off x="846802" y="1681427"/>
            <a:ext cx="10926731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                PALAVRINHAS MÁGICAS</a:t>
            </a:r>
            <a:endParaRPr sz="2600" b="0" i="0" u="none" strike="noStrike" cap="none" dirty="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3" name="Google Shape;163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34899" y="1799122"/>
            <a:ext cx="4376530" cy="3626398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2"/>
          <p:cNvSpPr txBox="1"/>
          <p:nvPr/>
        </p:nvSpPr>
        <p:spPr>
          <a:xfrm>
            <a:off x="741118" y="2477867"/>
            <a:ext cx="7549945" cy="255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ALGUMAS PALAVRINHAS SÃO MÁGICAS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 AJUDAM A GENTE A VIVER MELHOR.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 FAVOR! MUITO OBRIGADO!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 LICENÇA! TUDO BEM?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PODE PASSAR.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[...]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22"/>
          <p:cNvSpPr txBox="1"/>
          <p:nvPr/>
        </p:nvSpPr>
        <p:spPr>
          <a:xfrm>
            <a:off x="351793" y="5543215"/>
            <a:ext cx="9696078" cy="492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lvl="0" algn="r">
              <a:buSzPts val="1866"/>
            </a:pPr>
            <a:r>
              <a:rPr lang="pt-BR" sz="1200" dirty="0"/>
              <a:t>A TURMA DO SEU LOBATO, VOLUME 1, MÚSICA INFANTIL.</a:t>
            </a:r>
          </a:p>
          <a:p>
            <a:pPr lvl="0" algn="r">
              <a:buSzPts val="1866"/>
            </a:pPr>
            <a:r>
              <a:rPr lang="pt-BR" sz="1200" dirty="0"/>
              <a:t>GRAVADORA: UNIVERSAL MUSIC FORMATO. 2017.FRAGMENTO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2315D972-F22C-0C34-6125-B98E96BA32D7}"/>
              </a:ext>
            </a:extLst>
          </p:cNvPr>
          <p:cNvGrpSpPr/>
          <p:nvPr/>
        </p:nvGrpSpPr>
        <p:grpSpPr>
          <a:xfrm>
            <a:off x="9584355" y="361361"/>
            <a:ext cx="2079776" cy="447532"/>
            <a:chOff x="305605" y="2234344"/>
            <a:chExt cx="2079776" cy="447532"/>
          </a:xfrm>
        </p:grpSpPr>
        <p:sp>
          <p:nvSpPr>
            <p:cNvPr id="3" name="CaixaDeTexto 7">
              <a:extLst>
                <a:ext uri="{FF2B5EF4-FFF2-40B4-BE49-F238E27FC236}">
                  <a16:creationId xmlns:a16="http://schemas.microsoft.com/office/drawing/2014/main" id="{D565CFD6-C9EE-00A4-9C0C-6F86B00C1E38}"/>
                </a:ext>
              </a:extLst>
            </p:cNvPr>
            <p:cNvSpPr txBox="1"/>
            <p:nvPr/>
          </p:nvSpPr>
          <p:spPr>
            <a:xfrm>
              <a:off x="428151" y="2362131"/>
              <a:ext cx="1957230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VEITURA EM FASE</a:t>
              </a:r>
            </a:p>
          </p:txBody>
        </p:sp>
        <p:pic>
          <p:nvPicPr>
            <p:cNvPr id="4" name="Gráfico 1">
              <a:extLst>
                <a:ext uri="{FF2B5EF4-FFF2-40B4-BE49-F238E27FC236}">
                  <a16:creationId xmlns:a16="http://schemas.microsoft.com/office/drawing/2014/main" id="{1902EF38-B6FE-190F-08C1-C5BE5F1E09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5605" y="2234344"/>
              <a:ext cx="463516" cy="44753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6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135433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2000"/>
              <a:buNone/>
            </a:pPr>
            <a:br>
              <a:rPr lang="pt-BR" sz="2399" dirty="0">
                <a:latin typeface="Calibri"/>
                <a:ea typeface="Calibri"/>
                <a:cs typeface="Calibri"/>
                <a:sym typeface="Calibri"/>
              </a:rPr>
            </a:br>
            <a:endParaRPr dirty="0"/>
          </a:p>
        </p:txBody>
      </p:sp>
      <p:sp>
        <p:nvSpPr>
          <p:cNvPr id="172" name="Google Shape;172;p6"/>
          <p:cNvSpPr txBox="1"/>
          <p:nvPr/>
        </p:nvSpPr>
        <p:spPr>
          <a:xfrm>
            <a:off x="562303" y="985206"/>
            <a:ext cx="11233425" cy="1035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R="112579" lvl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100000"/>
            </a:pPr>
            <a:r>
              <a:rPr lang="pt-BR" sz="2600" b="1" i="0" u="none" strike="noStrike" cap="none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O PROFESSOR VAI LER AS PALAVRAS MÁGICAS E VOCÊ VAI LIGAR AS IMAGENS À PALAVRA MÁGICA CORRESPONDENTE.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88;p3">
            <a:extLst>
              <a:ext uri="{FF2B5EF4-FFF2-40B4-BE49-F238E27FC236}">
                <a16:creationId xmlns:a16="http://schemas.microsoft.com/office/drawing/2014/main" id="{4E203211-8A7E-430C-C5E2-57073D097EE5}"/>
              </a:ext>
            </a:extLst>
          </p:cNvPr>
          <p:cNvSpPr/>
          <p:nvPr/>
        </p:nvSpPr>
        <p:spPr>
          <a:xfrm>
            <a:off x="609441" y="5514211"/>
            <a:ext cx="3557436" cy="68030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MUITO OBRIGADO!</a:t>
            </a:r>
            <a:endParaRPr sz="331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189;p3">
            <a:extLst>
              <a:ext uri="{FF2B5EF4-FFF2-40B4-BE49-F238E27FC236}">
                <a16:creationId xmlns:a16="http://schemas.microsoft.com/office/drawing/2014/main" id="{8FAAD695-58B5-6F6F-49B5-6F9C4FE5E663}"/>
              </a:ext>
            </a:extLst>
          </p:cNvPr>
          <p:cNvSpPr/>
          <p:nvPr/>
        </p:nvSpPr>
        <p:spPr>
          <a:xfrm>
            <a:off x="4316972" y="5514211"/>
            <a:ext cx="3364822" cy="68030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DESCULPE!</a:t>
            </a:r>
            <a:endParaRPr sz="331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190;p3">
            <a:extLst>
              <a:ext uri="{FF2B5EF4-FFF2-40B4-BE49-F238E27FC236}">
                <a16:creationId xmlns:a16="http://schemas.microsoft.com/office/drawing/2014/main" id="{F5FFA521-D179-C4AF-7BEB-BB92B8CD56CA}"/>
              </a:ext>
            </a:extLst>
          </p:cNvPr>
          <p:cNvSpPr/>
          <p:nvPr/>
        </p:nvSpPr>
        <p:spPr>
          <a:xfrm>
            <a:off x="7874411" y="5514209"/>
            <a:ext cx="4010974" cy="68030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 FAVOR!</a:t>
            </a:r>
            <a:endParaRPr sz="331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Google Shape;191;p3">
            <a:extLst>
              <a:ext uri="{FF2B5EF4-FFF2-40B4-BE49-F238E27FC236}">
                <a16:creationId xmlns:a16="http://schemas.microsoft.com/office/drawing/2014/main" id="{B476A3E9-379D-13EA-C7D5-29F8E37249C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2680" y="2091959"/>
            <a:ext cx="3672807" cy="244853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92;p3">
            <a:extLst>
              <a:ext uri="{FF2B5EF4-FFF2-40B4-BE49-F238E27FC236}">
                <a16:creationId xmlns:a16="http://schemas.microsoft.com/office/drawing/2014/main" id="{7C58717C-F4A0-603C-3650-1F092FD5C13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77890" y="2154517"/>
            <a:ext cx="2903905" cy="2323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93;p3">
            <a:extLst>
              <a:ext uri="{FF2B5EF4-FFF2-40B4-BE49-F238E27FC236}">
                <a16:creationId xmlns:a16="http://schemas.microsoft.com/office/drawing/2014/main" id="{63FAE945-8934-3A20-16D4-874DEBB2682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415995" y="2182824"/>
            <a:ext cx="2645530" cy="264553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94;p3">
            <a:extLst>
              <a:ext uri="{FF2B5EF4-FFF2-40B4-BE49-F238E27FC236}">
                <a16:creationId xmlns:a16="http://schemas.microsoft.com/office/drawing/2014/main" id="{F650868E-5A5E-F3EF-D8A8-F90789BA1F46}"/>
              </a:ext>
            </a:extLst>
          </p:cNvPr>
          <p:cNvSpPr/>
          <p:nvPr/>
        </p:nvSpPr>
        <p:spPr>
          <a:xfrm>
            <a:off x="6008228" y="2524843"/>
            <a:ext cx="603286" cy="204343"/>
          </a:xfrm>
          <a:prstGeom prst="rect">
            <a:avLst/>
          </a:prstGeom>
          <a:solidFill>
            <a:srgbClr val="E9EAEC"/>
          </a:solidFill>
          <a:ln w="25400" cap="flat" cmpd="sng">
            <a:solidFill>
              <a:srgbClr val="E9EAE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18"/>
              <a:buFont typeface="Arial"/>
              <a:buNone/>
            </a:pPr>
            <a:endParaRPr sz="3318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95;p3">
            <a:extLst>
              <a:ext uri="{FF2B5EF4-FFF2-40B4-BE49-F238E27FC236}">
                <a16:creationId xmlns:a16="http://schemas.microsoft.com/office/drawing/2014/main" id="{7C770A09-FEDA-3B0C-0F3A-246E44B831FE}"/>
              </a:ext>
            </a:extLst>
          </p:cNvPr>
          <p:cNvSpPr/>
          <p:nvPr/>
        </p:nvSpPr>
        <p:spPr>
          <a:xfrm>
            <a:off x="9430950" y="2389411"/>
            <a:ext cx="664844" cy="249435"/>
          </a:xfrm>
          <a:prstGeom prst="rect">
            <a:avLst/>
          </a:prstGeom>
          <a:solidFill>
            <a:srgbClr val="83CAC5"/>
          </a:solidFill>
          <a:ln w="25400" cap="flat" cmpd="sng">
            <a:solidFill>
              <a:srgbClr val="83CAC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18"/>
              <a:buFont typeface="Arial"/>
              <a:buNone/>
            </a:pPr>
            <a:endParaRPr sz="3318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96;p3">
            <a:extLst>
              <a:ext uri="{FF2B5EF4-FFF2-40B4-BE49-F238E27FC236}">
                <a16:creationId xmlns:a16="http://schemas.microsoft.com/office/drawing/2014/main" id="{6BAE4155-AA17-24E2-0F3D-FE7ED1B9A370}"/>
              </a:ext>
            </a:extLst>
          </p:cNvPr>
          <p:cNvSpPr/>
          <p:nvPr/>
        </p:nvSpPr>
        <p:spPr>
          <a:xfrm>
            <a:off x="2388159" y="2482906"/>
            <a:ext cx="898773" cy="484895"/>
          </a:xfrm>
          <a:prstGeom prst="wedgeRoundRectCallout">
            <a:avLst>
              <a:gd name="adj1" fmla="val -13984"/>
              <a:gd name="adj2" fmla="val 70117"/>
              <a:gd name="adj3" fmla="val 16667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18"/>
              <a:buFont typeface="Arial"/>
              <a:buNone/>
            </a:pPr>
            <a:endParaRPr sz="3318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135433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2000"/>
              <a:buNone/>
            </a:pPr>
            <a:br>
              <a:rPr lang="pt-BR" sz="2399"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188" name="Google Shape;188;p3"/>
          <p:cNvSpPr/>
          <p:nvPr/>
        </p:nvSpPr>
        <p:spPr>
          <a:xfrm>
            <a:off x="609441" y="5514211"/>
            <a:ext cx="3557436" cy="68030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MUITO OBRIGADO!</a:t>
            </a:r>
            <a:endParaRPr sz="331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3"/>
          <p:cNvSpPr/>
          <p:nvPr/>
        </p:nvSpPr>
        <p:spPr>
          <a:xfrm>
            <a:off x="4316972" y="5514211"/>
            <a:ext cx="3364822" cy="68030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DESCULPE!</a:t>
            </a:r>
            <a:endParaRPr sz="331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3"/>
          <p:cNvSpPr/>
          <p:nvPr/>
        </p:nvSpPr>
        <p:spPr>
          <a:xfrm>
            <a:off x="7874411" y="5514209"/>
            <a:ext cx="4010974" cy="68030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 FAVOR!</a:t>
            </a:r>
            <a:endParaRPr sz="331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1" name="Google Shape;191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2680" y="2091959"/>
            <a:ext cx="3672807" cy="24485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77890" y="2154517"/>
            <a:ext cx="2903905" cy="2323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415995" y="2182824"/>
            <a:ext cx="2645530" cy="2645530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3"/>
          <p:cNvSpPr/>
          <p:nvPr/>
        </p:nvSpPr>
        <p:spPr>
          <a:xfrm>
            <a:off x="6008228" y="2524843"/>
            <a:ext cx="603286" cy="204343"/>
          </a:xfrm>
          <a:prstGeom prst="rect">
            <a:avLst/>
          </a:prstGeom>
          <a:solidFill>
            <a:srgbClr val="E9EAEC"/>
          </a:solidFill>
          <a:ln w="25400" cap="flat" cmpd="sng">
            <a:solidFill>
              <a:srgbClr val="E9EAE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18"/>
              <a:buFont typeface="Arial"/>
              <a:buNone/>
            </a:pPr>
            <a:endParaRPr sz="3318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3"/>
          <p:cNvSpPr/>
          <p:nvPr/>
        </p:nvSpPr>
        <p:spPr>
          <a:xfrm>
            <a:off x="9430950" y="2389411"/>
            <a:ext cx="664844" cy="249435"/>
          </a:xfrm>
          <a:prstGeom prst="rect">
            <a:avLst/>
          </a:prstGeom>
          <a:solidFill>
            <a:srgbClr val="83CAC5"/>
          </a:solidFill>
          <a:ln w="25400" cap="flat" cmpd="sng">
            <a:solidFill>
              <a:srgbClr val="83CAC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18"/>
              <a:buFont typeface="Arial"/>
              <a:buNone/>
            </a:pPr>
            <a:endParaRPr sz="3318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3"/>
          <p:cNvSpPr/>
          <p:nvPr/>
        </p:nvSpPr>
        <p:spPr>
          <a:xfrm>
            <a:off x="2388159" y="2482906"/>
            <a:ext cx="898773" cy="484895"/>
          </a:xfrm>
          <a:prstGeom prst="wedgeRoundRectCallout">
            <a:avLst>
              <a:gd name="adj1" fmla="val -13984"/>
              <a:gd name="adj2" fmla="val 70117"/>
              <a:gd name="adj3" fmla="val 16667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18"/>
              <a:buFont typeface="Arial"/>
              <a:buNone/>
            </a:pPr>
            <a:endParaRPr sz="3318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7" name="Google Shape;197;p3"/>
          <p:cNvCxnSpPr/>
          <p:nvPr/>
        </p:nvCxnSpPr>
        <p:spPr>
          <a:xfrm rot="10800000">
            <a:off x="4386790" y="4276626"/>
            <a:ext cx="3539462" cy="1103834"/>
          </a:xfrm>
          <a:prstGeom prst="straightConnector1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98" name="Google Shape;198;p3"/>
          <p:cNvCxnSpPr/>
          <p:nvPr/>
        </p:nvCxnSpPr>
        <p:spPr>
          <a:xfrm rot="10800000" flipH="1">
            <a:off x="3012207" y="4415741"/>
            <a:ext cx="2884049" cy="992142"/>
          </a:xfrm>
          <a:prstGeom prst="straightConnector1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99" name="Google Shape;199;p3"/>
          <p:cNvCxnSpPr/>
          <p:nvPr/>
        </p:nvCxnSpPr>
        <p:spPr>
          <a:xfrm rot="10800000" flipH="1">
            <a:off x="6322459" y="4611688"/>
            <a:ext cx="2245788" cy="778184"/>
          </a:xfrm>
          <a:prstGeom prst="straightConnector1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" name="Google Shape;172;p6">
            <a:extLst>
              <a:ext uri="{FF2B5EF4-FFF2-40B4-BE49-F238E27FC236}">
                <a16:creationId xmlns:a16="http://schemas.microsoft.com/office/drawing/2014/main" id="{D1DA9419-10C2-A924-E22F-C30E725B3709}"/>
              </a:ext>
            </a:extLst>
          </p:cNvPr>
          <p:cNvSpPr txBox="1"/>
          <p:nvPr/>
        </p:nvSpPr>
        <p:spPr>
          <a:xfrm>
            <a:off x="562303" y="985206"/>
            <a:ext cx="11233425" cy="1035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R="112579" lvl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100000"/>
            </a:pPr>
            <a:r>
              <a:rPr lang="pt-BR" sz="2600" b="1" i="0" u="none" strike="noStrike" cap="none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O PROFESSOR VAI LER AS PALAVRAS MÁGICAS E VOCÊ VAI LIGAR AS IMAGENS À PALAVRA MÁGICA CORRESPONDENTE.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5B51366-2CF4-D431-270B-B65A5E75C601}"/>
              </a:ext>
            </a:extLst>
          </p:cNvPr>
          <p:cNvSpPr txBox="1"/>
          <p:nvPr/>
        </p:nvSpPr>
        <p:spPr>
          <a:xfrm>
            <a:off x="9357360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8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135433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2000"/>
              <a:buNone/>
            </a:pPr>
            <a:br>
              <a:rPr lang="pt-BR" sz="2399"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206" name="Google Shape;206;p18"/>
          <p:cNvSpPr txBox="1">
            <a:spLocks noGrp="1"/>
          </p:cNvSpPr>
          <p:nvPr>
            <p:ph type="title"/>
          </p:nvPr>
        </p:nvSpPr>
        <p:spPr>
          <a:xfrm>
            <a:off x="565041" y="981882"/>
            <a:ext cx="11162154" cy="2335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lvl="0" algn="l" rtl="0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rgbClr val="7030A0"/>
              </a:buClr>
              <a:buSzPct val="100000"/>
            </a:pPr>
            <a:r>
              <a:rPr lang="pt-BR" sz="2600" dirty="0">
                <a:solidFill>
                  <a:srgbClr val="74489D"/>
                </a:solidFill>
              </a:rPr>
              <a:t>3. </a:t>
            </a:r>
            <a:r>
              <a:rPr lang="pt-BR" sz="2600" b="0" dirty="0">
                <a:solidFill>
                  <a:srgbClr val="231F20"/>
                </a:solidFill>
              </a:rPr>
              <a:t>COM A AJUDA DO PROFESSOR, RESPONDA À PERGUNTA PINTANDO SUA RESPOSTA.</a:t>
            </a:r>
            <a:br>
              <a:rPr lang="pt-BR" sz="2600" b="0" dirty="0"/>
            </a:br>
            <a:r>
              <a:rPr lang="pt-BR" sz="2600" b="0" dirty="0"/>
              <a:t> </a:t>
            </a:r>
            <a:br>
              <a:rPr lang="pt-BR" sz="2600" b="0" dirty="0"/>
            </a:br>
            <a:r>
              <a:rPr lang="pt-BR" sz="2600" b="0" dirty="0">
                <a:solidFill>
                  <a:srgbClr val="231F20"/>
                </a:solidFill>
              </a:rPr>
              <a:t>SE VOCÊ MACHUCASSE UM COLEGA SEM QUERER, QUE PALAVRA USARIA?</a:t>
            </a:r>
            <a:endParaRPr sz="2600" b="0" dirty="0"/>
          </a:p>
        </p:txBody>
      </p:sp>
      <p:sp>
        <p:nvSpPr>
          <p:cNvPr id="208" name="Google Shape;208;p18"/>
          <p:cNvSpPr/>
          <p:nvPr/>
        </p:nvSpPr>
        <p:spPr>
          <a:xfrm>
            <a:off x="960582" y="3605174"/>
            <a:ext cx="4968347" cy="171494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r>
              <a:rPr lang="pt-BR" sz="1866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MUITO</a:t>
            </a:r>
            <a:endParaRPr sz="331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18"/>
          <p:cNvSpPr txBox="1"/>
          <p:nvPr/>
        </p:nvSpPr>
        <p:spPr>
          <a:xfrm>
            <a:off x="1683408" y="4195973"/>
            <a:ext cx="3684993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MUITO OBRIGADO!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18"/>
          <p:cNvSpPr/>
          <p:nvPr/>
        </p:nvSpPr>
        <p:spPr>
          <a:xfrm>
            <a:off x="6290928" y="3605174"/>
            <a:ext cx="4968347" cy="171494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r>
              <a:rPr lang="pt-BR" sz="1866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MUITO</a:t>
            </a:r>
            <a:endParaRPr sz="331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18"/>
          <p:cNvSpPr txBox="1"/>
          <p:nvPr/>
        </p:nvSpPr>
        <p:spPr>
          <a:xfrm>
            <a:off x="7292739" y="4195974"/>
            <a:ext cx="3429879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DESCULPA!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5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135433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2000"/>
              <a:buNone/>
            </a:pPr>
            <a:br>
              <a:rPr lang="pt-BR" sz="2399"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219" name="Google Shape;219;p5"/>
          <p:cNvSpPr/>
          <p:nvPr/>
        </p:nvSpPr>
        <p:spPr>
          <a:xfrm>
            <a:off x="960582" y="3605043"/>
            <a:ext cx="4968347" cy="171494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r>
              <a:rPr lang="pt-BR" sz="1866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MUITO</a:t>
            </a:r>
            <a:endParaRPr sz="331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5"/>
          <p:cNvSpPr txBox="1"/>
          <p:nvPr/>
        </p:nvSpPr>
        <p:spPr>
          <a:xfrm>
            <a:off x="1683408" y="4195881"/>
            <a:ext cx="3684993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MUITO OBRIGADO!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5"/>
          <p:cNvSpPr/>
          <p:nvPr/>
        </p:nvSpPr>
        <p:spPr>
          <a:xfrm>
            <a:off x="6290928" y="3605043"/>
            <a:ext cx="4968347" cy="1714940"/>
          </a:xfrm>
          <a:prstGeom prst="roundRect">
            <a:avLst>
              <a:gd name="adj" fmla="val 16667"/>
            </a:avLst>
          </a:prstGeom>
          <a:solidFill>
            <a:srgbClr val="74489D">
              <a:alpha val="11372"/>
            </a:srgbClr>
          </a:solidFill>
          <a:ln w="3810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18"/>
              <a:buFont typeface="Arial"/>
              <a:buNone/>
            </a:pPr>
            <a:endParaRPr sz="331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5"/>
          <p:cNvSpPr txBox="1"/>
          <p:nvPr/>
        </p:nvSpPr>
        <p:spPr>
          <a:xfrm>
            <a:off x="7193475" y="4195881"/>
            <a:ext cx="3429879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DESCULPA!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206;p18">
            <a:extLst>
              <a:ext uri="{FF2B5EF4-FFF2-40B4-BE49-F238E27FC236}">
                <a16:creationId xmlns:a16="http://schemas.microsoft.com/office/drawing/2014/main" id="{A6AB8B36-5CC4-464B-9F49-46CDD2D142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65041" y="981882"/>
            <a:ext cx="11162154" cy="2335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lvl="0" algn="l" rtl="0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rgbClr val="7030A0"/>
              </a:buClr>
              <a:buSzPct val="100000"/>
            </a:pPr>
            <a:r>
              <a:rPr lang="pt-BR" sz="2600" dirty="0">
                <a:solidFill>
                  <a:srgbClr val="74489D"/>
                </a:solidFill>
              </a:rPr>
              <a:t>3. </a:t>
            </a:r>
            <a:r>
              <a:rPr lang="pt-BR" sz="2600" b="0" dirty="0">
                <a:solidFill>
                  <a:srgbClr val="231F20"/>
                </a:solidFill>
              </a:rPr>
              <a:t>COM A AJUDA DO PROFESSOR, RESPONDA À PERGUNTA PINTANDO SUA RESPOSTA.</a:t>
            </a:r>
            <a:br>
              <a:rPr lang="pt-BR" sz="2600" b="0" dirty="0"/>
            </a:br>
            <a:r>
              <a:rPr lang="pt-BR" sz="2600" b="0" dirty="0"/>
              <a:t> </a:t>
            </a:r>
            <a:br>
              <a:rPr lang="pt-BR" sz="2600" b="0" dirty="0"/>
            </a:br>
            <a:r>
              <a:rPr lang="pt-BR" sz="2600" b="0" dirty="0">
                <a:solidFill>
                  <a:srgbClr val="231F20"/>
                </a:solidFill>
              </a:rPr>
              <a:t>SE VOCÊ MACHUCASSE UM COLEGA SEM QUERER, QUE PALAVRA USARIA?</a:t>
            </a:r>
            <a:endParaRPr sz="2600" b="0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B99787BE-138E-3CA9-0DAA-B655DF4E9A7D}"/>
              </a:ext>
            </a:extLst>
          </p:cNvPr>
          <p:cNvSpPr txBox="1"/>
          <p:nvPr/>
        </p:nvSpPr>
        <p:spPr>
          <a:xfrm>
            <a:off x="9357360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5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135433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/>
          </a:p>
          <a:p>
            <a:pPr marL="135433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</a:pPr>
            <a:endParaRPr/>
          </a:p>
          <a:p>
            <a:pPr marL="135433" lvl="0" indent="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00"/>
              <a:buNone/>
            </a:pPr>
            <a:endParaRPr/>
          </a:p>
        </p:txBody>
      </p:sp>
      <p:sp>
        <p:nvSpPr>
          <p:cNvPr id="229" name="Google Shape;229;p15"/>
          <p:cNvSpPr txBox="1">
            <a:spLocks noGrp="1"/>
          </p:cNvSpPr>
          <p:nvPr>
            <p:ph type="title"/>
          </p:nvPr>
        </p:nvSpPr>
        <p:spPr>
          <a:xfrm>
            <a:off x="565041" y="974933"/>
            <a:ext cx="11162154" cy="1476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100000"/>
            </a:pPr>
            <a:r>
              <a:rPr lang="pt-BR" sz="2600" dirty="0">
                <a:solidFill>
                  <a:srgbClr val="74489D"/>
                </a:solidFill>
              </a:rPr>
              <a:t>4. </a:t>
            </a:r>
            <a:r>
              <a:rPr lang="pt-BR" sz="2600" b="0" dirty="0">
                <a:solidFill>
                  <a:srgbClr val="231F20"/>
                </a:solidFill>
              </a:rPr>
              <a:t>OBSERVE A PALAVRA ABAIXO, CIRCULE A PRIMEIRA LETRA E PINTE A ÚLTIMA LETRA.</a:t>
            </a:r>
            <a:br>
              <a:rPr lang="pt-BR" sz="2600" b="0" dirty="0"/>
            </a:br>
            <a:endParaRPr sz="2600" b="0" dirty="0"/>
          </a:p>
        </p:txBody>
      </p:sp>
      <p:sp>
        <p:nvSpPr>
          <p:cNvPr id="230" name="Google Shape;230;p15"/>
          <p:cNvSpPr txBox="1"/>
          <p:nvPr/>
        </p:nvSpPr>
        <p:spPr>
          <a:xfrm>
            <a:off x="513845" y="2677122"/>
            <a:ext cx="11165092" cy="1764114"/>
          </a:xfrm>
          <a:prstGeom prst="rect">
            <a:avLst/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64"/>
              <a:buFont typeface="Arial"/>
              <a:buNone/>
            </a:pPr>
            <a:r>
              <a:rPr lang="pt-BR" sz="10664" b="1" i="0" u="none" strike="noStrike" cap="none" dirty="0">
                <a:solidFill>
                  <a:srgbClr val="B1CDFB"/>
                </a:solidFill>
                <a:latin typeface="Arial"/>
                <a:ea typeface="Arial"/>
                <a:cs typeface="Arial"/>
                <a:sym typeface="Arial"/>
              </a:rPr>
              <a:t>ABRACADABRA</a:t>
            </a:r>
            <a:endParaRPr sz="3318" b="0" i="0" u="none" strike="noStrike" cap="none" dirty="0">
              <a:solidFill>
                <a:srgbClr val="B1CDFB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P 2026_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00c5b6-cec6-4932-ab65-4424302d85df">
      <Terms xmlns="http://schemas.microsoft.com/office/infopath/2007/PartnerControls"/>
    </lcf76f155ced4ddcb4097134ff3c332f>
    <TaxCatchAll xmlns="6fbeb102-8e9f-472b-adc1-a7108b369a0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6" ma:contentTypeDescription="Crie um novo documento." ma:contentTypeScope="" ma:versionID="aa271c5d318c85f66687f94006af10f8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1094412222b5621b24c86f2f3faf0e10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C83BC2B-1737-4C0D-A930-FD571C637FA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30392E9-C5B0-45F0-ACB9-EE3B5926065C}">
  <ds:schemaRefs>
    <ds:schemaRef ds:uri="http://schemas.microsoft.com/office/2006/metadata/properties"/>
    <ds:schemaRef ds:uri="http://schemas.microsoft.com/office/infopath/2007/PartnerControls"/>
    <ds:schemaRef ds:uri="7700c5b6-cec6-4932-ab65-4424302d85df"/>
    <ds:schemaRef ds:uri="6fbeb102-8e9f-472b-adc1-a7108b369a00"/>
  </ds:schemaRefs>
</ds:datastoreItem>
</file>

<file path=customXml/itemProps3.xml><?xml version="1.0" encoding="utf-8"?>
<ds:datastoreItem xmlns:ds="http://schemas.openxmlformats.org/officeDocument/2006/customXml" ds:itemID="{F7E5AE04-E0FD-490A-AC0B-DC9692EE0D6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00c5b6-cec6-4932-ab65-4424302d85df"/>
    <ds:schemaRef ds:uri="6fbeb102-8e9f-472b-adc1-a7108b369a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3051</Words>
  <Application>Microsoft Office PowerPoint</Application>
  <PresentationFormat>Personalizar</PresentationFormat>
  <Paragraphs>250</Paragraphs>
  <Slides>34</Slides>
  <Notes>34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34</vt:i4>
      </vt:variant>
    </vt:vector>
  </HeadingPairs>
  <TitlesOfParts>
    <vt:vector size="41" baseType="lpstr">
      <vt:lpstr>Lato</vt:lpstr>
      <vt:lpstr>Grandstander Medium</vt:lpstr>
      <vt:lpstr>Calibri</vt:lpstr>
      <vt:lpstr>Arial</vt:lpstr>
      <vt:lpstr>Grandstander SemiBold</vt:lpstr>
      <vt:lpstr>Grandstander</vt:lpstr>
      <vt:lpstr>LP 2026_</vt:lpstr>
      <vt:lpstr>Apresentação do PowerPoint</vt:lpstr>
      <vt:lpstr>Apresentação do PowerPoint</vt:lpstr>
      <vt:lpstr>CONVERSANDO COM A TURMA</vt:lpstr>
      <vt:lpstr>1. LEIA A CANÇÃO.  </vt:lpstr>
      <vt:lpstr>Apresentação do PowerPoint</vt:lpstr>
      <vt:lpstr>Apresentação do PowerPoint</vt:lpstr>
      <vt:lpstr>3. COM A AJUDA DO PROFESSOR, RESPONDA À PERGUNTA PINTANDO SUA RESPOSTA.   SE VOCÊ MACHUCASSE UM COLEGA SEM QUERER, QUE PALAVRA USARIA?</vt:lpstr>
      <vt:lpstr>3. COM A AJUDA DO PROFESSOR, RESPONDA À PERGUNTA PINTANDO SUA RESPOSTA.   SE VOCÊ MACHUCASSE UM COLEGA SEM QUERER, QUE PALAVRA USARIA?</vt:lpstr>
      <vt:lpstr>4. OBSERVE A PALAVRA ABAIXO, CIRCULE A PRIMEIRA LETRA E PINTE A ÚLTIMA LETRA. </vt:lpstr>
      <vt:lpstr>4. OBSERVE A PALAVRA ABAIXO, CIRCULE A PRIMEIRA LETRA E PINTE A ÚLTIMA LETRA. </vt:lpstr>
      <vt:lpstr>5. CIRCULE AS IMAGENS A SEGUIR QUE INICIEM COM A MESMA LETRA DA PALAVRA “ABRACADABRA”. </vt:lpstr>
      <vt:lpstr>5. CIRCULE AS IMAGENS A SEGUIR QUE INICIEM COM A MESMA LETRA DA PALAVRA “ABRACADABRA”. </vt:lpstr>
      <vt:lpstr>6. SEJA O DETETIVE! DESCUBRA QUAL É O BAÚ QUE TEM SOMENTE LETRAS E O CIRCULE.</vt:lpstr>
      <vt:lpstr>6. SEJA O DETETIVE! DESCUBRA QUAL É O BAÚ QUE TEM SOMENTE LETRAS E O CIRCULE.</vt:lpstr>
      <vt:lpstr> </vt:lpstr>
      <vt:lpstr>Apresentação do PowerPoint</vt:lpstr>
      <vt:lpstr>   </vt:lpstr>
      <vt:lpstr>   </vt:lpstr>
      <vt:lpstr>9. RESPONDA À PERGUNTA PINTANDO SUA RESPOSTA: QUAL É A PRIMEIRA LETRA DO ALFABETO? </vt:lpstr>
      <vt:lpstr>9. RESPONDA À PERGUNTA PINTANDO SUA RESPOSTA: QUAL É A PRIMEIRA LETRA DO ALFABETO?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Cibele Cristina Escudero</dc:creator>
  <cp:lastModifiedBy>Luca Santiago Rocha</cp:lastModifiedBy>
  <cp:revision>16</cp:revision>
  <dcterms:modified xsi:type="dcterms:W3CDTF">2025-12-05T13:49:13Z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