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4ef601eee_1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74ef601eee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4ef601eee_1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74ef601eee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4.png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elldonestuff.com/inconsequential-dilemmas-funny-flow-charts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6.png"/><Relationship Id="rId13" Type="http://schemas.openxmlformats.org/officeDocument/2006/relationships/image" Target="../media/image10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>
            <p:ph type="ctrTitle"/>
          </p:nvPr>
        </p:nvSpPr>
        <p:spPr>
          <a:xfrm>
            <a:off x="570800" y="1095600"/>
            <a:ext cx="4800613" cy="26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4800"/>
              <a:t>Vihan huomaaminen: luodaan algoritmi</a:t>
            </a:r>
            <a:endParaRPr b="1" sz="4800"/>
          </a:p>
        </p:txBody>
      </p:sp>
      <p:sp>
        <p:nvSpPr>
          <p:cNvPr id="154" name="Google Shape;154;p37"/>
          <p:cNvSpPr txBox="1"/>
          <p:nvPr/>
        </p:nvSpPr>
        <p:spPr>
          <a:xfrm>
            <a:off x="988800" y="53850"/>
            <a:ext cx="8277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Käyttävätkö ihmiset tosiaan vihapuhetta? &gt; Mediatuotanto &gt; </a:t>
            </a:r>
            <a:r>
              <a:rPr b="1" i="0" lang="fi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Vihan huomaaminen: luodaan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i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algoritmi</a:t>
            </a:r>
            <a:endParaRPr b="1" i="0" sz="1400" u="none" cap="none" strike="noStrike">
              <a:solidFill>
                <a:srgbClr val="2BB0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7"/>
          <p:cNvSpPr/>
          <p:nvPr/>
        </p:nvSpPr>
        <p:spPr>
          <a:xfrm>
            <a:off x="5492751" y="1019439"/>
            <a:ext cx="2207952" cy="966492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B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7"/>
          <p:cNvSpPr/>
          <p:nvPr/>
        </p:nvSpPr>
        <p:spPr>
          <a:xfrm>
            <a:off x="5397913" y="2391388"/>
            <a:ext cx="2393375" cy="1114950"/>
          </a:xfrm>
          <a:prstGeom prst="flowChartDecision">
            <a:avLst/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37"/>
          <p:cNvCxnSpPr>
            <a:stCxn id="157" idx="3"/>
          </p:cNvCxnSpPr>
          <p:nvPr/>
        </p:nvCxnSpPr>
        <p:spPr>
          <a:xfrm flipH="1" rot="10800000">
            <a:off x="7791288" y="2941363"/>
            <a:ext cx="653700" cy="7500"/>
          </a:xfrm>
          <a:prstGeom prst="straightConnector1">
            <a:avLst/>
          </a:prstGeom>
          <a:noFill/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9" name="Google Shape;159;p37"/>
          <p:cNvCxnSpPr>
            <a:stCxn id="157" idx="2"/>
          </p:cNvCxnSpPr>
          <p:nvPr/>
        </p:nvCxnSpPr>
        <p:spPr>
          <a:xfrm>
            <a:off x="6594600" y="3506338"/>
            <a:ext cx="0" cy="449700"/>
          </a:xfrm>
          <a:prstGeom prst="straightConnector1">
            <a:avLst/>
          </a:prstGeom>
          <a:noFill/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0" name="Google Shape;160;p37"/>
          <p:cNvSpPr txBox="1"/>
          <p:nvPr>
            <p:ph idx="4294967295" type="title"/>
          </p:nvPr>
        </p:nvSpPr>
        <p:spPr>
          <a:xfrm>
            <a:off x="6554124" y="3430138"/>
            <a:ext cx="863551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i" sz="1400">
                <a:solidFill>
                  <a:srgbClr val="5D7C8A"/>
                </a:solidFill>
              </a:rPr>
              <a:t>KYLLÄ</a:t>
            </a:r>
            <a:endParaRPr b="1" sz="1400">
              <a:solidFill>
                <a:srgbClr val="5D7C8A"/>
              </a:solidFill>
            </a:endParaRPr>
          </a:p>
        </p:txBody>
      </p:sp>
      <p:sp>
        <p:nvSpPr>
          <p:cNvPr id="161" name="Google Shape;161;p37"/>
          <p:cNvSpPr txBox="1"/>
          <p:nvPr>
            <p:ph idx="4294967295" type="title"/>
          </p:nvPr>
        </p:nvSpPr>
        <p:spPr>
          <a:xfrm>
            <a:off x="7750350" y="2582563"/>
            <a:ext cx="573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i" sz="1400">
                <a:solidFill>
                  <a:srgbClr val="5D7C8A"/>
                </a:solidFill>
              </a:rPr>
              <a:t>EI</a:t>
            </a:r>
            <a:endParaRPr b="1" sz="1400">
              <a:solidFill>
                <a:srgbClr val="5D7C8A"/>
              </a:solidFill>
            </a:endParaRPr>
          </a:p>
        </p:txBody>
      </p:sp>
      <p:sp>
        <p:nvSpPr>
          <p:cNvPr id="162" name="Google Shape;162;p37"/>
          <p:cNvSpPr txBox="1"/>
          <p:nvPr>
            <p:ph idx="4294967295" type="title"/>
          </p:nvPr>
        </p:nvSpPr>
        <p:spPr>
          <a:xfrm>
            <a:off x="6048425" y="2665238"/>
            <a:ext cx="11835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i" sz="1400">
                <a:solidFill>
                  <a:srgbClr val="5D7C8A"/>
                </a:solidFill>
              </a:rPr>
              <a:t>Onko tämä vihapuhetta?</a:t>
            </a:r>
            <a:endParaRPr b="1" sz="1400">
              <a:solidFill>
                <a:srgbClr val="5D7C8A"/>
              </a:solidFill>
            </a:endParaRPr>
          </a:p>
        </p:txBody>
      </p:sp>
      <p:cxnSp>
        <p:nvCxnSpPr>
          <p:cNvPr id="163" name="Google Shape;163;p37"/>
          <p:cNvCxnSpPr>
            <a:stCxn id="156" idx="2"/>
            <a:endCxn id="157" idx="0"/>
          </p:cNvCxnSpPr>
          <p:nvPr/>
        </p:nvCxnSpPr>
        <p:spPr>
          <a:xfrm flipH="1">
            <a:off x="6594627" y="1985931"/>
            <a:ext cx="2100" cy="405600"/>
          </a:xfrm>
          <a:prstGeom prst="straightConnector1">
            <a:avLst/>
          </a:prstGeom>
          <a:noFill/>
          <a:ln cap="flat" cmpd="sng" w="28575">
            <a:solidFill>
              <a:srgbClr val="76B04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4" name="Google Shape;164;p37"/>
          <p:cNvSpPr txBox="1"/>
          <p:nvPr>
            <p:ph idx="4294967295" type="title"/>
          </p:nvPr>
        </p:nvSpPr>
        <p:spPr>
          <a:xfrm>
            <a:off x="5725475" y="1095600"/>
            <a:ext cx="1829400" cy="448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i" sz="1400">
                <a:solidFill>
                  <a:srgbClr val="76B042"/>
                </a:solidFill>
              </a:rPr>
              <a:t>Painu kotiisi, kukaan ei tykkää sinusta täällä...</a:t>
            </a:r>
            <a:endParaRPr b="1" sz="1400">
              <a:solidFill>
                <a:srgbClr val="76B042"/>
              </a:solidFill>
            </a:endParaRPr>
          </a:p>
        </p:txBody>
      </p:sp>
      <p:pic>
        <p:nvPicPr>
          <p:cNvPr id="165" name="Google Shape;165;p3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7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7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/>
          <p:nvPr/>
        </p:nvSpPr>
        <p:spPr>
          <a:xfrm>
            <a:off x="799750" y="1718250"/>
            <a:ext cx="8040300" cy="2988000"/>
          </a:xfrm>
          <a:prstGeom prst="roundRect">
            <a:avLst>
              <a:gd fmla="val 16667" name="adj"/>
            </a:avLst>
          </a:prstGeom>
          <a:solidFill>
            <a:srgbClr val="2BB0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73" name="Google Shape;173;p38"/>
          <p:cNvSpPr txBox="1"/>
          <p:nvPr>
            <p:ph type="title"/>
          </p:nvPr>
        </p:nvSpPr>
        <p:spPr>
          <a:xfrm>
            <a:off x="353900" y="341550"/>
            <a:ext cx="864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i">
                <a:solidFill>
                  <a:srgbClr val="2BB0D4"/>
                </a:solidFill>
              </a:rPr>
              <a:t>Algoritmi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174" name="Google Shape;174;p38"/>
          <p:cNvSpPr txBox="1"/>
          <p:nvPr>
            <p:ph idx="1" type="body"/>
          </p:nvPr>
        </p:nvSpPr>
        <p:spPr>
          <a:xfrm>
            <a:off x="961700" y="1959300"/>
            <a:ext cx="8040300" cy="25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fi">
                <a:solidFill>
                  <a:srgbClr val="FFFFFF"/>
                </a:solidFill>
              </a:rPr>
              <a:t>Prosessi tai säännöt, joiden mukaan ratkaistaan laskutehtävä tai muu ongelma, erityisesti tietokoneella. 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fi">
                <a:solidFill>
                  <a:srgbClr val="FFFFFF"/>
                </a:solidFill>
              </a:rPr>
              <a:t>Sääntöjoukko, jonka mukaan sosiaalisen median palveluissa valikoidaan mitä sisältöä meille näytetään tai suositellaan. Näytettävään sisältöön vaikuttaa se, mistä olemme kiinnostuneita ja keiden kanssa olemme yhteydessä.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5" name="Google Shape;175;p38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8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9"/>
          <p:cNvSpPr/>
          <p:nvPr/>
        </p:nvSpPr>
        <p:spPr>
          <a:xfrm>
            <a:off x="799750" y="1459026"/>
            <a:ext cx="8040300" cy="3242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9"/>
          <p:cNvSpPr txBox="1"/>
          <p:nvPr>
            <p:ph type="title"/>
          </p:nvPr>
        </p:nvSpPr>
        <p:spPr>
          <a:xfrm>
            <a:off x="743500" y="354425"/>
            <a:ext cx="864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2500">
                <a:solidFill>
                  <a:srgbClr val="2BB0D4"/>
                </a:solidFill>
              </a:rPr>
              <a:t>Verkon vihapuhe</a:t>
            </a:r>
            <a:endParaRPr b="1" sz="2900">
              <a:solidFill>
                <a:srgbClr val="2BB0D4"/>
              </a:solidFill>
            </a:endParaRPr>
          </a:p>
        </p:txBody>
      </p:sp>
      <p:sp>
        <p:nvSpPr>
          <p:cNvPr id="183" name="Google Shape;183;p39"/>
          <p:cNvSpPr txBox="1"/>
          <p:nvPr>
            <p:ph idx="1" type="body"/>
          </p:nvPr>
        </p:nvSpPr>
        <p:spPr>
          <a:xfrm>
            <a:off x="1103650" y="1459025"/>
            <a:ext cx="7927800" cy="27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2BB0D4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/>
              <a:t>kaikki verkkosisältö, joka kohdistuu yksittäistä ihmistä tai ihmisryhmää vastaan jonkin perusominaisuuden perusteella. Näitä ovat erityisesti sukupuoli tai sukupuoli-identiteetti, etninen alkuperä, seksuaalinen suuntautuminen, uskonnollinen vakaumus tai vammaisuus. Tarkoituksena on levittää vihaa, ahdistella, uhkailla ja lietsoa suoraan tai epäsuorasti väkivaltaa tiettyjä yksilöitä tai ryhmien jäseniä vastaan. </a:t>
            </a:r>
            <a:endParaRPr/>
          </a:p>
        </p:txBody>
      </p:sp>
      <p:sp>
        <p:nvSpPr>
          <p:cNvPr id="184" name="Google Shape;184;p39"/>
          <p:cNvSpPr/>
          <p:nvPr/>
        </p:nvSpPr>
        <p:spPr>
          <a:xfrm rot="-5400000">
            <a:off x="-1003950" y="3648475"/>
            <a:ext cx="2505900" cy="498000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9"/>
          <p:cNvSpPr txBox="1"/>
          <p:nvPr/>
        </p:nvSpPr>
        <p:spPr>
          <a:xfrm rot="-5400000">
            <a:off x="-1091136" y="3484021"/>
            <a:ext cx="26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type="title"/>
          </p:nvPr>
        </p:nvSpPr>
        <p:spPr>
          <a:xfrm>
            <a:off x="855875" y="354425"/>
            <a:ext cx="864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fi">
                <a:solidFill>
                  <a:srgbClr val="2BB0D4"/>
                </a:solidFill>
              </a:rPr>
              <a:t>Vihapuheen algoritmi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191" name="Google Shape;191;p40"/>
          <p:cNvSpPr/>
          <p:nvPr/>
        </p:nvSpPr>
        <p:spPr>
          <a:xfrm rot="-5400000">
            <a:off x="-1003950" y="3648475"/>
            <a:ext cx="2505900" cy="498000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 rot="-5400000">
            <a:off x="-1091136" y="3484021"/>
            <a:ext cx="26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  <p:sp>
        <p:nvSpPr>
          <p:cNvPr id="193" name="Google Shape;193;p40"/>
          <p:cNvSpPr/>
          <p:nvPr/>
        </p:nvSpPr>
        <p:spPr>
          <a:xfrm>
            <a:off x="910800" y="1367151"/>
            <a:ext cx="8040300" cy="3236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2000"/>
              <a:t>sillä on merkitystä, miten reagoit vihapuheeseen.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i" sz="2000"/>
              <a:t>Jos jaat vihapuhetta, se tulee useammille näkyviin.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i" sz="2000"/>
              <a:t>Jos  teet ilmoituksen ylläpidolle,  sisältö piilotetaan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i" sz="2000"/>
              <a:t>Jos et reagoi mitenkään, keskustelu jatkuu / hiipuu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i" sz="2000"/>
              <a:t>Jos tuot esille vastakkaisen mielipiteen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i" sz="2000"/>
              <a:t>Rohkaiset muitakin puuttumaan vihapuheeseen.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i" sz="2000"/>
              <a:t>Saatat myös saada muutettua muiden asenteita.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i" sz="2000"/>
              <a:t>Toisaalta saatat myös saada vihaisen vastauksen vihapuheeseen osallistuvilta.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488450" y="110100"/>
            <a:ext cx="865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i">
                <a:solidFill>
                  <a:srgbClr val="2BB0D4"/>
                </a:solidFill>
              </a:rPr>
              <a:t>Esimerkki yksinkertaisesta algoritmista</a:t>
            </a:r>
            <a:br>
              <a:rPr b="1" lang="fi">
                <a:solidFill>
                  <a:srgbClr val="2BB0D4"/>
                </a:solidFill>
              </a:rPr>
            </a:br>
            <a:endParaRPr b="1">
              <a:solidFill>
                <a:srgbClr val="2BB0D4"/>
              </a:solidFill>
            </a:endParaRPr>
          </a:p>
        </p:txBody>
      </p:sp>
      <p:grpSp>
        <p:nvGrpSpPr>
          <p:cNvPr id="199" name="Google Shape;199;p41"/>
          <p:cNvGrpSpPr/>
          <p:nvPr/>
        </p:nvGrpSpPr>
        <p:grpSpPr>
          <a:xfrm>
            <a:off x="1344625" y="816525"/>
            <a:ext cx="7078150" cy="3857600"/>
            <a:chOff x="1344625" y="816525"/>
            <a:chExt cx="7078150" cy="3857600"/>
          </a:xfrm>
        </p:grpSpPr>
        <p:pic>
          <p:nvPicPr>
            <p:cNvPr id="200" name="Google Shape;200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44625" y="816525"/>
              <a:ext cx="7078150" cy="385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41"/>
            <p:cNvSpPr/>
            <p:nvPr/>
          </p:nvSpPr>
          <p:spPr>
            <a:xfrm>
              <a:off x="2082019" y="816525"/>
              <a:ext cx="5753686" cy="70788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1"/>
            <p:cNvSpPr/>
            <p:nvPr/>
          </p:nvSpPr>
          <p:spPr>
            <a:xfrm>
              <a:off x="4236007" y="1803094"/>
              <a:ext cx="1067513" cy="32952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1"/>
            <p:cNvSpPr/>
            <p:nvPr/>
          </p:nvSpPr>
          <p:spPr>
            <a:xfrm>
              <a:off x="2627840" y="3022210"/>
              <a:ext cx="516290" cy="23371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1"/>
            <p:cNvSpPr/>
            <p:nvPr/>
          </p:nvSpPr>
          <p:spPr>
            <a:xfrm>
              <a:off x="6192159" y="2982411"/>
              <a:ext cx="1436276" cy="38596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1"/>
            <p:cNvSpPr/>
            <p:nvPr/>
          </p:nvSpPr>
          <p:spPr>
            <a:xfrm>
              <a:off x="4485251" y="3007156"/>
              <a:ext cx="593955" cy="14139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1"/>
            <p:cNvSpPr/>
            <p:nvPr/>
          </p:nvSpPr>
          <p:spPr>
            <a:xfrm>
              <a:off x="4485252" y="3148548"/>
              <a:ext cx="652596" cy="13148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1"/>
            <p:cNvSpPr/>
            <p:nvPr/>
          </p:nvSpPr>
          <p:spPr>
            <a:xfrm>
              <a:off x="3661386" y="3087189"/>
              <a:ext cx="229089" cy="13148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1"/>
            <p:cNvSpPr/>
            <p:nvPr/>
          </p:nvSpPr>
          <p:spPr>
            <a:xfrm>
              <a:off x="5650055" y="3094332"/>
              <a:ext cx="172102" cy="13148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41"/>
          <p:cNvSpPr txBox="1"/>
          <p:nvPr/>
        </p:nvSpPr>
        <p:spPr>
          <a:xfrm>
            <a:off x="4171071" y="1842868"/>
            <a:ext cx="120278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PIIRRÄ KUVA</a:t>
            </a:r>
            <a:endParaRPr/>
          </a:p>
        </p:txBody>
      </p:sp>
      <p:sp>
        <p:nvSpPr>
          <p:cNvPr id="210" name="Google Shape;210;p41"/>
          <p:cNvSpPr txBox="1"/>
          <p:nvPr/>
        </p:nvSpPr>
        <p:spPr>
          <a:xfrm>
            <a:off x="1450428" y="816525"/>
            <a:ext cx="638527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Pictionaryn pelaaminen</a:t>
            </a:r>
            <a:endParaRPr/>
          </a:p>
        </p:txBody>
      </p:sp>
      <p:sp>
        <p:nvSpPr>
          <p:cNvPr id="211" name="Google Shape;211;p41"/>
          <p:cNvSpPr txBox="1"/>
          <p:nvPr/>
        </p:nvSpPr>
        <p:spPr>
          <a:xfrm>
            <a:off x="2591727" y="2933104"/>
            <a:ext cx="62179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Sinä voitat</a:t>
            </a:r>
            <a:endParaRPr/>
          </a:p>
        </p:txBody>
      </p:sp>
      <p:sp>
        <p:nvSpPr>
          <p:cNvPr id="212" name="Google Shape;212;p41"/>
          <p:cNvSpPr txBox="1"/>
          <p:nvPr/>
        </p:nvSpPr>
        <p:spPr>
          <a:xfrm>
            <a:off x="3563818" y="3017747"/>
            <a:ext cx="60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Kyllä</a:t>
            </a:r>
            <a:endParaRPr/>
          </a:p>
        </p:txBody>
      </p:sp>
      <p:sp>
        <p:nvSpPr>
          <p:cNvPr id="213" name="Google Shape;213;p41"/>
          <p:cNvSpPr txBox="1"/>
          <p:nvPr/>
        </p:nvSpPr>
        <p:spPr>
          <a:xfrm>
            <a:off x="5571267" y="3043312"/>
            <a:ext cx="60725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</a:t>
            </a:r>
            <a:endParaRPr/>
          </a:p>
        </p:txBody>
      </p:sp>
      <p:sp>
        <p:nvSpPr>
          <p:cNvPr id="214" name="Google Shape;214;p41"/>
          <p:cNvSpPr txBox="1"/>
          <p:nvPr/>
        </p:nvSpPr>
        <p:spPr>
          <a:xfrm>
            <a:off x="4268651" y="3013700"/>
            <a:ext cx="1105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ARVATTIINKO SE?</a:t>
            </a:r>
            <a:endParaRPr/>
          </a:p>
        </p:txBody>
      </p:sp>
      <p:sp>
        <p:nvSpPr>
          <p:cNvPr id="215" name="Google Shape;215;p41"/>
          <p:cNvSpPr txBox="1"/>
          <p:nvPr/>
        </p:nvSpPr>
        <p:spPr>
          <a:xfrm>
            <a:off x="6125995" y="2882473"/>
            <a:ext cx="1502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/>
              <a:t>PIIRRÄ LISÄÄ, ANNA UUSI VIHJE</a:t>
            </a:r>
            <a:endParaRPr sz="1100"/>
          </a:p>
        </p:txBody>
      </p:sp>
      <p:sp>
        <p:nvSpPr>
          <p:cNvPr id="216" name="Google Shape;216;p41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1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/>
          <p:nvPr/>
        </p:nvSpPr>
        <p:spPr>
          <a:xfrm>
            <a:off x="1168600" y="4379759"/>
            <a:ext cx="66375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/>
              <a:t>LÄHDE: </a:t>
            </a:r>
            <a:r>
              <a:rPr b="0" i="0" lang="fi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http://welldonestuff.com/inconsequential-dilemmas-funny-flow-charts</a:t>
            </a:r>
            <a:endParaRPr b="0" i="0" sz="1400" u="none" cap="none" strike="noStrike">
              <a:solidFill>
                <a:srgbClr val="2BB0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2"/>
          <p:cNvSpPr txBox="1"/>
          <p:nvPr>
            <p:ph type="title"/>
          </p:nvPr>
        </p:nvSpPr>
        <p:spPr>
          <a:xfrm>
            <a:off x="488450" y="110100"/>
            <a:ext cx="865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i">
                <a:solidFill>
                  <a:srgbClr val="2BB0D4"/>
                </a:solidFill>
              </a:rPr>
              <a:t>Esimerkki monimutkaisemmasta algoritmista</a:t>
            </a:r>
            <a:br>
              <a:rPr b="1" lang="fi">
                <a:solidFill>
                  <a:srgbClr val="2BB0D4"/>
                </a:solidFill>
              </a:rPr>
            </a:br>
            <a:endParaRPr b="1">
              <a:solidFill>
                <a:srgbClr val="2BB0D4"/>
              </a:solidFill>
            </a:endParaRPr>
          </a:p>
        </p:txBody>
      </p:sp>
      <p:pic>
        <p:nvPicPr>
          <p:cNvPr id="224" name="Google Shape;22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8600" y="764010"/>
            <a:ext cx="7038799" cy="361548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2"/>
          <p:cNvSpPr txBox="1"/>
          <p:nvPr/>
        </p:nvSpPr>
        <p:spPr>
          <a:xfrm>
            <a:off x="1603716" y="1406769"/>
            <a:ext cx="2975317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3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TIPUTIN RUOKAA LATTIALLE.</a:t>
            </a:r>
            <a:endParaRPr sz="3200"/>
          </a:p>
        </p:txBody>
      </p:sp>
      <p:sp>
        <p:nvSpPr>
          <p:cNvPr id="226" name="Google Shape;226;p42"/>
          <p:cNvSpPr txBox="1"/>
          <p:nvPr/>
        </p:nvSpPr>
        <p:spPr>
          <a:xfrm>
            <a:off x="2589736" y="3434825"/>
            <a:ext cx="8046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200" u="none" cap="none" strike="noStrike">
                <a:solidFill>
                  <a:srgbClr val="2BB0D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Voinko </a:t>
            </a:r>
            <a:endParaRPr sz="1200"/>
          </a:p>
          <a:p>
            <a:pPr indent="0" lvl="0" marL="0" marR="0" rtl="0" algn="ctr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200" u="none" cap="none" strike="noStrike">
                <a:solidFill>
                  <a:srgbClr val="2BB0D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syödä sitä?</a:t>
            </a:r>
            <a:endParaRPr sz="1200"/>
          </a:p>
        </p:txBody>
      </p:sp>
      <p:sp>
        <p:nvSpPr>
          <p:cNvPr id="227" name="Google Shape;227;p42"/>
          <p:cNvSpPr txBox="1"/>
          <p:nvPr/>
        </p:nvSpPr>
        <p:spPr>
          <a:xfrm>
            <a:off x="5964921" y="1024229"/>
            <a:ext cx="154554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Näkikö sitä kukaan?</a:t>
            </a:r>
            <a:endParaRPr/>
          </a:p>
        </p:txBody>
      </p:sp>
      <p:sp>
        <p:nvSpPr>
          <p:cNvPr id="228" name="Google Shape;228;p42"/>
          <p:cNvSpPr txBox="1"/>
          <p:nvPr/>
        </p:nvSpPr>
        <p:spPr>
          <a:xfrm>
            <a:off x="5443538" y="1086270"/>
            <a:ext cx="32861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</a:t>
            </a:r>
            <a:endParaRPr b="1" i="0" sz="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2"/>
          <p:cNvSpPr txBox="1"/>
          <p:nvPr/>
        </p:nvSpPr>
        <p:spPr>
          <a:xfrm>
            <a:off x="5585651" y="1669263"/>
            <a:ext cx="360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KYLLÄ</a:t>
            </a:r>
            <a:endParaRPr sz="400"/>
          </a:p>
        </p:txBody>
      </p:sp>
      <p:sp>
        <p:nvSpPr>
          <p:cNvPr id="230" name="Google Shape;230;p42"/>
          <p:cNvSpPr txBox="1"/>
          <p:nvPr/>
        </p:nvSpPr>
        <p:spPr>
          <a:xfrm>
            <a:off x="5279232" y="1660447"/>
            <a:ext cx="32861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</a:t>
            </a:r>
            <a:endParaRPr b="1" i="0" sz="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42"/>
          <p:cNvSpPr txBox="1"/>
          <p:nvPr/>
        </p:nvSpPr>
        <p:spPr>
          <a:xfrm>
            <a:off x="5933279" y="1997495"/>
            <a:ext cx="32861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</a:t>
            </a:r>
            <a:endParaRPr b="1" i="0" sz="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42"/>
          <p:cNvSpPr txBox="1"/>
          <p:nvPr/>
        </p:nvSpPr>
        <p:spPr>
          <a:xfrm>
            <a:off x="5601493" y="2311483"/>
            <a:ext cx="32861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</a:t>
            </a:r>
            <a:endParaRPr b="1" i="0" sz="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42"/>
          <p:cNvSpPr txBox="1"/>
          <p:nvPr/>
        </p:nvSpPr>
        <p:spPr>
          <a:xfrm>
            <a:off x="6544821" y="2626151"/>
            <a:ext cx="32861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</a:t>
            </a:r>
            <a:endParaRPr b="1" i="0" sz="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42"/>
          <p:cNvSpPr txBox="1"/>
          <p:nvPr/>
        </p:nvSpPr>
        <p:spPr>
          <a:xfrm>
            <a:off x="5883956" y="2947149"/>
            <a:ext cx="32861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</a:t>
            </a:r>
            <a:endParaRPr b="1" i="0" sz="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42"/>
          <p:cNvSpPr txBox="1"/>
          <p:nvPr/>
        </p:nvSpPr>
        <p:spPr>
          <a:xfrm>
            <a:off x="4977496" y="2953650"/>
            <a:ext cx="32861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</a:t>
            </a:r>
            <a:endParaRPr b="1" i="0" sz="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42"/>
          <p:cNvSpPr txBox="1"/>
          <p:nvPr/>
        </p:nvSpPr>
        <p:spPr>
          <a:xfrm>
            <a:off x="5883955" y="3617960"/>
            <a:ext cx="32861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</a:t>
            </a:r>
            <a:endParaRPr b="1" i="0" sz="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42"/>
          <p:cNvSpPr txBox="1"/>
          <p:nvPr/>
        </p:nvSpPr>
        <p:spPr>
          <a:xfrm>
            <a:off x="7825305" y="1667524"/>
            <a:ext cx="32861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</a:t>
            </a:r>
            <a:endParaRPr b="1" i="0" sz="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42"/>
          <p:cNvSpPr txBox="1"/>
          <p:nvPr/>
        </p:nvSpPr>
        <p:spPr>
          <a:xfrm>
            <a:off x="7163957" y="2383611"/>
            <a:ext cx="32861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</a:t>
            </a:r>
            <a:endParaRPr b="1" i="0" sz="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42"/>
          <p:cNvSpPr txBox="1"/>
          <p:nvPr/>
        </p:nvSpPr>
        <p:spPr>
          <a:xfrm>
            <a:off x="7820382" y="3102679"/>
            <a:ext cx="32861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</a:t>
            </a:r>
            <a:endParaRPr b="1" i="0" sz="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42"/>
          <p:cNvSpPr txBox="1"/>
          <p:nvPr/>
        </p:nvSpPr>
        <p:spPr>
          <a:xfrm>
            <a:off x="6992146" y="3494253"/>
            <a:ext cx="32861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</a:t>
            </a:r>
            <a:endParaRPr b="1" i="0" sz="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42"/>
          <p:cNvSpPr txBox="1"/>
          <p:nvPr/>
        </p:nvSpPr>
        <p:spPr>
          <a:xfrm>
            <a:off x="5343526" y="1340963"/>
            <a:ext cx="53090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Onko se tahmeaa?</a:t>
            </a:r>
            <a:endParaRPr/>
          </a:p>
        </p:txBody>
      </p:sp>
      <p:sp>
        <p:nvSpPr>
          <p:cNvPr id="242" name="Google Shape;242;p42"/>
          <p:cNvSpPr txBox="1"/>
          <p:nvPr/>
        </p:nvSpPr>
        <p:spPr>
          <a:xfrm>
            <a:off x="5993262" y="1645125"/>
            <a:ext cx="58995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Onko se raaka pihvi?</a:t>
            </a:r>
            <a:endParaRPr/>
          </a:p>
        </p:txBody>
      </p:sp>
      <p:sp>
        <p:nvSpPr>
          <p:cNvPr id="243" name="Google Shape;243;p42"/>
          <p:cNvSpPr txBox="1"/>
          <p:nvPr/>
        </p:nvSpPr>
        <p:spPr>
          <a:xfrm>
            <a:off x="5299756" y="1956337"/>
            <a:ext cx="62399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Onko se emausaurus?</a:t>
            </a:r>
            <a:endParaRPr/>
          </a:p>
        </p:txBody>
      </p:sp>
      <p:sp>
        <p:nvSpPr>
          <p:cNvPr id="244" name="Google Shape;244;p42"/>
          <p:cNvSpPr txBox="1"/>
          <p:nvPr/>
        </p:nvSpPr>
        <p:spPr>
          <a:xfrm>
            <a:off x="4953001" y="2596832"/>
            <a:ext cx="711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Oletko sinä megalosaurus?</a:t>
            </a:r>
            <a:endParaRPr/>
          </a:p>
        </p:txBody>
      </p:sp>
      <p:sp>
        <p:nvSpPr>
          <p:cNvPr id="245" name="Google Shape;245;p42"/>
          <p:cNvSpPr txBox="1"/>
          <p:nvPr/>
        </p:nvSpPr>
        <p:spPr>
          <a:xfrm>
            <a:off x="5612053" y="2599541"/>
            <a:ext cx="62864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Nuoliko kissa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sitä?</a:t>
            </a:r>
            <a:endParaRPr/>
          </a:p>
        </p:txBody>
      </p:sp>
      <p:sp>
        <p:nvSpPr>
          <p:cNvPr id="246" name="Google Shape;246;p42"/>
          <p:cNvSpPr txBox="1"/>
          <p:nvPr/>
        </p:nvSpPr>
        <p:spPr>
          <a:xfrm>
            <a:off x="5572291" y="3255975"/>
            <a:ext cx="62864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Onko kissasi terve?</a:t>
            </a:r>
            <a:endParaRPr/>
          </a:p>
        </p:txBody>
      </p:sp>
      <p:sp>
        <p:nvSpPr>
          <p:cNvPr id="247" name="Google Shape;247;p42"/>
          <p:cNvSpPr txBox="1"/>
          <p:nvPr/>
        </p:nvSpPr>
        <p:spPr>
          <a:xfrm>
            <a:off x="6234956" y="2276185"/>
            <a:ext cx="62864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Oletko sinä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500">
                <a:latin typeface="Arial Rounded"/>
                <a:ea typeface="Arial Rounded"/>
                <a:cs typeface="Arial Rounded"/>
                <a:sym typeface="Arial Rounded"/>
              </a:rPr>
              <a:t>koir</a:t>
            </a: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a?</a:t>
            </a:r>
            <a:endParaRPr/>
          </a:p>
        </p:txBody>
      </p:sp>
      <p:sp>
        <p:nvSpPr>
          <p:cNvPr id="248" name="Google Shape;248;p42"/>
          <p:cNvSpPr txBox="1"/>
          <p:nvPr/>
        </p:nvSpPr>
        <p:spPr>
          <a:xfrm>
            <a:off x="7486950" y="1272413"/>
            <a:ext cx="666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Oliko se pomo/ salarakas/ vanhempi?</a:t>
            </a:r>
            <a:endParaRPr/>
          </a:p>
        </p:txBody>
      </p:sp>
      <p:sp>
        <p:nvSpPr>
          <p:cNvPr id="249" name="Google Shape;249;p42"/>
          <p:cNvSpPr txBox="1"/>
          <p:nvPr/>
        </p:nvSpPr>
        <p:spPr>
          <a:xfrm>
            <a:off x="7210424" y="2014282"/>
            <a:ext cx="56515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Oliko se kallista?</a:t>
            </a:r>
            <a:endParaRPr/>
          </a:p>
        </p:txBody>
      </p:sp>
      <p:sp>
        <p:nvSpPr>
          <p:cNvPr id="250" name="Google Shape;250;p42"/>
          <p:cNvSpPr txBox="1"/>
          <p:nvPr/>
        </p:nvSpPr>
        <p:spPr>
          <a:xfrm>
            <a:off x="7367947" y="2666461"/>
            <a:ext cx="80450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Voitko leikata irti sen osan, joka kosketti lattiaa?</a:t>
            </a:r>
            <a:endParaRPr/>
          </a:p>
        </p:txBody>
      </p:sp>
      <p:sp>
        <p:nvSpPr>
          <p:cNvPr id="251" name="Google Shape;251;p42"/>
          <p:cNvSpPr txBox="1"/>
          <p:nvPr/>
        </p:nvSpPr>
        <p:spPr>
          <a:xfrm>
            <a:off x="7045694" y="3108289"/>
            <a:ext cx="56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Onko se pekonia?</a:t>
            </a:r>
            <a:endParaRPr/>
          </a:p>
        </p:txBody>
      </p:sp>
      <p:sp>
        <p:nvSpPr>
          <p:cNvPr id="252" name="Google Shape;252;p42"/>
          <p:cNvSpPr txBox="1"/>
          <p:nvPr/>
        </p:nvSpPr>
        <p:spPr>
          <a:xfrm>
            <a:off x="4935921" y="3237362"/>
            <a:ext cx="411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Älä syö sitä.</a:t>
            </a:r>
            <a:endParaRPr/>
          </a:p>
        </p:txBody>
      </p:sp>
      <p:sp>
        <p:nvSpPr>
          <p:cNvPr id="253" name="Google Shape;253;p42"/>
          <p:cNvSpPr txBox="1"/>
          <p:nvPr/>
        </p:nvSpPr>
        <p:spPr>
          <a:xfrm>
            <a:off x="6503175" y="2901896"/>
            <a:ext cx="411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Älä syö sitä.</a:t>
            </a:r>
            <a:endParaRPr/>
          </a:p>
        </p:txBody>
      </p:sp>
      <p:sp>
        <p:nvSpPr>
          <p:cNvPr id="254" name="Google Shape;254;p42"/>
          <p:cNvSpPr txBox="1"/>
          <p:nvPr/>
        </p:nvSpPr>
        <p:spPr>
          <a:xfrm>
            <a:off x="6950511" y="3774275"/>
            <a:ext cx="411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Älä syö sitä.</a:t>
            </a:r>
            <a:endParaRPr/>
          </a:p>
        </p:txBody>
      </p:sp>
      <p:sp>
        <p:nvSpPr>
          <p:cNvPr id="255" name="Google Shape;255;p42"/>
          <p:cNvSpPr txBox="1"/>
          <p:nvPr/>
        </p:nvSpPr>
        <p:spPr>
          <a:xfrm>
            <a:off x="5264529" y="3972052"/>
            <a:ext cx="411765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Syö se.</a:t>
            </a:r>
            <a:endParaRPr/>
          </a:p>
        </p:txBody>
      </p:sp>
      <p:sp>
        <p:nvSpPr>
          <p:cNvPr id="256" name="Google Shape;256;p42"/>
          <p:cNvSpPr txBox="1"/>
          <p:nvPr/>
        </p:nvSpPr>
        <p:spPr>
          <a:xfrm>
            <a:off x="6171457" y="3330192"/>
            <a:ext cx="411765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Syö se.</a:t>
            </a:r>
            <a:endParaRPr/>
          </a:p>
        </p:txBody>
      </p:sp>
      <p:sp>
        <p:nvSpPr>
          <p:cNvPr id="257" name="Google Shape;257;p42"/>
          <p:cNvSpPr txBox="1"/>
          <p:nvPr/>
        </p:nvSpPr>
        <p:spPr>
          <a:xfrm>
            <a:off x="7292976" y="3819296"/>
            <a:ext cx="399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Syö se.</a:t>
            </a:r>
            <a:endParaRPr/>
          </a:p>
        </p:txBody>
      </p:sp>
      <p:sp>
        <p:nvSpPr>
          <p:cNvPr id="258" name="Google Shape;258;p42"/>
          <p:cNvSpPr txBox="1"/>
          <p:nvPr/>
        </p:nvSpPr>
        <p:spPr>
          <a:xfrm>
            <a:off x="7790519" y="2007956"/>
            <a:ext cx="400050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Syö se.</a:t>
            </a:r>
            <a:endParaRPr/>
          </a:p>
        </p:txBody>
      </p:sp>
      <p:sp>
        <p:nvSpPr>
          <p:cNvPr id="259" name="Google Shape;259;p42"/>
          <p:cNvSpPr txBox="1"/>
          <p:nvPr/>
        </p:nvSpPr>
        <p:spPr>
          <a:xfrm>
            <a:off x="5843775" y="3935009"/>
            <a:ext cx="411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Päätä itse.</a:t>
            </a:r>
            <a:endParaRPr/>
          </a:p>
        </p:txBody>
      </p:sp>
      <p:sp>
        <p:nvSpPr>
          <p:cNvPr id="260" name="Google Shape;260;p42"/>
          <p:cNvSpPr txBox="1"/>
          <p:nvPr/>
        </p:nvSpPr>
        <p:spPr>
          <a:xfrm>
            <a:off x="7778804" y="3455157"/>
            <a:ext cx="41176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5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Päätä itse.</a:t>
            </a:r>
            <a:endParaRPr/>
          </a:p>
        </p:txBody>
      </p:sp>
      <p:sp>
        <p:nvSpPr>
          <p:cNvPr id="261" name="Google Shape;261;p42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2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  <p:sp>
        <p:nvSpPr>
          <p:cNvPr id="263" name="Google Shape;263;p42"/>
          <p:cNvSpPr txBox="1"/>
          <p:nvPr/>
        </p:nvSpPr>
        <p:spPr>
          <a:xfrm>
            <a:off x="6255551" y="1999150"/>
            <a:ext cx="360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KYLLÄ</a:t>
            </a:r>
            <a:endParaRPr sz="400"/>
          </a:p>
        </p:txBody>
      </p:sp>
      <p:sp>
        <p:nvSpPr>
          <p:cNvPr id="264" name="Google Shape;264;p42"/>
          <p:cNvSpPr txBox="1"/>
          <p:nvPr/>
        </p:nvSpPr>
        <p:spPr>
          <a:xfrm>
            <a:off x="5263388" y="2315075"/>
            <a:ext cx="360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KYLLÄ</a:t>
            </a:r>
            <a:endParaRPr sz="400"/>
          </a:p>
        </p:txBody>
      </p:sp>
      <p:sp>
        <p:nvSpPr>
          <p:cNvPr id="265" name="Google Shape;265;p42"/>
          <p:cNvSpPr txBox="1"/>
          <p:nvPr/>
        </p:nvSpPr>
        <p:spPr>
          <a:xfrm>
            <a:off x="6197176" y="2627550"/>
            <a:ext cx="360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KYLLÄ</a:t>
            </a:r>
            <a:endParaRPr sz="400"/>
          </a:p>
        </p:txBody>
      </p:sp>
      <p:sp>
        <p:nvSpPr>
          <p:cNvPr id="266" name="Google Shape;266;p42"/>
          <p:cNvSpPr txBox="1"/>
          <p:nvPr/>
        </p:nvSpPr>
        <p:spPr>
          <a:xfrm>
            <a:off x="5601488" y="2964900"/>
            <a:ext cx="360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KYLLÄ</a:t>
            </a:r>
            <a:endParaRPr sz="400"/>
          </a:p>
        </p:txBody>
      </p:sp>
      <p:sp>
        <p:nvSpPr>
          <p:cNvPr id="267" name="Google Shape;267;p42"/>
          <p:cNvSpPr txBox="1"/>
          <p:nvPr/>
        </p:nvSpPr>
        <p:spPr>
          <a:xfrm>
            <a:off x="5290263" y="2955588"/>
            <a:ext cx="360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KYLLÄ</a:t>
            </a:r>
            <a:endParaRPr sz="400"/>
          </a:p>
        </p:txBody>
      </p:sp>
      <p:sp>
        <p:nvSpPr>
          <p:cNvPr id="268" name="Google Shape;268;p42"/>
          <p:cNvSpPr txBox="1"/>
          <p:nvPr/>
        </p:nvSpPr>
        <p:spPr>
          <a:xfrm>
            <a:off x="5543876" y="3633988"/>
            <a:ext cx="360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KYLLÄ</a:t>
            </a:r>
            <a:endParaRPr sz="400"/>
          </a:p>
        </p:txBody>
      </p:sp>
      <p:sp>
        <p:nvSpPr>
          <p:cNvPr id="269" name="Google Shape;269;p42"/>
          <p:cNvSpPr txBox="1"/>
          <p:nvPr/>
        </p:nvSpPr>
        <p:spPr>
          <a:xfrm>
            <a:off x="7557326" y="3106738"/>
            <a:ext cx="360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KYLLÄ</a:t>
            </a:r>
            <a:endParaRPr sz="400"/>
          </a:p>
        </p:txBody>
      </p:sp>
      <p:sp>
        <p:nvSpPr>
          <p:cNvPr id="270" name="Google Shape;270;p42"/>
          <p:cNvSpPr txBox="1"/>
          <p:nvPr/>
        </p:nvSpPr>
        <p:spPr>
          <a:xfrm>
            <a:off x="7312851" y="3496950"/>
            <a:ext cx="360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KYLLÄ</a:t>
            </a:r>
            <a:endParaRPr sz="400"/>
          </a:p>
        </p:txBody>
      </p:sp>
      <p:sp>
        <p:nvSpPr>
          <p:cNvPr id="271" name="Google Shape;271;p42"/>
          <p:cNvSpPr txBox="1"/>
          <p:nvPr/>
        </p:nvSpPr>
        <p:spPr>
          <a:xfrm>
            <a:off x="7474851" y="2378863"/>
            <a:ext cx="360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KYLLÄ</a:t>
            </a:r>
            <a:endParaRPr sz="400"/>
          </a:p>
        </p:txBody>
      </p:sp>
      <p:sp>
        <p:nvSpPr>
          <p:cNvPr id="272" name="Google Shape;272;p42"/>
          <p:cNvSpPr txBox="1"/>
          <p:nvPr/>
        </p:nvSpPr>
        <p:spPr>
          <a:xfrm>
            <a:off x="7486951" y="1667563"/>
            <a:ext cx="360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KYLLÄ</a:t>
            </a:r>
            <a:endParaRPr sz="400"/>
          </a:p>
        </p:txBody>
      </p:sp>
      <p:sp>
        <p:nvSpPr>
          <p:cNvPr id="273" name="Google Shape;273;p42"/>
          <p:cNvSpPr txBox="1"/>
          <p:nvPr/>
        </p:nvSpPr>
        <p:spPr>
          <a:xfrm>
            <a:off x="7640251" y="1090550"/>
            <a:ext cx="360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i" sz="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KYLLÄ</a:t>
            </a:r>
            <a:endParaRPr sz="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498000" y="0"/>
            <a:ext cx="865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i">
                <a:solidFill>
                  <a:srgbClr val="2BB0D4"/>
                </a:solidFill>
              </a:rPr>
              <a:t>Vihapuhea</a:t>
            </a:r>
            <a:r>
              <a:rPr b="1" lang="fi">
                <a:solidFill>
                  <a:srgbClr val="2BB0D4"/>
                </a:solidFill>
              </a:rPr>
              <a:t>lgoritmin pääpiirteet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279" name="Google Shape;279;p43"/>
          <p:cNvSpPr/>
          <p:nvPr/>
        </p:nvSpPr>
        <p:spPr>
          <a:xfrm>
            <a:off x="805146" y="944027"/>
            <a:ext cx="1869480" cy="84380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B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3"/>
          <p:cNvSpPr txBox="1"/>
          <p:nvPr>
            <p:ph type="title"/>
          </p:nvPr>
        </p:nvSpPr>
        <p:spPr>
          <a:xfrm>
            <a:off x="3325324" y="941200"/>
            <a:ext cx="452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/>
              <a:t>Alku: vihapuhetta vai ei?</a:t>
            </a:r>
            <a:endParaRPr/>
          </a:p>
        </p:txBody>
      </p:sp>
      <p:sp>
        <p:nvSpPr>
          <p:cNvPr id="281" name="Google Shape;281;p43"/>
          <p:cNvSpPr/>
          <p:nvPr/>
        </p:nvSpPr>
        <p:spPr>
          <a:xfrm>
            <a:off x="884875" y="1980975"/>
            <a:ext cx="1622700" cy="1114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DB8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3"/>
          <p:cNvSpPr txBox="1"/>
          <p:nvPr>
            <p:ph type="title"/>
          </p:nvPr>
        </p:nvSpPr>
        <p:spPr>
          <a:xfrm>
            <a:off x="3325325" y="1882388"/>
            <a:ext cx="513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/>
              <a:t>Erilaisia toimintavaihtoehtoja-&gt; mitä niistä seuraa ko. verkkoympäristössä.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83" name="Google Shape;283;p43"/>
          <p:cNvSpPr/>
          <p:nvPr/>
        </p:nvSpPr>
        <p:spPr>
          <a:xfrm>
            <a:off x="845088" y="3214795"/>
            <a:ext cx="2393375" cy="1114950"/>
          </a:xfrm>
          <a:prstGeom prst="flowChartDecision">
            <a:avLst/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43"/>
          <p:cNvCxnSpPr>
            <a:stCxn id="283" idx="3"/>
          </p:cNvCxnSpPr>
          <p:nvPr/>
        </p:nvCxnSpPr>
        <p:spPr>
          <a:xfrm flipH="1" rot="10800000">
            <a:off x="3238463" y="3764770"/>
            <a:ext cx="653700" cy="7500"/>
          </a:xfrm>
          <a:prstGeom prst="straightConnector1">
            <a:avLst/>
          </a:prstGeom>
          <a:noFill/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5" name="Google Shape;285;p43"/>
          <p:cNvCxnSpPr>
            <a:stCxn id="283" idx="2"/>
          </p:cNvCxnSpPr>
          <p:nvPr/>
        </p:nvCxnSpPr>
        <p:spPr>
          <a:xfrm>
            <a:off x="2041775" y="4329745"/>
            <a:ext cx="0" cy="449700"/>
          </a:xfrm>
          <a:prstGeom prst="straightConnector1">
            <a:avLst/>
          </a:prstGeom>
          <a:noFill/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6" name="Google Shape;286;p43"/>
          <p:cNvSpPr txBox="1"/>
          <p:nvPr>
            <p:ph type="title"/>
          </p:nvPr>
        </p:nvSpPr>
        <p:spPr>
          <a:xfrm>
            <a:off x="4116300" y="3873757"/>
            <a:ext cx="5037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/>
              <a:t>Päätös: miten toimit?</a:t>
            </a:r>
            <a:endParaRPr/>
          </a:p>
        </p:txBody>
      </p:sp>
      <p:sp>
        <p:nvSpPr>
          <p:cNvPr id="287" name="Google Shape;287;p43"/>
          <p:cNvSpPr txBox="1"/>
          <p:nvPr>
            <p:ph type="title"/>
          </p:nvPr>
        </p:nvSpPr>
        <p:spPr>
          <a:xfrm>
            <a:off x="2001300" y="4253550"/>
            <a:ext cx="930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i" sz="1400">
                <a:solidFill>
                  <a:srgbClr val="5D7C8A"/>
                </a:solidFill>
              </a:rPr>
              <a:t>KYLLÄ</a:t>
            </a:r>
            <a:endParaRPr b="1" sz="1400">
              <a:solidFill>
                <a:srgbClr val="5D7C8A"/>
              </a:solidFill>
            </a:endParaRPr>
          </a:p>
        </p:txBody>
      </p:sp>
      <p:sp>
        <p:nvSpPr>
          <p:cNvPr id="288" name="Google Shape;288;p43"/>
          <p:cNvSpPr txBox="1"/>
          <p:nvPr>
            <p:ph type="title"/>
          </p:nvPr>
        </p:nvSpPr>
        <p:spPr>
          <a:xfrm>
            <a:off x="3197525" y="3405970"/>
            <a:ext cx="573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i" sz="1400">
                <a:solidFill>
                  <a:srgbClr val="5D7C8A"/>
                </a:solidFill>
              </a:rPr>
              <a:t>EI</a:t>
            </a:r>
            <a:endParaRPr b="1" sz="1400">
              <a:solidFill>
                <a:srgbClr val="5D7C8A"/>
              </a:solidFill>
            </a:endParaRPr>
          </a:p>
        </p:txBody>
      </p:sp>
      <p:sp>
        <p:nvSpPr>
          <p:cNvPr id="289" name="Google Shape;289;p43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3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/>
          <p:nvPr>
            <p:ph type="title"/>
          </p:nvPr>
        </p:nvSpPr>
        <p:spPr>
          <a:xfrm>
            <a:off x="559600" y="411625"/>
            <a:ext cx="86481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i">
                <a:solidFill>
                  <a:srgbClr val="2BB0D4"/>
                </a:solidFill>
              </a:rPr>
              <a:t>Paritehtävä: k</a:t>
            </a:r>
            <a:r>
              <a:rPr b="1" lang="fi">
                <a:solidFill>
                  <a:srgbClr val="2BB0D4"/>
                </a:solidFill>
              </a:rPr>
              <a:t>eksikää esimerkki: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296" name="Google Shape;296;p44"/>
          <p:cNvSpPr txBox="1"/>
          <p:nvPr>
            <p:ph idx="1" type="body"/>
          </p:nvPr>
        </p:nvSpPr>
        <p:spPr>
          <a:xfrm>
            <a:off x="559600" y="9351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>
                <a:solidFill>
                  <a:schemeClr val="dk1"/>
                </a:solidFill>
              </a:rPr>
              <a:t>Miettikää kommenttia, kuvaa, videota tai pelitilannetta, jossa jollekulle ollaan ilkeitä. Millainen se on?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>
                <a:solidFill>
                  <a:schemeClr val="dk1"/>
                </a:solidFill>
              </a:rPr>
              <a:t>Onko kyse vihapuheesta vai muuten vaan ikävästä käytöksestä? Mistä sen huomaa?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>
                <a:solidFill>
                  <a:schemeClr val="dk1"/>
                </a:solidFill>
              </a:rPr>
              <a:t>Miten tilanteen huomanneet voisivat toimia?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>
                <a:solidFill>
                  <a:schemeClr val="dk1"/>
                </a:solidFill>
              </a:rPr>
              <a:t>Mitä arvelette, mitä eri toimintatavoista seuraisi?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i">
                <a:solidFill>
                  <a:schemeClr val="dk1"/>
                </a:solidFill>
              </a:rPr>
              <a:t>Valitkaa paras vaihtoehto.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7" name="Google Shape;297;p44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4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5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5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5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5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