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7B68CA9-2A26-4530-8E62-84B880A50A09}">
  <a:tblStyle styleId="{17B68CA9-2A26-4530-8E62-84B880A50A0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" name="Google Shape;4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7" name="Google Shape;33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8" name="Google Shape;36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6" name="Google Shape;40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0" name="Google Shape;43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9" name="Google Shape;44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2" name="Google Shape;46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5" name="Google Shape;485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5" name="Google Shape;505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8" name="Google Shape;528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7" name="Google Shape;537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T_DARK">
  <p:cSld name="IT_DARK">
    <p:bg>
      <p:bgPr>
        <a:solidFill>
          <a:srgbClr val="2C3E50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548640" y="6382512"/>
            <a:ext cx="93268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5DBDB"/>
              </a:buClr>
              <a:buSzPts val="1000"/>
              <a:buFont typeface="Inter"/>
              <a:buNone/>
            </a:pPr>
            <a:r>
              <a:rPr b="0" i="0" lang="en-US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rPr>
              <a:t>© 2026 Mark Anderson  ·  IDEAL Thinkers  ·  CC BY-NC-SA 4.0  ·  ictevangelist.com</a:t>
            </a:r>
            <a:endParaRPr b="0"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9966960" y="6382512"/>
            <a:ext cx="12344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D5DBDB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rPr>
              <a:t>Y6 L6</a:t>
            </a:r>
            <a:endParaRPr b="0"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T_LIGHT">
  <p:cSld name="IT_LIGHT"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548640" y="6382512"/>
            <a:ext cx="93268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000"/>
              <a:buFont typeface="Inter"/>
              <a:buNone/>
            </a:pPr>
            <a:r>
              <a:rPr b="0" i="0" lang="en-US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rPr>
              <a:t>© 2026 Mark Anderson  ·  IDEAL Thinkers  ·  CC BY-NC-SA 4.0  ·  ictevangelist.com</a:t>
            </a:r>
            <a:endParaRPr b="0"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9966960" y="6382512"/>
            <a:ext cx="12344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rPr>
              <a:t>Y6 L6</a:t>
            </a:r>
            <a:endParaRPr b="0"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29.png"/><Relationship Id="rId5" Type="http://schemas.openxmlformats.org/officeDocument/2006/relationships/image" Target="../media/image20.png"/><Relationship Id="rId6" Type="http://schemas.openxmlformats.org/officeDocument/2006/relationships/image" Target="../media/image13.png"/><Relationship Id="rId7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5" Type="http://schemas.openxmlformats.org/officeDocument/2006/relationships/image" Target="../media/image23.png"/><Relationship Id="rId6" Type="http://schemas.openxmlformats.org/officeDocument/2006/relationships/image" Target="../media/image1.png"/><Relationship Id="rId7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5" Type="http://schemas.openxmlformats.org/officeDocument/2006/relationships/image" Target="../media/image19.png"/><Relationship Id="rId6" Type="http://schemas.openxmlformats.org/officeDocument/2006/relationships/image" Target="../media/image7.png"/><Relationship Id="rId7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Relationship Id="rId4" Type="http://schemas.openxmlformats.org/officeDocument/2006/relationships/image" Target="../media/image25.png"/><Relationship Id="rId5" Type="http://schemas.openxmlformats.org/officeDocument/2006/relationships/image" Target="../media/image19.png"/><Relationship Id="rId6" Type="http://schemas.openxmlformats.org/officeDocument/2006/relationships/image" Target="../media/image24.png"/><Relationship Id="rId7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/>
        </p:nvSpPr>
        <p:spPr>
          <a:xfrm>
            <a:off x="548640" y="457200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IDEAL Thinkers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" name="Google Shape;26;p5"/>
          <p:cNvSpPr txBox="1"/>
          <p:nvPr/>
        </p:nvSpPr>
        <p:spPr>
          <a:xfrm>
            <a:off x="548640" y="86868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5DBDB"/>
              </a:buClr>
              <a:buSzPts val="1300"/>
              <a:buFont typeface="Inter"/>
              <a:buNone/>
            </a:pPr>
            <a:r>
              <a:rPr i="0" lang="en-US" sz="1300" u="none" cap="none" strike="noStrike">
                <a:solidFill>
                  <a:srgbClr val="D5DBDB"/>
                </a:solidFill>
                <a:latin typeface="Poppins"/>
                <a:ea typeface="Poppins"/>
                <a:cs typeface="Poppins"/>
                <a:sym typeface="Poppins"/>
              </a:rPr>
              <a:t>AI Literacy for Primary Schools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" name="Google Shape;27;p5"/>
          <p:cNvSpPr/>
          <p:nvPr/>
        </p:nvSpPr>
        <p:spPr>
          <a:xfrm>
            <a:off x="548640" y="1737360"/>
            <a:ext cx="3017520" cy="502920"/>
          </a:xfrm>
          <a:prstGeom prst="roundRect">
            <a:avLst>
              <a:gd fmla="val 49091" name="adj"/>
            </a:avLst>
          </a:prstGeom>
          <a:solidFill>
            <a:srgbClr val="922B21"/>
          </a:solidFill>
          <a:ln cap="flat" cmpd="sng" w="12700">
            <a:solidFill>
              <a:srgbClr val="922B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/>
        </p:nvSpPr>
        <p:spPr>
          <a:xfrm>
            <a:off x="548640" y="1737360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Year 6  ·  Lesson 6</a:t>
            </a:r>
            <a:endParaRPr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" name="Google Shape;29;p5"/>
          <p:cNvSpPr txBox="1"/>
          <p:nvPr/>
        </p:nvSpPr>
        <p:spPr>
          <a:xfrm>
            <a:off x="548640" y="2423160"/>
            <a:ext cx="749808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Exo 2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AI for Good Design Studio</a:t>
            </a:r>
            <a:endParaRPr b="0" i="0" sz="4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" name="Google Shape;30;p5"/>
          <p:cNvSpPr txBox="1"/>
          <p:nvPr/>
        </p:nvSpPr>
        <p:spPr>
          <a:xfrm>
            <a:off x="548640" y="3977640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B7A1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F5B7A1"/>
                </a:solidFill>
                <a:latin typeface="Poppins"/>
                <a:ea typeface="Poppins"/>
                <a:cs typeface="Poppins"/>
                <a:sym typeface="Poppins"/>
              </a:rPr>
              <a:t>Big question: </a:t>
            </a:r>
            <a:r>
              <a:rPr b="0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How can we design AI that really helps people?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" name="Google Shape;31;p5"/>
          <p:cNvSpPr txBox="1"/>
          <p:nvPr/>
        </p:nvSpPr>
        <p:spPr>
          <a:xfrm>
            <a:off x="548640" y="49834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5DBDB"/>
              </a:buClr>
              <a:buSzPts val="1200"/>
              <a:buFont typeface="Inter"/>
              <a:buNone/>
            </a:pPr>
            <a:r>
              <a:rPr i="0" lang="en-US" sz="1200" u="none" cap="none" strike="noStrike">
                <a:solidFill>
                  <a:srgbClr val="D5DBDB"/>
                </a:solidFill>
                <a:latin typeface="Poppins"/>
                <a:ea typeface="Poppins"/>
                <a:cs typeface="Poppins"/>
                <a:sym typeface="Poppins"/>
              </a:rPr>
              <a:t>Today: all five IDEAL habits</a:t>
            </a:r>
            <a:endParaRPr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" name="Google Shape;32;p5"/>
          <p:cNvSpPr/>
          <p:nvPr/>
        </p:nvSpPr>
        <p:spPr>
          <a:xfrm>
            <a:off x="548640" y="5349240"/>
            <a:ext cx="731520" cy="731520"/>
          </a:xfrm>
          <a:prstGeom prst="roundRect">
            <a:avLst>
              <a:gd fmla="val 10000" name="adj"/>
            </a:avLst>
          </a:prstGeom>
          <a:solidFill>
            <a:srgbClr val="2980B9"/>
          </a:solidFill>
          <a:ln cap="flat" cmpd="sng" w="12700">
            <a:solidFill>
              <a:srgbClr val="2980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5"/>
          <p:cNvSpPr txBox="1"/>
          <p:nvPr/>
        </p:nvSpPr>
        <p:spPr>
          <a:xfrm>
            <a:off x="548640" y="5349240"/>
            <a:ext cx="731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Exo 2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</a:t>
            </a:r>
            <a:endParaRPr b="0" i="0" sz="2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1353312" y="5349240"/>
            <a:ext cx="731520" cy="731520"/>
          </a:xfrm>
          <a:prstGeom prst="roundRect">
            <a:avLst>
              <a:gd fmla="val 10000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 txBox="1"/>
          <p:nvPr/>
        </p:nvSpPr>
        <p:spPr>
          <a:xfrm>
            <a:off x="1353312" y="5349240"/>
            <a:ext cx="731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Exo 2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D</a:t>
            </a:r>
            <a:endParaRPr b="0" i="0" sz="2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" name="Google Shape;36;p5"/>
          <p:cNvSpPr/>
          <p:nvPr/>
        </p:nvSpPr>
        <p:spPr>
          <a:xfrm>
            <a:off x="2157984" y="5349240"/>
            <a:ext cx="731520" cy="731520"/>
          </a:xfrm>
          <a:prstGeom prst="roundRect">
            <a:avLst>
              <a:gd fmla="val 10000" name="adj"/>
            </a:avLst>
          </a:prstGeom>
          <a:solidFill>
            <a:srgbClr val="16A085"/>
          </a:solidFill>
          <a:ln cap="flat" cmpd="sng" w="12700">
            <a:solidFill>
              <a:srgbClr val="16A0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 txBox="1"/>
          <p:nvPr/>
        </p:nvSpPr>
        <p:spPr>
          <a:xfrm>
            <a:off x="2157984" y="5349240"/>
            <a:ext cx="731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Exo 2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E</a:t>
            </a:r>
            <a:endParaRPr b="0" i="0" sz="2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" name="Google Shape;38;p5"/>
          <p:cNvSpPr/>
          <p:nvPr/>
        </p:nvSpPr>
        <p:spPr>
          <a:xfrm>
            <a:off x="2962656" y="5349240"/>
            <a:ext cx="731520" cy="731520"/>
          </a:xfrm>
          <a:prstGeom prst="roundRect">
            <a:avLst>
              <a:gd fmla="val 10000" name="adj"/>
            </a:avLst>
          </a:prstGeom>
          <a:solidFill>
            <a:srgbClr val="D35400"/>
          </a:solidFill>
          <a:ln cap="flat" cmpd="sng" w="12700">
            <a:solidFill>
              <a:srgbClr val="D354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5"/>
          <p:cNvSpPr txBox="1"/>
          <p:nvPr/>
        </p:nvSpPr>
        <p:spPr>
          <a:xfrm>
            <a:off x="2962656" y="5349240"/>
            <a:ext cx="731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Exo 2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A</a:t>
            </a:r>
            <a:endParaRPr b="0" i="0" sz="2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" name="Google Shape;40;p5"/>
          <p:cNvSpPr/>
          <p:nvPr/>
        </p:nvSpPr>
        <p:spPr>
          <a:xfrm>
            <a:off x="3767328" y="5349240"/>
            <a:ext cx="731520" cy="731520"/>
          </a:xfrm>
          <a:prstGeom prst="roundRect">
            <a:avLst>
              <a:gd fmla="val 10000" name="adj"/>
            </a:avLst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5"/>
          <p:cNvSpPr txBox="1"/>
          <p:nvPr/>
        </p:nvSpPr>
        <p:spPr>
          <a:xfrm>
            <a:off x="3767328" y="5349240"/>
            <a:ext cx="731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Exo 2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L</a:t>
            </a:r>
            <a:endParaRPr b="0" i="0" sz="2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" name="Google Shape;42;p5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D5DBD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D5DBD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Session 1: Remember when...?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" name="Google Shape;49;p6"/>
          <p:cNvSpPr txBox="1"/>
          <p:nvPr/>
        </p:nvSpPr>
        <p:spPr>
          <a:xfrm>
            <a:off x="548640" y="132588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Show me on your whiteboard. No looking back!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548640" y="187452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6"/>
          <p:cNvSpPr/>
          <p:nvPr/>
        </p:nvSpPr>
        <p:spPr>
          <a:xfrm>
            <a:off x="777240" y="210312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6"/>
          <p:cNvSpPr txBox="1"/>
          <p:nvPr/>
        </p:nvSpPr>
        <p:spPr>
          <a:xfrm>
            <a:off x="777240" y="210312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" name="Google Shape;53;p6"/>
          <p:cNvSpPr txBox="1"/>
          <p:nvPr/>
        </p:nvSpPr>
        <p:spPr>
          <a:xfrm>
            <a:off x="1508760" y="203911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What does accountable mean?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" name="Google Shape;54;p6"/>
          <p:cNvSpPr/>
          <p:nvPr/>
        </p:nvSpPr>
        <p:spPr>
          <a:xfrm>
            <a:off x="1463040" y="320040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6"/>
          <p:cNvSpPr txBox="1"/>
          <p:nvPr/>
        </p:nvSpPr>
        <p:spPr>
          <a:xfrm>
            <a:off x="1572768" y="320040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lang="en-US" sz="13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Answering for what you did, and putting it right.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" name="Google Shape;56;p6"/>
          <p:cNvSpPr/>
          <p:nvPr/>
        </p:nvSpPr>
        <p:spPr>
          <a:xfrm>
            <a:off x="6172200" y="187452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6"/>
          <p:cNvSpPr/>
          <p:nvPr/>
        </p:nvSpPr>
        <p:spPr>
          <a:xfrm>
            <a:off x="6400800" y="210312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6"/>
          <p:cNvSpPr txBox="1"/>
          <p:nvPr/>
        </p:nvSpPr>
        <p:spPr>
          <a:xfrm>
            <a:off x="6400800" y="210312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9" name="Google Shape;59;p6"/>
          <p:cNvSpPr txBox="1"/>
          <p:nvPr/>
        </p:nvSpPr>
        <p:spPr>
          <a:xfrm>
            <a:off x="7132320" y="203911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How can an AI image tool repeat a stereotype?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" name="Google Shape;60;p6"/>
          <p:cNvSpPr/>
          <p:nvPr/>
        </p:nvSpPr>
        <p:spPr>
          <a:xfrm>
            <a:off x="7086600" y="320040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6"/>
          <p:cNvSpPr txBox="1"/>
          <p:nvPr/>
        </p:nvSpPr>
        <p:spPr>
          <a:xfrm>
            <a:off x="7196328" y="320040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It repeats the most common pattern.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548640" y="388620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6"/>
          <p:cNvSpPr/>
          <p:nvPr/>
        </p:nvSpPr>
        <p:spPr>
          <a:xfrm>
            <a:off x="777240" y="411480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6"/>
          <p:cNvSpPr txBox="1"/>
          <p:nvPr/>
        </p:nvSpPr>
        <p:spPr>
          <a:xfrm>
            <a:off x="777240" y="411480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6"/>
          <p:cNvSpPr txBox="1"/>
          <p:nvPr/>
        </p:nvSpPr>
        <p:spPr>
          <a:xfrm>
            <a:off x="1508760" y="405079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Name one real way AI is helping the planet.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" name="Google Shape;66;p6"/>
          <p:cNvSpPr/>
          <p:nvPr/>
        </p:nvSpPr>
        <p:spPr>
          <a:xfrm>
            <a:off x="1463040" y="521208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 txBox="1"/>
          <p:nvPr/>
        </p:nvSpPr>
        <p:spPr>
          <a:xfrm>
            <a:off x="1572768" y="521208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Listening for chainsaws in rainforests.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" name="Google Shape;68;p6"/>
          <p:cNvSpPr/>
          <p:nvPr/>
        </p:nvSpPr>
        <p:spPr>
          <a:xfrm>
            <a:off x="6172200" y="388620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6"/>
          <p:cNvSpPr/>
          <p:nvPr/>
        </p:nvSpPr>
        <p:spPr>
          <a:xfrm>
            <a:off x="6400800" y="411480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6"/>
          <p:cNvSpPr txBox="1"/>
          <p:nvPr/>
        </p:nvSpPr>
        <p:spPr>
          <a:xfrm>
            <a:off x="6400800" y="411480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4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" name="Google Shape;71;p6"/>
          <p:cNvSpPr txBox="1"/>
          <p:nvPr/>
        </p:nvSpPr>
        <p:spPr>
          <a:xfrm>
            <a:off x="7132320" y="405079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Name one rule from Chatty's Rulebook for a children's chatbot.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" name="Google Shape;72;p6"/>
          <p:cNvSpPr/>
          <p:nvPr/>
        </p:nvSpPr>
        <p:spPr>
          <a:xfrm>
            <a:off x="7086600" y="521208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6"/>
          <p:cNvSpPr txBox="1"/>
          <p:nvPr/>
        </p:nvSpPr>
        <p:spPr>
          <a:xfrm>
            <a:off x="7196328" y="521208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Say when unsure, or point to trusted adults.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" name="Google Shape;74;p6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7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Two sessions, one big design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1" name="Google Shape;81;p7"/>
          <p:cNvSpPr/>
          <p:nvPr/>
        </p:nvSpPr>
        <p:spPr>
          <a:xfrm>
            <a:off x="548640" y="1417320"/>
            <a:ext cx="5394960" cy="3383280"/>
          </a:xfrm>
          <a:prstGeom prst="roundRect">
            <a:avLst>
              <a:gd fmla="val 3243" name="adj"/>
            </a:avLst>
          </a:prstGeom>
          <a:solidFill>
            <a:srgbClr val="EBF5FB"/>
          </a:solidFill>
          <a:ln cap="flat" cmpd="sng" w="254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encilAlt" id="82" name="Google Shape;8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0" y="1572768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7"/>
          <p:cNvSpPr txBox="1"/>
          <p:nvPr/>
        </p:nvSpPr>
        <p:spPr>
          <a:xfrm>
            <a:off x="1463040" y="1527048"/>
            <a:ext cx="4297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2400"/>
              <a:buFont typeface="Exo 2"/>
              <a:buNone/>
            </a:pPr>
            <a:r>
              <a:rPr b="1" i="0" lang="en-US" sz="24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Session 1: Design</a:t>
            </a:r>
            <a:endParaRPr b="0" i="0" sz="2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" name="Google Shape;84;p7"/>
          <p:cNvSpPr/>
          <p:nvPr/>
        </p:nvSpPr>
        <p:spPr>
          <a:xfrm>
            <a:off x="6217920" y="1417320"/>
            <a:ext cx="5394960" cy="3383280"/>
          </a:xfrm>
          <a:prstGeom prst="roundRect">
            <a:avLst>
              <a:gd fmla="val 3243" name="adj"/>
            </a:avLst>
          </a:prstGeom>
          <a:solidFill>
            <a:srgbClr val="FDEBD0"/>
          </a:solidFill>
          <a:ln cap="flat" cmpd="sng" w="254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ullhorn" id="85" name="Google Shape;8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46520" y="1572768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7"/>
          <p:cNvSpPr txBox="1"/>
          <p:nvPr/>
        </p:nvSpPr>
        <p:spPr>
          <a:xfrm>
            <a:off x="7132320" y="1527048"/>
            <a:ext cx="4297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400"/>
              <a:buFont typeface="Exo 2"/>
              <a:buNone/>
            </a:pPr>
            <a:r>
              <a:rPr b="1" i="0" lang="en-US" sz="24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Session 2: Audit and pitch</a:t>
            </a:r>
            <a:endParaRPr b="0" i="0" sz="2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7" name="Google Shape;87;p7"/>
          <p:cNvSpPr txBox="1"/>
          <p:nvPr/>
        </p:nvSpPr>
        <p:spPr>
          <a:xfrm>
            <a:off x="822960" y="2286000"/>
            <a:ext cx="4846320" cy="585216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Choose a real problem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8" name="Google Shape;88;p7"/>
          <p:cNvSpPr txBox="1"/>
          <p:nvPr/>
        </p:nvSpPr>
        <p:spPr>
          <a:xfrm>
            <a:off x="822960" y="2907792"/>
            <a:ext cx="4846320" cy="585216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Decide if AI is the right tool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" name="Google Shape;89;p7"/>
          <p:cNvSpPr txBox="1"/>
          <p:nvPr/>
        </p:nvSpPr>
        <p:spPr>
          <a:xfrm>
            <a:off x="822960" y="3529584"/>
            <a:ext cx="4846320" cy="585216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Design an AI helper on the AI Loop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0" name="Google Shape;90;p7"/>
          <p:cNvSpPr txBox="1"/>
          <p:nvPr/>
        </p:nvSpPr>
        <p:spPr>
          <a:xfrm>
            <a:off x="6492240" y="2286000"/>
            <a:ext cx="4846320" cy="585216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Run an IDEAL audit, and fix what fails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1" name="Google Shape;91;p7"/>
          <p:cNvSpPr txBox="1"/>
          <p:nvPr/>
        </p:nvSpPr>
        <p:spPr>
          <a:xfrm>
            <a:off x="6492240" y="2907792"/>
            <a:ext cx="4846320" cy="585216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Pitch your design to the panel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" name="Google Shape;92;p7"/>
          <p:cNvSpPr txBox="1"/>
          <p:nvPr/>
        </p:nvSpPr>
        <p:spPr>
          <a:xfrm>
            <a:off x="6492240" y="3529584"/>
            <a:ext cx="4846320" cy="585216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Write your AI learning promise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3" name="Google Shape;93;p7"/>
          <p:cNvSpPr/>
          <p:nvPr/>
        </p:nvSpPr>
        <p:spPr>
          <a:xfrm>
            <a:off x="548640" y="4983480"/>
            <a:ext cx="11064240" cy="731520"/>
          </a:xfrm>
          <a:prstGeom prst="roundRect">
            <a:avLst>
              <a:gd fmla="val 15000" name="adj"/>
            </a:avLst>
          </a:prstGeom>
          <a:solidFill>
            <a:srgbClr val="FEF5E7"/>
          </a:solidFill>
          <a:ln cap="flat" cmpd="sng" w="12700">
            <a:solidFill>
              <a:srgbClr val="FEF5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7"/>
          <p:cNvSpPr txBox="1"/>
          <p:nvPr/>
        </p:nvSpPr>
        <p:spPr>
          <a:xfrm>
            <a:off x="777240" y="4983480"/>
            <a:ext cx="1060704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Everything you have learned since Year 1 goes into this design.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5" name="Google Shape;95;p7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What would you fix?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2" name="Google Shape;102;p8"/>
          <p:cNvSpPr/>
          <p:nvPr/>
        </p:nvSpPr>
        <p:spPr>
          <a:xfrm>
            <a:off x="548640" y="1600200"/>
            <a:ext cx="6583680" cy="4023360"/>
          </a:xfrm>
          <a:prstGeom prst="roundRect">
            <a:avLst>
              <a:gd fmla="val 2727" name="adj"/>
            </a:avLst>
          </a:prstGeom>
          <a:solidFill>
            <a:srgbClr val="E8F6F3"/>
          </a:solidFill>
          <a:ln cap="flat" cmpd="sng" w="12700">
            <a:solidFill>
              <a:srgbClr val="E8F6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8"/>
          <p:cNvSpPr txBox="1"/>
          <p:nvPr/>
        </p:nvSpPr>
        <p:spPr>
          <a:xfrm>
            <a:off x="868680" y="1828800"/>
            <a:ext cx="594360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655"/>
              </a:buClr>
              <a:buSzPts val="2800"/>
              <a:buFont typeface="Exo 2"/>
              <a:buNone/>
            </a:pPr>
            <a:r>
              <a:rPr b="1" i="0" lang="en-US" sz="2800" u="none" cap="none" strike="noStrike">
                <a:solidFill>
                  <a:srgbClr val="0E6655"/>
                </a:solidFill>
                <a:latin typeface="Exo 2"/>
                <a:ea typeface="Exo 2"/>
                <a:cs typeface="Exo 2"/>
                <a:sym typeface="Exo 2"/>
              </a:rPr>
              <a:t>What is one problem in our school or community you wish someone would fix?</a:t>
            </a:r>
            <a:endParaRPr b="0" i="0" sz="2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4" name="Google Shape;104;p8"/>
          <p:cNvSpPr txBox="1"/>
          <p:nvPr/>
        </p:nvSpPr>
        <p:spPr>
          <a:xfrm>
            <a:off x="868680" y="3383280"/>
            <a:ext cx="59436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Lost property piling up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5" name="Google Shape;105;p8"/>
          <p:cNvSpPr txBox="1"/>
          <p:nvPr/>
        </p:nvSpPr>
        <p:spPr>
          <a:xfrm>
            <a:off x="868680" y="4023360"/>
            <a:ext cx="59436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Litter on the way to school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6" name="Google Shape;106;p8"/>
          <p:cNvSpPr txBox="1"/>
          <p:nvPr/>
        </p:nvSpPr>
        <p:spPr>
          <a:xfrm>
            <a:off x="868680" y="4663440"/>
            <a:ext cx="59436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Char char="•"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New pupils who do not know anyone yet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7" name="Google Shape;107;p8"/>
          <p:cNvSpPr/>
          <p:nvPr/>
        </p:nvSpPr>
        <p:spPr>
          <a:xfrm>
            <a:off x="7452360" y="1600200"/>
            <a:ext cx="4160520" cy="4023360"/>
          </a:xfrm>
          <a:prstGeom prst="roundRect">
            <a:avLst>
              <a:gd fmla="val 2727" name="adj"/>
            </a:avLst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8"/>
          <p:cNvSpPr txBox="1"/>
          <p:nvPr/>
        </p:nvSpPr>
        <p:spPr>
          <a:xfrm>
            <a:off x="7726680" y="182880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Exo 2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Talk partners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9" name="Google Shape;109;p8"/>
          <p:cNvSpPr txBox="1"/>
          <p:nvPr/>
        </p:nvSpPr>
        <p:spPr>
          <a:xfrm>
            <a:off x="7726680" y="2377440"/>
            <a:ext cx="3657600" cy="301752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Poppins"/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Who does the problem affect?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Poppins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Poppins"/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What would "fixed" look like?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Poppins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Poppins"/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Would AI help, or would people do it better?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0" name="Google Shape;110;p8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Today we are learning to...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7" name="Google Shape;117;p9"/>
          <p:cNvSpPr/>
          <p:nvPr/>
        </p:nvSpPr>
        <p:spPr>
          <a:xfrm>
            <a:off x="548640" y="1783080"/>
            <a:ext cx="640080" cy="640080"/>
          </a:xfrm>
          <a:prstGeom prst="ellipse">
            <a:avLst/>
          </a:prstGeom>
          <a:solidFill>
            <a:srgbClr val="D4EFD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9"/>
          <p:cNvSpPr txBox="1"/>
          <p:nvPr/>
        </p:nvSpPr>
        <p:spPr>
          <a:xfrm>
            <a:off x="548640" y="17830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1E8449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9" name="Google Shape;119;p9"/>
          <p:cNvSpPr txBox="1"/>
          <p:nvPr/>
        </p:nvSpPr>
        <p:spPr>
          <a:xfrm>
            <a:off x="1417320" y="1645920"/>
            <a:ext cx="10058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 can </a:t>
            </a:r>
            <a:r>
              <a:rPr b="0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choose a real problem and decide whether AI is the right tool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0" name="Google Shape;120;p9"/>
          <p:cNvSpPr/>
          <p:nvPr/>
        </p:nvSpPr>
        <p:spPr>
          <a:xfrm>
            <a:off x="548640" y="3017520"/>
            <a:ext cx="640080" cy="640080"/>
          </a:xfrm>
          <a:prstGeom prst="ellipse">
            <a:avLst/>
          </a:prstGeom>
          <a:solidFill>
            <a:srgbClr val="D4EFD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9"/>
          <p:cNvSpPr txBox="1"/>
          <p:nvPr/>
        </p:nvSpPr>
        <p:spPr>
          <a:xfrm>
            <a:off x="548640" y="301752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1E8449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2" name="Google Shape;122;p9"/>
          <p:cNvSpPr txBox="1"/>
          <p:nvPr/>
        </p:nvSpPr>
        <p:spPr>
          <a:xfrm>
            <a:off x="1417320" y="2880360"/>
            <a:ext cx="10058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 can </a:t>
            </a:r>
            <a:r>
              <a:rPr b="0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design an AI helper on the AI Loop and test it with an IDEAL audit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3" name="Google Shape;123;p9"/>
          <p:cNvSpPr/>
          <p:nvPr/>
        </p:nvSpPr>
        <p:spPr>
          <a:xfrm>
            <a:off x="548640" y="4251960"/>
            <a:ext cx="640080" cy="640080"/>
          </a:xfrm>
          <a:prstGeom prst="ellipse">
            <a:avLst/>
          </a:prstGeom>
          <a:solidFill>
            <a:srgbClr val="D4EFD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9"/>
          <p:cNvSpPr txBox="1"/>
          <p:nvPr/>
        </p:nvSpPr>
        <p:spPr>
          <a:xfrm>
            <a:off x="548640" y="425196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1E8449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5" name="Google Shape;125;p9"/>
          <p:cNvSpPr txBox="1"/>
          <p:nvPr/>
        </p:nvSpPr>
        <p:spPr>
          <a:xfrm>
            <a:off x="1417320" y="4114800"/>
            <a:ext cx="10058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 can </a:t>
            </a:r>
            <a:r>
              <a:rPr lang="en-US" sz="2200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explain how I will use AI for learning and prove the learning is mine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6" name="Google Shape;126;p9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The design brief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3" name="Google Shape;133;p10"/>
          <p:cNvSpPr/>
          <p:nvPr/>
        </p:nvSpPr>
        <p:spPr>
          <a:xfrm>
            <a:off x="54864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E9F7E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MapMarkerAlt" id="134" name="Google Shape;13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0"/>
          <p:cNvSpPr txBox="1"/>
          <p:nvPr/>
        </p:nvSpPr>
        <p:spPr>
          <a:xfrm>
            <a:off x="146304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1E8449"/>
                </a:solidFill>
                <a:latin typeface="Exo 2"/>
                <a:ea typeface="Exo 2"/>
                <a:cs typeface="Exo 2"/>
                <a:sym typeface="Exo 2"/>
              </a:rPr>
              <a:t>Problem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6" name="Google Shape;136;p10"/>
          <p:cNvSpPr txBox="1"/>
          <p:nvPr/>
        </p:nvSpPr>
        <p:spPr>
          <a:xfrm>
            <a:off x="77724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Something real in our school or community, that real people care about.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7" name="Google Shape;137;p10"/>
          <p:cNvSpPr/>
          <p:nvPr/>
        </p:nvSpPr>
        <p:spPr>
          <a:xfrm>
            <a:off x="432816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EBF5FB"/>
          </a:solidFill>
          <a:ln cap="flat" cmpd="sng" w="254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Robot" id="138" name="Google Shape;13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676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0"/>
          <p:cNvSpPr txBox="1"/>
          <p:nvPr/>
        </p:nvSpPr>
        <p:spPr>
          <a:xfrm>
            <a:off x="524256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AI helper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0" name="Google Shape;140;p10"/>
          <p:cNvSpPr txBox="1"/>
          <p:nvPr/>
        </p:nvSpPr>
        <p:spPr>
          <a:xfrm>
            <a:off x="455676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An AI design that helps people, with people in charge.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1" name="Google Shape;141;p10"/>
          <p:cNvSpPr/>
          <p:nvPr/>
        </p:nvSpPr>
        <p:spPr>
          <a:xfrm>
            <a:off x="810768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FDEBD0"/>
          </a:solidFill>
          <a:ln cap="flat" cmpd="sng" w="254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lipboardCheck" id="142" name="Google Shape;142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3628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0"/>
          <p:cNvSpPr txBox="1"/>
          <p:nvPr/>
        </p:nvSpPr>
        <p:spPr>
          <a:xfrm>
            <a:off x="902208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Prove it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4" name="Google Shape;144;p10"/>
          <p:cNvSpPr txBox="1"/>
          <p:nvPr/>
        </p:nvSpPr>
        <p:spPr>
          <a:xfrm>
            <a:off x="833628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Pass the IDEAL audit and convince the panel.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5" name="Google Shape;145;p10"/>
          <p:cNvSpPr/>
          <p:nvPr/>
        </p:nvSpPr>
        <p:spPr>
          <a:xfrm>
            <a:off x="548640" y="4526280"/>
            <a:ext cx="11064240" cy="1143000"/>
          </a:xfrm>
          <a:prstGeom prst="roundRect">
            <a:avLst>
              <a:gd fmla="val 9600" name="adj"/>
            </a:avLst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0"/>
          <p:cNvSpPr txBox="1"/>
          <p:nvPr/>
        </p:nvSpPr>
        <p:spPr>
          <a:xfrm>
            <a:off x="822960" y="4526280"/>
            <a:ext cx="10515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No devices or accounts: real designers start on paper.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7" name="Google Shape;147;p10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/>
          <p:nvPr/>
        </p:nvSpPr>
        <p:spPr>
          <a:xfrm>
            <a:off x="548640" y="411480"/>
            <a:ext cx="6949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Is AI the right tool?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4" name="Google Shape;154;p11"/>
          <p:cNvSpPr/>
          <p:nvPr/>
        </p:nvSpPr>
        <p:spPr>
          <a:xfrm>
            <a:off x="548640" y="1554480"/>
            <a:ext cx="2606040" cy="3611880"/>
          </a:xfrm>
          <a:prstGeom prst="roundRect">
            <a:avLst>
              <a:gd fmla="val 4211" name="adj"/>
            </a:avLst>
          </a:prstGeom>
          <a:solidFill>
            <a:srgbClr val="F8F9F9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1"/>
          <p:cNvSpPr txBox="1"/>
          <p:nvPr/>
        </p:nvSpPr>
        <p:spPr>
          <a:xfrm>
            <a:off x="731520" y="1691640"/>
            <a:ext cx="1737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The problem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Leaf" id="156" name="Google Shape;15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06040" y="1664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1"/>
          <p:cNvSpPr txBox="1"/>
          <p:nvPr/>
        </p:nvSpPr>
        <p:spPr>
          <a:xfrm>
            <a:off x="731520" y="2103120"/>
            <a:ext cx="22860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Plants die in the holidays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8" name="Google Shape;158;p11"/>
          <p:cNvSpPr txBox="1"/>
          <p:nvPr/>
        </p:nvSpPr>
        <p:spPr>
          <a:xfrm>
            <a:off x="731520" y="3246120"/>
            <a:ext cx="228600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Nobody is in school to notice when they are thirsty.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9" name="Google Shape;159;p11"/>
          <p:cNvSpPr/>
          <p:nvPr/>
        </p:nvSpPr>
        <p:spPr>
          <a:xfrm>
            <a:off x="3383280" y="1554480"/>
            <a:ext cx="2606040" cy="3611880"/>
          </a:xfrm>
          <a:prstGeom prst="roundRect">
            <a:avLst>
              <a:gd fmla="val 4211" name="adj"/>
            </a:avLst>
          </a:prstGeom>
          <a:solidFill>
            <a:srgbClr val="F8F9F9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1"/>
          <p:cNvSpPr txBox="1"/>
          <p:nvPr/>
        </p:nvSpPr>
        <p:spPr>
          <a:xfrm>
            <a:off x="3566160" y="1691640"/>
            <a:ext cx="1737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Who it affects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Users" id="161" name="Google Shape;16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0680" y="1664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1"/>
          <p:cNvSpPr txBox="1"/>
          <p:nvPr/>
        </p:nvSpPr>
        <p:spPr>
          <a:xfrm>
            <a:off x="3566160" y="2103120"/>
            <a:ext cx="22860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Our gardening club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3" name="Google Shape;163;p11"/>
          <p:cNvSpPr txBox="1"/>
          <p:nvPr/>
        </p:nvSpPr>
        <p:spPr>
          <a:xfrm>
            <a:off x="3566160" y="3246120"/>
            <a:ext cx="228600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Months of work lost, and the club feels let down.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4" name="Google Shape;164;p11"/>
          <p:cNvSpPr/>
          <p:nvPr/>
        </p:nvSpPr>
        <p:spPr>
          <a:xfrm>
            <a:off x="6217920" y="1554480"/>
            <a:ext cx="2606040" cy="3611880"/>
          </a:xfrm>
          <a:prstGeom prst="roundRect">
            <a:avLst>
              <a:gd fmla="val 4211" name="adj"/>
            </a:avLst>
          </a:prstGeom>
          <a:solidFill>
            <a:srgbClr val="F8F9F9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1"/>
          <p:cNvSpPr txBox="1"/>
          <p:nvPr/>
        </p:nvSpPr>
        <p:spPr>
          <a:xfrm>
            <a:off x="6400800" y="1691640"/>
            <a:ext cx="1737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Without AI?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ClipboardList" id="166" name="Google Shape;16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75320" y="1664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1"/>
          <p:cNvSpPr txBox="1"/>
          <p:nvPr/>
        </p:nvSpPr>
        <p:spPr>
          <a:xfrm>
            <a:off x="6400800" y="2103120"/>
            <a:ext cx="22860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A watering rota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8" name="Google Shape;168;p11"/>
          <p:cNvSpPr txBox="1"/>
          <p:nvPr/>
        </p:nvSpPr>
        <p:spPr>
          <a:xfrm>
            <a:off x="6400800" y="3246120"/>
            <a:ext cx="228600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Good, but nobody can come in every day of the holidays.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9" name="Google Shape;169;p11"/>
          <p:cNvSpPr/>
          <p:nvPr/>
        </p:nvSpPr>
        <p:spPr>
          <a:xfrm>
            <a:off x="9052560" y="1554480"/>
            <a:ext cx="2606040" cy="3611880"/>
          </a:xfrm>
          <a:prstGeom prst="roundRect">
            <a:avLst>
              <a:gd fmla="val 4211" name="adj"/>
            </a:avLst>
          </a:prstGeom>
          <a:solidFill>
            <a:srgbClr val="E8F6F3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1"/>
          <p:cNvSpPr txBox="1"/>
          <p:nvPr/>
        </p:nvSpPr>
        <p:spPr>
          <a:xfrm>
            <a:off x="9235440" y="1691640"/>
            <a:ext cx="1737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Could AI help?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Camera" id="171" name="Google Shape;171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109960" y="1664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1"/>
          <p:cNvSpPr txBox="1"/>
          <p:nvPr/>
        </p:nvSpPr>
        <p:spPr>
          <a:xfrm>
            <a:off x="9235440" y="2103120"/>
            <a:ext cx="22860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Spot thirsty plants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3" name="Google Shape;173;p11"/>
          <p:cNvSpPr txBox="1"/>
          <p:nvPr/>
        </p:nvSpPr>
        <p:spPr>
          <a:xfrm>
            <a:off x="9235440" y="3246120"/>
            <a:ext cx="228600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 camera could spot drooping plants and alert the caretaker. Or would a timer do?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4" name="Google Shape;174;p11"/>
          <p:cNvSpPr/>
          <p:nvPr/>
        </p:nvSpPr>
        <p:spPr>
          <a:xfrm>
            <a:off x="7635240" y="438912"/>
            <a:ext cx="3977640" cy="713232"/>
          </a:xfrm>
          <a:prstGeom prst="roundRect">
            <a:avLst>
              <a:gd fmla="val 50000" name="adj"/>
            </a:avLst>
          </a:prstGeom>
          <a:solidFill>
            <a:srgbClr val="6C3483"/>
          </a:solidFill>
          <a:ln cap="flat" cmpd="sng" w="12700">
            <a:solidFill>
              <a:srgbClr val="6C34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1"/>
          <p:cNvSpPr txBox="1"/>
          <p:nvPr/>
        </p:nvSpPr>
        <p:spPr>
          <a:xfrm>
            <a:off x="7726680" y="484632"/>
            <a:ext cx="621792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D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Compass" id="176" name="Google Shape;176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339328" y="60350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1"/>
          <p:cNvSpPr txBox="1"/>
          <p:nvPr/>
        </p:nvSpPr>
        <p:spPr>
          <a:xfrm>
            <a:off x="8823960" y="43891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oppins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Use it for a goal, deliberately and sparingly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8" name="Google Shape;178;p11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"/>
          <p:cNvSpPr txBox="1"/>
          <p:nvPr/>
        </p:nvSpPr>
        <p:spPr>
          <a:xfrm>
            <a:off x="548640" y="411480"/>
            <a:ext cx="6949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Plant Pal on the AI Loop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5" name="Google Shape;185;p12"/>
          <p:cNvSpPr txBox="1"/>
          <p:nvPr/>
        </p:nvSpPr>
        <p:spPr>
          <a:xfrm>
            <a:off x="548640" y="13716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700"/>
              <a:buFont typeface="Poppins"/>
              <a:buNone/>
            </a:pPr>
            <a:r>
              <a:rPr b="0" i="0" lang="en-US" sz="17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Our design, Plant Pal, uses the AI Loop.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6" name="Google Shape;186;p12"/>
          <p:cNvSpPr/>
          <p:nvPr/>
        </p:nvSpPr>
        <p:spPr>
          <a:xfrm>
            <a:off x="548640" y="2148840"/>
            <a:ext cx="2606040" cy="2377440"/>
          </a:xfrm>
          <a:prstGeom prst="roundRect">
            <a:avLst>
              <a:gd fmla="val 4615" name="adj"/>
            </a:avLst>
          </a:prstGeom>
          <a:solidFill>
            <a:srgbClr val="FFFFFF"/>
          </a:solidFill>
          <a:ln cap="flat" cmpd="sng" w="31750">
            <a:solidFill>
              <a:srgbClr val="2980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2"/>
          <p:cNvSpPr/>
          <p:nvPr/>
        </p:nvSpPr>
        <p:spPr>
          <a:xfrm>
            <a:off x="777240" y="2377440"/>
            <a:ext cx="594360" cy="594360"/>
          </a:xfrm>
          <a:prstGeom prst="ellipse">
            <a:avLst/>
          </a:prstGeom>
          <a:solidFill>
            <a:srgbClr val="2980B9"/>
          </a:solidFill>
          <a:ln cap="flat" cmpd="sng" w="12700">
            <a:solidFill>
              <a:srgbClr val="2980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2"/>
          <p:cNvSpPr txBox="1"/>
          <p:nvPr/>
        </p:nvSpPr>
        <p:spPr>
          <a:xfrm>
            <a:off x="777240" y="2377440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Exo 2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BookOpen" id="189" name="Google Shape;18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1720" y="2350008"/>
            <a:ext cx="594360" cy="59436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2"/>
          <p:cNvSpPr txBox="1"/>
          <p:nvPr/>
        </p:nvSpPr>
        <p:spPr>
          <a:xfrm>
            <a:off x="777240" y="3063240"/>
            <a:ext cx="2194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2800"/>
              <a:buFont typeface="Exo 2"/>
              <a:buNone/>
            </a:pPr>
            <a:r>
              <a:rPr b="1" i="0" lang="en-US" sz="28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Learn</a:t>
            </a:r>
            <a:endParaRPr b="0" i="0" sz="2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1" name="Google Shape;191;p12"/>
          <p:cNvSpPr txBox="1"/>
          <p:nvPr/>
        </p:nvSpPr>
        <p:spPr>
          <a:xfrm>
            <a:off x="777240" y="3611880"/>
            <a:ext cx="21945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Photos of healthy and thirsty plants, labelled by gardeners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2" name="Google Shape;192;p12"/>
          <p:cNvSpPr/>
          <p:nvPr/>
        </p:nvSpPr>
        <p:spPr>
          <a:xfrm>
            <a:off x="3191256" y="3154680"/>
            <a:ext cx="164592" cy="365760"/>
          </a:xfrm>
          <a:prstGeom prst="chevron">
            <a:avLst>
              <a:gd fmla="val 50000" name="adj"/>
            </a:avLst>
          </a:prstGeom>
          <a:solidFill>
            <a:srgbClr val="95A5A6"/>
          </a:solidFill>
          <a:ln cap="flat" cmpd="sng" w="12700">
            <a:solidFill>
              <a:srgbClr val="95A5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2"/>
          <p:cNvSpPr/>
          <p:nvPr/>
        </p:nvSpPr>
        <p:spPr>
          <a:xfrm>
            <a:off x="3383280" y="2148840"/>
            <a:ext cx="2606040" cy="2377440"/>
          </a:xfrm>
          <a:prstGeom prst="roundRect">
            <a:avLst>
              <a:gd fmla="val 4615" name="adj"/>
            </a:avLst>
          </a:prstGeom>
          <a:solidFill>
            <a:srgbClr val="FFFFFF"/>
          </a:solidFill>
          <a:ln cap="flat" cmpd="sng" w="3175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2"/>
          <p:cNvSpPr/>
          <p:nvPr/>
        </p:nvSpPr>
        <p:spPr>
          <a:xfrm>
            <a:off x="3611880" y="2377440"/>
            <a:ext cx="594360" cy="59436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2"/>
          <p:cNvSpPr txBox="1"/>
          <p:nvPr/>
        </p:nvSpPr>
        <p:spPr>
          <a:xfrm>
            <a:off x="3611880" y="2377440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Exo 2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2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Eye" id="196" name="Google Shape;19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66360" y="2350008"/>
            <a:ext cx="594360" cy="59436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2"/>
          <p:cNvSpPr txBox="1"/>
          <p:nvPr/>
        </p:nvSpPr>
        <p:spPr>
          <a:xfrm>
            <a:off x="3611880" y="3063240"/>
            <a:ext cx="2194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2800"/>
              <a:buFont typeface="Exo 2"/>
              <a:buNone/>
            </a:pPr>
            <a:r>
              <a:rPr b="1" i="0" lang="en-US" sz="2800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Spot</a:t>
            </a:r>
            <a:endParaRPr b="0" i="0" sz="2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8" name="Google Shape;198;p12"/>
          <p:cNvSpPr txBox="1"/>
          <p:nvPr/>
        </p:nvSpPr>
        <p:spPr>
          <a:xfrm>
            <a:off x="3611880" y="3611880"/>
            <a:ext cx="21945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Patterns like drooping leaves and dry soil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9" name="Google Shape;199;p12"/>
          <p:cNvSpPr/>
          <p:nvPr/>
        </p:nvSpPr>
        <p:spPr>
          <a:xfrm>
            <a:off x="6025896" y="3154680"/>
            <a:ext cx="164592" cy="365760"/>
          </a:xfrm>
          <a:prstGeom prst="chevron">
            <a:avLst>
              <a:gd fmla="val 50000" name="adj"/>
            </a:avLst>
          </a:prstGeom>
          <a:solidFill>
            <a:srgbClr val="95A5A6"/>
          </a:solidFill>
          <a:ln cap="flat" cmpd="sng" w="12700">
            <a:solidFill>
              <a:srgbClr val="95A5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2"/>
          <p:cNvSpPr/>
          <p:nvPr/>
        </p:nvSpPr>
        <p:spPr>
          <a:xfrm>
            <a:off x="6217920" y="2148840"/>
            <a:ext cx="2606040" cy="2377440"/>
          </a:xfrm>
          <a:prstGeom prst="roundRect">
            <a:avLst>
              <a:gd fmla="val 4615" name="adj"/>
            </a:avLst>
          </a:prstGeom>
          <a:solidFill>
            <a:srgbClr val="FFFFFF"/>
          </a:solidFill>
          <a:ln cap="flat" cmpd="sng" w="31750">
            <a:solidFill>
              <a:srgbClr val="D354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2"/>
          <p:cNvSpPr/>
          <p:nvPr/>
        </p:nvSpPr>
        <p:spPr>
          <a:xfrm>
            <a:off x="6446520" y="2377440"/>
            <a:ext cx="594360" cy="594360"/>
          </a:xfrm>
          <a:prstGeom prst="ellipse">
            <a:avLst/>
          </a:prstGeom>
          <a:solidFill>
            <a:srgbClr val="D35400"/>
          </a:solidFill>
          <a:ln cap="flat" cmpd="sng" w="12700">
            <a:solidFill>
              <a:srgbClr val="D354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2"/>
          <p:cNvSpPr txBox="1"/>
          <p:nvPr/>
        </p:nvSpPr>
        <p:spPr>
          <a:xfrm>
            <a:off x="6446520" y="2377440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Exo 2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3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Lightbulb" id="203" name="Google Shape;20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1000" y="2350008"/>
            <a:ext cx="594360" cy="59436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2"/>
          <p:cNvSpPr txBox="1"/>
          <p:nvPr/>
        </p:nvSpPr>
        <p:spPr>
          <a:xfrm>
            <a:off x="6446520" y="3063240"/>
            <a:ext cx="2194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800"/>
              <a:buFont typeface="Exo 2"/>
              <a:buNone/>
            </a:pPr>
            <a:r>
              <a:rPr b="1" i="0" lang="en-US" sz="28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Guess</a:t>
            </a:r>
            <a:endParaRPr b="0" i="0" sz="2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5" name="Google Shape;205;p12"/>
          <p:cNvSpPr txBox="1"/>
          <p:nvPr/>
        </p:nvSpPr>
        <p:spPr>
          <a:xfrm>
            <a:off x="6446520" y="3611880"/>
            <a:ext cx="21945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Sends an alert: "Bed 3 looks thirsty"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6" name="Google Shape;206;p12"/>
          <p:cNvSpPr/>
          <p:nvPr/>
        </p:nvSpPr>
        <p:spPr>
          <a:xfrm>
            <a:off x="8860536" y="3154680"/>
            <a:ext cx="164592" cy="365760"/>
          </a:xfrm>
          <a:prstGeom prst="chevron">
            <a:avLst>
              <a:gd fmla="val 50000" name="adj"/>
            </a:avLst>
          </a:prstGeom>
          <a:solidFill>
            <a:srgbClr val="95A5A6"/>
          </a:solidFill>
          <a:ln cap="flat" cmpd="sng" w="12700">
            <a:solidFill>
              <a:srgbClr val="95A5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2"/>
          <p:cNvSpPr/>
          <p:nvPr/>
        </p:nvSpPr>
        <p:spPr>
          <a:xfrm>
            <a:off x="9052560" y="2148840"/>
            <a:ext cx="2606040" cy="2377440"/>
          </a:xfrm>
          <a:prstGeom prst="roundRect">
            <a:avLst>
              <a:gd fmla="val 4615" name="adj"/>
            </a:avLst>
          </a:prstGeom>
          <a:solidFill>
            <a:srgbClr val="117A65"/>
          </a:solidFill>
          <a:ln cap="flat" cmpd="sng" w="12700">
            <a:solidFill>
              <a:srgbClr val="117A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2"/>
          <p:cNvSpPr/>
          <p:nvPr/>
        </p:nvSpPr>
        <p:spPr>
          <a:xfrm>
            <a:off x="9281160" y="2377440"/>
            <a:ext cx="594360" cy="594360"/>
          </a:xfrm>
          <a:prstGeom prst="ellips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2"/>
          <p:cNvSpPr txBox="1"/>
          <p:nvPr/>
        </p:nvSpPr>
        <p:spPr>
          <a:xfrm>
            <a:off x="9281160" y="2377440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7A65"/>
              </a:buClr>
              <a:buSzPts val="2200"/>
              <a:buFont typeface="Exo 2"/>
              <a:buNone/>
            </a:pPr>
            <a:r>
              <a:rPr b="1" i="0" lang="en-US" sz="2200" u="none" cap="none" strike="noStrike">
                <a:solidFill>
                  <a:srgbClr val="117A65"/>
                </a:solidFill>
                <a:latin typeface="Exo 2"/>
                <a:ea typeface="Exo 2"/>
                <a:cs typeface="Exo 2"/>
                <a:sym typeface="Exo 2"/>
              </a:rPr>
              <a:t>4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UserCheck" id="210" name="Google Shape;210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835640" y="2350008"/>
            <a:ext cx="594360" cy="59436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2"/>
          <p:cNvSpPr txBox="1"/>
          <p:nvPr/>
        </p:nvSpPr>
        <p:spPr>
          <a:xfrm>
            <a:off x="9281160" y="3063240"/>
            <a:ext cx="2194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Exo 2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Check</a:t>
            </a:r>
            <a:endParaRPr b="0" i="0" sz="2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2" name="Google Shape;212;p12"/>
          <p:cNvSpPr txBox="1"/>
          <p:nvPr/>
        </p:nvSpPr>
        <p:spPr>
          <a:xfrm>
            <a:off x="9281160" y="3611880"/>
            <a:ext cx="21945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caretaker looks before watering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3" name="Google Shape;213;p12"/>
          <p:cNvSpPr/>
          <p:nvPr/>
        </p:nvSpPr>
        <p:spPr>
          <a:xfrm>
            <a:off x="548640" y="4800600"/>
            <a:ext cx="11064240" cy="868680"/>
          </a:xfrm>
          <a:prstGeom prst="roundRect">
            <a:avLst>
              <a:gd fmla="val 12632" name="adj"/>
            </a:avLst>
          </a:prstGeom>
          <a:solidFill>
            <a:srgbClr val="FEF5E7"/>
          </a:solidFill>
          <a:ln cap="flat" cmpd="sng" w="12700">
            <a:solidFill>
              <a:srgbClr val="FEF5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2"/>
          <p:cNvSpPr txBox="1"/>
          <p:nvPr/>
        </p:nvSpPr>
        <p:spPr>
          <a:xfrm>
            <a:off x="777240" y="4800600"/>
            <a:ext cx="106070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People choose the data, and people check every guess.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5" name="Google Shape;215;p12"/>
          <p:cNvSpPr/>
          <p:nvPr/>
        </p:nvSpPr>
        <p:spPr>
          <a:xfrm>
            <a:off x="7635240" y="438912"/>
            <a:ext cx="3977640" cy="713232"/>
          </a:xfrm>
          <a:prstGeom prst="roundRect">
            <a:avLst>
              <a:gd fmla="val 50000" name="adj"/>
            </a:avLst>
          </a:prstGeom>
          <a:solidFill>
            <a:srgbClr val="1F618D"/>
          </a:solidFill>
          <a:ln cap="flat" cmpd="sng" w="127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2"/>
          <p:cNvSpPr txBox="1"/>
          <p:nvPr/>
        </p:nvSpPr>
        <p:spPr>
          <a:xfrm>
            <a:off x="7726680" y="484632"/>
            <a:ext cx="621792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InfoCircle" id="217" name="Google Shape;217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339328" y="60350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2"/>
          <p:cNvSpPr txBox="1"/>
          <p:nvPr/>
        </p:nvSpPr>
        <p:spPr>
          <a:xfrm>
            <a:off x="8823960" y="43891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oppins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Know how it works and where it falls short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9" name="Google Shape;219;p12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3"/>
          <p:cNvSpPr txBox="1"/>
          <p:nvPr/>
        </p:nvSpPr>
        <p:spPr>
          <a:xfrm>
            <a:off x="548640" y="411480"/>
            <a:ext cx="6949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Session 1: scope and design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6" name="Google Shape;226;p13"/>
          <p:cNvSpPr/>
          <p:nvPr/>
        </p:nvSpPr>
        <p:spPr>
          <a:xfrm>
            <a:off x="548640" y="1600200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3"/>
          <p:cNvSpPr txBox="1"/>
          <p:nvPr/>
        </p:nvSpPr>
        <p:spPr>
          <a:xfrm>
            <a:off x="548640" y="1600200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8" name="Google Shape;228;p13"/>
          <p:cNvSpPr txBox="1"/>
          <p:nvPr/>
        </p:nvSpPr>
        <p:spPr>
          <a:xfrm>
            <a:off x="1325880" y="1508760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In teams of four, choose a real problem from our list, or your own.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9" name="Google Shape;229;p13"/>
          <p:cNvSpPr/>
          <p:nvPr/>
        </p:nvSpPr>
        <p:spPr>
          <a:xfrm>
            <a:off x="548640" y="2441448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3"/>
          <p:cNvSpPr txBox="1"/>
          <p:nvPr/>
        </p:nvSpPr>
        <p:spPr>
          <a:xfrm>
            <a:off x="548640" y="2441448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1" name="Google Shape;231;p13"/>
          <p:cNvSpPr txBox="1"/>
          <p:nvPr/>
        </p:nvSpPr>
        <p:spPr>
          <a:xfrm>
            <a:off x="1325880" y="2350008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Answer design question 1: who it affects, and what fixed looks like.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2" name="Google Shape;232;p13"/>
          <p:cNvSpPr/>
          <p:nvPr/>
        </p:nvSpPr>
        <p:spPr>
          <a:xfrm>
            <a:off x="548640" y="3282696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3"/>
          <p:cNvSpPr txBox="1"/>
          <p:nvPr/>
        </p:nvSpPr>
        <p:spPr>
          <a:xfrm>
            <a:off x="548640" y="3282696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4" name="Google Shape;234;p13"/>
          <p:cNvSpPr txBox="1"/>
          <p:nvPr/>
        </p:nvSpPr>
        <p:spPr>
          <a:xfrm>
            <a:off x="1325880" y="3191256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Answer question 2: does it need AI? Could people or a simple tool do better?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5" name="Google Shape;235;p13"/>
          <p:cNvSpPr/>
          <p:nvPr/>
        </p:nvSpPr>
        <p:spPr>
          <a:xfrm>
            <a:off x="548640" y="4123944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3"/>
          <p:cNvSpPr txBox="1"/>
          <p:nvPr/>
        </p:nvSpPr>
        <p:spPr>
          <a:xfrm>
            <a:off x="548640" y="4123944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4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7" name="Google Shape;237;p13"/>
          <p:cNvSpPr txBox="1"/>
          <p:nvPr/>
        </p:nvSpPr>
        <p:spPr>
          <a:xfrm>
            <a:off x="1325880" y="4032504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Answer questions 3 and 4: name your AI helper and put it on the AI Loop.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8" name="Google Shape;238;p13"/>
          <p:cNvSpPr/>
          <p:nvPr/>
        </p:nvSpPr>
        <p:spPr>
          <a:xfrm>
            <a:off x="548640" y="4965192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3"/>
          <p:cNvSpPr txBox="1"/>
          <p:nvPr/>
        </p:nvSpPr>
        <p:spPr>
          <a:xfrm>
            <a:off x="548640" y="4965192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5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0" name="Google Shape;240;p13"/>
          <p:cNvSpPr txBox="1"/>
          <p:nvPr/>
        </p:nvSpPr>
        <p:spPr>
          <a:xfrm>
            <a:off x="1325880" y="4873752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Sketch what it looks like to use, and who checks its guesses.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8092440" y="1508760"/>
            <a:ext cx="3520440" cy="3108960"/>
          </a:xfrm>
          <a:prstGeom prst="roundRect">
            <a:avLst>
              <a:gd fmla="val 3529" name="adj"/>
            </a:avLst>
          </a:prstGeom>
          <a:solidFill>
            <a:srgbClr val="FDEBD0"/>
          </a:solidFill>
          <a:ln cap="flat" cmpd="sng" w="12700">
            <a:solidFill>
              <a:srgbClr val="FDEB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3"/>
          <p:cNvSpPr txBox="1"/>
          <p:nvPr/>
        </p:nvSpPr>
        <p:spPr>
          <a:xfrm>
            <a:off x="8366760" y="1691640"/>
            <a:ext cx="30175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Team roles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UserTie" id="243" name="Google Shape;24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6760" y="224028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3"/>
          <p:cNvSpPr txBox="1"/>
          <p:nvPr/>
        </p:nvSpPr>
        <p:spPr>
          <a:xfrm>
            <a:off x="8869680" y="2176272"/>
            <a:ext cx="25603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Lead designer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PencilAlt" id="245" name="Google Shape;24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6760" y="2807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3"/>
          <p:cNvSpPr txBox="1"/>
          <p:nvPr/>
        </p:nvSpPr>
        <p:spPr>
          <a:xfrm>
            <a:off x="8869680" y="2743200"/>
            <a:ext cx="25603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Recorder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ClipboardCheck" id="247" name="Google Shape;24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66760" y="3374136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3"/>
          <p:cNvSpPr txBox="1"/>
          <p:nvPr/>
        </p:nvSpPr>
        <p:spPr>
          <a:xfrm>
            <a:off x="8869680" y="3310128"/>
            <a:ext cx="25603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Checker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Bullhorn" id="249" name="Google Shape;249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66760" y="394106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3"/>
          <p:cNvSpPr txBox="1"/>
          <p:nvPr/>
        </p:nvSpPr>
        <p:spPr>
          <a:xfrm>
            <a:off x="8869680" y="3877056"/>
            <a:ext cx="25603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Presenter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1" name="Google Shape;251;p13"/>
          <p:cNvSpPr/>
          <p:nvPr/>
        </p:nvSpPr>
        <p:spPr>
          <a:xfrm>
            <a:off x="8321040" y="4800600"/>
            <a:ext cx="3063240" cy="685800"/>
          </a:xfrm>
          <a:prstGeom prst="roundRect">
            <a:avLst>
              <a:gd fmla="val 49333" name="adj"/>
            </a:avLst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3"/>
          <p:cNvSpPr txBox="1"/>
          <p:nvPr/>
        </p:nvSpPr>
        <p:spPr>
          <a:xfrm>
            <a:off x="8321040" y="4800600"/>
            <a:ext cx="30632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30 minutes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3" name="Google Shape;253;p13"/>
          <p:cNvSpPr/>
          <p:nvPr/>
        </p:nvSpPr>
        <p:spPr>
          <a:xfrm>
            <a:off x="7635240" y="438912"/>
            <a:ext cx="3977640" cy="713232"/>
          </a:xfrm>
          <a:prstGeom prst="roundRect">
            <a:avLst>
              <a:gd fmla="val 50000" name="adj"/>
            </a:avLst>
          </a:prstGeom>
          <a:solidFill>
            <a:srgbClr val="6C3483"/>
          </a:solidFill>
          <a:ln cap="flat" cmpd="sng" w="12700">
            <a:solidFill>
              <a:srgbClr val="6C34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3"/>
          <p:cNvSpPr txBox="1"/>
          <p:nvPr/>
        </p:nvSpPr>
        <p:spPr>
          <a:xfrm>
            <a:off x="7726680" y="484632"/>
            <a:ext cx="621792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D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Compass" id="255" name="Google Shape;255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339328" y="60350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3"/>
          <p:cNvSpPr txBox="1"/>
          <p:nvPr/>
        </p:nvSpPr>
        <p:spPr>
          <a:xfrm>
            <a:off x="8823960" y="43891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oppins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Use it for a goal, deliberately and sparingly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7" name="Google Shape;257;p13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4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End of Session 1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4" name="Google Shape;264;p14"/>
          <p:cNvSpPr/>
          <p:nvPr/>
        </p:nvSpPr>
        <p:spPr>
          <a:xfrm>
            <a:off x="548640" y="1417320"/>
            <a:ext cx="11064240" cy="1920240"/>
          </a:xfrm>
          <a:prstGeom prst="roundRect">
            <a:avLst>
              <a:gd fmla="val 5714" name="adj"/>
            </a:avLst>
          </a:prstGeom>
          <a:solidFill>
            <a:srgbClr val="EBF5FB"/>
          </a:solidFill>
          <a:ln cap="flat" cmpd="sng" w="12700">
            <a:solidFill>
              <a:srgbClr val="EBF5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HourglassHalf" id="265" name="Google Shape;26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" y="1874520"/>
            <a:ext cx="1005840" cy="100584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4"/>
          <p:cNvSpPr txBox="1"/>
          <p:nvPr/>
        </p:nvSpPr>
        <p:spPr>
          <a:xfrm>
            <a:off x="2103120" y="1417320"/>
            <a:ext cx="9235440" cy="1920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3000"/>
              <a:buFont typeface="Exo 2"/>
              <a:buNone/>
            </a:pPr>
            <a:r>
              <a:rPr b="1" i="0" lang="en-US" sz="30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Before next time: what is the biggest risk in your design?</a:t>
            </a:r>
            <a:endParaRPr b="0" i="0" sz="3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7" name="Google Shape;267;p14"/>
          <p:cNvSpPr txBox="1"/>
          <p:nvPr/>
        </p:nvSpPr>
        <p:spPr>
          <a:xfrm>
            <a:off x="822960" y="3566160"/>
            <a:ext cx="10607040" cy="701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Char char="•"/>
            </a:pPr>
            <a:r>
              <a:rPr b="0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Who could it be unfair to?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8" name="Google Shape;268;p14"/>
          <p:cNvSpPr txBox="1"/>
          <p:nvPr/>
        </p:nvSpPr>
        <p:spPr>
          <a:xfrm>
            <a:off x="822960" y="4282440"/>
            <a:ext cx="10607040" cy="701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Char char="•"/>
            </a:pPr>
            <a:r>
              <a:rPr b="0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What could it get wrong?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9" name="Google Shape;269;p14"/>
          <p:cNvSpPr txBox="1"/>
          <p:nvPr/>
        </p:nvSpPr>
        <p:spPr>
          <a:xfrm>
            <a:off x="822960" y="4998720"/>
            <a:ext cx="10607040" cy="701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Char char="•"/>
            </a:pPr>
            <a:r>
              <a:rPr b="0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What data would it need, and whose?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0" name="Google Shape;270;p14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5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Session 2: Remember when...?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7" name="Google Shape;277;p15"/>
          <p:cNvSpPr txBox="1"/>
          <p:nvPr/>
        </p:nvSpPr>
        <p:spPr>
          <a:xfrm>
            <a:off x="548640" y="132588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Show me on your whiteboard. No looking back!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8" name="Google Shape;278;p15"/>
          <p:cNvSpPr/>
          <p:nvPr/>
        </p:nvSpPr>
        <p:spPr>
          <a:xfrm>
            <a:off x="548640" y="187452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5"/>
          <p:cNvSpPr/>
          <p:nvPr/>
        </p:nvSpPr>
        <p:spPr>
          <a:xfrm>
            <a:off x="777240" y="210312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5"/>
          <p:cNvSpPr txBox="1"/>
          <p:nvPr/>
        </p:nvSpPr>
        <p:spPr>
          <a:xfrm>
            <a:off x="777240" y="210312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1" name="Google Shape;281;p15"/>
          <p:cNvSpPr txBox="1"/>
          <p:nvPr/>
        </p:nvSpPr>
        <p:spPr>
          <a:xfrm>
            <a:off x="1508760" y="203911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What should we ask before choosing AI to solve a problem?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1463040" y="320040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5"/>
          <p:cNvSpPr txBox="1"/>
          <p:nvPr/>
        </p:nvSpPr>
        <p:spPr>
          <a:xfrm>
            <a:off x="1572768" y="320040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Does it need AI, or would a simpler way do?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6172200" y="187452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5"/>
          <p:cNvSpPr/>
          <p:nvPr/>
        </p:nvSpPr>
        <p:spPr>
          <a:xfrm>
            <a:off x="6400800" y="210312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5"/>
          <p:cNvSpPr txBox="1"/>
          <p:nvPr/>
        </p:nvSpPr>
        <p:spPr>
          <a:xfrm>
            <a:off x="6400800" y="210312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7" name="Google Shape;287;p15"/>
          <p:cNvSpPr txBox="1"/>
          <p:nvPr/>
        </p:nvSpPr>
        <p:spPr>
          <a:xfrm>
            <a:off x="7132320" y="203911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What is our routine for checking pictures, videos and voices?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7086600" y="320040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5"/>
          <p:cNvSpPr txBox="1"/>
          <p:nvPr/>
        </p:nvSpPr>
        <p:spPr>
          <a:xfrm>
            <a:off x="7196328" y="320040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Pause, Look, Ask, Check.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0" name="Google Shape;290;p15"/>
          <p:cNvSpPr/>
          <p:nvPr/>
        </p:nvSpPr>
        <p:spPr>
          <a:xfrm>
            <a:off x="548640" y="388620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5"/>
          <p:cNvSpPr/>
          <p:nvPr/>
        </p:nvSpPr>
        <p:spPr>
          <a:xfrm>
            <a:off x="777240" y="411480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5"/>
          <p:cNvSpPr txBox="1"/>
          <p:nvPr/>
        </p:nvSpPr>
        <p:spPr>
          <a:xfrm>
            <a:off x="777240" y="411480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3" name="Google Shape;293;p15"/>
          <p:cNvSpPr txBox="1"/>
          <p:nvPr/>
        </p:nvSpPr>
        <p:spPr>
          <a:xfrm>
            <a:off x="1508760" y="405079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Name the three costs AI has for the planet.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1463040" y="521208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5"/>
          <p:cNvSpPr txBox="1"/>
          <p:nvPr/>
        </p:nvSpPr>
        <p:spPr>
          <a:xfrm>
            <a:off x="1572768" y="521208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Energy, water and materials.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6172200" y="388620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5"/>
          <p:cNvSpPr/>
          <p:nvPr/>
        </p:nvSpPr>
        <p:spPr>
          <a:xfrm>
            <a:off x="6400800" y="411480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5"/>
          <p:cNvSpPr txBox="1"/>
          <p:nvPr/>
        </p:nvSpPr>
        <p:spPr>
          <a:xfrm>
            <a:off x="6400800" y="411480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4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9" name="Google Shape;299;p15"/>
          <p:cNvSpPr txBox="1"/>
          <p:nvPr/>
        </p:nvSpPr>
        <p:spPr>
          <a:xfrm>
            <a:off x="7132320" y="405079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In Year 3 we redesigned a video app. Name one feature that made it good for children.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7086600" y="521208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5"/>
          <p:cNvSpPr txBox="1"/>
          <p:nvPr/>
        </p:nvSpPr>
        <p:spPr>
          <a:xfrm>
            <a:off x="7196328" y="521208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"why am I seeing this?" button, for example.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2" name="Google Shape;302;p15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6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Watch me audit Plant Pal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9" name="Google Shape;309;p16"/>
          <p:cNvSpPr/>
          <p:nvPr/>
        </p:nvSpPr>
        <p:spPr>
          <a:xfrm>
            <a:off x="548640" y="1417320"/>
            <a:ext cx="11064240" cy="804672"/>
          </a:xfrm>
          <a:prstGeom prst="roundRect">
            <a:avLst>
              <a:gd fmla="val 6818" name="adj"/>
            </a:avLst>
          </a:prstGeom>
          <a:solidFill>
            <a:srgbClr val="F4F6F7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6"/>
          <p:cNvSpPr txBox="1"/>
          <p:nvPr/>
        </p:nvSpPr>
        <p:spPr>
          <a:xfrm>
            <a:off x="731520" y="1417320"/>
            <a:ext cx="5394960" cy="804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I.  It learns from labelled plant photos. Shadows or rain could fool it.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6263640" y="1636776"/>
            <a:ext cx="1051560" cy="365760"/>
          </a:xfrm>
          <a:prstGeom prst="roundRect">
            <a:avLst>
              <a:gd fmla="val 50000" name="adj"/>
            </a:avLst>
          </a:prstGeom>
          <a:solidFill>
            <a:srgbClr val="1E8449"/>
          </a:solidFill>
          <a:ln cap="flat" cmpd="sng" w="127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6"/>
          <p:cNvSpPr txBox="1"/>
          <p:nvPr/>
        </p:nvSpPr>
        <p:spPr>
          <a:xfrm>
            <a:off x="6263640" y="1636776"/>
            <a:ext cx="1051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Pass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3" name="Google Shape;313;p16"/>
          <p:cNvSpPr txBox="1"/>
          <p:nvPr/>
        </p:nvSpPr>
        <p:spPr>
          <a:xfrm>
            <a:off x="7452360" y="1417320"/>
            <a:ext cx="4069080" cy="804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200"/>
              <a:buFont typeface="Poppins"/>
              <a:buNone/>
            </a:pPr>
            <a:r>
              <a:rPr b="0" i="0" lang="en-US" sz="1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We know how it works and where it could fall short.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548640" y="2295144"/>
            <a:ext cx="11064240" cy="804672"/>
          </a:xfrm>
          <a:prstGeom prst="roundRect">
            <a:avLst>
              <a:gd fmla="val 6818" name="adj"/>
            </a:avLst>
          </a:prstGeom>
          <a:solidFill>
            <a:srgbClr val="FFFFFF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6"/>
          <p:cNvSpPr txBox="1"/>
          <p:nvPr/>
        </p:nvSpPr>
        <p:spPr>
          <a:xfrm>
            <a:off x="731520" y="2295144"/>
            <a:ext cx="5394960" cy="804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D.  Is AI needed? A simple timer could water the plants.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6" name="Google Shape;316;p16"/>
          <p:cNvSpPr/>
          <p:nvPr/>
        </p:nvSpPr>
        <p:spPr>
          <a:xfrm>
            <a:off x="6263640" y="2514600"/>
            <a:ext cx="1051560" cy="365760"/>
          </a:xfrm>
          <a:prstGeom prst="roundRect">
            <a:avLst>
              <a:gd fmla="val 50000" name="adj"/>
            </a:avLst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6"/>
          <p:cNvSpPr txBox="1"/>
          <p:nvPr/>
        </p:nvSpPr>
        <p:spPr>
          <a:xfrm>
            <a:off x="6263640" y="2514600"/>
            <a:ext cx="1051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Fix it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8" name="Google Shape;318;p16"/>
          <p:cNvSpPr txBox="1"/>
          <p:nvPr/>
        </p:nvSpPr>
        <p:spPr>
          <a:xfrm>
            <a:off x="7452360" y="2295144"/>
            <a:ext cx="4069080" cy="804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200"/>
              <a:buFont typeface="Poppins"/>
              <a:buNone/>
            </a:pPr>
            <a:r>
              <a:rPr b="0" i="0" lang="en-US" sz="1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Use AI only to spot thirsty or sick plants, not to water on a timer.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548640" y="3172968"/>
            <a:ext cx="11064240" cy="804672"/>
          </a:xfrm>
          <a:prstGeom prst="roundRect">
            <a:avLst>
              <a:gd fmla="val 6818" name="adj"/>
            </a:avLst>
          </a:prstGeom>
          <a:solidFill>
            <a:srgbClr val="F4F6F7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6"/>
          <p:cNvSpPr txBox="1"/>
          <p:nvPr/>
        </p:nvSpPr>
        <p:spPr>
          <a:xfrm>
            <a:off x="731520" y="3172968"/>
            <a:ext cx="5394960" cy="804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E.  The camera might film people walking past the garden.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6263640" y="3392424"/>
            <a:ext cx="1051560" cy="365760"/>
          </a:xfrm>
          <a:prstGeom prst="roundRect">
            <a:avLst>
              <a:gd fmla="val 50000" name="adj"/>
            </a:avLst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6"/>
          <p:cNvSpPr txBox="1"/>
          <p:nvPr/>
        </p:nvSpPr>
        <p:spPr>
          <a:xfrm>
            <a:off x="6263640" y="3392424"/>
            <a:ext cx="1051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Fix it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3" name="Google Shape;323;p16"/>
          <p:cNvSpPr txBox="1"/>
          <p:nvPr/>
        </p:nvSpPr>
        <p:spPr>
          <a:xfrm>
            <a:off x="7452360" y="3172968"/>
            <a:ext cx="4069080" cy="804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200"/>
              <a:buFont typeface="Poppins"/>
              <a:buNone/>
            </a:pPr>
            <a:r>
              <a:rPr b="0" i="0" lang="en-US" sz="1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Point it only at the beds. Never film people. Delete photos after a week.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4" name="Google Shape;324;p16"/>
          <p:cNvSpPr/>
          <p:nvPr/>
        </p:nvSpPr>
        <p:spPr>
          <a:xfrm>
            <a:off x="548640" y="4050792"/>
            <a:ext cx="11064240" cy="804672"/>
          </a:xfrm>
          <a:prstGeom prst="roundRect">
            <a:avLst>
              <a:gd fmla="val 6818" name="adj"/>
            </a:avLst>
          </a:prstGeom>
          <a:solidFill>
            <a:srgbClr val="FFFFFF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6"/>
          <p:cNvSpPr txBox="1"/>
          <p:nvPr/>
        </p:nvSpPr>
        <p:spPr>
          <a:xfrm>
            <a:off x="731520" y="4050792"/>
            <a:ext cx="5394960" cy="804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A.  The caretaker checks a plant before acting on an alert.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6" name="Google Shape;326;p16"/>
          <p:cNvSpPr/>
          <p:nvPr/>
        </p:nvSpPr>
        <p:spPr>
          <a:xfrm>
            <a:off x="6263640" y="4270248"/>
            <a:ext cx="1051560" cy="365760"/>
          </a:xfrm>
          <a:prstGeom prst="roundRect">
            <a:avLst>
              <a:gd fmla="val 50000" name="adj"/>
            </a:avLst>
          </a:prstGeom>
          <a:solidFill>
            <a:srgbClr val="1E8449"/>
          </a:solidFill>
          <a:ln cap="flat" cmpd="sng" w="127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6"/>
          <p:cNvSpPr txBox="1"/>
          <p:nvPr/>
        </p:nvSpPr>
        <p:spPr>
          <a:xfrm>
            <a:off x="6263640" y="4270248"/>
            <a:ext cx="1051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Pass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8" name="Google Shape;328;p16"/>
          <p:cNvSpPr txBox="1"/>
          <p:nvPr/>
        </p:nvSpPr>
        <p:spPr>
          <a:xfrm>
            <a:off x="7452360" y="4050792"/>
            <a:ext cx="4069080" cy="804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200"/>
              <a:buFont typeface="Poppins"/>
              <a:buNone/>
            </a:pPr>
            <a:r>
              <a:rPr b="0" i="0" lang="en-US" sz="1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People check every guess.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9" name="Google Shape;329;p16"/>
          <p:cNvSpPr/>
          <p:nvPr/>
        </p:nvSpPr>
        <p:spPr>
          <a:xfrm>
            <a:off x="548640" y="4928616"/>
            <a:ext cx="11064240" cy="804672"/>
          </a:xfrm>
          <a:prstGeom prst="roundRect">
            <a:avLst>
              <a:gd fmla="val 6818" name="adj"/>
            </a:avLst>
          </a:prstGeom>
          <a:solidFill>
            <a:srgbClr val="F4F6F7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6"/>
          <p:cNvSpPr txBox="1"/>
          <p:nvPr/>
        </p:nvSpPr>
        <p:spPr>
          <a:xfrm>
            <a:off x="731520" y="4928616"/>
            <a:ext cx="5394960" cy="804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L.  The gardening club still learns to read the signs themselves.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1" name="Google Shape;331;p16"/>
          <p:cNvSpPr/>
          <p:nvPr/>
        </p:nvSpPr>
        <p:spPr>
          <a:xfrm>
            <a:off x="6263640" y="5148072"/>
            <a:ext cx="1051560" cy="365760"/>
          </a:xfrm>
          <a:prstGeom prst="roundRect">
            <a:avLst>
              <a:gd fmla="val 50000" name="adj"/>
            </a:avLst>
          </a:prstGeom>
          <a:solidFill>
            <a:srgbClr val="1E8449"/>
          </a:solidFill>
          <a:ln cap="flat" cmpd="sng" w="127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6"/>
          <p:cNvSpPr txBox="1"/>
          <p:nvPr/>
        </p:nvSpPr>
        <p:spPr>
          <a:xfrm>
            <a:off x="6263640" y="5148072"/>
            <a:ext cx="1051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Pass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3" name="Google Shape;333;p16"/>
          <p:cNvSpPr txBox="1"/>
          <p:nvPr/>
        </p:nvSpPr>
        <p:spPr>
          <a:xfrm>
            <a:off x="7452360" y="4928616"/>
            <a:ext cx="4069080" cy="804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200"/>
              <a:buFont typeface="Poppins"/>
              <a:buNone/>
            </a:pPr>
            <a:r>
              <a:rPr b="0" i="0" lang="en-US" sz="1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Members check each alert and learn what thirsty leaves look like.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4" name="Google Shape;334;p16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7"/>
          <p:cNvSpPr txBox="1"/>
          <p:nvPr/>
        </p:nvSpPr>
        <p:spPr>
          <a:xfrm>
            <a:off x="548640" y="411480"/>
            <a:ext cx="6949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The IDEAL audit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1" name="Google Shape;341;p17"/>
          <p:cNvSpPr/>
          <p:nvPr/>
        </p:nvSpPr>
        <p:spPr>
          <a:xfrm>
            <a:off x="548640" y="1600200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7"/>
          <p:cNvSpPr txBox="1"/>
          <p:nvPr/>
        </p:nvSpPr>
        <p:spPr>
          <a:xfrm>
            <a:off x="548640" y="1600200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3" name="Google Shape;343;p17"/>
          <p:cNvSpPr txBox="1"/>
          <p:nvPr/>
        </p:nvSpPr>
        <p:spPr>
          <a:xfrm>
            <a:off x="1325880" y="1508760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I: Do we know how it works, and where it could fall short?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4" name="Google Shape;344;p17"/>
          <p:cNvSpPr/>
          <p:nvPr/>
        </p:nvSpPr>
        <p:spPr>
          <a:xfrm>
            <a:off x="548640" y="2441448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7"/>
          <p:cNvSpPr txBox="1"/>
          <p:nvPr/>
        </p:nvSpPr>
        <p:spPr>
          <a:xfrm>
            <a:off x="548640" y="2441448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6" name="Google Shape;346;p17"/>
          <p:cNvSpPr txBox="1"/>
          <p:nvPr/>
        </p:nvSpPr>
        <p:spPr>
          <a:xfrm>
            <a:off x="1325880" y="2350008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D: Does it meet a clear goal? Is AI really needed?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7" name="Google Shape;347;p17"/>
          <p:cNvSpPr/>
          <p:nvPr/>
        </p:nvSpPr>
        <p:spPr>
          <a:xfrm>
            <a:off x="548640" y="3282696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7"/>
          <p:cNvSpPr txBox="1"/>
          <p:nvPr/>
        </p:nvSpPr>
        <p:spPr>
          <a:xfrm>
            <a:off x="548640" y="3282696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9" name="Google Shape;349;p17"/>
          <p:cNvSpPr txBox="1"/>
          <p:nvPr/>
        </p:nvSpPr>
        <p:spPr>
          <a:xfrm>
            <a:off x="1325880" y="3191256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E: Is it fair to everyone? Whose data? Who could be left out?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0" name="Google Shape;350;p17"/>
          <p:cNvSpPr/>
          <p:nvPr/>
        </p:nvSpPr>
        <p:spPr>
          <a:xfrm>
            <a:off x="548640" y="4123944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7"/>
          <p:cNvSpPr txBox="1"/>
          <p:nvPr/>
        </p:nvSpPr>
        <p:spPr>
          <a:xfrm>
            <a:off x="548640" y="4123944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4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2" name="Google Shape;352;p17"/>
          <p:cNvSpPr txBox="1"/>
          <p:nvPr/>
        </p:nvSpPr>
        <p:spPr>
          <a:xfrm>
            <a:off x="1325880" y="4032504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A: How will people check its guesses? What is the evidence?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3" name="Google Shape;353;p17"/>
          <p:cNvSpPr/>
          <p:nvPr/>
        </p:nvSpPr>
        <p:spPr>
          <a:xfrm>
            <a:off x="548640" y="4965192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7"/>
          <p:cNvSpPr txBox="1"/>
          <p:nvPr/>
        </p:nvSpPr>
        <p:spPr>
          <a:xfrm>
            <a:off x="548640" y="4965192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5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5" name="Google Shape;355;p17"/>
          <p:cNvSpPr txBox="1"/>
          <p:nvPr/>
        </p:nvSpPr>
        <p:spPr>
          <a:xfrm>
            <a:off x="1325880" y="4873752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L: Does it help people think and learn, or do their thinking for them?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6" name="Google Shape;356;p17"/>
          <p:cNvSpPr/>
          <p:nvPr/>
        </p:nvSpPr>
        <p:spPr>
          <a:xfrm>
            <a:off x="8092440" y="1508760"/>
            <a:ext cx="3520440" cy="3108960"/>
          </a:xfrm>
          <a:prstGeom prst="roundRect">
            <a:avLst>
              <a:gd fmla="val 3529" name="adj"/>
            </a:avLst>
          </a:prstGeom>
          <a:solidFill>
            <a:srgbClr val="FDEBD0"/>
          </a:solidFill>
          <a:ln cap="flat" cmpd="sng" w="12700">
            <a:solidFill>
              <a:srgbClr val="FDEB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7"/>
          <p:cNvSpPr txBox="1"/>
          <p:nvPr/>
        </p:nvSpPr>
        <p:spPr>
          <a:xfrm>
            <a:off x="8366760" y="1691640"/>
            <a:ext cx="30175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How to audit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8" name="Google Shape;358;p17"/>
          <p:cNvSpPr txBox="1"/>
          <p:nvPr/>
        </p:nvSpPr>
        <p:spPr>
          <a:xfrm>
            <a:off x="8366760" y="2148840"/>
            <a:ext cx="306324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Swap designs with another team.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For each letter: Pass or Fix it?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Write one fix for every Fix it. Then swap back and improve your design.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9" name="Google Shape;359;p17"/>
          <p:cNvSpPr/>
          <p:nvPr/>
        </p:nvSpPr>
        <p:spPr>
          <a:xfrm>
            <a:off x="8321040" y="4800600"/>
            <a:ext cx="3063240" cy="685800"/>
          </a:xfrm>
          <a:prstGeom prst="roundRect">
            <a:avLst>
              <a:gd fmla="val 49333" name="adj"/>
            </a:avLst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7"/>
          <p:cNvSpPr txBox="1"/>
          <p:nvPr/>
        </p:nvSpPr>
        <p:spPr>
          <a:xfrm>
            <a:off x="8321040" y="4800600"/>
            <a:ext cx="30632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12 minutes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1" name="Google Shape;361;p17"/>
          <p:cNvSpPr/>
          <p:nvPr/>
        </p:nvSpPr>
        <p:spPr>
          <a:xfrm>
            <a:off x="7635240" y="438912"/>
            <a:ext cx="3977640" cy="713232"/>
          </a:xfrm>
          <a:prstGeom prst="roundRect">
            <a:avLst>
              <a:gd fmla="val 50000" name="adj"/>
            </a:avLst>
          </a:prstGeom>
          <a:solidFill>
            <a:srgbClr val="117A65"/>
          </a:solidFill>
          <a:ln cap="flat" cmpd="sng" w="12700">
            <a:solidFill>
              <a:srgbClr val="117A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7"/>
          <p:cNvSpPr txBox="1"/>
          <p:nvPr/>
        </p:nvSpPr>
        <p:spPr>
          <a:xfrm>
            <a:off x="7726680" y="484632"/>
            <a:ext cx="621792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E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BalanceScale" id="363" name="Google Shape;36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9328" y="60350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17"/>
          <p:cNvSpPr txBox="1"/>
          <p:nvPr/>
        </p:nvSpPr>
        <p:spPr>
          <a:xfrm>
            <a:off x="8823960" y="43891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oppins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Use it fairly and question whether it is fair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5" name="Google Shape;365;p17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8"/>
          <p:cNvSpPr txBox="1"/>
          <p:nvPr/>
        </p:nvSpPr>
        <p:spPr>
          <a:xfrm>
            <a:off x="548640" y="411480"/>
            <a:ext cx="6949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Pitch to the panel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2" name="Google Shape;372;p18"/>
          <p:cNvSpPr/>
          <p:nvPr/>
        </p:nvSpPr>
        <p:spPr>
          <a:xfrm>
            <a:off x="548640" y="1600200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8"/>
          <p:cNvSpPr txBox="1"/>
          <p:nvPr/>
        </p:nvSpPr>
        <p:spPr>
          <a:xfrm>
            <a:off x="548640" y="1600200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4" name="Google Shape;374;p18"/>
          <p:cNvSpPr txBox="1"/>
          <p:nvPr/>
        </p:nvSpPr>
        <p:spPr>
          <a:xfrm>
            <a:off x="1325880" y="1508760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lang="en-US" sz="1800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You have 1 minute. Every team member helps: speaking, showing or holding the design.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5" name="Google Shape;375;p18"/>
          <p:cNvSpPr/>
          <p:nvPr/>
        </p:nvSpPr>
        <p:spPr>
          <a:xfrm>
            <a:off x="548640" y="2441448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18"/>
          <p:cNvSpPr txBox="1"/>
          <p:nvPr/>
        </p:nvSpPr>
        <p:spPr>
          <a:xfrm>
            <a:off x="548640" y="2441448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7" name="Google Shape;377;p18"/>
          <p:cNvSpPr txBox="1"/>
          <p:nvPr/>
        </p:nvSpPr>
        <p:spPr>
          <a:xfrm>
            <a:off x="1325880" y="2350008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The problem: who it affects, and why it matters.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8" name="Google Shape;378;p18"/>
          <p:cNvSpPr/>
          <p:nvPr/>
        </p:nvSpPr>
        <p:spPr>
          <a:xfrm>
            <a:off x="548640" y="3282696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8"/>
          <p:cNvSpPr txBox="1"/>
          <p:nvPr/>
        </p:nvSpPr>
        <p:spPr>
          <a:xfrm>
            <a:off x="548640" y="3282696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0" name="Google Shape;380;p18"/>
          <p:cNvSpPr txBox="1"/>
          <p:nvPr/>
        </p:nvSpPr>
        <p:spPr>
          <a:xfrm>
            <a:off x="1325880" y="3191256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Your AI helper: how it works on the AI Loop.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1" name="Google Shape;381;p18"/>
          <p:cNvSpPr/>
          <p:nvPr/>
        </p:nvSpPr>
        <p:spPr>
          <a:xfrm>
            <a:off x="548640" y="4123944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8"/>
          <p:cNvSpPr txBox="1"/>
          <p:nvPr/>
        </p:nvSpPr>
        <p:spPr>
          <a:xfrm>
            <a:off x="548640" y="4123944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4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3" name="Google Shape;383;p18"/>
          <p:cNvSpPr txBox="1"/>
          <p:nvPr/>
        </p:nvSpPr>
        <p:spPr>
          <a:xfrm>
            <a:off x="1325880" y="4032504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Your IDEAL audit: one thing you fixed, and why.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4" name="Google Shape;384;p18"/>
          <p:cNvSpPr/>
          <p:nvPr/>
        </p:nvSpPr>
        <p:spPr>
          <a:xfrm>
            <a:off x="548640" y="4965192"/>
            <a:ext cx="566928" cy="566928"/>
          </a:xfrm>
          <a:prstGeom prst="ellipse">
            <a:avLst/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8"/>
          <p:cNvSpPr txBox="1"/>
          <p:nvPr/>
        </p:nvSpPr>
        <p:spPr>
          <a:xfrm>
            <a:off x="548640" y="4965192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xo 2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5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6" name="Google Shape;386;p18"/>
          <p:cNvSpPr txBox="1"/>
          <p:nvPr/>
        </p:nvSpPr>
        <p:spPr>
          <a:xfrm>
            <a:off x="1325880" y="4873752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The panel asks one question. Answer with evidence.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7" name="Google Shape;387;p18"/>
          <p:cNvSpPr/>
          <p:nvPr/>
        </p:nvSpPr>
        <p:spPr>
          <a:xfrm>
            <a:off x="8092440" y="1508760"/>
            <a:ext cx="3520440" cy="3108960"/>
          </a:xfrm>
          <a:prstGeom prst="roundRect">
            <a:avLst>
              <a:gd fmla="val 3529" name="adj"/>
            </a:avLst>
          </a:prstGeom>
          <a:solidFill>
            <a:srgbClr val="FDEBD0"/>
          </a:solidFill>
          <a:ln cap="flat" cmpd="sng" w="12700">
            <a:solidFill>
              <a:srgbClr val="FDEB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8"/>
          <p:cNvSpPr txBox="1"/>
          <p:nvPr/>
        </p:nvSpPr>
        <p:spPr>
          <a:xfrm>
            <a:off x="8366760" y="1691640"/>
            <a:ext cx="30175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The panel looks for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MapMarkerAlt" id="389" name="Google Shape;38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6760" y="224028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18"/>
          <p:cNvSpPr txBox="1"/>
          <p:nvPr/>
        </p:nvSpPr>
        <p:spPr>
          <a:xfrm>
            <a:off x="8869680" y="2176272"/>
            <a:ext cx="25603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 real problem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Robot" id="391" name="Google Shape;39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6760" y="2807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18"/>
          <p:cNvSpPr txBox="1"/>
          <p:nvPr/>
        </p:nvSpPr>
        <p:spPr>
          <a:xfrm>
            <a:off x="8869680" y="2743200"/>
            <a:ext cx="25603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 clear AI Loop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ClipboardCheck" id="393" name="Google Shape;393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66760" y="3374136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18"/>
          <p:cNvSpPr txBox="1"/>
          <p:nvPr/>
        </p:nvSpPr>
        <p:spPr>
          <a:xfrm>
            <a:off x="8869680" y="3310128"/>
            <a:ext cx="25603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lang="en-US" sz="1600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An honest audit and an answer with evidence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Users" id="395" name="Google Shape;39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66760" y="394106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18"/>
          <p:cNvSpPr txBox="1"/>
          <p:nvPr/>
        </p:nvSpPr>
        <p:spPr>
          <a:xfrm>
            <a:off x="8869680" y="3877056"/>
            <a:ext cx="25603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Teamwork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7" name="Google Shape;397;p18"/>
          <p:cNvSpPr/>
          <p:nvPr/>
        </p:nvSpPr>
        <p:spPr>
          <a:xfrm>
            <a:off x="8321040" y="4800600"/>
            <a:ext cx="3063240" cy="685800"/>
          </a:xfrm>
          <a:prstGeom prst="roundRect">
            <a:avLst>
              <a:gd fmla="val 49333" name="adj"/>
            </a:avLst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18"/>
          <p:cNvSpPr txBox="1"/>
          <p:nvPr/>
        </p:nvSpPr>
        <p:spPr>
          <a:xfrm>
            <a:off x="8321040" y="4800600"/>
            <a:ext cx="30632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lang="en-US" sz="20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 minute each, then one question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9" name="Google Shape;399;p18"/>
          <p:cNvSpPr/>
          <p:nvPr/>
        </p:nvSpPr>
        <p:spPr>
          <a:xfrm>
            <a:off x="7635240" y="438912"/>
            <a:ext cx="3977640" cy="713232"/>
          </a:xfrm>
          <a:prstGeom prst="roundRect">
            <a:avLst>
              <a:gd fmla="val 50000" name="adj"/>
            </a:avLst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18"/>
          <p:cNvSpPr txBox="1"/>
          <p:nvPr/>
        </p:nvSpPr>
        <p:spPr>
          <a:xfrm>
            <a:off x="7726680" y="484632"/>
            <a:ext cx="621792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A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Search" id="401" name="Google Shape;401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339328" y="60350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18"/>
          <p:cNvSpPr txBox="1"/>
          <p:nvPr/>
        </p:nvSpPr>
        <p:spPr>
          <a:xfrm>
            <a:off x="8823960" y="43891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oppins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Fact check, look for bias, find the evidence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3" name="Google Shape;403;p18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9"/>
          <p:cNvSpPr/>
          <p:nvPr/>
        </p:nvSpPr>
        <p:spPr>
          <a:xfrm>
            <a:off x="548640" y="411480"/>
            <a:ext cx="2103120" cy="384048"/>
          </a:xfrm>
          <a:prstGeom prst="roundRect">
            <a:avLst>
              <a:gd fmla="val 50000" name="adj"/>
            </a:avLst>
          </a:prstGeom>
          <a:solidFill>
            <a:srgbClr val="3E5368"/>
          </a:solidFill>
          <a:ln cap="flat" cmpd="sng" w="12700">
            <a:solidFill>
              <a:srgbClr val="3E53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19"/>
          <p:cNvSpPr txBox="1"/>
          <p:nvPr/>
        </p:nvSpPr>
        <p:spPr>
          <a:xfrm>
            <a:off x="548640" y="411480"/>
            <a:ext cx="21031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IDEAL CHECK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1" name="Google Shape;411;p19"/>
          <p:cNvSpPr/>
          <p:nvPr/>
        </p:nvSpPr>
        <p:spPr>
          <a:xfrm>
            <a:off x="548640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2980B9"/>
          </a:solidFill>
          <a:ln cap="flat" cmpd="sng" w="12700">
            <a:solidFill>
              <a:srgbClr val="2980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19"/>
          <p:cNvSpPr txBox="1"/>
          <p:nvPr/>
        </p:nvSpPr>
        <p:spPr>
          <a:xfrm>
            <a:off x="548640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3" name="Google Shape;413;p19"/>
          <p:cNvSpPr/>
          <p:nvPr/>
        </p:nvSpPr>
        <p:spPr>
          <a:xfrm>
            <a:off x="1536192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19"/>
          <p:cNvSpPr txBox="1"/>
          <p:nvPr/>
        </p:nvSpPr>
        <p:spPr>
          <a:xfrm>
            <a:off x="1536192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D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5" name="Google Shape;415;p19"/>
          <p:cNvSpPr/>
          <p:nvPr/>
        </p:nvSpPr>
        <p:spPr>
          <a:xfrm>
            <a:off x="2523744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16A085"/>
          </a:solidFill>
          <a:ln cap="flat" cmpd="sng" w="12700">
            <a:solidFill>
              <a:srgbClr val="16A0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19"/>
          <p:cNvSpPr txBox="1"/>
          <p:nvPr/>
        </p:nvSpPr>
        <p:spPr>
          <a:xfrm>
            <a:off x="2523744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E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7" name="Google Shape;417;p19"/>
          <p:cNvSpPr/>
          <p:nvPr/>
        </p:nvSpPr>
        <p:spPr>
          <a:xfrm>
            <a:off x="3511296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D35400"/>
          </a:solidFill>
          <a:ln cap="flat" cmpd="sng" w="12700">
            <a:solidFill>
              <a:srgbClr val="D354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19"/>
          <p:cNvSpPr txBox="1"/>
          <p:nvPr/>
        </p:nvSpPr>
        <p:spPr>
          <a:xfrm>
            <a:off x="3511296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A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9" name="Google Shape;419;p19"/>
          <p:cNvSpPr/>
          <p:nvPr/>
        </p:nvSpPr>
        <p:spPr>
          <a:xfrm>
            <a:off x="4498848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19"/>
          <p:cNvSpPr txBox="1"/>
          <p:nvPr/>
        </p:nvSpPr>
        <p:spPr>
          <a:xfrm>
            <a:off x="4498848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L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1" name="Google Shape;421;p19"/>
          <p:cNvSpPr txBox="1"/>
          <p:nvPr/>
        </p:nvSpPr>
        <p:spPr>
          <a:xfrm>
            <a:off x="548640" y="2377440"/>
            <a:ext cx="10972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 is for Informed: </a:t>
            </a:r>
            <a:r>
              <a:rPr b="1" i="0" lang="en-US" sz="2000" u="none" cap="none" strike="noStrike">
                <a:solidFill>
                  <a:srgbClr val="F5B7A1"/>
                </a:solidFill>
                <a:latin typeface="Poppins"/>
                <a:ea typeface="Poppins"/>
                <a:cs typeface="Poppins"/>
                <a:sym typeface="Poppins"/>
              </a:rPr>
              <a:t>Know how it works and where it falls short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2" name="Google Shape;422;p19"/>
          <p:cNvSpPr txBox="1"/>
          <p:nvPr/>
        </p:nvSpPr>
        <p:spPr>
          <a:xfrm>
            <a:off x="548640" y="2926080"/>
            <a:ext cx="10972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 is for Deliberate: </a:t>
            </a:r>
            <a:r>
              <a:rPr b="1" i="0" lang="en-US" sz="2000" u="none" cap="none" strike="noStrike">
                <a:solidFill>
                  <a:srgbClr val="F5B7A1"/>
                </a:solidFill>
                <a:latin typeface="Poppins"/>
                <a:ea typeface="Poppins"/>
                <a:cs typeface="Poppins"/>
                <a:sym typeface="Poppins"/>
              </a:rPr>
              <a:t>Use it for a goal, deliberately and sparingly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3" name="Google Shape;423;p19"/>
          <p:cNvSpPr txBox="1"/>
          <p:nvPr/>
        </p:nvSpPr>
        <p:spPr>
          <a:xfrm>
            <a:off x="548640" y="3474720"/>
            <a:ext cx="10972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 is for Ethical: </a:t>
            </a:r>
            <a:r>
              <a:rPr b="1" i="0" lang="en-US" sz="2000" u="none" cap="none" strike="noStrike">
                <a:solidFill>
                  <a:srgbClr val="F5B7A1"/>
                </a:solidFill>
                <a:latin typeface="Poppins"/>
                <a:ea typeface="Poppins"/>
                <a:cs typeface="Poppins"/>
                <a:sym typeface="Poppins"/>
              </a:rPr>
              <a:t>Use it fairly and question whether it is fair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4" name="Google Shape;424;p19"/>
          <p:cNvSpPr txBox="1"/>
          <p:nvPr/>
        </p:nvSpPr>
        <p:spPr>
          <a:xfrm>
            <a:off x="548640" y="4023360"/>
            <a:ext cx="10972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is for Accurate: </a:t>
            </a:r>
            <a:r>
              <a:rPr b="1" i="0" lang="en-US" sz="2000" u="none" cap="none" strike="noStrike">
                <a:solidFill>
                  <a:srgbClr val="F5B7A1"/>
                </a:solidFill>
                <a:latin typeface="Poppins"/>
                <a:ea typeface="Poppins"/>
                <a:cs typeface="Poppins"/>
                <a:sym typeface="Poppins"/>
              </a:rPr>
              <a:t>Fact check, look for bias, find the evidence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5" name="Google Shape;425;p19"/>
          <p:cNvSpPr txBox="1"/>
          <p:nvPr/>
        </p:nvSpPr>
        <p:spPr>
          <a:xfrm>
            <a:off x="548640" y="4572000"/>
            <a:ext cx="10972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 is for Learning: </a:t>
            </a:r>
            <a:r>
              <a:rPr b="1" i="0" lang="en-US" sz="2000" u="none" cap="none" strike="noStrike">
                <a:solidFill>
                  <a:srgbClr val="F5B7A1"/>
                </a:solidFill>
                <a:latin typeface="Poppins"/>
                <a:ea typeface="Poppins"/>
                <a:cs typeface="Poppins"/>
                <a:sym typeface="Poppins"/>
              </a:rPr>
              <a:t>Keep your own thinking in charge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6" name="Google Shape;426;p19"/>
          <p:cNvSpPr txBox="1"/>
          <p:nvPr/>
        </p:nvSpPr>
        <p:spPr>
          <a:xfrm>
            <a:off x="548640" y="5257800"/>
            <a:ext cx="1051560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Which IDEAL habit mattered most in your design? Which one will matter most to you at secondary school?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7" name="Google Shape;427;p19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D5DBD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D5DBD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0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Exit ticket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4" name="Google Shape;434;p20"/>
          <p:cNvSpPr/>
          <p:nvPr/>
        </p:nvSpPr>
        <p:spPr>
          <a:xfrm>
            <a:off x="548640" y="1508760"/>
            <a:ext cx="11064240" cy="1188720"/>
          </a:xfrm>
          <a:prstGeom prst="roundRect">
            <a:avLst>
              <a:gd fmla="val 9231" name="adj"/>
            </a:avLst>
          </a:prstGeom>
          <a:solidFill>
            <a:srgbClr val="FDEDEC"/>
          </a:solidFill>
          <a:ln cap="flat" cmpd="sng" w="1905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20"/>
          <p:cNvSpPr/>
          <p:nvPr/>
        </p:nvSpPr>
        <p:spPr>
          <a:xfrm>
            <a:off x="777240" y="1810512"/>
            <a:ext cx="594360" cy="594360"/>
          </a:xfrm>
          <a:prstGeom prst="ellipse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20"/>
          <p:cNvSpPr txBox="1"/>
          <p:nvPr/>
        </p:nvSpPr>
        <p:spPr>
          <a:xfrm>
            <a:off x="777240" y="1810512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7" name="Google Shape;437;p20"/>
          <p:cNvSpPr txBox="1"/>
          <p:nvPr/>
        </p:nvSpPr>
        <p:spPr>
          <a:xfrm>
            <a:off x="1600200" y="1508760"/>
            <a:ext cx="97840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None/>
            </a:pPr>
            <a:r>
              <a:rPr b="1" lang="en-US" sz="2000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 school wants an AI camera to spot who drops litter. Give one way it could fall short, and who must check.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8" name="Google Shape;438;p20"/>
          <p:cNvSpPr/>
          <p:nvPr/>
        </p:nvSpPr>
        <p:spPr>
          <a:xfrm>
            <a:off x="548640" y="2880360"/>
            <a:ext cx="11064240" cy="1188720"/>
          </a:xfrm>
          <a:prstGeom prst="roundRect">
            <a:avLst>
              <a:gd fmla="val 9231" name="adj"/>
            </a:avLst>
          </a:prstGeom>
          <a:solidFill>
            <a:srgbClr val="FDEDEC"/>
          </a:solidFill>
          <a:ln cap="flat" cmpd="sng" w="1905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0"/>
          <p:cNvSpPr/>
          <p:nvPr/>
        </p:nvSpPr>
        <p:spPr>
          <a:xfrm>
            <a:off x="777240" y="3182112"/>
            <a:ext cx="594360" cy="594360"/>
          </a:xfrm>
          <a:prstGeom prst="ellipse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20"/>
          <p:cNvSpPr txBox="1"/>
          <p:nvPr/>
        </p:nvSpPr>
        <p:spPr>
          <a:xfrm>
            <a:off x="777240" y="3182112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1" name="Google Shape;441;p20"/>
          <p:cNvSpPr txBox="1"/>
          <p:nvPr/>
        </p:nvSpPr>
        <p:spPr>
          <a:xfrm>
            <a:off x="1600200" y="2880360"/>
            <a:ext cx="97840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Explain one change your team made after the IDEAL audit, and why.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2" name="Google Shape;442;p20"/>
          <p:cNvSpPr/>
          <p:nvPr/>
        </p:nvSpPr>
        <p:spPr>
          <a:xfrm>
            <a:off x="548640" y="4251960"/>
            <a:ext cx="11064240" cy="1188720"/>
          </a:xfrm>
          <a:prstGeom prst="roundRect">
            <a:avLst>
              <a:gd fmla="val 9231" name="adj"/>
            </a:avLst>
          </a:prstGeom>
          <a:solidFill>
            <a:srgbClr val="FDEDEC"/>
          </a:solidFill>
          <a:ln cap="flat" cmpd="sng" w="1905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20"/>
          <p:cNvSpPr/>
          <p:nvPr/>
        </p:nvSpPr>
        <p:spPr>
          <a:xfrm>
            <a:off x="777240" y="4553712"/>
            <a:ext cx="594360" cy="594360"/>
          </a:xfrm>
          <a:prstGeom prst="ellipse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20"/>
          <p:cNvSpPr txBox="1"/>
          <p:nvPr/>
        </p:nvSpPr>
        <p:spPr>
          <a:xfrm>
            <a:off x="777240" y="4553712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5" name="Google Shape;445;p20"/>
          <p:cNvSpPr txBox="1"/>
          <p:nvPr/>
        </p:nvSpPr>
        <p:spPr>
          <a:xfrm>
            <a:off x="1600200" y="4251960"/>
            <a:ext cx="97840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Why is it good news when an IDEAL audit finds a problem?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6" name="Google Shape;446;p20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1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Ready for secondary school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3" name="Google Shape;453;p21"/>
          <p:cNvSpPr/>
          <p:nvPr/>
        </p:nvSpPr>
        <p:spPr>
          <a:xfrm>
            <a:off x="548640" y="1417320"/>
            <a:ext cx="11064240" cy="1920240"/>
          </a:xfrm>
          <a:prstGeom prst="roundRect">
            <a:avLst>
              <a:gd fmla="val 5714" name="adj"/>
            </a:avLst>
          </a:prstGeom>
          <a:solidFill>
            <a:srgbClr val="EBF5FB"/>
          </a:solidFill>
          <a:ln cap="flat" cmpd="sng" w="12700">
            <a:solidFill>
              <a:srgbClr val="EBF5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GraduationCap" id="454" name="Google Shape;45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" y="1874520"/>
            <a:ext cx="1005840" cy="100584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21"/>
          <p:cNvSpPr txBox="1"/>
          <p:nvPr/>
        </p:nvSpPr>
        <p:spPr>
          <a:xfrm>
            <a:off x="2103120" y="1417320"/>
            <a:ext cx="9235440" cy="1920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At secondary school you will meet more AI tools. What will keep your own thinking in charge?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6" name="Google Shape;456;p21"/>
          <p:cNvSpPr txBox="1"/>
          <p:nvPr/>
        </p:nvSpPr>
        <p:spPr>
          <a:xfrm>
            <a:off x="822960" y="3566160"/>
            <a:ext cx="10607040" cy="701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Char char="•"/>
            </a:pPr>
            <a:r>
              <a:rPr b="0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Plan: decide what you want to learn before you open a tool.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7" name="Google Shape;457;p21"/>
          <p:cNvSpPr txBox="1"/>
          <p:nvPr/>
        </p:nvSpPr>
        <p:spPr>
          <a:xfrm>
            <a:off x="822960" y="4282440"/>
            <a:ext cx="10607040" cy="701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Char char="•"/>
            </a:pPr>
            <a:r>
              <a:rPr b="0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Use: ask AI to quiz you or give feedback, not to do the work.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8" name="Google Shape;458;p21"/>
          <p:cNvSpPr txBox="1"/>
          <p:nvPr/>
        </p:nvSpPr>
        <p:spPr>
          <a:xfrm>
            <a:off x="822960" y="4998720"/>
            <a:ext cx="10607040" cy="701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Char char="•"/>
            </a:pPr>
            <a:r>
              <a:rPr b="0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Prove: explain it without the tool. Then the learning is yours.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9" name="Google Shape;459;p21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2"/>
          <p:cNvSpPr txBox="1"/>
          <p:nvPr/>
        </p:nvSpPr>
        <p:spPr>
          <a:xfrm>
            <a:off x="548640" y="411480"/>
            <a:ext cx="6949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My AI learning promise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6" name="Google Shape;466;p22"/>
          <p:cNvSpPr txBox="1"/>
          <p:nvPr/>
        </p:nvSpPr>
        <p:spPr>
          <a:xfrm>
            <a:off x="548640" y="1417320"/>
            <a:ext cx="110642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Write your own AI learning promise to take with you to secondary school.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7" name="Google Shape;467;p22"/>
          <p:cNvSpPr/>
          <p:nvPr/>
        </p:nvSpPr>
        <p:spPr>
          <a:xfrm>
            <a:off x="548640" y="2377440"/>
            <a:ext cx="3520440" cy="2331720"/>
          </a:xfrm>
          <a:prstGeom prst="roundRect">
            <a:avLst>
              <a:gd fmla="val 4706" name="adj"/>
            </a:avLst>
          </a:prstGeom>
          <a:solidFill>
            <a:srgbClr val="E9F7EF"/>
          </a:solidFill>
          <a:ln cap="flat" cmpd="sng" w="19050">
            <a:solidFill>
              <a:srgbClr val="1E844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22"/>
          <p:cNvSpPr txBox="1"/>
          <p:nvPr/>
        </p:nvSpPr>
        <p:spPr>
          <a:xfrm>
            <a:off x="777240" y="2514600"/>
            <a:ext cx="31089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1900"/>
              <a:buFont typeface="Exo 2"/>
              <a:buNone/>
            </a:pPr>
            <a:r>
              <a:rPr b="1" i="0" lang="en-US" sz="1900" u="none" cap="none" strike="noStrike">
                <a:solidFill>
                  <a:srgbClr val="1E8449"/>
                </a:solidFill>
                <a:latin typeface="Exo 2"/>
                <a:ea typeface="Exo 2"/>
                <a:cs typeface="Exo 2"/>
                <a:sym typeface="Exo 2"/>
              </a:rPr>
              <a:t>1. I will use AI to...</a:t>
            </a:r>
            <a:endParaRPr b="0" i="0" sz="19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9" name="Google Shape;469;p22"/>
          <p:cNvSpPr txBox="1"/>
          <p:nvPr/>
        </p:nvSpPr>
        <p:spPr>
          <a:xfrm>
            <a:off x="777240" y="3017520"/>
            <a:ext cx="310896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One way AI could help you learn, with a clear goal. Use STAIR to plan it.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0" name="Google Shape;470;p22"/>
          <p:cNvSpPr/>
          <p:nvPr/>
        </p:nvSpPr>
        <p:spPr>
          <a:xfrm>
            <a:off x="4297680" y="2377440"/>
            <a:ext cx="3520440" cy="2331720"/>
          </a:xfrm>
          <a:prstGeom prst="roundRect">
            <a:avLst>
              <a:gd fmla="val 4706" name="adj"/>
            </a:avLst>
          </a:prstGeom>
          <a:solidFill>
            <a:srgbClr val="E9F7EF"/>
          </a:solidFill>
          <a:ln cap="flat" cmpd="sng" w="19050">
            <a:solidFill>
              <a:srgbClr val="1E844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2"/>
          <p:cNvSpPr txBox="1"/>
          <p:nvPr/>
        </p:nvSpPr>
        <p:spPr>
          <a:xfrm>
            <a:off x="4526280" y="2514600"/>
            <a:ext cx="31089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1900"/>
              <a:buFont typeface="Exo 2"/>
              <a:buNone/>
            </a:pPr>
            <a:r>
              <a:rPr b="1" i="0" lang="en-US" sz="1900" u="none" cap="none" strike="noStrike">
                <a:solidFill>
                  <a:srgbClr val="1E8449"/>
                </a:solidFill>
                <a:latin typeface="Exo 2"/>
                <a:ea typeface="Exo 2"/>
                <a:cs typeface="Exo 2"/>
                <a:sym typeface="Exo 2"/>
              </a:rPr>
              <a:t>2. I will not let AI...</a:t>
            </a:r>
            <a:endParaRPr b="0" i="0" sz="19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2" name="Google Shape;472;p22"/>
          <p:cNvSpPr txBox="1"/>
          <p:nvPr/>
        </p:nvSpPr>
        <p:spPr>
          <a:xfrm>
            <a:off x="4526280" y="3017520"/>
            <a:ext cx="310896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One thing you will always do yourself, and why it matters.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3" name="Google Shape;473;p22"/>
          <p:cNvSpPr/>
          <p:nvPr/>
        </p:nvSpPr>
        <p:spPr>
          <a:xfrm>
            <a:off x="8046720" y="2377440"/>
            <a:ext cx="3520440" cy="2331720"/>
          </a:xfrm>
          <a:prstGeom prst="roundRect">
            <a:avLst>
              <a:gd fmla="val 4706" name="adj"/>
            </a:avLst>
          </a:prstGeom>
          <a:solidFill>
            <a:srgbClr val="E9F7EF"/>
          </a:solidFill>
          <a:ln cap="flat" cmpd="sng" w="19050">
            <a:solidFill>
              <a:srgbClr val="1E844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22"/>
          <p:cNvSpPr txBox="1"/>
          <p:nvPr/>
        </p:nvSpPr>
        <p:spPr>
          <a:xfrm>
            <a:off x="8275320" y="2514600"/>
            <a:ext cx="31089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1900"/>
              <a:buFont typeface="Exo 2"/>
              <a:buNone/>
            </a:pPr>
            <a:r>
              <a:rPr b="1" i="0" lang="en-US" sz="1900" u="none" cap="none" strike="noStrike">
                <a:solidFill>
                  <a:srgbClr val="1E8449"/>
                </a:solidFill>
                <a:latin typeface="Exo 2"/>
                <a:ea typeface="Exo 2"/>
                <a:cs typeface="Exo 2"/>
                <a:sym typeface="Exo 2"/>
              </a:rPr>
              <a:t>3. I will check by...</a:t>
            </a:r>
            <a:endParaRPr b="0" i="0" sz="19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5" name="Google Shape;475;p22"/>
          <p:cNvSpPr txBox="1"/>
          <p:nvPr/>
        </p:nvSpPr>
        <p:spPr>
          <a:xfrm>
            <a:off x="8275320" y="3017520"/>
            <a:ext cx="310896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600"/>
              <a:buFont typeface="Poppins"/>
              <a:buNone/>
            </a:pPr>
            <a:r>
              <a:rPr lang="en-US" sz="1600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How you will fact check, look for bias and prove the learning is yours. Then add: I will say when AI has helped, and how.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6" name="Google Shape;476;p22"/>
          <p:cNvSpPr/>
          <p:nvPr/>
        </p:nvSpPr>
        <p:spPr>
          <a:xfrm>
            <a:off x="548640" y="4892040"/>
            <a:ext cx="11064240" cy="777240"/>
          </a:xfrm>
          <a:prstGeom prst="roundRect">
            <a:avLst>
              <a:gd fmla="val 14118" name="adj"/>
            </a:avLst>
          </a:prstGeom>
          <a:solidFill>
            <a:srgbClr val="ECF0F1"/>
          </a:solidFill>
          <a:ln cap="flat" cmpd="sng" w="12700">
            <a:solidFill>
              <a:srgbClr val="ECF0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22"/>
          <p:cNvSpPr txBox="1"/>
          <p:nvPr/>
        </p:nvSpPr>
        <p:spPr>
          <a:xfrm>
            <a:off x="777240" y="4892040"/>
            <a:ext cx="106070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Challenge: write one thing every Year 7 pupil should know about AI. Your teacher can share it with your new school.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8" name="Google Shape;478;p22"/>
          <p:cNvSpPr/>
          <p:nvPr/>
        </p:nvSpPr>
        <p:spPr>
          <a:xfrm>
            <a:off x="7635240" y="438912"/>
            <a:ext cx="3977640" cy="713232"/>
          </a:xfrm>
          <a:prstGeom prst="roundRect">
            <a:avLst>
              <a:gd fmla="val 50000" name="adj"/>
            </a:avLst>
          </a:prstGeom>
          <a:solidFill>
            <a:srgbClr val="922B21"/>
          </a:solidFill>
          <a:ln cap="flat" cmpd="sng" w="12700">
            <a:solidFill>
              <a:srgbClr val="922B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22"/>
          <p:cNvSpPr txBox="1"/>
          <p:nvPr/>
        </p:nvSpPr>
        <p:spPr>
          <a:xfrm>
            <a:off x="7726680" y="484632"/>
            <a:ext cx="621792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L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Seedling" id="480" name="Google Shape;48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9328" y="60350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22"/>
          <p:cNvSpPr txBox="1"/>
          <p:nvPr/>
        </p:nvSpPr>
        <p:spPr>
          <a:xfrm>
            <a:off x="8823960" y="43891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Keep your own thinking in charge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2" name="Google Shape;482;p22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23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Printable: design question cards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9" name="Google Shape;489;p23"/>
          <p:cNvSpPr/>
          <p:nvPr/>
        </p:nvSpPr>
        <p:spPr>
          <a:xfrm>
            <a:off x="603504" y="1517904"/>
            <a:ext cx="2656332" cy="4050792"/>
          </a:xfrm>
          <a:prstGeom prst="roundRect">
            <a:avLst>
              <a:gd fmla="val 2065" name="adj"/>
            </a:avLst>
          </a:prstGeom>
          <a:solidFill>
            <a:srgbClr val="E9F7EF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23"/>
          <p:cNvSpPr txBox="1"/>
          <p:nvPr/>
        </p:nvSpPr>
        <p:spPr>
          <a:xfrm>
            <a:off x="731520" y="1600200"/>
            <a:ext cx="2400300" cy="208026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1E8449"/>
                </a:solidFill>
                <a:latin typeface="Exo 2"/>
                <a:ea typeface="Exo 2"/>
                <a:cs typeface="Exo 2"/>
                <a:sym typeface="Exo 2"/>
              </a:rPr>
              <a:t>1. Our problem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1" name="Google Shape;491;p23"/>
          <p:cNvSpPr txBox="1"/>
          <p:nvPr/>
        </p:nvSpPr>
        <p:spPr>
          <a:xfrm>
            <a:off x="731520" y="3876142"/>
            <a:ext cx="2400300" cy="158099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1300"/>
              <a:buFont typeface="Poppins"/>
              <a:buNone/>
            </a:pPr>
            <a:r>
              <a:rPr b="0" i="0" lang="en-US" sz="1300" u="none" cap="none" strike="noStrike">
                <a:solidFill>
                  <a:srgbClr val="1E8449"/>
                </a:solidFill>
                <a:latin typeface="Poppins"/>
                <a:ea typeface="Poppins"/>
                <a:cs typeface="Poppins"/>
                <a:sym typeface="Poppins"/>
              </a:rPr>
              <a:t>What is the problem? Who does it affect? What would "fixed" look like?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2" name="Google Shape;492;p23"/>
          <p:cNvSpPr/>
          <p:nvPr/>
        </p:nvSpPr>
        <p:spPr>
          <a:xfrm>
            <a:off x="3369564" y="1517904"/>
            <a:ext cx="2656332" cy="4050792"/>
          </a:xfrm>
          <a:prstGeom prst="roundRect">
            <a:avLst>
              <a:gd fmla="val 2065" name="adj"/>
            </a:avLst>
          </a:prstGeom>
          <a:solidFill>
            <a:srgbClr val="F4ECF7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23"/>
          <p:cNvSpPr txBox="1"/>
          <p:nvPr/>
        </p:nvSpPr>
        <p:spPr>
          <a:xfrm>
            <a:off x="3497580" y="1600200"/>
            <a:ext cx="2400300" cy="208026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2. Does it need AI?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4" name="Google Shape;494;p23"/>
          <p:cNvSpPr txBox="1"/>
          <p:nvPr/>
        </p:nvSpPr>
        <p:spPr>
          <a:xfrm>
            <a:off x="3497580" y="3876142"/>
            <a:ext cx="2400300" cy="158099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300"/>
              <a:buFont typeface="Poppins"/>
              <a:buNone/>
            </a:pPr>
            <a:r>
              <a:rPr b="0" i="0" lang="en-US" sz="1300" u="none" cap="none" strike="noStrike">
                <a:solidFill>
                  <a:srgbClr val="6C3483"/>
                </a:solidFill>
                <a:latin typeface="Poppins"/>
                <a:ea typeface="Poppins"/>
                <a:cs typeface="Poppins"/>
                <a:sym typeface="Poppins"/>
              </a:rPr>
              <a:t>Could people or a simple tool do it? Why would AI be better here? Is it worth the energy?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5" name="Google Shape;495;p23"/>
          <p:cNvSpPr/>
          <p:nvPr/>
        </p:nvSpPr>
        <p:spPr>
          <a:xfrm>
            <a:off x="6135624" y="1517904"/>
            <a:ext cx="2656332" cy="4050792"/>
          </a:xfrm>
          <a:prstGeom prst="roundRect">
            <a:avLst>
              <a:gd fmla="val 2065" name="adj"/>
            </a:avLst>
          </a:prstGeom>
          <a:solidFill>
            <a:srgbClr val="EBF5FB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23"/>
          <p:cNvSpPr txBox="1"/>
          <p:nvPr/>
        </p:nvSpPr>
        <p:spPr>
          <a:xfrm>
            <a:off x="6263640" y="1600200"/>
            <a:ext cx="2400300" cy="208026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3. Our AI helper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7" name="Google Shape;497;p23"/>
          <p:cNvSpPr txBox="1"/>
          <p:nvPr/>
        </p:nvSpPr>
        <p:spPr>
          <a:xfrm>
            <a:off x="6263640" y="3876142"/>
            <a:ext cx="2400300" cy="158099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300"/>
              <a:buFont typeface="Poppins"/>
              <a:buNone/>
            </a:pPr>
            <a:r>
              <a:rPr b="0" i="0" lang="en-US" sz="13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What is it called? Sketch what it looks like to use. Who is accountable for it?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8" name="Google Shape;498;p23"/>
          <p:cNvSpPr/>
          <p:nvPr/>
        </p:nvSpPr>
        <p:spPr>
          <a:xfrm>
            <a:off x="8901684" y="1517904"/>
            <a:ext cx="2656332" cy="4050792"/>
          </a:xfrm>
          <a:prstGeom prst="roundRect">
            <a:avLst>
              <a:gd fmla="val 2065" name="adj"/>
            </a:avLst>
          </a:prstGeom>
          <a:solidFill>
            <a:srgbClr val="FDEBD0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3"/>
          <p:cNvSpPr txBox="1"/>
          <p:nvPr/>
        </p:nvSpPr>
        <p:spPr>
          <a:xfrm>
            <a:off x="9029700" y="1600200"/>
            <a:ext cx="2400300" cy="208026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4. On the AI Loop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0" name="Google Shape;500;p23"/>
          <p:cNvSpPr txBox="1"/>
          <p:nvPr/>
        </p:nvSpPr>
        <p:spPr>
          <a:xfrm>
            <a:off x="9029700" y="3876142"/>
            <a:ext cx="2400300" cy="158099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300"/>
              <a:buFont typeface="Poppins"/>
              <a:buNone/>
            </a:pPr>
            <a:r>
              <a:rPr b="0" i="0" lang="en-US" sz="1300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Learn: what data, and whose? Spot: what patterns? Guess: what does it do? Check: who checks?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1" name="Google Shape;501;p23"/>
          <p:cNvSpPr txBox="1"/>
          <p:nvPr/>
        </p:nvSpPr>
        <p:spPr>
          <a:xfrm>
            <a:off x="548640" y="5669280"/>
            <a:ext cx="110642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000"/>
              <a:buFont typeface="Inter"/>
              <a:buNone/>
            </a:pPr>
            <a:r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Print one set per team. Teams place the cards on A3 paper and write their answers underneath.</a:t>
            </a:r>
            <a:endParaRPr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2" name="Google Shape;502;p23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4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Printable: IDEAL audit cards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9" name="Google Shape;509;p24"/>
          <p:cNvSpPr/>
          <p:nvPr/>
        </p:nvSpPr>
        <p:spPr>
          <a:xfrm>
            <a:off x="603504" y="1517904"/>
            <a:ext cx="2103120" cy="4050792"/>
          </a:xfrm>
          <a:prstGeom prst="roundRect">
            <a:avLst>
              <a:gd fmla="val 2609" name="adj"/>
            </a:avLst>
          </a:prstGeom>
          <a:solidFill>
            <a:srgbClr val="EBF5FB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24"/>
          <p:cNvSpPr txBox="1"/>
          <p:nvPr/>
        </p:nvSpPr>
        <p:spPr>
          <a:xfrm>
            <a:off x="731520" y="1600200"/>
            <a:ext cx="1847088" cy="208026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5400"/>
              <a:buFont typeface="Exo 2"/>
              <a:buNone/>
            </a:pPr>
            <a:r>
              <a:rPr b="1" i="0" lang="en-US" sz="54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I</a:t>
            </a:r>
            <a:endParaRPr b="0" i="0" sz="5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1" name="Google Shape;511;p24"/>
          <p:cNvSpPr txBox="1"/>
          <p:nvPr/>
        </p:nvSpPr>
        <p:spPr>
          <a:xfrm>
            <a:off x="731520" y="3876142"/>
            <a:ext cx="1847088" cy="158099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Know how it works and where it falls short.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Do we know where it could go wrong?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Pass or Fix it?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2" name="Google Shape;512;p24"/>
          <p:cNvSpPr/>
          <p:nvPr/>
        </p:nvSpPr>
        <p:spPr>
          <a:xfrm>
            <a:off x="2816352" y="1517904"/>
            <a:ext cx="2103120" cy="4050792"/>
          </a:xfrm>
          <a:prstGeom prst="roundRect">
            <a:avLst>
              <a:gd fmla="val 2609" name="adj"/>
            </a:avLst>
          </a:prstGeom>
          <a:solidFill>
            <a:srgbClr val="F4ECF7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24"/>
          <p:cNvSpPr txBox="1"/>
          <p:nvPr/>
        </p:nvSpPr>
        <p:spPr>
          <a:xfrm>
            <a:off x="2944368" y="1600200"/>
            <a:ext cx="1847088" cy="208026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5400"/>
              <a:buFont typeface="Exo 2"/>
              <a:buNone/>
            </a:pPr>
            <a:r>
              <a:rPr b="1" i="0" lang="en-US" sz="5400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D</a:t>
            </a:r>
            <a:endParaRPr b="0" i="0" sz="5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4" name="Google Shape;514;p24"/>
          <p:cNvSpPr txBox="1"/>
          <p:nvPr/>
        </p:nvSpPr>
        <p:spPr>
          <a:xfrm>
            <a:off x="2944368" y="3876142"/>
            <a:ext cx="1847088" cy="158099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6C3483"/>
                </a:solidFill>
                <a:latin typeface="Poppins"/>
                <a:ea typeface="Poppins"/>
                <a:cs typeface="Poppins"/>
                <a:sym typeface="Poppins"/>
              </a:rPr>
              <a:t>Use it for a goal, deliberately and sparingly.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6C3483"/>
                </a:solidFill>
                <a:latin typeface="Poppins"/>
                <a:ea typeface="Poppins"/>
                <a:cs typeface="Poppins"/>
                <a:sym typeface="Poppins"/>
              </a:rPr>
              <a:t>Is AI really needed?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6C3483"/>
                </a:solidFill>
                <a:latin typeface="Poppins"/>
                <a:ea typeface="Poppins"/>
                <a:cs typeface="Poppins"/>
                <a:sym typeface="Poppins"/>
              </a:rPr>
              <a:t>Pass or Fix it?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5" name="Google Shape;515;p24"/>
          <p:cNvSpPr/>
          <p:nvPr/>
        </p:nvSpPr>
        <p:spPr>
          <a:xfrm>
            <a:off x="5029200" y="1517904"/>
            <a:ext cx="2103120" cy="4050792"/>
          </a:xfrm>
          <a:prstGeom prst="roundRect">
            <a:avLst>
              <a:gd fmla="val 2609" name="adj"/>
            </a:avLst>
          </a:prstGeom>
          <a:solidFill>
            <a:srgbClr val="E8F6F3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24"/>
          <p:cNvSpPr txBox="1"/>
          <p:nvPr/>
        </p:nvSpPr>
        <p:spPr>
          <a:xfrm>
            <a:off x="5157216" y="1600200"/>
            <a:ext cx="1847088" cy="208026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7A65"/>
              </a:buClr>
              <a:buSzPts val="5400"/>
              <a:buFont typeface="Exo 2"/>
              <a:buNone/>
            </a:pPr>
            <a:r>
              <a:rPr b="1" i="0" lang="en-US" sz="5400" u="none" cap="none" strike="noStrike">
                <a:solidFill>
                  <a:srgbClr val="117A65"/>
                </a:solidFill>
                <a:latin typeface="Exo 2"/>
                <a:ea typeface="Exo 2"/>
                <a:cs typeface="Exo 2"/>
                <a:sym typeface="Exo 2"/>
              </a:rPr>
              <a:t>E</a:t>
            </a:r>
            <a:endParaRPr b="0" i="0" sz="5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7" name="Google Shape;517;p24"/>
          <p:cNvSpPr txBox="1"/>
          <p:nvPr/>
        </p:nvSpPr>
        <p:spPr>
          <a:xfrm>
            <a:off x="5157216" y="3876142"/>
            <a:ext cx="1847088" cy="158099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7A65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117A65"/>
                </a:solidFill>
                <a:latin typeface="Poppins"/>
                <a:ea typeface="Poppins"/>
                <a:cs typeface="Poppins"/>
                <a:sym typeface="Poppins"/>
              </a:rPr>
              <a:t>Use it fairly and question whether it is fair.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7A65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117A65"/>
                </a:solidFill>
                <a:latin typeface="Poppins"/>
                <a:ea typeface="Poppins"/>
                <a:cs typeface="Poppins"/>
                <a:sym typeface="Poppins"/>
              </a:rPr>
              <a:t>Whose data? Who is left out?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7A65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117A65"/>
                </a:solidFill>
                <a:latin typeface="Poppins"/>
                <a:ea typeface="Poppins"/>
                <a:cs typeface="Poppins"/>
                <a:sym typeface="Poppins"/>
              </a:rPr>
              <a:t>Pass or Fix it?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8" name="Google Shape;518;p24"/>
          <p:cNvSpPr/>
          <p:nvPr/>
        </p:nvSpPr>
        <p:spPr>
          <a:xfrm>
            <a:off x="7242048" y="1517904"/>
            <a:ext cx="2103120" cy="4050792"/>
          </a:xfrm>
          <a:prstGeom prst="roundRect">
            <a:avLst>
              <a:gd fmla="val 2609" name="adj"/>
            </a:avLst>
          </a:prstGeom>
          <a:solidFill>
            <a:srgbClr val="FDEBD0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24"/>
          <p:cNvSpPr txBox="1"/>
          <p:nvPr/>
        </p:nvSpPr>
        <p:spPr>
          <a:xfrm>
            <a:off x="7370064" y="1600200"/>
            <a:ext cx="1847088" cy="208026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5400"/>
              <a:buFont typeface="Exo 2"/>
              <a:buNone/>
            </a:pPr>
            <a:r>
              <a:rPr b="1" i="0" lang="en-US" sz="54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A</a:t>
            </a:r>
            <a:endParaRPr b="0" i="0" sz="5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0" name="Google Shape;520;p24"/>
          <p:cNvSpPr txBox="1"/>
          <p:nvPr/>
        </p:nvSpPr>
        <p:spPr>
          <a:xfrm>
            <a:off x="7370064" y="3876142"/>
            <a:ext cx="1847088" cy="158099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Fact check, look for bias, find the evidence.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Who checks its guesses?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Pass or Fix it?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1" name="Google Shape;521;p24"/>
          <p:cNvSpPr/>
          <p:nvPr/>
        </p:nvSpPr>
        <p:spPr>
          <a:xfrm>
            <a:off x="9454896" y="1517904"/>
            <a:ext cx="2103120" cy="4050792"/>
          </a:xfrm>
          <a:prstGeom prst="roundRect">
            <a:avLst>
              <a:gd fmla="val 2609" name="adj"/>
            </a:avLst>
          </a:prstGeom>
          <a:solidFill>
            <a:srgbClr val="FDEDEC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24"/>
          <p:cNvSpPr txBox="1"/>
          <p:nvPr/>
        </p:nvSpPr>
        <p:spPr>
          <a:xfrm>
            <a:off x="9582912" y="1600200"/>
            <a:ext cx="1847088" cy="208026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22B21"/>
              </a:buClr>
              <a:buSzPts val="5400"/>
              <a:buFont typeface="Exo 2"/>
              <a:buNone/>
            </a:pPr>
            <a:r>
              <a:rPr b="1" i="0" lang="en-US" sz="5400" u="none" cap="none" strike="noStrike">
                <a:solidFill>
                  <a:srgbClr val="922B21"/>
                </a:solidFill>
                <a:latin typeface="Exo 2"/>
                <a:ea typeface="Exo 2"/>
                <a:cs typeface="Exo 2"/>
                <a:sym typeface="Exo 2"/>
              </a:rPr>
              <a:t>L</a:t>
            </a:r>
            <a:endParaRPr b="0" i="0" sz="5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3" name="Google Shape;523;p24"/>
          <p:cNvSpPr txBox="1"/>
          <p:nvPr/>
        </p:nvSpPr>
        <p:spPr>
          <a:xfrm>
            <a:off x="9582912" y="3876142"/>
            <a:ext cx="1847088" cy="158099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22B21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922B21"/>
                </a:solidFill>
                <a:latin typeface="Poppins"/>
                <a:ea typeface="Poppins"/>
                <a:cs typeface="Poppins"/>
                <a:sym typeface="Poppins"/>
              </a:rPr>
              <a:t>Keep your own thinking in charge.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22B21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922B21"/>
                </a:solidFill>
                <a:latin typeface="Poppins"/>
                <a:ea typeface="Poppins"/>
                <a:cs typeface="Poppins"/>
                <a:sym typeface="Poppins"/>
              </a:rPr>
              <a:t>Does it help people think?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22B21"/>
              </a:buClr>
              <a:buSzPts val="1200"/>
              <a:buFont typeface="Poppins"/>
              <a:buNone/>
            </a:pPr>
            <a:r>
              <a:rPr b="0" i="0" lang="en-US" u="none" cap="none" strike="noStrike">
                <a:solidFill>
                  <a:srgbClr val="922B21"/>
                </a:solidFill>
                <a:latin typeface="Poppins"/>
                <a:ea typeface="Poppins"/>
                <a:cs typeface="Poppins"/>
                <a:sym typeface="Poppins"/>
              </a:rPr>
              <a:t>Pass or Fix it?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4" name="Google Shape;524;p24"/>
          <p:cNvSpPr txBox="1"/>
          <p:nvPr/>
        </p:nvSpPr>
        <p:spPr>
          <a:xfrm>
            <a:off x="548640" y="5669280"/>
            <a:ext cx="110642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000"/>
              <a:buFont typeface="Inter"/>
              <a:buNone/>
            </a:pPr>
            <a:r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Session 2. Print one set per team. Auditors write Pass or Fix it, and a fix, on the back of each card.</a:t>
            </a:r>
            <a:endParaRPr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5" name="Google Shape;525;p24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25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Printable: panel score sheet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2" name="Google Shape;532;p25"/>
          <p:cNvSpPr txBox="1"/>
          <p:nvPr/>
        </p:nvSpPr>
        <p:spPr>
          <a:xfrm>
            <a:off x="548640" y="13258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400"/>
              <a:buFont typeface="Poppins"/>
              <a:buNone/>
            </a:pPr>
            <a:r>
              <a:rPr b="0" i="0" lang="en-US" sz="14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Name: ______________________     Team: ______________________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533" name="Google Shape;533;p25"/>
          <p:cNvGraphicFramePr/>
          <p:nvPr/>
        </p:nvGraphicFramePr>
        <p:xfrm>
          <a:off x="548640" y="1828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{17B68CA9-2A26-4530-8E62-84B880A50A09}</a:tableStyleId>
              </a:tblPr>
              <a:tblGrid>
                <a:gridCol w="548650"/>
                <a:gridCol w="2743200"/>
                <a:gridCol w="1554475"/>
                <a:gridCol w="1554475"/>
                <a:gridCol w="1554475"/>
                <a:gridCol w="1554475"/>
                <a:gridCol w="1554475"/>
              </a:tblGrid>
              <a:tr h="411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Poppins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#</a:t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Poppins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Team and design</a:t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Poppins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Real problem</a:t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Poppins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Clear AI Loop</a:t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Poppins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Honest audit</a:t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Poppins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Teamwork</a:t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Poppins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Answer with evidence</a:t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C3E50"/>
                    </a:solidFill>
                  </a:tcPr>
                </a:tc>
              </a:tr>
              <a:tr h="448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E50"/>
                        </a:buClr>
                        <a:buSzPts val="1300"/>
                        <a:buFont typeface="Poppins"/>
                        <a:buNone/>
                      </a:pPr>
                      <a:r>
                        <a:rPr lang="en-US" sz="1300" u="none" cap="none" strike="noStrike">
                          <a:solidFill>
                            <a:srgbClr val="2C3E5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</a:t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E50"/>
                        </a:buClr>
                        <a:buSzPts val="1300"/>
                        <a:buFont typeface="Poppins"/>
                        <a:buNone/>
                      </a:pPr>
                      <a:r>
                        <a:rPr lang="en-US" sz="1300" u="none" cap="none" strike="noStrike">
                          <a:solidFill>
                            <a:srgbClr val="2C3E5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</a:t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E50"/>
                        </a:buClr>
                        <a:buSzPts val="1300"/>
                        <a:buFont typeface="Poppins"/>
                        <a:buNone/>
                      </a:pPr>
                      <a:r>
                        <a:rPr lang="en-US" sz="1300" u="none" cap="none" strike="noStrike">
                          <a:solidFill>
                            <a:srgbClr val="2C3E5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</a:t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E50"/>
                        </a:buClr>
                        <a:buSzPts val="1300"/>
                        <a:buFont typeface="Poppins"/>
                        <a:buNone/>
                      </a:pPr>
                      <a:r>
                        <a:rPr lang="en-US" sz="1300" u="none" cap="none" strike="noStrike">
                          <a:solidFill>
                            <a:srgbClr val="2C3E5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</a:t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E50"/>
                        </a:buClr>
                        <a:buSzPts val="1300"/>
                        <a:buFont typeface="Poppins"/>
                        <a:buNone/>
                      </a:pPr>
                      <a:r>
                        <a:rPr lang="en-US" sz="1300" u="none" cap="none" strike="noStrike">
                          <a:solidFill>
                            <a:srgbClr val="2C3E5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</a:t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E50"/>
                        </a:buClr>
                        <a:buSzPts val="1300"/>
                        <a:buFont typeface="Poppins"/>
                        <a:buNone/>
                      </a:pPr>
                      <a:r>
                        <a:rPr lang="en-US" sz="1300" u="none" cap="none" strike="noStrike">
                          <a:solidFill>
                            <a:srgbClr val="2C3E5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</a:t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E50"/>
                        </a:buClr>
                        <a:buSzPts val="1300"/>
                        <a:buFont typeface="Poppins"/>
                        <a:buNone/>
                      </a:pPr>
                      <a:r>
                        <a:rPr lang="en-US" sz="1300" u="none" cap="none" strike="noStrike">
                          <a:solidFill>
                            <a:srgbClr val="2C3E5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</a:t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E50"/>
                        </a:buClr>
                        <a:buSzPts val="1300"/>
                        <a:buFont typeface="Poppins"/>
                        <a:buNone/>
                      </a:pPr>
                      <a:r>
                        <a:rPr lang="en-US" sz="1300" u="none" cap="none" strike="noStrike">
                          <a:solidFill>
                            <a:srgbClr val="2C3E5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</a:t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8C8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34" name="Google Shape;534;p25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26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Printable: AI learning promise cards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1" name="Google Shape;541;p26"/>
          <p:cNvSpPr/>
          <p:nvPr/>
        </p:nvSpPr>
        <p:spPr>
          <a:xfrm>
            <a:off x="603504" y="1517904"/>
            <a:ext cx="5422392" cy="4050792"/>
          </a:xfrm>
          <a:prstGeom prst="roundRect">
            <a:avLst>
              <a:gd fmla="val 1354" name="adj"/>
            </a:avLst>
          </a:prstGeom>
          <a:solidFill>
            <a:srgbClr val="F4ECF7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26"/>
          <p:cNvSpPr txBox="1"/>
          <p:nvPr/>
        </p:nvSpPr>
        <p:spPr>
          <a:xfrm>
            <a:off x="731520" y="1600200"/>
            <a:ext cx="516636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My AI learning promise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r>
              <a:t/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I will use AI to...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________________________________________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________________________________________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r>
              <a:t/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I will not let AI...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________________________________________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________________________________________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r>
              <a:t/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I will check by...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________________________________________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________________________________________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lang="en-US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I will say when AI has helped, and how. Signed:</a:t>
            </a: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 __________________________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3" name="Google Shape;543;p26"/>
          <p:cNvSpPr/>
          <p:nvPr/>
        </p:nvSpPr>
        <p:spPr>
          <a:xfrm>
            <a:off x="6135624" y="1517904"/>
            <a:ext cx="5422392" cy="4050792"/>
          </a:xfrm>
          <a:prstGeom prst="roundRect">
            <a:avLst>
              <a:gd fmla="val 1354" name="adj"/>
            </a:avLst>
          </a:prstGeom>
          <a:solidFill>
            <a:srgbClr val="F4ECF7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26"/>
          <p:cNvSpPr txBox="1"/>
          <p:nvPr/>
        </p:nvSpPr>
        <p:spPr>
          <a:xfrm>
            <a:off x="6263640" y="1600200"/>
            <a:ext cx="516636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My AI learning promise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r>
              <a:t/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I will use AI to...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________________________________________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________________________________________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r>
              <a:t/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I will not let AI...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________________________________________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________________________________________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None/>
            </a:pPr>
            <a:r>
              <a:t/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I will check by...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________________________________________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________________________________________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1600"/>
              <a:buFont typeface="Exo 2"/>
              <a:buNone/>
            </a:pPr>
            <a:r>
              <a:rPr b="1" lang="en-US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I will say when AI has helped, and how. Signed:</a:t>
            </a:r>
            <a:r>
              <a:rPr b="1" i="0" lang="en-US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 __________________________</a:t>
            </a:r>
            <a:endParaRPr b="0" i="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5" name="Google Shape;545;p26"/>
          <p:cNvSpPr txBox="1"/>
          <p:nvPr/>
        </p:nvSpPr>
        <p:spPr>
          <a:xfrm>
            <a:off x="548640" y="5669280"/>
            <a:ext cx="110642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000"/>
              <a:buFont typeface="Inter"/>
              <a:buNone/>
            </a:pPr>
            <a:r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Session 2. Print one card per pupil and cut along the dashed line.</a:t>
            </a:r>
            <a:endParaRPr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6" name="Google Shape;546;p26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