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9" name="Google Shape;179;p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" name="Google Shape;92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5" name="Google Shape;135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ctr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ctr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9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✓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7" name="Google Shape;37;p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4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1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1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1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Noto Sans Symbols"/>
              <a:buChar char="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Noto Sans Symbols"/>
              <a:buChar char="✓"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Noto Sans Symbols"/>
              <a:buChar char="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Noto Sans Symbols"/>
              <a:buNone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28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None/>
              <a:defRPr b="0" i="0" sz="1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18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  <a:defRPr b="0" i="0" sz="9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4572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9144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13716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182880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spcAft>
                <a:spcPts val="0"/>
              </a:spcAft>
              <a:buNone/>
              <a:defRPr b="0" i="0" sz="1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Assessing Teacher Performance</a:t>
            </a:r>
            <a:endParaRPr/>
          </a:p>
        </p:txBody>
      </p:sp>
      <p:sp>
        <p:nvSpPr>
          <p:cNvPr id="89" name="Google Shape;89;p13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Ronnie Detrich</a:t>
            </a:r>
            <a:endParaRPr/>
          </a:p>
          <a:p>
            <a:pPr indent="0" lvl="0" marL="0" marR="0" rtl="0" algn="ctr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Wing Institute</a:t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Measurement: Series of Choices</a:t>
            </a:r>
            <a:endParaRPr/>
          </a:p>
        </p:txBody>
      </p:sp>
      <p:sp>
        <p:nvSpPr>
          <p:cNvPr id="161" name="Google Shape;161;p22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Goal: be as precise as necessary but not more so.</a:t>
            </a:r>
            <a:endParaRPr/>
          </a:p>
          <a:p>
            <a:pPr indent="-3429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Select method lowest effort method that answers question with necessary level of precision.</a:t>
            </a:r>
            <a:endParaRPr/>
          </a:p>
          <a:p>
            <a:pPr indent="-285750" lvl="1" marL="742950" marR="0" rtl="0" algn="l"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Can reasonable decisions be based on the data?	</a:t>
            </a:r>
            <a:endParaRPr/>
          </a:p>
          <a:p>
            <a:pPr indent="-3429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Choice of method has influence on impact and cost.</a:t>
            </a:r>
            <a:endParaRPr/>
          </a:p>
          <a:p>
            <a:pPr indent="-285750" lvl="1" marL="742950" marR="0" rtl="0" algn="l"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Measurement: Series of Choices</a:t>
            </a:r>
            <a:endParaRPr/>
          </a:p>
        </p:txBody>
      </p:sp>
      <p:sp>
        <p:nvSpPr>
          <p:cNvPr id="167" name="Google Shape;167;p2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Each assessment method has variations that interact with dimensions of assessment.	</a:t>
            </a:r>
            <a:endParaRPr/>
          </a:p>
          <a:p>
            <a:pPr indent="-285750" lvl="1" marL="742950" marR="0" rtl="0" algn="l"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Direct observation:</a:t>
            </a:r>
            <a:endParaRPr/>
          </a:p>
          <a:p>
            <a:pPr indent="-228600" lvl="2" marL="1143000" marR="0" rtl="0" algn="l"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Length of observation influences:</a:t>
            </a:r>
            <a:endParaRPr/>
          </a:p>
          <a:p>
            <a:pPr indent="-228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Validity</a:t>
            </a:r>
            <a:endParaRPr/>
          </a:p>
          <a:p>
            <a:pPr indent="-228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Scalability</a:t>
            </a:r>
            <a:endParaRPr/>
          </a:p>
          <a:p>
            <a:pPr indent="-228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Costs</a:t>
            </a:r>
            <a:endParaRPr/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Complexity of observation code influence:</a:t>
            </a:r>
            <a:endParaRPr/>
          </a:p>
          <a:p>
            <a:pPr indent="-228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Reliability</a:t>
            </a:r>
            <a:endParaRPr/>
          </a:p>
          <a:p>
            <a:pPr indent="-228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Scalability</a:t>
            </a:r>
            <a:endParaRPr/>
          </a:p>
          <a:p>
            <a:pPr indent="-101600" lvl="3" marL="1600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None/>
            </a:pPr>
            <a:r>
              <a:t/>
            </a:r>
            <a:endParaRPr b="0" i="0" sz="20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Summary of Impact and Cost Variables</a:t>
            </a:r>
            <a:endParaRPr/>
          </a:p>
        </p:txBody>
      </p:sp>
      <p:sp>
        <p:nvSpPr>
          <p:cNvPr id="173" name="Google Shape;173;p24"/>
          <p:cNvSpPr txBox="1"/>
          <p:nvPr>
            <p:ph idx="1" type="body"/>
          </p:nvPr>
        </p:nvSpPr>
        <p:spPr>
          <a:xfrm>
            <a:off x="457200" y="2103438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Reliable</a:t>
            </a:r>
            <a:endParaRPr/>
          </a:p>
          <a:p>
            <a:pPr indent="-3429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Valid</a:t>
            </a:r>
            <a:endParaRPr/>
          </a:p>
          <a:p>
            <a:pPr indent="-3429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Actionable</a:t>
            </a:r>
            <a:endParaRPr/>
          </a:p>
          <a:p>
            <a:pPr indent="-3429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Scalable</a:t>
            </a:r>
            <a:endParaRPr/>
          </a:p>
          <a:p>
            <a:pPr indent="-3429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 Inference	</a:t>
            </a:r>
            <a:endParaRPr/>
          </a:p>
        </p:txBody>
      </p:sp>
      <p:sp>
        <p:nvSpPr>
          <p:cNvPr id="174" name="Google Shape;174;p24"/>
          <p:cNvSpPr txBox="1"/>
          <p:nvPr>
            <p:ph idx="2" type="body"/>
          </p:nvPr>
        </p:nvSpPr>
        <p:spPr>
          <a:xfrm>
            <a:off x="4648200" y="2103438"/>
            <a:ext cx="4038600" cy="4525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Staff Time/Effort</a:t>
            </a:r>
            <a:endParaRPr/>
          </a:p>
          <a:p>
            <a:pPr indent="-3429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Staff Skills/Capacity</a:t>
            </a:r>
            <a:endParaRPr/>
          </a:p>
          <a:p>
            <a:pPr indent="-3429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Financial Costs</a:t>
            </a:r>
            <a:endParaRPr/>
          </a:p>
          <a:p>
            <a:pPr indent="-3429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Cultural Fit</a:t>
            </a:r>
            <a:endParaRPr/>
          </a:p>
          <a:p>
            <a:pPr indent="-3429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Institutional Support</a:t>
            </a:r>
            <a:endParaRPr/>
          </a:p>
        </p:txBody>
      </p:sp>
      <p:sp>
        <p:nvSpPr>
          <p:cNvPr id="175" name="Google Shape;175;p24"/>
          <p:cNvSpPr txBox="1"/>
          <p:nvPr/>
        </p:nvSpPr>
        <p:spPr>
          <a:xfrm>
            <a:off x="457200" y="1419225"/>
            <a:ext cx="2357438" cy="522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Impact</a:t>
            </a:r>
            <a:endParaRPr/>
          </a:p>
        </p:txBody>
      </p:sp>
      <p:sp>
        <p:nvSpPr>
          <p:cNvPr id="176" name="Google Shape;176;p24"/>
          <p:cNvSpPr txBox="1"/>
          <p:nvPr/>
        </p:nvSpPr>
        <p:spPr>
          <a:xfrm>
            <a:off x="5048250" y="1444625"/>
            <a:ext cx="2357438" cy="523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Cost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Context for Measuring Teacher Performance</a:t>
            </a:r>
            <a:endParaRPr/>
          </a:p>
        </p:txBody>
      </p:sp>
      <p:sp>
        <p:nvSpPr>
          <p:cNvPr id="95" name="Google Shape;95;p14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What teachers do in classrooms is important.</a:t>
            </a:r>
            <a:endParaRPr/>
          </a:p>
          <a:p>
            <a:pPr indent="-3429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If important we should assess that teachers are doing those important things.</a:t>
            </a:r>
            <a:endParaRPr/>
          </a:p>
          <a:p>
            <a:pPr indent="-3429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If not occurring, intervene to improve performance.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Goals of Assessing Teacher Performance</a:t>
            </a:r>
            <a:endParaRPr/>
          </a:p>
        </p:txBody>
      </p:sp>
      <p:sp>
        <p:nvSpPr>
          <p:cNvPr id="101" name="Google Shape;101;p15"/>
          <p:cNvSpPr txBox="1"/>
          <p:nvPr>
            <p:ph idx="1" type="body"/>
          </p:nvPr>
        </p:nvSpPr>
        <p:spPr>
          <a:xfrm>
            <a:off x="457200" y="1600200"/>
            <a:ext cx="8229600" cy="4945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Determine which teachers meet performance criteria 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Immediate effect.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Identify which teachers are influencing student outcomes.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Long term effect.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On-going professional development.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Build a culture of continuous improvement.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Evaluate the impact of professional development activities.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Key Features of Assessment Strategies: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Reliable	</a:t>
            </a:r>
            <a:endParaRPr/>
          </a:p>
        </p:txBody>
      </p:sp>
      <p:sp>
        <p:nvSpPr>
          <p:cNvPr id="107" name="Google Shape;107;p1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Data are trustworthy.</a:t>
            </a:r>
            <a:endParaRPr/>
          </a:p>
          <a:p>
            <a:pPr indent="-3429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Definitions are applied consistently.</a:t>
            </a:r>
            <a:endParaRPr/>
          </a:p>
          <a:p>
            <a:pPr indent="-285750" lvl="1" marL="742950" marR="0" rtl="0" algn="l"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Measure of fairness.</a:t>
            </a:r>
            <a:endParaRPr/>
          </a:p>
          <a:p>
            <a:pPr indent="-1651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Key Features of Assessment Strategies: </a:t>
            </a:r>
            <a:b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Valid for Specific Purpose	</a:t>
            </a:r>
            <a:endParaRPr/>
          </a:p>
        </p:txBody>
      </p:sp>
      <p:sp>
        <p:nvSpPr>
          <p:cNvPr id="113" name="Google Shape;113;p17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Measures what intended to measure.</a:t>
            </a:r>
            <a:endParaRPr/>
          </a:p>
          <a:p>
            <a:pPr indent="-285750" lvl="1" marL="742950" marR="0" rtl="0" algn="l"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Confidence  that feedback is based on actual performance.</a:t>
            </a:r>
            <a:endParaRPr/>
          </a:p>
          <a:p>
            <a:pPr indent="-228600" lvl="2" marL="1143000" marR="0" rtl="0" algn="l"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2" marL="1143000" marR="0" rtl="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Key Features of Assessment Strategies: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 Inference</a:t>
            </a:r>
            <a:endParaRPr/>
          </a:p>
        </p:txBody>
      </p:sp>
      <p:sp>
        <p:nvSpPr>
          <p:cNvPr id="119" name="Google Shape;119;p1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Ideally direct measure:</a:t>
            </a:r>
            <a:endParaRPr/>
          </a:p>
          <a:p>
            <a:pPr indent="-285750" lvl="1" marL="742950" marR="0" rtl="0" algn="l"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of performance;</a:t>
            </a:r>
            <a:endParaRPr/>
          </a:p>
          <a:p>
            <a:pPr indent="-285750" lvl="1" marL="742950" marR="0" rtl="0" algn="l"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 relevant setting.</a:t>
            </a:r>
            <a:endParaRPr/>
          </a:p>
          <a:p>
            <a:pPr indent="-3429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As either dimension of changes greater inference (generalization) is required.</a:t>
            </a:r>
            <a:endParaRPr/>
          </a:p>
          <a:p>
            <a:pPr indent="-165100" lvl="0" marL="342900" marR="0" rtl="0" algn="l"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marR="0" rtl="0" algn="l"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Key Features of Assessment Strategies: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Focus on Alterable Variables</a:t>
            </a:r>
            <a:endParaRPr/>
          </a:p>
        </p:txBody>
      </p:sp>
      <p:sp>
        <p:nvSpPr>
          <p:cNvPr id="125" name="Google Shape;125;p1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Assessment identifies targets for change.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Clear criterion for judging performance.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Frequent measures of performance that are sensitive to change.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Data determine specific actions: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Performance standard met - continue w/o intervention.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Performance standard not met - intervene or change intervention.</a:t>
            </a:r>
            <a:endParaRPr/>
          </a:p>
          <a:p>
            <a:pPr indent="-165100" lvl="0" marL="342900" marR="0" rtl="0" algn="l">
              <a:lnSpc>
                <a:spcPct val="90000"/>
              </a:lnSpc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Key Features of Assessment Strategies:</a:t>
            </a:r>
            <a:b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Scalable</a:t>
            </a:r>
            <a:endParaRPr/>
          </a:p>
        </p:txBody>
      </p:sp>
      <p:sp>
        <p:nvSpPr>
          <p:cNvPr id="131" name="Google Shape;131;p2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Goal is systems change.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Measures must be efficient.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Utilizes existing resources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✓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Resources must have competency to implement.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Brief assessments.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17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•"/>
            </a:pPr>
            <a:r>
              <a:rPr b="0" i="0" lang="en-US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Methods=good contextual fit.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Consistent with values, norms, rules of system.</a:t>
            </a:r>
            <a:endParaRPr/>
          </a:p>
          <a:p>
            <a:pPr indent="-285750" lvl="1" marL="742950" marR="0" rtl="0" algn="l">
              <a:lnSpc>
                <a:spcPct val="90000"/>
              </a:lnSpc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Noto Sans Symbols"/>
              <a:buChar char="➢"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Social validity. </a:t>
            </a:r>
            <a:endParaRPr/>
          </a:p>
          <a:p>
            <a:pPr indent="-228600" lvl="2" marL="1143000" marR="0" rtl="0" algn="l">
              <a:lnSpc>
                <a:spcPct val="90000"/>
              </a:lnSpc>
              <a:spcBef>
                <a:spcPts val="1680"/>
              </a:spcBef>
              <a:spcAft>
                <a:spcPts val="0"/>
              </a:spcAft>
              <a:buClr>
                <a:schemeClr val="lt1"/>
              </a:buClr>
              <a:buFont typeface="Noto Sans Symbols"/>
              <a:buNone/>
            </a:pPr>
            <a:r>
              <a:t/>
            </a:r>
            <a:endParaRPr b="0" i="0" sz="2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7" name="Google Shape;137;p21"/>
          <p:cNvCxnSpPr/>
          <p:nvPr/>
        </p:nvCxnSpPr>
        <p:spPr>
          <a:xfrm>
            <a:off x="1946275" y="2811463"/>
            <a:ext cx="0" cy="842962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8" name="Google Shape;138;p21"/>
          <p:cNvCxnSpPr/>
          <p:nvPr/>
        </p:nvCxnSpPr>
        <p:spPr>
          <a:xfrm>
            <a:off x="3476625" y="2551113"/>
            <a:ext cx="0" cy="155575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39" name="Google Shape;139;p21"/>
          <p:cNvCxnSpPr/>
          <p:nvPr/>
        </p:nvCxnSpPr>
        <p:spPr>
          <a:xfrm>
            <a:off x="5006975" y="2306638"/>
            <a:ext cx="0" cy="2390775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0" name="Google Shape;140;p21"/>
          <p:cNvCxnSpPr/>
          <p:nvPr/>
        </p:nvCxnSpPr>
        <p:spPr>
          <a:xfrm>
            <a:off x="6537325" y="2047875"/>
            <a:ext cx="0" cy="3273425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1" name="Google Shape;141;p21"/>
          <p:cNvCxnSpPr/>
          <p:nvPr/>
        </p:nvCxnSpPr>
        <p:spPr>
          <a:xfrm>
            <a:off x="8066088" y="1803400"/>
            <a:ext cx="82550" cy="447040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2" name="Google Shape;142;p21"/>
          <p:cNvCxnSpPr/>
          <p:nvPr/>
        </p:nvCxnSpPr>
        <p:spPr>
          <a:xfrm flipH="1" rot="10800000">
            <a:off x="968375" y="1700213"/>
            <a:ext cx="7670800" cy="125730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3" name="Google Shape;143;p21"/>
          <p:cNvCxnSpPr/>
          <p:nvPr/>
        </p:nvCxnSpPr>
        <p:spPr>
          <a:xfrm>
            <a:off x="968375" y="2957513"/>
            <a:ext cx="7670800" cy="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44" name="Google Shape;144;p21"/>
          <p:cNvSpPr txBox="1"/>
          <p:nvPr/>
        </p:nvSpPr>
        <p:spPr>
          <a:xfrm>
            <a:off x="247650" y="0"/>
            <a:ext cx="8804275" cy="584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 Continuum of Options for Assessment</a:t>
            </a:r>
            <a:endParaRPr/>
          </a:p>
        </p:txBody>
      </p:sp>
      <p:sp>
        <p:nvSpPr>
          <p:cNvPr id="145" name="Google Shape;145;p21"/>
          <p:cNvSpPr txBox="1"/>
          <p:nvPr/>
        </p:nvSpPr>
        <p:spPr>
          <a:xfrm>
            <a:off x="103188" y="2822575"/>
            <a:ext cx="865187" cy="831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 Effort</a:t>
            </a:r>
            <a:endParaRPr/>
          </a:p>
        </p:txBody>
      </p:sp>
      <p:sp>
        <p:nvSpPr>
          <p:cNvPr id="146" name="Google Shape;146;p21"/>
          <p:cNvSpPr txBox="1"/>
          <p:nvPr/>
        </p:nvSpPr>
        <p:spPr>
          <a:xfrm>
            <a:off x="8148638" y="1928813"/>
            <a:ext cx="995362" cy="831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 Effort</a:t>
            </a:r>
            <a:endParaRPr/>
          </a:p>
        </p:txBody>
      </p:sp>
      <p:sp>
        <p:nvSpPr>
          <p:cNvPr id="147" name="Google Shape;147;p21"/>
          <p:cNvSpPr txBox="1"/>
          <p:nvPr/>
        </p:nvSpPr>
        <p:spPr>
          <a:xfrm rot="-598896">
            <a:off x="992188" y="2176463"/>
            <a:ext cx="2308225" cy="4619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Low Precision</a:t>
            </a:r>
            <a:endParaRPr/>
          </a:p>
        </p:txBody>
      </p:sp>
      <p:sp>
        <p:nvSpPr>
          <p:cNvPr id="148" name="Google Shape;148;p21"/>
          <p:cNvSpPr txBox="1"/>
          <p:nvPr/>
        </p:nvSpPr>
        <p:spPr>
          <a:xfrm rot="-504570">
            <a:off x="6172200" y="1350963"/>
            <a:ext cx="2252663" cy="466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High Precision</a:t>
            </a:r>
            <a:endParaRPr/>
          </a:p>
        </p:txBody>
      </p:sp>
      <p:cxnSp>
        <p:nvCxnSpPr>
          <p:cNvPr id="149" name="Google Shape;149;p21"/>
          <p:cNvCxnSpPr/>
          <p:nvPr/>
        </p:nvCxnSpPr>
        <p:spPr>
          <a:xfrm flipH="1" rot="10800000">
            <a:off x="968375" y="1641475"/>
            <a:ext cx="7670800" cy="1257300"/>
          </a:xfrm>
          <a:prstGeom prst="straightConnector1">
            <a:avLst/>
          </a:prstGeom>
          <a:noFill/>
          <a:ln cap="flat" cmpd="sng" w="762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0" name="Google Shape;150;p21"/>
          <p:cNvSpPr txBox="1"/>
          <p:nvPr/>
        </p:nvSpPr>
        <p:spPr>
          <a:xfrm>
            <a:off x="1325563" y="3516313"/>
            <a:ext cx="1241425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Surveys</a:t>
            </a:r>
            <a:endParaRPr/>
          </a:p>
        </p:txBody>
      </p:sp>
      <p:sp>
        <p:nvSpPr>
          <p:cNvPr id="151" name="Google Shape;151;p21"/>
          <p:cNvSpPr txBox="1"/>
          <p:nvPr/>
        </p:nvSpPr>
        <p:spPr>
          <a:xfrm>
            <a:off x="492125" y="4106863"/>
            <a:ext cx="350520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Rating Scales</a:t>
            </a:r>
            <a:endParaRPr/>
          </a:p>
        </p:txBody>
      </p:sp>
      <p:sp>
        <p:nvSpPr>
          <p:cNvPr id="152" name="Google Shape;152;p21"/>
          <p:cNvSpPr txBox="1"/>
          <p:nvPr/>
        </p:nvSpPr>
        <p:spPr>
          <a:xfrm>
            <a:off x="2244725" y="4697413"/>
            <a:ext cx="3211513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Permanent Product Data</a:t>
            </a:r>
            <a:endParaRPr/>
          </a:p>
        </p:txBody>
      </p:sp>
      <p:sp>
        <p:nvSpPr>
          <p:cNvPr id="153" name="Google Shape;153;p21"/>
          <p:cNvSpPr txBox="1"/>
          <p:nvPr/>
        </p:nvSpPr>
        <p:spPr>
          <a:xfrm>
            <a:off x="3390900" y="5287963"/>
            <a:ext cx="3511550" cy="368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Teacher Self-recorded Data</a:t>
            </a:r>
            <a:endParaRPr/>
          </a:p>
        </p:txBody>
      </p:sp>
      <p:sp>
        <p:nvSpPr>
          <p:cNvPr id="154" name="Google Shape;154;p21"/>
          <p:cNvSpPr txBox="1"/>
          <p:nvPr/>
        </p:nvSpPr>
        <p:spPr>
          <a:xfrm>
            <a:off x="4473575" y="6154738"/>
            <a:ext cx="4525963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Direct Observation by Others</a:t>
            </a:r>
            <a:endParaRPr/>
          </a:p>
        </p:txBody>
      </p:sp>
      <p:sp>
        <p:nvSpPr>
          <p:cNvPr id="155" name="Google Shape;155;p21"/>
          <p:cNvSpPr txBox="1"/>
          <p:nvPr/>
        </p:nvSpPr>
        <p:spPr>
          <a:xfrm>
            <a:off x="514350" y="584200"/>
            <a:ext cx="8389938" cy="3698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Any of these methods may be sufficient to guide decisions</a:t>
            </a:r>
            <a:endParaRPr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