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71" r:id="rId15"/>
    <p:sldId id="268"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52" autoAdjust="0"/>
  </p:normalViewPr>
  <p:slideViewPr>
    <p:cSldViewPr snapToGrid="0">
      <p:cViewPr varScale="1">
        <p:scale>
          <a:sx n="93" d="100"/>
          <a:sy n="93" d="100"/>
        </p:scale>
        <p:origin x="12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F284B-B44A-4AE7-84E2-7FC2E355F22D}" type="datetimeFigureOut">
              <a:rPr lang="en-US" smtClean="0"/>
              <a:t>5/25/2026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C1EDE-3EB2-43E3-BDFA-3C61CF823F5E}" type="slidenum">
              <a:rPr lang="en-US" smtClean="0"/>
              <a:t>‹#›</a:t>
            </a:fld>
            <a:endParaRPr lang="en-US"/>
          </a:p>
        </p:txBody>
      </p:sp>
    </p:spTree>
    <p:extLst>
      <p:ext uri="{BB962C8B-B14F-4D97-AF65-F5344CB8AC3E}">
        <p14:creationId xmlns:p14="http://schemas.microsoft.com/office/powerpoint/2010/main" val="42280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What makes a good castle?</a:t>
            </a:r>
          </a:p>
          <a:p>
            <a:endParaRPr lang="en-US" dirty="0"/>
          </a:p>
          <a:p>
            <a:r>
              <a:rPr lang="en-US" dirty="0"/>
              <a:t>Add lightning flashes at some point? Takes a lot of work honestly…</a:t>
            </a:r>
          </a:p>
        </p:txBody>
      </p:sp>
      <p:sp>
        <p:nvSpPr>
          <p:cNvPr id="4" name="Slide Number Placeholder 3"/>
          <p:cNvSpPr>
            <a:spLocks noGrp="1"/>
          </p:cNvSpPr>
          <p:nvPr>
            <p:ph type="sldNum" sz="quarter" idx="5"/>
          </p:nvPr>
        </p:nvSpPr>
        <p:spPr/>
        <p:txBody>
          <a:bodyPr/>
          <a:lstStyle/>
          <a:p>
            <a:fld id="{9F8C1EDE-3EB2-43E3-BDFA-3C61CF823F5E}" type="slidenum">
              <a:rPr lang="en-US" smtClean="0"/>
              <a:t>1</a:t>
            </a:fld>
            <a:endParaRPr lang="en-US"/>
          </a:p>
        </p:txBody>
      </p:sp>
    </p:spTree>
    <p:extLst>
      <p:ext uri="{BB962C8B-B14F-4D97-AF65-F5344CB8AC3E}">
        <p14:creationId xmlns:p14="http://schemas.microsoft.com/office/powerpoint/2010/main" val="423075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You are the new king. You’ve inherited a castle owned by your father, grandfather and great grandfather. You want to get a clear picture of your defenses </a:t>
            </a:r>
          </a:p>
        </p:txBody>
      </p:sp>
      <p:sp>
        <p:nvSpPr>
          <p:cNvPr id="4" name="Slide Number Placeholder 3"/>
          <p:cNvSpPr>
            <a:spLocks noGrp="1"/>
          </p:cNvSpPr>
          <p:nvPr>
            <p:ph type="sldNum" sz="quarter" idx="5"/>
          </p:nvPr>
        </p:nvSpPr>
        <p:spPr/>
        <p:txBody>
          <a:bodyPr/>
          <a:lstStyle/>
          <a:p>
            <a:fld id="{9F8C1EDE-3EB2-43E3-BDFA-3C61CF823F5E}" type="slidenum">
              <a:rPr lang="en-US" smtClean="0"/>
              <a:t>2</a:t>
            </a:fld>
            <a:endParaRPr lang="en-US"/>
          </a:p>
        </p:txBody>
      </p:sp>
    </p:spTree>
    <p:extLst>
      <p:ext uri="{BB962C8B-B14F-4D97-AF65-F5344CB8AC3E}">
        <p14:creationId xmlns:p14="http://schemas.microsoft.com/office/powerpoint/2010/main" val="381652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8f0cd6be23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8f0cd6be23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you catapult one of your knights high into the sky to get a birds-eye-view. He lands and starts describing the walls. You are going to draw your plans as he tells you what he saw.</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8C1EDE-3EB2-43E3-BDFA-3C61CF823F5E}" type="slidenum">
              <a:rPr lang="en-US" smtClean="0"/>
              <a:t>4</a:t>
            </a:fld>
            <a:endParaRPr lang="en-US"/>
          </a:p>
        </p:txBody>
      </p:sp>
    </p:spTree>
    <p:extLst>
      <p:ext uri="{BB962C8B-B14F-4D97-AF65-F5344CB8AC3E}">
        <p14:creationId xmlns:p14="http://schemas.microsoft.com/office/powerpoint/2010/main" val="543864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3D5E-89AC-C2DA-20D6-76611D306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904B6-0A1B-349F-941A-2E8F74FD9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A9221D-4710-762E-4474-EE4E553F1A33}"/>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28B6268A-256F-2A3B-5190-C914B6CF4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5289E-E8CE-E9A2-9737-135343C0EDEA}"/>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93135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1246-1D68-8A98-BE6A-E33E309EEE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F5B83-BC30-B9B5-5EFF-0D6EF8F0C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A32E-74F1-562E-6427-463D627DE588}"/>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436D1471-FD21-AAED-6950-17585E7E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05D9D-BBBC-9195-695C-25013EFB0C12}"/>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36885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565CA-DB29-B975-4343-7A23240F6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0CBEA-E773-319D-BD21-000FEC88F2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A1F13-3CC1-0619-EE1F-F5CBB41AF7A6}"/>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91029A4B-EE87-BD78-DFB3-937AA1E7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B0251-1C42-97C7-AC61-9DBD80F02F03}"/>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169742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A5DB-7FBB-6A76-A30B-97BF36B22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65A98-944F-0F5E-B3D0-469A558DA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85798-309A-8787-3D09-4ABAB561F5A9}"/>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42D1ED97-5771-3BF9-51DE-A9BFE209D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66726-9A95-267C-1F87-2D810D2FD02C}"/>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216520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DE62-6188-0AB4-82F0-00E091C91C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F6D72-7C94-77FF-1E5E-5C3184D99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01945C-DC3F-9F3C-1F74-BABC46F0B2BA}"/>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B06B4826-78F8-723B-AD1D-49D76E54E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331F5-88EC-A002-02F7-94CD88ACCAD9}"/>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131569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6767-45BE-4E51-1ABA-63D32AA05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B7545-356D-00F8-575B-29BB7F22CC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941D1E-A1AA-76C0-821F-661641425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987A01-2D0C-C080-C406-09CF216875C1}"/>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6" name="Footer Placeholder 5">
            <a:extLst>
              <a:ext uri="{FF2B5EF4-FFF2-40B4-BE49-F238E27FC236}">
                <a16:creationId xmlns:a16="http://schemas.microsoft.com/office/drawing/2014/main" id="{9EB45A3F-6D93-88C9-CFB6-DB09B813E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E7E13-4C31-A289-1282-03A65610B059}"/>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400858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FF6F-F0C8-7B0A-982C-928C37C22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78CB54-2728-6D6E-2BD7-F0CA179E7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C21425-E792-187B-D24F-55F052E24D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423FBD-859A-0232-8C59-41B102DFD9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0D2D9-826D-64F9-964D-F93D0D8903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FAEF34-685F-566D-B3A5-15AA3839575D}"/>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8" name="Footer Placeholder 7">
            <a:extLst>
              <a:ext uri="{FF2B5EF4-FFF2-40B4-BE49-F238E27FC236}">
                <a16:creationId xmlns:a16="http://schemas.microsoft.com/office/drawing/2014/main" id="{225532A6-4555-9189-33FE-C61D8280F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BD554-3B5E-2B22-B3D5-95DA0F8D91B1}"/>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2381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4262-24CD-DA27-84E6-5849B9D911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77C13-8C36-2C78-6D28-11C18B1DD8AE}"/>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4" name="Footer Placeholder 3">
            <a:extLst>
              <a:ext uri="{FF2B5EF4-FFF2-40B4-BE49-F238E27FC236}">
                <a16:creationId xmlns:a16="http://schemas.microsoft.com/office/drawing/2014/main" id="{B46438C4-2B50-06A2-DDF0-05C2EC9F7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26AFD3-EE5B-CC63-7224-B41BCF57191F}"/>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140879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0FB3A9-3B8F-1E6A-110B-251307AEC845}"/>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3" name="Footer Placeholder 2">
            <a:extLst>
              <a:ext uri="{FF2B5EF4-FFF2-40B4-BE49-F238E27FC236}">
                <a16:creationId xmlns:a16="http://schemas.microsoft.com/office/drawing/2014/main" id="{672518F7-1EC0-56C9-1609-EC4FB76814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75FE0-BDAB-328C-4581-DF05282F35FF}"/>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2259404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2291-6FB8-8BD7-8357-FFAACE265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9E0053-6542-F425-FA59-1F392D9F2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46F4EF-13FB-DDB4-CE14-1C4C1E23F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5396F-98BD-9F40-2DF6-86FECF9A2266}"/>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6" name="Footer Placeholder 5">
            <a:extLst>
              <a:ext uri="{FF2B5EF4-FFF2-40B4-BE49-F238E27FC236}">
                <a16:creationId xmlns:a16="http://schemas.microsoft.com/office/drawing/2014/main" id="{903C0D9E-0786-A165-3BA0-F36BB87AE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DF9B8-25CF-3CB1-4B40-F59BB84EABD7}"/>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371523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FDF9-9E29-5886-08E1-B802EAB4F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830DFA-CF42-F8C2-E7D8-33BB1D145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6FE746-2E73-F422-CB5A-956389D6F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51A21-3E32-6165-7D39-17B83972DC9D}"/>
              </a:ext>
            </a:extLst>
          </p:cNvPr>
          <p:cNvSpPr>
            <a:spLocks noGrp="1"/>
          </p:cNvSpPr>
          <p:nvPr>
            <p:ph type="dt" sz="half" idx="10"/>
          </p:nvPr>
        </p:nvSpPr>
        <p:spPr/>
        <p:txBody>
          <a:bodyPr/>
          <a:lstStyle/>
          <a:p>
            <a:fld id="{3F5755FD-80DF-4427-8E93-01B4B441ECF6}" type="datetimeFigureOut">
              <a:rPr lang="en-US" smtClean="0"/>
              <a:t>5/25/2026</a:t>
            </a:fld>
            <a:endParaRPr lang="en-US"/>
          </a:p>
        </p:txBody>
      </p:sp>
      <p:sp>
        <p:nvSpPr>
          <p:cNvPr id="6" name="Footer Placeholder 5">
            <a:extLst>
              <a:ext uri="{FF2B5EF4-FFF2-40B4-BE49-F238E27FC236}">
                <a16:creationId xmlns:a16="http://schemas.microsoft.com/office/drawing/2014/main" id="{DD0273C8-0893-56B6-277E-4C2141FF5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66538-D4A0-6C5F-75B6-9076B74B9037}"/>
              </a:ext>
            </a:extLst>
          </p:cNvPr>
          <p:cNvSpPr>
            <a:spLocks noGrp="1"/>
          </p:cNvSpPr>
          <p:nvPr>
            <p:ph type="sldNum" sz="quarter" idx="12"/>
          </p:nvPr>
        </p:nvSpPr>
        <p:spPr/>
        <p:txBody>
          <a:bodyPr/>
          <a:lstStyle/>
          <a:p>
            <a:fld id="{9CEACF50-65FB-4E83-880B-0A2DE17EC2F9}" type="slidenum">
              <a:rPr lang="en-US" smtClean="0"/>
              <a:t>‹#›</a:t>
            </a:fld>
            <a:endParaRPr lang="en-US"/>
          </a:p>
        </p:txBody>
      </p:sp>
    </p:spTree>
    <p:extLst>
      <p:ext uri="{BB962C8B-B14F-4D97-AF65-F5344CB8AC3E}">
        <p14:creationId xmlns:p14="http://schemas.microsoft.com/office/powerpoint/2010/main" val="189344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18798-8E1A-C82C-98F5-5087B449A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29084C-8649-0825-1D13-0608978E6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7468C-1A76-EE64-477B-D17CB2E11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5755FD-80DF-4427-8E93-01B4B441ECF6}" type="datetimeFigureOut">
              <a:rPr lang="en-US" smtClean="0"/>
              <a:t>5/25/2026</a:t>
            </a:fld>
            <a:endParaRPr lang="en-US"/>
          </a:p>
        </p:txBody>
      </p:sp>
      <p:sp>
        <p:nvSpPr>
          <p:cNvPr id="5" name="Footer Placeholder 4">
            <a:extLst>
              <a:ext uri="{FF2B5EF4-FFF2-40B4-BE49-F238E27FC236}">
                <a16:creationId xmlns:a16="http://schemas.microsoft.com/office/drawing/2014/main" id="{0B800130-4771-E4B7-910A-87AC1B776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43B3B0-F696-7CA5-24CE-C5F79129D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EACF50-65FB-4E83-880B-0A2DE17EC2F9}" type="slidenum">
              <a:rPr lang="en-US" smtClean="0"/>
              <a:t>‹#›</a:t>
            </a:fld>
            <a:endParaRPr lang="en-US"/>
          </a:p>
        </p:txBody>
      </p:sp>
    </p:spTree>
    <p:extLst>
      <p:ext uri="{BB962C8B-B14F-4D97-AF65-F5344CB8AC3E}">
        <p14:creationId xmlns:p14="http://schemas.microsoft.com/office/powerpoint/2010/main" val="2217687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print of a castle&#10;&#10;AI-generated content may be incorrect.">
            <a:extLst>
              <a:ext uri="{FF2B5EF4-FFF2-40B4-BE49-F238E27FC236}">
                <a16:creationId xmlns:a16="http://schemas.microsoft.com/office/drawing/2014/main" id="{ECC4F251-039C-AFA6-C724-6FC5BC35F700}"/>
              </a:ext>
            </a:extLst>
          </p:cNvPr>
          <p:cNvPicPr>
            <a:picLocks noChangeAspect="1"/>
          </p:cNvPicPr>
          <p:nvPr/>
        </p:nvPicPr>
        <p:blipFill>
          <a:blip r:embed="rId3"/>
          <a:stretch>
            <a:fillRect/>
          </a:stretch>
        </p:blipFill>
        <p:spPr>
          <a:xfrm>
            <a:off x="0" y="0"/>
            <a:ext cx="12192000" cy="6858000"/>
          </a:xfrm>
          <a:prstGeom prst="rect">
            <a:avLst/>
          </a:prstGeom>
        </p:spPr>
      </p:pic>
      <p:pic>
        <p:nvPicPr>
          <p:cNvPr id="6" name="Google Shape;56;p13">
            <a:extLst>
              <a:ext uri="{FF2B5EF4-FFF2-40B4-BE49-F238E27FC236}">
                <a16:creationId xmlns:a16="http://schemas.microsoft.com/office/drawing/2014/main" id="{9791A539-F997-4C39-D07E-3F23F16D2948}"/>
              </a:ext>
            </a:extLst>
          </p:cNvPr>
          <p:cNvPicPr preferRelativeResize="0"/>
          <p:nvPr/>
        </p:nvPicPr>
        <p:blipFill>
          <a:blip r:embed="rId4">
            <a:alphaModFix/>
          </a:blip>
          <a:stretch>
            <a:fillRect/>
          </a:stretch>
        </p:blipFill>
        <p:spPr>
          <a:xfrm>
            <a:off x="1676400" y="0"/>
            <a:ext cx="8839199" cy="4148892"/>
          </a:xfrm>
          <a:prstGeom prst="rect">
            <a:avLst/>
          </a:prstGeom>
          <a:noFill/>
          <a:ln>
            <a:noFill/>
          </a:ln>
        </p:spPr>
      </p:pic>
      <p:sp>
        <p:nvSpPr>
          <p:cNvPr id="2" name="TextBox 1">
            <a:extLst>
              <a:ext uri="{FF2B5EF4-FFF2-40B4-BE49-F238E27FC236}">
                <a16:creationId xmlns:a16="http://schemas.microsoft.com/office/drawing/2014/main" id="{C65CEC4A-8A65-E70F-9179-F8C77D72BA18}"/>
              </a:ext>
            </a:extLst>
          </p:cNvPr>
          <p:cNvSpPr txBox="1"/>
          <p:nvPr/>
        </p:nvSpPr>
        <p:spPr>
          <a:xfrm>
            <a:off x="474562" y="4148892"/>
            <a:ext cx="10926501" cy="2246769"/>
          </a:xfrm>
          <a:prstGeom prst="rect">
            <a:avLst/>
          </a:prstGeom>
          <a:solidFill>
            <a:schemeClr val="bg1"/>
          </a:solidFill>
          <a:ln>
            <a:solidFill>
              <a:schemeClr val="tx1"/>
            </a:solidFill>
          </a:ln>
        </p:spPr>
        <p:txBody>
          <a:bodyPr wrap="square" rtlCol="0">
            <a:spAutoFit/>
          </a:bodyPr>
          <a:lstStyle/>
          <a:p>
            <a:pPr algn="ctr"/>
            <a:r>
              <a:rPr lang="en-US" sz="2800" b="1" dirty="0"/>
              <a:t>Take out your Christendom 3 notes. Make sure you have 3 study questions on them, then answer this:</a:t>
            </a:r>
          </a:p>
          <a:p>
            <a:pPr algn="ctr"/>
            <a:r>
              <a:rPr lang="en-US" sz="2800" b="1" dirty="0"/>
              <a:t>What do you think makes a good castle?</a:t>
            </a:r>
          </a:p>
          <a:p>
            <a:pPr algn="ctr"/>
            <a:r>
              <a:rPr lang="en-US" sz="2800" b="1" dirty="0">
                <a:solidFill>
                  <a:srgbClr val="FF0000"/>
                </a:solidFill>
              </a:rPr>
              <a:t>IF YOU ARE MISSING ANY OF LAST WEEK’S WORK YOU WLL NOT PARTICIPATE.</a:t>
            </a:r>
          </a:p>
        </p:txBody>
      </p:sp>
      <p:pic>
        <p:nvPicPr>
          <p:cNvPr id="2052" name="Picture 4" descr="Beautiful Rain GIF">
            <a:extLst>
              <a:ext uri="{FF2B5EF4-FFF2-40B4-BE49-F238E27FC236}">
                <a16:creationId xmlns:a16="http://schemas.microsoft.com/office/drawing/2014/main" id="{D5D21FBC-4490-436A-463B-C840A8731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5"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45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1D95C-A819-658E-13F6-7A3924EFBE1B}"/>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4C8E96B7-342B-C168-B76C-652FAE6A6F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07E8B8-D3DD-5521-F92D-A2A800549DE6}"/>
              </a:ext>
            </a:extLst>
          </p:cNvPr>
          <p:cNvSpPr txBox="1"/>
          <p:nvPr/>
        </p:nvSpPr>
        <p:spPr>
          <a:xfrm>
            <a:off x="369541" y="694501"/>
            <a:ext cx="7123026" cy="5468998"/>
          </a:xfrm>
          <a:prstGeom prst="rect">
            <a:avLst/>
          </a:prstGeom>
          <a:noFill/>
        </p:spPr>
        <p:txBody>
          <a:bodyPr wrap="square">
            <a:spAutoFit/>
          </a:bodyPr>
          <a:lstStyle/>
          <a:p>
            <a:pPr marL="0" marR="0">
              <a:lnSpc>
                <a:spcPct val="115000"/>
              </a:lnSpc>
              <a:spcAft>
                <a:spcPts val="800"/>
              </a:spcAft>
              <a:buNone/>
            </a:pPr>
            <a:r>
              <a:rPr lang="en-US"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7: The Inner Keep	</a:t>
            </a: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final line of defense is the keep – a castle within a castle. This heavily defended building is often where the king sleeps. </a:t>
            </a:r>
          </a:p>
          <a:p>
            <a:pPr marL="0" marR="0">
              <a:lnSpc>
                <a:spcPct val="115000"/>
              </a:lnSpc>
              <a:spcAft>
                <a:spcPts val="800"/>
              </a:spcAft>
              <a:buNone/>
            </a:pP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Just above the bottom of your curtain wall draw a square about 2 inches long  on each side. </a:t>
            </a:r>
            <a:r>
              <a:rPr lang="en-US" sz="32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Label it “Keep.”</a:t>
            </a:r>
          </a:p>
          <a:p>
            <a:pPr marL="0" marR="0">
              <a:lnSpc>
                <a:spcPct val="115000"/>
              </a:lnSpc>
              <a:spcAft>
                <a:spcPts val="800"/>
              </a:spcAft>
              <a:buNone/>
            </a:pPr>
            <a:endPar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7170" name="Picture 2" descr="Castle Keep, Newcastle upon Tyne. The only surviving part of the stone &quot;New Castle&quot; which ...">
            <a:extLst>
              <a:ext uri="{FF2B5EF4-FFF2-40B4-BE49-F238E27FC236}">
                <a16:creationId xmlns:a16="http://schemas.microsoft.com/office/drawing/2014/main" id="{4D9DE515-966B-BB38-68AF-81EDB1617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ACF1B667-6A20-A364-E68F-9EBFE70AB571}"/>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47662"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ransparent-blueprint | InsideOut Renovations">
            <a:extLst>
              <a:ext uri="{FF2B5EF4-FFF2-40B4-BE49-F238E27FC236}">
                <a16:creationId xmlns:a16="http://schemas.microsoft.com/office/drawing/2014/main" id="{30C78F70-6673-27CF-F12A-0325C36EB0B5}"/>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62902"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355BA1-0E29-4ABA-ED67-AB9189F6F9EC}"/>
              </a:ext>
            </a:extLst>
          </p:cNvPr>
          <p:cNvSpPr/>
          <p:nvPr/>
        </p:nvSpPr>
        <p:spPr>
          <a:xfrm>
            <a:off x="762000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5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B274C1-8C94-5506-C836-BDE904969DBC}"/>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27896B9E-CEA1-F37C-CB5A-F8FE0E7C5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C6AD15-16ED-4776-517B-CC4DDED296A1}"/>
              </a:ext>
            </a:extLst>
          </p:cNvPr>
          <p:cNvSpPr txBox="1"/>
          <p:nvPr/>
        </p:nvSpPr>
        <p:spPr>
          <a:xfrm>
            <a:off x="496973" y="677217"/>
            <a:ext cx="6280517" cy="5408660"/>
          </a:xfrm>
          <a:prstGeom prst="rect">
            <a:avLst/>
          </a:prstGeom>
          <a:noFill/>
        </p:spPr>
        <p:txBody>
          <a:bodyPr wrap="square">
            <a:spAutoFit/>
          </a:bodyPr>
          <a:lstStyle/>
          <a:p>
            <a:pPr marL="0" marR="0">
              <a:lnSpc>
                <a:spcPct val="115000"/>
              </a:lnSpc>
              <a:spcAft>
                <a:spcPts val="800"/>
              </a:spcAft>
              <a:buNone/>
            </a:pPr>
            <a:r>
              <a:rPr lang="en-US"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8: The Bailey </a:t>
            </a:r>
            <a:endPar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open space within the curtain wall is the bailey. The most important piece is the well. If you don’t have fresh water, your enemy can simply use a siege to cause you to surrender.</a:t>
            </a:r>
          </a:p>
          <a:p>
            <a:pPr marL="0" marR="0">
              <a:lnSpc>
                <a:spcPct val="115000"/>
              </a:lnSpc>
              <a:spcAft>
                <a:spcPts val="8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Between the gate house and the Keep, draw a few small boxes or triangles for little houses, stables, or trees. Draw a small circle labeled “The well” somewhere in this space. This inside space is called the </a:t>
            </a:r>
            <a:r>
              <a:rPr lang="en-US"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Bailey</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Label it ‘Bailey.’ </a:t>
            </a:r>
          </a:p>
          <a:p>
            <a:pPr marL="0" marR="0">
              <a:lnSpc>
                <a:spcPct val="115000"/>
              </a:lnSpc>
              <a:spcAft>
                <a:spcPts val="800"/>
              </a:spcAft>
              <a:buNone/>
            </a:pPr>
            <a:endParaRPr lang="en-US"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group of people in clothing outside a castle&#10;&#10;AI-generated content may be incorrect.">
            <a:extLst>
              <a:ext uri="{FF2B5EF4-FFF2-40B4-BE49-F238E27FC236}">
                <a16:creationId xmlns:a16="http://schemas.microsoft.com/office/drawing/2014/main" id="{305D6243-38BE-B575-164C-814CFC5EB5B0}"/>
              </a:ext>
            </a:extLst>
          </p:cNvPr>
          <p:cNvPicPr>
            <a:picLocks noChangeAspect="1"/>
          </p:cNvPicPr>
          <p:nvPr/>
        </p:nvPicPr>
        <p:blipFill>
          <a:blip r:embed="rId3"/>
          <a:srcRect l="26667" r="32008"/>
          <a:stretch>
            <a:fillRect/>
          </a:stretch>
        </p:blipFill>
        <p:spPr>
          <a:xfrm>
            <a:off x="7088216" y="0"/>
            <a:ext cx="5174904" cy="6830359"/>
          </a:xfrm>
          <a:prstGeom prst="rect">
            <a:avLst/>
          </a:prstGeom>
        </p:spPr>
      </p:pic>
      <p:pic>
        <p:nvPicPr>
          <p:cNvPr id="2" name="Picture 2" descr="transparent-blueprint | InsideOut Renovations">
            <a:extLst>
              <a:ext uri="{FF2B5EF4-FFF2-40B4-BE49-F238E27FC236}">
                <a16:creationId xmlns:a16="http://schemas.microsoft.com/office/drawing/2014/main" id="{07A37085-8E29-A3ED-4200-A4CBF5CF9F1C}"/>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205794"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02F47625-33EA-C236-D65B-57F1D029755D}"/>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221034"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BA590E-B41A-573B-53E8-501323496656}"/>
              </a:ext>
            </a:extLst>
          </p:cNvPr>
          <p:cNvSpPr/>
          <p:nvPr/>
        </p:nvSpPr>
        <p:spPr>
          <a:xfrm>
            <a:off x="705104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33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D3FFA3-50AE-0ABB-F1D3-249AF7BD90D3}"/>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7F15B611-4D75-14A4-8FFA-C5ED26D2F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1108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D2AD7-34DD-1E1A-4730-36F5206149A5}"/>
              </a:ext>
            </a:extLst>
          </p:cNvPr>
          <p:cNvSpPr txBox="1"/>
          <p:nvPr/>
        </p:nvSpPr>
        <p:spPr>
          <a:xfrm>
            <a:off x="293298" y="515798"/>
            <a:ext cx="6376556" cy="5826403"/>
          </a:xfrm>
          <a:prstGeom prst="rect">
            <a:avLst/>
          </a:prstGeom>
          <a:noFill/>
        </p:spPr>
        <p:txBody>
          <a:bodyPr wrap="square">
            <a:spAutoFit/>
          </a:bodyPr>
          <a:lstStyle/>
          <a:p>
            <a:pPr marL="0" marR="0">
              <a:lnSpc>
                <a:spcPct val="115000"/>
              </a:lnSpc>
              <a:spcAft>
                <a:spcPts val="800"/>
              </a:spcAft>
              <a:buNone/>
            </a:pPr>
            <a:r>
              <a:rPr lang="en-US"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9: Defenses</a:t>
            </a:r>
            <a:endPar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Castle walls get their distinct look from the battlements. The raised pieces offer protection while the lower ones allow soldiers to fire on the enemy.</a:t>
            </a:r>
          </a:p>
          <a:p>
            <a:pPr marL="0" marR="0">
              <a:lnSpc>
                <a:spcPct val="115000"/>
              </a:lnSpc>
              <a:spcAft>
                <a:spcPts val="800"/>
              </a:spcAft>
              <a:buNone/>
            </a:pPr>
            <a: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Add arrow </a:t>
            </a: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loops</a:t>
            </a:r>
            <a: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by drawing a straight line across any wall and battlements by drawing a jagged wall like teeth (think of the usual walls of a castle) over any currently placed walls.</a:t>
            </a:r>
          </a:p>
          <a:p>
            <a:pPr marL="0" marR="0">
              <a:lnSpc>
                <a:spcPct val="115000"/>
              </a:lnSpc>
              <a:spcAft>
                <a:spcPts val="800"/>
              </a:spcAft>
              <a:buNone/>
            </a:pPr>
            <a:endPar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stone wall with many windows&#10;&#10;AI-generated content may be incorrect.">
            <a:extLst>
              <a:ext uri="{FF2B5EF4-FFF2-40B4-BE49-F238E27FC236}">
                <a16:creationId xmlns:a16="http://schemas.microsoft.com/office/drawing/2014/main" id="{E69490A3-8774-5304-2857-E19613AC25A1}"/>
              </a:ext>
            </a:extLst>
          </p:cNvPr>
          <p:cNvPicPr>
            <a:picLocks noChangeAspect="1"/>
          </p:cNvPicPr>
          <p:nvPr/>
        </p:nvPicPr>
        <p:blipFill>
          <a:blip r:embed="rId3"/>
          <a:srcRect l="30590" r="25327"/>
          <a:stretch>
            <a:fillRect/>
          </a:stretch>
        </p:blipFill>
        <p:spPr>
          <a:xfrm>
            <a:off x="6649403" y="0"/>
            <a:ext cx="5542598" cy="6858000"/>
          </a:xfrm>
          <a:prstGeom prst="rect">
            <a:avLst/>
          </a:prstGeom>
        </p:spPr>
      </p:pic>
      <p:pic>
        <p:nvPicPr>
          <p:cNvPr id="7" name="Picture 2" descr="transparent-blueprint | InsideOut Renovations">
            <a:extLst>
              <a:ext uri="{FF2B5EF4-FFF2-40B4-BE49-F238E27FC236}">
                <a16:creationId xmlns:a16="http://schemas.microsoft.com/office/drawing/2014/main" id="{0978B59E-8B73-19BD-9197-B456AE1838A3}"/>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6748595"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ransparent-blueprint | InsideOut Renovations">
            <a:extLst>
              <a:ext uri="{FF2B5EF4-FFF2-40B4-BE49-F238E27FC236}">
                <a16:creationId xmlns:a16="http://schemas.microsoft.com/office/drawing/2014/main" id="{F9578A75-F007-1E3F-4FB6-85EC855AB6C1}"/>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6763835"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6CE959-787D-B132-B544-A93A7509FD05}"/>
              </a:ext>
            </a:extLst>
          </p:cNvPr>
          <p:cNvSpPr/>
          <p:nvPr/>
        </p:nvSpPr>
        <p:spPr>
          <a:xfrm>
            <a:off x="663448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9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158605-B8A0-D3EA-CA9C-EE1B6B48C5B9}"/>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5C1DBA42-2E51-087D-5055-7AA0E780F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46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1EBA29-F720-437D-13AC-F87F0800843D}"/>
              </a:ext>
            </a:extLst>
          </p:cNvPr>
          <p:cNvSpPr txBox="1"/>
          <p:nvPr/>
        </p:nvSpPr>
        <p:spPr>
          <a:xfrm>
            <a:off x="355600" y="524934"/>
            <a:ext cx="6327140" cy="4828373"/>
          </a:xfrm>
          <a:prstGeom prst="rect">
            <a:avLst/>
          </a:prstGeom>
          <a:noFill/>
        </p:spPr>
        <p:txBody>
          <a:bodyPr wrap="square">
            <a:spAutoFit/>
          </a:bodyPr>
          <a:lstStyle/>
          <a:p>
            <a:pP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Step 10: Details</a:t>
            </a:r>
            <a:endPar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Castles are expensive so make it your own!</a:t>
            </a:r>
          </a:p>
          <a:p>
            <a:pPr>
              <a:lnSpc>
                <a:spcPct val="115000"/>
              </a:lnSpc>
              <a:spcAft>
                <a:spcPts val="800"/>
              </a:spcAft>
            </a:pPr>
            <a:r>
              <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Now add details: flags on Towers, piranhas in the moat – you decide!</a:t>
            </a:r>
          </a:p>
          <a:p>
            <a:pPr>
              <a:lnSpc>
                <a:spcPct val="115000"/>
              </a:lnSpc>
              <a:spcAft>
                <a:spcPts val="800"/>
              </a:spcAft>
            </a:pPr>
            <a:endPar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stone castle wall with flags&#10;&#10;AI-generated content may be incorrect.">
            <a:extLst>
              <a:ext uri="{FF2B5EF4-FFF2-40B4-BE49-F238E27FC236}">
                <a16:creationId xmlns:a16="http://schemas.microsoft.com/office/drawing/2014/main" id="{708E9B0B-E470-C8E6-87A4-73443A804541}"/>
              </a:ext>
            </a:extLst>
          </p:cNvPr>
          <p:cNvPicPr>
            <a:picLocks noChangeAspect="1"/>
          </p:cNvPicPr>
          <p:nvPr/>
        </p:nvPicPr>
        <p:blipFill>
          <a:blip r:embed="rId3"/>
          <a:srcRect l="28750" r="29667"/>
          <a:stretch>
            <a:fillRect/>
          </a:stretch>
        </p:blipFill>
        <p:spPr>
          <a:xfrm>
            <a:off x="6979920" y="0"/>
            <a:ext cx="5236720" cy="6869080"/>
          </a:xfrm>
          <a:prstGeom prst="rect">
            <a:avLst/>
          </a:prstGeom>
        </p:spPr>
      </p:pic>
      <p:pic>
        <p:nvPicPr>
          <p:cNvPr id="3" name="Picture 2" descr="transparent-blueprint | InsideOut Renovations">
            <a:extLst>
              <a:ext uri="{FF2B5EF4-FFF2-40B4-BE49-F238E27FC236}">
                <a16:creationId xmlns:a16="http://schemas.microsoft.com/office/drawing/2014/main" id="{9B75F478-B105-656B-AB97-80D113B2C50B}"/>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038340" y="1389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ansparent-blueprint | InsideOut Renovations">
            <a:extLst>
              <a:ext uri="{FF2B5EF4-FFF2-40B4-BE49-F238E27FC236}">
                <a16:creationId xmlns:a16="http://schemas.microsoft.com/office/drawing/2014/main" id="{86EAFC4F-8FA3-98CD-830D-4E8B2BA7EB35}"/>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145769" y="310000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A84CDFA-1AEB-4540-7C22-D2BB87822710}"/>
              </a:ext>
            </a:extLst>
          </p:cNvPr>
          <p:cNvSpPr/>
          <p:nvPr/>
        </p:nvSpPr>
        <p:spPr>
          <a:xfrm>
            <a:off x="6979920" y="1108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9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6CB14-E992-5CDC-A321-313DAE84775D}"/>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32B2A975-2911-EA5B-5A01-418E89D97E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4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298AF0-E1A3-AA34-E2CE-24C5DBA4E2A3}"/>
              </a:ext>
            </a:extLst>
          </p:cNvPr>
          <p:cNvSpPr txBox="1"/>
          <p:nvPr/>
        </p:nvSpPr>
        <p:spPr>
          <a:xfrm>
            <a:off x="355599" y="524934"/>
            <a:ext cx="11311467" cy="4088683"/>
          </a:xfrm>
          <a:prstGeom prst="rect">
            <a:avLst/>
          </a:prstGeom>
          <a:noFill/>
        </p:spPr>
        <p:txBody>
          <a:bodyPr wrap="square">
            <a:spAutoFit/>
          </a:bodyPr>
          <a:lstStyle/>
          <a:p>
            <a:pP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Unseen</a:t>
            </a:r>
          </a:p>
          <a:p>
            <a:pPr>
              <a:lnSpc>
                <a:spcPct val="115000"/>
              </a:lnSpc>
              <a:spcAft>
                <a:spcPts val="800"/>
              </a:spcAft>
            </a:pPr>
            <a:endPar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Turn your paper over. Draw a line across the middle of the page. On the top half of your paper write about any additional defenses your castle has that cannot be seen in your diagram. </a:t>
            </a:r>
            <a:endPar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335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4" name="Picture 4" descr="Uno reverse card anime - kjamotor">
            <a:extLst>
              <a:ext uri="{FF2B5EF4-FFF2-40B4-BE49-F238E27FC236}">
                <a16:creationId xmlns:a16="http://schemas.microsoft.com/office/drawing/2014/main" id="{F3B13D4C-F03D-0BB0-0DA0-4870878BA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6F8A5235-D7B0-042A-DF6B-3714A856A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1141">
            <a:off x="181718" y="935567"/>
            <a:ext cx="641985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1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7F8D-8A6F-39B1-C9B3-14D077BD0F34}"/>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0F51C94D-EA47-CB7B-5B80-BC8BB8E198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4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DC03D8-3BF4-3EB1-EBF5-0E71DAFDBFDF}"/>
              </a:ext>
            </a:extLst>
          </p:cNvPr>
          <p:cNvSpPr txBox="1"/>
          <p:nvPr/>
        </p:nvSpPr>
        <p:spPr>
          <a:xfrm>
            <a:off x="355599" y="524934"/>
            <a:ext cx="11311467" cy="5362878"/>
          </a:xfrm>
          <a:prstGeom prst="rect">
            <a:avLst/>
          </a:prstGeom>
          <a:noFill/>
        </p:spPr>
        <p:txBody>
          <a:bodyPr wrap="square">
            <a:spAutoFit/>
          </a:bodyPr>
          <a:lstStyle/>
          <a:p>
            <a:pPr algn="ct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Attack!</a:t>
            </a:r>
          </a:p>
          <a:p>
            <a:pP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Trade papers with your partner. Take a couple minutes to evaluate their castle. Look for areas where they did not follow directions well. That is their weak point!</a:t>
            </a:r>
          </a:p>
          <a:p>
            <a:pP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On the bottom of the back side, write a full paragraph attack plan explaining how you would attack their castle. Use specific strategies from your Christendom 3 notes!</a:t>
            </a:r>
            <a:endParaRPr lang="en-US"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757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AB988-2584-E3C6-5CA7-FA8BEA0FA752}"/>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48812551-ED65-C6B6-4DCA-DCE87FECE1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4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F0342C-E8B7-E497-1DEC-7BE7724D5807}"/>
              </a:ext>
            </a:extLst>
          </p:cNvPr>
          <p:cNvSpPr txBox="1"/>
          <p:nvPr/>
        </p:nvSpPr>
        <p:spPr>
          <a:xfrm>
            <a:off x="355599" y="524934"/>
            <a:ext cx="11311467" cy="5638851"/>
          </a:xfrm>
          <a:prstGeom prst="rect">
            <a:avLst/>
          </a:prstGeom>
          <a:noFill/>
        </p:spPr>
        <p:txBody>
          <a:bodyPr wrap="square">
            <a:spAutoFit/>
          </a:bodyPr>
          <a:lstStyle/>
          <a:p>
            <a:pPr algn="ct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Attack!</a:t>
            </a:r>
          </a:p>
          <a:p>
            <a:pPr algn="ct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Now, it’s time to attack! On their castle, draw your attack. Include any major </a:t>
            </a:r>
            <a:r>
              <a:rPr lang="en-US" sz="3600" b="1"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siege weapons </a:t>
            </a: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you intend to use. </a:t>
            </a:r>
          </a:p>
          <a:p>
            <a:pPr algn="ctr">
              <a:lnSpc>
                <a:spcPct val="115000"/>
              </a:lnSpc>
              <a:spcAft>
                <a:spcPts val="800"/>
              </a:spcAft>
            </a:pPr>
            <a:endParaRPr lang="en-US"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n-US"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Once you’ve drawn your force, add comic “sound” words like BOOM, BANG or KACHOW to bring your attack to life.</a:t>
            </a:r>
          </a:p>
        </p:txBody>
      </p:sp>
      <p:pic>
        <p:nvPicPr>
          <p:cNvPr id="1026" name="Picture 2" descr="Boom Png">
            <a:extLst>
              <a:ext uri="{FF2B5EF4-FFF2-40B4-BE49-F238E27FC236}">
                <a16:creationId xmlns:a16="http://schemas.microsoft.com/office/drawing/2014/main" id="{4C3B7ABD-6661-3E7B-C243-C7FA931E1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27" y="4987723"/>
            <a:ext cx="1997597" cy="1997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g Comic">
            <a:extLst>
              <a:ext uri="{FF2B5EF4-FFF2-40B4-BE49-F238E27FC236}">
                <a16:creationId xmlns:a16="http://schemas.microsoft.com/office/drawing/2014/main" id="{28A5679E-F2B8-005A-195F-EE10A087D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8099" y="2905246"/>
            <a:ext cx="2324566" cy="1579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6212A6D-4D6A-1071-FA63-99C41EED18D2}"/>
              </a:ext>
            </a:extLst>
          </p:cNvPr>
          <p:cNvSpPr/>
          <p:nvPr/>
        </p:nvSpPr>
        <p:spPr>
          <a:xfrm>
            <a:off x="1030147" y="3429000"/>
            <a:ext cx="601883" cy="228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FB8E8B1-9490-F2AA-F73A-E03086AB4A2C}"/>
              </a:ext>
            </a:extLst>
          </p:cNvPr>
          <p:cNvSpPr/>
          <p:nvPr/>
        </p:nvSpPr>
        <p:spPr>
          <a:xfrm>
            <a:off x="1620454" y="3359552"/>
            <a:ext cx="358816" cy="358816"/>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E0AEBC4-F1E3-6995-878D-9F3B238A42C4}"/>
              </a:ext>
            </a:extLst>
          </p:cNvPr>
          <p:cNvSpPr txBox="1"/>
          <p:nvPr/>
        </p:nvSpPr>
        <p:spPr>
          <a:xfrm>
            <a:off x="641429" y="3776242"/>
            <a:ext cx="1696655" cy="369332"/>
          </a:xfrm>
          <a:prstGeom prst="rect">
            <a:avLst/>
          </a:prstGeom>
          <a:noFill/>
        </p:spPr>
        <p:txBody>
          <a:bodyPr wrap="square" rtlCol="0">
            <a:spAutoFit/>
          </a:bodyPr>
          <a:lstStyle/>
          <a:p>
            <a:pPr algn="ctr"/>
            <a:r>
              <a:rPr lang="en-US" dirty="0">
                <a:solidFill>
                  <a:schemeClr val="bg1"/>
                </a:solidFill>
              </a:rPr>
              <a:t>Battering Ram</a:t>
            </a:r>
          </a:p>
        </p:txBody>
      </p:sp>
      <p:sp>
        <p:nvSpPr>
          <p:cNvPr id="7" name="Rectangle 6">
            <a:extLst>
              <a:ext uri="{FF2B5EF4-FFF2-40B4-BE49-F238E27FC236}">
                <a16:creationId xmlns:a16="http://schemas.microsoft.com/office/drawing/2014/main" id="{D6D3513C-5022-87ED-3521-1236A79767D0}"/>
              </a:ext>
            </a:extLst>
          </p:cNvPr>
          <p:cNvSpPr/>
          <p:nvPr/>
        </p:nvSpPr>
        <p:spPr>
          <a:xfrm>
            <a:off x="3114629" y="3446361"/>
            <a:ext cx="677861" cy="2893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5B253C-97E8-CCD0-C168-D0D8187616BA}"/>
              </a:ext>
            </a:extLst>
          </p:cNvPr>
          <p:cNvSpPr/>
          <p:nvPr/>
        </p:nvSpPr>
        <p:spPr>
          <a:xfrm rot="1013830">
            <a:off x="3466458" y="3069331"/>
            <a:ext cx="169335" cy="56426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D02140-906A-963D-4533-296E1F5F2C3A}"/>
              </a:ext>
            </a:extLst>
          </p:cNvPr>
          <p:cNvSpPr/>
          <p:nvPr/>
        </p:nvSpPr>
        <p:spPr>
          <a:xfrm>
            <a:off x="3573908" y="2877494"/>
            <a:ext cx="358816" cy="358816"/>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6E4C4CED-FAD9-4946-A11C-FB623564A0A3}"/>
              </a:ext>
            </a:extLst>
          </p:cNvPr>
          <p:cNvSpPr txBox="1"/>
          <p:nvPr/>
        </p:nvSpPr>
        <p:spPr>
          <a:xfrm>
            <a:off x="2645775" y="3778167"/>
            <a:ext cx="1696655" cy="369332"/>
          </a:xfrm>
          <a:prstGeom prst="rect">
            <a:avLst/>
          </a:prstGeom>
          <a:noFill/>
        </p:spPr>
        <p:txBody>
          <a:bodyPr wrap="square" rtlCol="0">
            <a:spAutoFit/>
          </a:bodyPr>
          <a:lstStyle/>
          <a:p>
            <a:pPr algn="ctr"/>
            <a:r>
              <a:rPr lang="en-US" dirty="0">
                <a:solidFill>
                  <a:schemeClr val="bg1"/>
                </a:solidFill>
              </a:rPr>
              <a:t>Trebuchet</a:t>
            </a:r>
          </a:p>
        </p:txBody>
      </p:sp>
      <p:sp>
        <p:nvSpPr>
          <p:cNvPr id="11" name="Rectangle 10">
            <a:extLst>
              <a:ext uri="{FF2B5EF4-FFF2-40B4-BE49-F238E27FC236}">
                <a16:creationId xmlns:a16="http://schemas.microsoft.com/office/drawing/2014/main" id="{77F60675-1755-A10E-BF75-61DA93D7971A}"/>
              </a:ext>
            </a:extLst>
          </p:cNvPr>
          <p:cNvSpPr/>
          <p:nvPr/>
        </p:nvSpPr>
        <p:spPr>
          <a:xfrm>
            <a:off x="7315046" y="2942864"/>
            <a:ext cx="429599" cy="90164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CE376C-75FB-2EDD-3B36-E09C5B31DD23}"/>
              </a:ext>
            </a:extLst>
          </p:cNvPr>
          <p:cNvSpPr txBox="1"/>
          <p:nvPr/>
        </p:nvSpPr>
        <p:spPr>
          <a:xfrm>
            <a:off x="6632606" y="3870020"/>
            <a:ext cx="1696655" cy="369332"/>
          </a:xfrm>
          <a:prstGeom prst="rect">
            <a:avLst/>
          </a:prstGeom>
          <a:noFill/>
        </p:spPr>
        <p:txBody>
          <a:bodyPr wrap="square" rtlCol="0">
            <a:spAutoFit/>
          </a:bodyPr>
          <a:lstStyle/>
          <a:p>
            <a:pPr algn="ctr"/>
            <a:r>
              <a:rPr lang="en-US" dirty="0">
                <a:solidFill>
                  <a:schemeClr val="bg1"/>
                </a:solidFill>
              </a:rPr>
              <a:t>Siege Tower</a:t>
            </a:r>
          </a:p>
        </p:txBody>
      </p:sp>
      <p:sp>
        <p:nvSpPr>
          <p:cNvPr id="13" name="Freeform: Shape 12">
            <a:extLst>
              <a:ext uri="{FF2B5EF4-FFF2-40B4-BE49-F238E27FC236}">
                <a16:creationId xmlns:a16="http://schemas.microsoft.com/office/drawing/2014/main" id="{14A018FE-677E-A53A-C9D8-7CA33998C9E6}"/>
              </a:ext>
            </a:extLst>
          </p:cNvPr>
          <p:cNvSpPr/>
          <p:nvPr/>
        </p:nvSpPr>
        <p:spPr>
          <a:xfrm>
            <a:off x="4572000" y="3495554"/>
            <a:ext cx="1643605" cy="277793"/>
          </a:xfrm>
          <a:custGeom>
            <a:avLst/>
            <a:gdLst>
              <a:gd name="connsiteX0" fmla="*/ 0 w 1643605"/>
              <a:gd name="connsiteY0" fmla="*/ 266218 h 277793"/>
              <a:gd name="connsiteX1" fmla="*/ 185195 w 1643605"/>
              <a:gd name="connsiteY1" fmla="*/ 23150 h 277793"/>
              <a:gd name="connsiteX2" fmla="*/ 312516 w 1643605"/>
              <a:gd name="connsiteY2" fmla="*/ 231494 h 277793"/>
              <a:gd name="connsiteX3" fmla="*/ 509286 w 1643605"/>
              <a:gd name="connsiteY3" fmla="*/ 11575 h 277793"/>
              <a:gd name="connsiteX4" fmla="*/ 682906 w 1643605"/>
              <a:gd name="connsiteY4" fmla="*/ 231494 h 277793"/>
              <a:gd name="connsiteX5" fmla="*/ 798653 w 1643605"/>
              <a:gd name="connsiteY5" fmla="*/ 0 h 277793"/>
              <a:gd name="connsiteX6" fmla="*/ 1018572 w 1643605"/>
              <a:gd name="connsiteY6" fmla="*/ 277793 h 277793"/>
              <a:gd name="connsiteX7" fmla="*/ 1180618 w 1643605"/>
              <a:gd name="connsiteY7" fmla="*/ 34724 h 277793"/>
              <a:gd name="connsiteX8" fmla="*/ 1435261 w 1643605"/>
              <a:gd name="connsiteY8" fmla="*/ 219919 h 277793"/>
              <a:gd name="connsiteX9" fmla="*/ 1643605 w 1643605"/>
              <a:gd name="connsiteY9" fmla="*/ 11575 h 27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605" h="277793">
                <a:moveTo>
                  <a:pt x="0" y="266218"/>
                </a:moveTo>
                <a:lnTo>
                  <a:pt x="185195" y="23150"/>
                </a:lnTo>
                <a:lnTo>
                  <a:pt x="312516" y="231494"/>
                </a:lnTo>
                <a:lnTo>
                  <a:pt x="509286" y="11575"/>
                </a:lnTo>
                <a:lnTo>
                  <a:pt x="682906" y="231494"/>
                </a:lnTo>
                <a:lnTo>
                  <a:pt x="798653" y="0"/>
                </a:lnTo>
                <a:lnTo>
                  <a:pt x="1018572" y="277793"/>
                </a:lnTo>
                <a:lnTo>
                  <a:pt x="1180618" y="34724"/>
                </a:lnTo>
                <a:lnTo>
                  <a:pt x="1435261" y="219919"/>
                </a:lnTo>
                <a:lnTo>
                  <a:pt x="1643605" y="1157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B0F928C8-4BE5-22BC-791B-4B964D3EBB0C}"/>
              </a:ext>
            </a:extLst>
          </p:cNvPr>
          <p:cNvSpPr txBox="1"/>
          <p:nvPr/>
        </p:nvSpPr>
        <p:spPr>
          <a:xfrm>
            <a:off x="4580674" y="3780095"/>
            <a:ext cx="1696655" cy="369332"/>
          </a:xfrm>
          <a:prstGeom prst="rect">
            <a:avLst/>
          </a:prstGeom>
          <a:noFill/>
        </p:spPr>
        <p:txBody>
          <a:bodyPr wrap="square" rtlCol="0">
            <a:spAutoFit/>
          </a:bodyPr>
          <a:lstStyle/>
          <a:p>
            <a:pPr algn="ctr"/>
            <a:r>
              <a:rPr lang="en-US" dirty="0">
                <a:solidFill>
                  <a:schemeClr val="bg1"/>
                </a:solidFill>
              </a:rPr>
              <a:t>Siege Lines</a:t>
            </a:r>
          </a:p>
        </p:txBody>
      </p:sp>
    </p:spTree>
    <p:extLst>
      <p:ext uri="{BB962C8B-B14F-4D97-AF65-F5344CB8AC3E}">
        <p14:creationId xmlns:p14="http://schemas.microsoft.com/office/powerpoint/2010/main" val="85160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AF7E-4DD8-9675-F26F-F792679D8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5B87D-D53D-ACFD-E1F5-1F3D61F256E6}"/>
              </a:ext>
            </a:extLst>
          </p:cNvPr>
          <p:cNvSpPr>
            <a:spLocks noGrp="1"/>
          </p:cNvSpPr>
          <p:nvPr>
            <p:ph type="title"/>
          </p:nvPr>
        </p:nvSpPr>
        <p:spPr/>
        <p:txBody>
          <a:bodyPr/>
          <a:lstStyle/>
          <a:p>
            <a:endParaRPr lang="en-US"/>
          </a:p>
        </p:txBody>
      </p:sp>
      <p:pic>
        <p:nvPicPr>
          <p:cNvPr id="6" name="Content Placeholder 5" descr="A cartoon of a person in a crown&#10;&#10;AI-generated content may be incorrect.">
            <a:extLst>
              <a:ext uri="{FF2B5EF4-FFF2-40B4-BE49-F238E27FC236}">
                <a16:creationId xmlns:a16="http://schemas.microsoft.com/office/drawing/2014/main" id="{E3AA7B1A-0C65-976E-DB53-D93A4DA2C9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985" y="-1"/>
            <a:ext cx="13119653" cy="6858001"/>
          </a:xfrm>
        </p:spPr>
      </p:pic>
      <p:pic>
        <p:nvPicPr>
          <p:cNvPr id="7" name="Content Placeholder 4" descr="A cartoon of a person in a crown&#10;&#10;AI-generated content may be incorrect.">
            <a:extLst>
              <a:ext uri="{FF2B5EF4-FFF2-40B4-BE49-F238E27FC236}">
                <a16:creationId xmlns:a16="http://schemas.microsoft.com/office/drawing/2014/main" id="{348DE5E2-C8B5-35E6-E213-0D40F1F8D66B}"/>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43221" y="0"/>
            <a:ext cx="13119653" cy="6858000"/>
          </a:xfrm>
          <a:prstGeom prst="rect">
            <a:avLst/>
          </a:prstGeom>
        </p:spPr>
      </p:pic>
    </p:spTree>
    <p:extLst>
      <p:ext uri="{BB962C8B-B14F-4D97-AF65-F5344CB8AC3E}">
        <p14:creationId xmlns:p14="http://schemas.microsoft.com/office/powerpoint/2010/main" val="406592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title="Whisk_b2e7d44aef3cd0ea1cf4af86af4b8dedeg.png"/>
          <p:cNvPicPr preferRelativeResize="0"/>
          <p:nvPr/>
        </p:nvPicPr>
        <p:blipFill>
          <a:blip r:embed="rId3">
            <a:alphaModFix/>
          </a:blip>
          <a:stretch>
            <a:fillRect/>
          </a:stretch>
        </p:blipFill>
        <p:spPr>
          <a:xfrm flipH="1">
            <a:off x="2" y="1"/>
            <a:ext cx="12191999" cy="6857999"/>
          </a:xfrm>
          <a:prstGeom prst="rect">
            <a:avLst/>
          </a:prstGeom>
          <a:noFill/>
          <a:ln>
            <a:noFill/>
          </a:ln>
        </p:spPr>
      </p:pic>
      <p:pic>
        <p:nvPicPr>
          <p:cNvPr id="64" name="Google Shape;64;p14" title="Whisk_b87e952056ef1dc9bcd404f6b3748742eg.png"/>
          <p:cNvPicPr preferRelativeResize="0"/>
          <p:nvPr/>
        </p:nvPicPr>
        <p:blipFill>
          <a:blip r:embed="rId4">
            <a:alphaModFix/>
          </a:blip>
          <a:stretch>
            <a:fillRect/>
          </a:stretch>
        </p:blipFill>
        <p:spPr>
          <a:xfrm>
            <a:off x="-387927" y="2"/>
            <a:ext cx="13119701" cy="6857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56B6-CF3B-64C8-CFD6-1ABA8F75D59F}"/>
            </a:ext>
          </a:extLst>
        </p:cNvPr>
        <p:cNvGrpSpPr/>
        <p:nvPr/>
      </p:nvGrpSpPr>
      <p:grpSpPr>
        <a:xfrm>
          <a:off x="0" y="0"/>
          <a:ext cx="0" cy="0"/>
          <a:chOff x="0" y="0"/>
          <a:chExt cx="0" cy="0"/>
        </a:xfrm>
      </p:grpSpPr>
      <p:pic>
        <p:nvPicPr>
          <p:cNvPr id="1028" name="Picture 4" descr="Blueprint paper. Blank blue sheet of | Technology Illustrations ~ Creative Market">
            <a:extLst>
              <a:ext uri="{FF2B5EF4-FFF2-40B4-BE49-F238E27FC236}">
                <a16:creationId xmlns:a16="http://schemas.microsoft.com/office/drawing/2014/main" id="{627BA282-4AA4-CDBA-926B-EEE9E8D99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E4EF93-D335-7649-118F-848791C82604}"/>
              </a:ext>
            </a:extLst>
          </p:cNvPr>
          <p:cNvSpPr txBox="1"/>
          <p:nvPr/>
        </p:nvSpPr>
        <p:spPr>
          <a:xfrm>
            <a:off x="544010" y="745237"/>
            <a:ext cx="6283510" cy="6137899"/>
          </a:xfrm>
          <a:prstGeom prst="rect">
            <a:avLst/>
          </a:prstGeom>
          <a:noFill/>
        </p:spPr>
        <p:txBody>
          <a:bodyPr wrap="square">
            <a:spAutoFit/>
          </a:bodyPr>
          <a:lstStyle/>
          <a:p>
            <a:pPr marL="0" marR="0">
              <a:lnSpc>
                <a:spcPct val="115000"/>
              </a:lnSpc>
              <a:spcAft>
                <a:spcPts val="800"/>
              </a:spcAft>
              <a:buNone/>
            </a:pPr>
            <a:r>
              <a:rPr lang="en-US"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1: The Barbican</a:t>
            </a: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This is the barbican – the first line of defense. It is like a mini-castle that guards your real castle.</a:t>
            </a:r>
          </a:p>
          <a:p>
            <a:pPr marL="0" marR="0">
              <a:lnSpc>
                <a:spcPct val="115000"/>
              </a:lnSpc>
              <a:spcAft>
                <a:spcPts val="800"/>
              </a:spcAft>
              <a:buNone/>
            </a:pP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Draw a rectangle about 3 inches wide and 1 inch tall about an inch from the top of your paper. </a:t>
            </a:r>
            <a:r>
              <a:rPr lang="en-US" sz="32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Label it: Barbican.</a:t>
            </a:r>
          </a:p>
          <a:p>
            <a:pPr marL="0" marR="0">
              <a:lnSpc>
                <a:spcPct val="115000"/>
              </a:lnSpc>
              <a:spcAft>
                <a:spcPts val="800"/>
              </a:spcAft>
              <a:buNone/>
            </a:pPr>
            <a:endParaRPr lang="en-US" sz="32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Castle Defence, Defending a Castle from Siege - Historic European Castle">
            <a:extLst>
              <a:ext uri="{FF2B5EF4-FFF2-40B4-BE49-F238E27FC236}">
                <a16:creationId xmlns:a16="http://schemas.microsoft.com/office/drawing/2014/main" id="{375EB51A-7890-98F5-344D-8B39F6042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464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nsparent-blueprint | InsideOut Renovations">
            <a:extLst>
              <a:ext uri="{FF2B5EF4-FFF2-40B4-BE49-F238E27FC236}">
                <a16:creationId xmlns:a16="http://schemas.microsoft.com/office/drawing/2014/main" id="{241D7D38-CB62-C9BC-476D-A8816D4C52CD}"/>
              </a:ext>
            </a:extLst>
          </p:cNvPr>
          <p:cNvPicPr>
            <a:picLocks noChangeAspect="1" noChangeArrowheads="1"/>
          </p:cNvPicPr>
          <p:nvPr/>
        </p:nvPicPr>
        <p:blipFill>
          <a:blip r:embed="rId5">
            <a:alphaModFix amt="51000"/>
            <a:extLst>
              <a:ext uri="{28A0092B-C50C-407E-A947-70E740481C1C}">
                <a14:useLocalDpi xmlns:a14="http://schemas.microsoft.com/office/drawing/2010/main" val="0"/>
              </a:ext>
            </a:extLst>
          </a:blip>
          <a:srcRect/>
          <a:stretch>
            <a:fillRect/>
          </a:stretch>
        </p:blipFill>
        <p:spPr bwMode="auto">
          <a:xfrm>
            <a:off x="7713800"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7964D72F-35DD-34F6-B604-2D70747CE52C}"/>
              </a:ext>
            </a:extLst>
          </p:cNvPr>
          <p:cNvPicPr>
            <a:picLocks noChangeAspect="1" noChangeArrowheads="1"/>
          </p:cNvPicPr>
          <p:nvPr/>
        </p:nvPicPr>
        <p:blipFill>
          <a:blip r:embed="rId5">
            <a:alphaModFix amt="51000"/>
            <a:extLst>
              <a:ext uri="{28A0092B-C50C-407E-A947-70E740481C1C}">
                <a14:useLocalDpi xmlns:a14="http://schemas.microsoft.com/office/drawing/2010/main" val="0"/>
              </a:ext>
            </a:extLst>
          </a:blip>
          <a:srcRect/>
          <a:stretch>
            <a:fillRect/>
          </a:stretch>
        </p:blipFill>
        <p:spPr bwMode="auto">
          <a:xfrm>
            <a:off x="7729040"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2FD3E7-5A3D-E2C2-8183-50D8F57F41B7}"/>
              </a:ext>
            </a:extLst>
          </p:cNvPr>
          <p:cNvSpPr/>
          <p:nvPr/>
        </p:nvSpPr>
        <p:spPr>
          <a:xfrm>
            <a:off x="751840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92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E5598-BD9B-416F-E919-C4CE55A30AE4}"/>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05D1EC0E-F045-8E63-CD37-8D8C56CA0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2208B2-8110-3414-5F15-F04A3A2A2761}"/>
              </a:ext>
            </a:extLst>
          </p:cNvPr>
          <p:cNvSpPr txBox="1"/>
          <p:nvPr/>
        </p:nvSpPr>
        <p:spPr>
          <a:xfrm>
            <a:off x="385214" y="519076"/>
            <a:ext cx="5893666" cy="5299079"/>
          </a:xfrm>
          <a:prstGeom prst="rect">
            <a:avLst/>
          </a:prstGeom>
          <a:noFill/>
        </p:spPr>
        <p:txBody>
          <a:bodyPr wrap="square">
            <a:spAutoFit/>
          </a:bodyPr>
          <a:lstStyle/>
          <a:p>
            <a:pPr marL="0" marR="0">
              <a:lnSpc>
                <a:spcPct val="115000"/>
              </a:lnSpc>
              <a:spcAft>
                <a:spcPts val="800"/>
              </a:spcAft>
              <a:buNone/>
            </a:pPr>
            <a:r>
              <a:rPr lang="en-US"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2: The Moat</a:t>
            </a:r>
            <a:endPar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moat made it harder for enemies to get to the wall; specifically, it kept siege towers from getting to the walls.</a:t>
            </a:r>
          </a:p>
          <a:p>
            <a:pPr marL="0" marR="0">
              <a:lnSpc>
                <a:spcPct val="115000"/>
              </a:lnSpc>
              <a:spcAft>
                <a:spcPts val="800"/>
              </a:spcAft>
              <a:buNone/>
            </a:pPr>
            <a: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Underneath that rectangle, draw a large rectangle with somewhat wavy lines that </a:t>
            </a: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is about 2 inches from the edge of your paper all around. </a:t>
            </a:r>
            <a:r>
              <a:rPr lang="en-US" sz="2800"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Label it “Moat”.</a:t>
            </a:r>
            <a:endParaRPr lang="en-US" sz="1400" kern="100" dirty="0">
              <a:solidFill>
                <a:srgbClr val="FFFF00"/>
              </a:solidFill>
              <a:latin typeface="Aptos" panose="020B0004020202020204" pitchFamily="34" charset="0"/>
              <a:ea typeface="Aptos" panose="020B0004020202020204" pitchFamily="34" charset="0"/>
              <a:cs typeface="Times New Roman" panose="02020603050405020304" pitchFamily="18" charset="0"/>
            </a:endParaRPr>
          </a:p>
        </p:txBody>
      </p:sp>
      <p:pic>
        <p:nvPicPr>
          <p:cNvPr id="2050" name="Picture 2" descr="Castles and Palaces on Instagram: “A typical English 14th century Bodiam Castle with a moat and ...">
            <a:extLst>
              <a:ext uri="{FF2B5EF4-FFF2-40B4-BE49-F238E27FC236}">
                <a16:creationId xmlns:a16="http://schemas.microsoft.com/office/drawing/2014/main" id="{12F89A23-5E24-8EDD-5D27-E05C1E9B3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86"/>
          <a:stretch>
            <a:fillRect/>
          </a:stretch>
        </p:blipFill>
        <p:spPr bwMode="auto">
          <a:xfrm>
            <a:off x="6405562" y="0"/>
            <a:ext cx="57864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nsparent-blueprint | InsideOut Renovations">
            <a:extLst>
              <a:ext uri="{FF2B5EF4-FFF2-40B4-BE49-F238E27FC236}">
                <a16:creationId xmlns:a16="http://schemas.microsoft.com/office/drawing/2014/main" id="{3BC2BD50-F601-A46D-32D4-D84AD64069A5}"/>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6816329"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7E11A1CE-7D27-37FC-CB35-162177326C4E}"/>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6831569"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EE8A679-D50A-CF5B-9175-9505AB4DE387}"/>
              </a:ext>
            </a:extLst>
          </p:cNvPr>
          <p:cNvSpPr/>
          <p:nvPr/>
        </p:nvSpPr>
        <p:spPr>
          <a:xfrm>
            <a:off x="6397413"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69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E432E-89F8-128D-AE83-1336FE63B9A4}"/>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7A7FB17D-3996-7C97-7822-8C5AFD997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CB4EBE-0A18-FD0D-44E4-AAF4234A42FD}"/>
              </a:ext>
            </a:extLst>
          </p:cNvPr>
          <p:cNvSpPr txBox="1"/>
          <p:nvPr/>
        </p:nvSpPr>
        <p:spPr>
          <a:xfrm>
            <a:off x="465686" y="266307"/>
            <a:ext cx="6094268" cy="6256456"/>
          </a:xfrm>
          <a:prstGeom prst="rect">
            <a:avLst/>
          </a:prstGeom>
          <a:noFill/>
        </p:spPr>
        <p:txBody>
          <a:bodyPr wrap="square">
            <a:spAutoFit/>
          </a:bodyPr>
          <a:lstStyle/>
          <a:p>
            <a:pPr marL="0" marR="0">
              <a:lnSpc>
                <a:spcPct val="115000"/>
              </a:lnSpc>
              <a:spcAft>
                <a:spcPts val="800"/>
              </a:spcAft>
              <a:buNone/>
            </a:pPr>
            <a:r>
              <a:rPr lang="en-US" sz="2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3: The Gate House</a:t>
            </a:r>
            <a:endParaRPr lang="en-US" sz="2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6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gate is the weakest part of any building since it is not solid brick. So, the gate house was often filled with defensive traps like “murder holes” which were small openings in the ceiling where defenders could drop rocks or burning oil on attackers.</a:t>
            </a:r>
            <a:endParaRPr lang="en-US" sz="2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Draw a small rectangle, slightly smaller than the one you drew for the barbican (about 2 inches by ½ inch) just under the moat at the top of your paper. </a:t>
            </a:r>
            <a:r>
              <a:rPr lang="en-US" sz="26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Label it Gate House.</a:t>
            </a:r>
          </a:p>
        </p:txBody>
      </p:sp>
      <p:pic>
        <p:nvPicPr>
          <p:cNvPr id="3074" name="Picture 2" descr="Medieval Castle Gatehouse">
            <a:extLst>
              <a:ext uri="{FF2B5EF4-FFF2-40B4-BE49-F238E27FC236}">
                <a16:creationId xmlns:a16="http://schemas.microsoft.com/office/drawing/2014/main" id="{296A90D3-055F-3B96-C1D3-73BFBAE08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sparent-blueprint | InsideOut Renovations">
            <a:extLst>
              <a:ext uri="{FF2B5EF4-FFF2-40B4-BE49-F238E27FC236}">
                <a16:creationId xmlns:a16="http://schemas.microsoft.com/office/drawing/2014/main" id="{1D18E9E0-2234-DBDA-C82B-36AA6A90D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880" y="-920"/>
            <a:ext cx="51435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nsparent-blueprint | InsideOut Renovations">
            <a:extLst>
              <a:ext uri="{FF2B5EF4-FFF2-40B4-BE49-F238E27FC236}">
                <a16:creationId xmlns:a16="http://schemas.microsoft.com/office/drawing/2014/main" id="{A2450491-57F1-8D65-AE2E-8CF0BE9CF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120" y="3856705"/>
            <a:ext cx="5143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7CCC830-1E9F-40F2-C61F-7B6119E9E75F}"/>
              </a:ext>
            </a:extLst>
          </p:cNvPr>
          <p:cNvSpPr/>
          <p:nvPr/>
        </p:nvSpPr>
        <p:spPr>
          <a:xfrm>
            <a:off x="704088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31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9BE41C-3DFC-2D64-A2E4-FEFA06E171A3}"/>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4BCFABF8-220F-5636-8BB0-12E7138847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6538FE-8F7C-5C25-DBEF-820F04A34430}"/>
              </a:ext>
            </a:extLst>
          </p:cNvPr>
          <p:cNvSpPr txBox="1"/>
          <p:nvPr/>
        </p:nvSpPr>
        <p:spPr>
          <a:xfrm>
            <a:off x="590890" y="763558"/>
            <a:ext cx="6581121" cy="5826403"/>
          </a:xfrm>
          <a:prstGeom prst="rect">
            <a:avLst/>
          </a:prstGeom>
          <a:noFill/>
        </p:spPr>
        <p:txBody>
          <a:bodyPr wrap="square">
            <a:spAutoFit/>
          </a:bodyPr>
          <a:lstStyle/>
          <a:p>
            <a:pPr marL="0" marR="0">
              <a:lnSpc>
                <a:spcPct val="115000"/>
              </a:lnSpc>
              <a:spcAft>
                <a:spcPts val="800"/>
              </a:spcAft>
              <a:buNone/>
            </a:pPr>
            <a:r>
              <a:rPr lang="en-US"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4: The Draw Bridge</a:t>
            </a:r>
            <a:endPar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If your enemy can’t get to your gate, then its weakness doesn’t matter! The drawbridge could be raised stop enemy advancement.</a:t>
            </a:r>
          </a:p>
          <a:p>
            <a:pPr marL="0" marR="0">
              <a:lnSpc>
                <a:spcPct val="115000"/>
              </a:lnSpc>
              <a:spcAft>
                <a:spcPts val="800"/>
              </a:spcAft>
              <a:buNone/>
            </a:pPr>
            <a: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Draw a thin, tall rectangle connecting the barbican to the gatehouse. It should cross the moat. Draw vertical lines on it to indicate it is made of wood. </a:t>
            </a:r>
            <a:r>
              <a:rPr lang="en-US" sz="28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Label it “Draw Bridge.”</a:t>
            </a:r>
          </a:p>
          <a:p>
            <a:pPr marL="0" marR="0">
              <a:lnSpc>
                <a:spcPct val="115000"/>
              </a:lnSpc>
              <a:spcAft>
                <a:spcPts val="800"/>
              </a:spcAft>
              <a:buNone/>
            </a:pPr>
            <a:endPar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4098" name="Picture 2" descr="Drawbridge to Castle Door Wood Chains">
            <a:extLst>
              <a:ext uri="{FF2B5EF4-FFF2-40B4-BE49-F238E27FC236}">
                <a16:creationId xmlns:a16="http://schemas.microsoft.com/office/drawing/2014/main" id="{A9465F58-193A-604F-5D66-4FA6FEA7D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16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nsparent-blueprint | InsideOut Renovations">
            <a:extLst>
              <a:ext uri="{FF2B5EF4-FFF2-40B4-BE49-F238E27FC236}">
                <a16:creationId xmlns:a16="http://schemas.microsoft.com/office/drawing/2014/main" id="{10688F23-F83F-7EC1-AC74-996FFFC9F1CE}"/>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47661"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BDD6B313-2C4C-2E89-1833-141D5446CA7C}"/>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62901"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87C8CD5-A2E4-1886-01BF-9E3BC2A55025}"/>
              </a:ext>
            </a:extLst>
          </p:cNvPr>
          <p:cNvSpPr/>
          <p:nvPr/>
        </p:nvSpPr>
        <p:spPr>
          <a:xfrm>
            <a:off x="760984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56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8F34-1647-48B2-878D-E089A6694554}"/>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B7BE041B-A26D-A828-3702-81ED886F2B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B40CB8-19F4-C3F2-2880-B9EC40BC30FD}"/>
              </a:ext>
            </a:extLst>
          </p:cNvPr>
          <p:cNvSpPr txBox="1"/>
          <p:nvPr/>
        </p:nvSpPr>
        <p:spPr>
          <a:xfrm>
            <a:off x="588122" y="319334"/>
            <a:ext cx="6094268" cy="5371599"/>
          </a:xfrm>
          <a:prstGeom prst="rect">
            <a:avLst/>
          </a:prstGeom>
          <a:noFill/>
        </p:spPr>
        <p:txBody>
          <a:bodyPr wrap="square">
            <a:spAutoFit/>
          </a:bodyPr>
          <a:lstStyle/>
          <a:p>
            <a:pPr marL="0" marR="0">
              <a:lnSpc>
                <a:spcPct val="115000"/>
              </a:lnSpc>
              <a:spcAft>
                <a:spcPts val="800"/>
              </a:spcAft>
              <a:buNone/>
            </a:pPr>
            <a:r>
              <a:rPr lang="en-US"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5: Curtain Wall</a:t>
            </a:r>
            <a:endPar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6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The curtain wall is the main outer wall of the castle. It connects the gate house to the towers. The height is important as you want to prevent enemies from easily just climbing over them.</a:t>
            </a:r>
          </a:p>
          <a:p>
            <a:pPr marL="0" marR="0">
              <a:lnSpc>
                <a:spcPct val="115000"/>
              </a:lnSpc>
              <a:spcAft>
                <a:spcPts val="800"/>
              </a:spcAft>
              <a:buNone/>
            </a:pPr>
            <a:r>
              <a:rPr lang="en-US" sz="2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Draw a rectangle coming out of your Gate House that remains inside the moat all the way around. Draw a second rectangle right inside of it (to show the thickness of your wall</a:t>
            </a:r>
            <a:r>
              <a:rPr lang="en-US" sz="26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2600"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Label it “Curtain Wall.”</a:t>
            </a:r>
          </a:p>
        </p:txBody>
      </p:sp>
      <p:pic>
        <p:nvPicPr>
          <p:cNvPr id="5122" name="Picture 2" descr="Arundel Castle: Curtain Walls © Rob Farrow :: Geograph Britain and Ireland">
            <a:extLst>
              <a:ext uri="{FF2B5EF4-FFF2-40B4-BE49-F238E27FC236}">
                <a16:creationId xmlns:a16="http://schemas.microsoft.com/office/drawing/2014/main" id="{FCA39529-D1DA-5869-B2D2-5A04FE311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036" y="0"/>
            <a:ext cx="476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D4AD79CE-EFBE-B714-F19F-C45BF315E243}"/>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527528"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ransparent-blueprint | InsideOut Renovations">
            <a:extLst>
              <a:ext uri="{FF2B5EF4-FFF2-40B4-BE49-F238E27FC236}">
                <a16:creationId xmlns:a16="http://schemas.microsoft.com/office/drawing/2014/main" id="{852B12B2-2123-772B-3638-64FCE87BB85F}"/>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542768"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5B78CD6-F267-0791-87E1-90CAF3060084}"/>
              </a:ext>
            </a:extLst>
          </p:cNvPr>
          <p:cNvSpPr/>
          <p:nvPr/>
        </p:nvSpPr>
        <p:spPr>
          <a:xfrm>
            <a:off x="740664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1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88456-CA89-C9C3-D1C4-CF8D342DEFB8}"/>
            </a:ext>
          </a:extLst>
        </p:cNvPr>
        <p:cNvGrpSpPr/>
        <p:nvPr/>
      </p:nvGrpSpPr>
      <p:grpSpPr>
        <a:xfrm>
          <a:off x="0" y="0"/>
          <a:ext cx="0" cy="0"/>
          <a:chOff x="0" y="0"/>
          <a:chExt cx="0" cy="0"/>
        </a:xfrm>
      </p:grpSpPr>
      <p:pic>
        <p:nvPicPr>
          <p:cNvPr id="4" name="Picture 4" descr="Blueprint paper. Blank blue sheet of | Technology Illustrations ~ Creative Market">
            <a:extLst>
              <a:ext uri="{FF2B5EF4-FFF2-40B4-BE49-F238E27FC236}">
                <a16:creationId xmlns:a16="http://schemas.microsoft.com/office/drawing/2014/main" id="{A905AB3F-94D7-0931-3A9D-9BBF3EB9E6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 r="2015"/>
          <a:stretch>
            <a:fillRect/>
          </a:stretch>
        </p:blipFill>
        <p:spPr bwMode="auto">
          <a:xfrm>
            <a:off x="0" y="0"/>
            <a:ext cx="9916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70B932-7772-1624-2748-6CDFE4AECE77}"/>
              </a:ext>
            </a:extLst>
          </p:cNvPr>
          <p:cNvSpPr txBox="1"/>
          <p:nvPr/>
        </p:nvSpPr>
        <p:spPr>
          <a:xfrm>
            <a:off x="479162" y="522290"/>
            <a:ext cx="6806271" cy="5826403"/>
          </a:xfrm>
          <a:prstGeom prst="rect">
            <a:avLst/>
          </a:prstGeom>
          <a:noFill/>
        </p:spPr>
        <p:txBody>
          <a:bodyPr wrap="square">
            <a:spAutoFit/>
          </a:bodyPr>
          <a:lstStyle/>
          <a:p>
            <a:pPr marL="0" marR="0">
              <a:lnSpc>
                <a:spcPct val="115000"/>
              </a:lnSpc>
              <a:spcAft>
                <a:spcPts val="800"/>
              </a:spcAft>
              <a:buNone/>
            </a:pPr>
            <a:r>
              <a:rPr lang="en-US"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Step 6: Towers</a:t>
            </a:r>
            <a:endPar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Towers give vision over the surrounding area. They are angled or rounded so enemy weapons will bounce off of them more easily since their height makes them vulnerable.</a:t>
            </a:r>
          </a:p>
          <a:p>
            <a:pPr marL="0" marR="0">
              <a:lnSpc>
                <a:spcPct val="115000"/>
              </a:lnSpc>
              <a:spcAft>
                <a:spcPts val="800"/>
              </a:spcAft>
              <a:buNone/>
            </a:pPr>
            <a: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the four corners of your curtain wall, draw a circle to indicate a tower. You may draw two more circles anywhere on your castle plan to add two more towers.</a:t>
            </a:r>
          </a:p>
          <a:p>
            <a:pPr marL="0" marR="0">
              <a:lnSpc>
                <a:spcPct val="115000"/>
              </a:lnSpc>
              <a:spcAft>
                <a:spcPts val="800"/>
              </a:spcAft>
              <a:buNone/>
            </a:pPr>
            <a:endParaRPr lang="en-US" sz="28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Castle Tower">
            <a:extLst>
              <a:ext uri="{FF2B5EF4-FFF2-40B4-BE49-F238E27FC236}">
                <a16:creationId xmlns:a16="http://schemas.microsoft.com/office/drawing/2014/main" id="{F6A6B817-F322-051C-36F6-F82A43A52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761" y="0"/>
            <a:ext cx="4558390" cy="68709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sparent-blueprint | InsideOut Renovations">
            <a:extLst>
              <a:ext uri="{FF2B5EF4-FFF2-40B4-BE49-F238E27FC236}">
                <a16:creationId xmlns:a16="http://schemas.microsoft.com/office/drawing/2014/main" id="{FF9E3D70-3BE8-7F0D-BE7E-5D488179EBFD}"/>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64594" y="-169332"/>
            <a:ext cx="5368051" cy="4026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ransparent-blueprint | InsideOut Renovations">
            <a:extLst>
              <a:ext uri="{FF2B5EF4-FFF2-40B4-BE49-F238E27FC236}">
                <a16:creationId xmlns:a16="http://schemas.microsoft.com/office/drawing/2014/main" id="{15542A8C-47CF-3A98-935B-3E123D9864D2}"/>
              </a:ext>
            </a:extLst>
          </p:cNvPr>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7779834" y="3078694"/>
            <a:ext cx="5368051" cy="4026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5867E6-EC0E-5065-375E-EAC141624D66}"/>
              </a:ext>
            </a:extLst>
          </p:cNvPr>
          <p:cNvSpPr/>
          <p:nvPr/>
        </p:nvSpPr>
        <p:spPr>
          <a:xfrm>
            <a:off x="7640320" y="920"/>
            <a:ext cx="508000" cy="6858000"/>
          </a:xfrm>
          <a:prstGeom prst="rect">
            <a:avLst/>
          </a:prstGeom>
          <a:gradFill flip="none" rotWithShape="1">
            <a:gsLst>
              <a:gs pos="0">
                <a:srgbClr val="0078B5"/>
              </a:gs>
              <a:gs pos="100000">
                <a:srgbClr val="0078B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87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783</TotalTime>
  <Words>985</Words>
  <Application>Microsoft Office PowerPoint</Application>
  <PresentationFormat>Widescreen</PresentationFormat>
  <Paragraphs>56</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B. Roughton</dc:creator>
  <cp:lastModifiedBy>Kevin B. Roughton</cp:lastModifiedBy>
  <cp:revision>15</cp:revision>
  <dcterms:created xsi:type="dcterms:W3CDTF">2025-10-06T22:05:12Z</dcterms:created>
  <dcterms:modified xsi:type="dcterms:W3CDTF">2026-05-25T14:10:51Z</dcterms:modified>
</cp:coreProperties>
</file>