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604" r:id="rId3"/>
    <p:sldId id="754" r:id="rId4"/>
    <p:sldId id="755" r:id="rId5"/>
    <p:sldId id="757" r:id="rId6"/>
    <p:sldId id="821" r:id="rId7"/>
    <p:sldId id="335" r:id="rId8"/>
    <p:sldId id="822" r:id="rId9"/>
    <p:sldId id="372" r:id="rId10"/>
    <p:sldId id="823" r:id="rId11"/>
    <p:sldId id="336" r:id="rId12"/>
    <p:sldId id="824" r:id="rId13"/>
    <p:sldId id="337" r:id="rId14"/>
    <p:sldId id="645" r:id="rId15"/>
    <p:sldId id="825" r:id="rId16"/>
    <p:sldId id="338" r:id="rId17"/>
    <p:sldId id="826" r:id="rId18"/>
    <p:sldId id="339" r:id="rId19"/>
    <p:sldId id="827" r:id="rId20"/>
    <p:sldId id="340" r:id="rId21"/>
    <p:sldId id="846" r:id="rId22"/>
    <p:sldId id="767" r:id="rId23"/>
    <p:sldId id="344" r:id="rId24"/>
    <p:sldId id="634" r:id="rId25"/>
    <p:sldId id="833" r:id="rId26"/>
    <p:sldId id="606" r:id="rId27"/>
    <p:sldId id="834" r:id="rId28"/>
    <p:sldId id="354" r:id="rId29"/>
    <p:sldId id="382" r:id="rId30"/>
    <p:sldId id="637" r:id="rId31"/>
    <p:sldId id="605" r:id="rId32"/>
    <p:sldId id="835" r:id="rId33"/>
    <p:sldId id="355" r:id="rId34"/>
    <p:sldId id="383" r:id="rId35"/>
    <p:sldId id="836" r:id="rId36"/>
    <p:sldId id="356" r:id="rId37"/>
    <p:sldId id="646" r:id="rId38"/>
    <p:sldId id="837" r:id="rId39"/>
    <p:sldId id="357" r:id="rId40"/>
    <p:sldId id="399" r:id="rId41"/>
    <p:sldId id="609" r:id="rId42"/>
    <p:sldId id="838" r:id="rId43"/>
    <p:sldId id="358" r:id="rId44"/>
    <p:sldId id="386" r:id="rId45"/>
    <p:sldId id="847" r:id="rId46"/>
    <p:sldId id="775" r:id="rId47"/>
    <p:sldId id="345" r:id="rId48"/>
    <p:sldId id="387" r:id="rId49"/>
    <p:sldId id="840" r:id="rId50"/>
    <p:sldId id="360" r:id="rId51"/>
    <p:sldId id="639" r:id="rId52"/>
    <p:sldId id="841" r:id="rId53"/>
    <p:sldId id="361" r:id="rId54"/>
    <p:sldId id="640" r:id="rId55"/>
    <p:sldId id="813" r:id="rId56"/>
    <p:sldId id="842" r:id="rId57"/>
    <p:sldId id="362" r:id="rId58"/>
    <p:sldId id="390" r:id="rId59"/>
    <p:sldId id="816" r:id="rId60"/>
    <p:sldId id="843" r:id="rId61"/>
    <p:sldId id="363" r:id="rId62"/>
    <p:sldId id="818" r:id="rId63"/>
    <p:sldId id="844" r:id="rId64"/>
    <p:sldId id="364" r:id="rId65"/>
    <p:sldId id="845" r:id="rId66"/>
    <p:sldId id="365" r:id="rId67"/>
    <p:sldId id="643" r:id="rId68"/>
    <p:sldId id="848" r:id="rId69"/>
    <p:sldId id="704" r:id="rId70"/>
    <p:sldId id="705" r:id="rId71"/>
    <p:sldId id="819" r:id="rId72"/>
    <p:sldId id="706" r:id="rId73"/>
    <p:sldId id="707" r:id="rId74"/>
    <p:sldId id="709" r:id="rId75"/>
    <p:sldId id="711" r:id="rId76"/>
    <p:sldId id="849" r:id="rId77"/>
    <p:sldId id="714" r:id="rId78"/>
    <p:sldId id="715" r:id="rId79"/>
    <p:sldId id="716" r:id="rId80"/>
    <p:sldId id="737" r:id="rId81"/>
    <p:sldId id="720" r:id="rId82"/>
    <p:sldId id="721" r:id="rId83"/>
    <p:sldId id="718" r:id="rId84"/>
    <p:sldId id="722" r:id="rId85"/>
    <p:sldId id="375" r:id="rId8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2F405650-E88D-4380-91DF-64D6313E4832}">
          <p14:sldIdLst>
            <p14:sldId id="256"/>
            <p14:sldId id="604"/>
            <p14:sldId id="754"/>
            <p14:sldId id="755"/>
            <p14:sldId id="757"/>
            <p14:sldId id="821"/>
            <p14:sldId id="335"/>
            <p14:sldId id="822"/>
            <p14:sldId id="372"/>
            <p14:sldId id="823"/>
            <p14:sldId id="336"/>
            <p14:sldId id="824"/>
            <p14:sldId id="337"/>
            <p14:sldId id="645"/>
            <p14:sldId id="825"/>
            <p14:sldId id="338"/>
            <p14:sldId id="826"/>
            <p14:sldId id="339"/>
            <p14:sldId id="827"/>
            <p14:sldId id="340"/>
            <p14:sldId id="846"/>
            <p14:sldId id="767"/>
            <p14:sldId id="344"/>
            <p14:sldId id="634"/>
            <p14:sldId id="833"/>
            <p14:sldId id="606"/>
            <p14:sldId id="834"/>
            <p14:sldId id="354"/>
            <p14:sldId id="382"/>
            <p14:sldId id="637"/>
            <p14:sldId id="605"/>
            <p14:sldId id="835"/>
            <p14:sldId id="355"/>
            <p14:sldId id="383"/>
            <p14:sldId id="836"/>
            <p14:sldId id="356"/>
            <p14:sldId id="646"/>
            <p14:sldId id="837"/>
            <p14:sldId id="357"/>
            <p14:sldId id="399"/>
            <p14:sldId id="609"/>
            <p14:sldId id="838"/>
            <p14:sldId id="358"/>
            <p14:sldId id="386"/>
            <p14:sldId id="847"/>
            <p14:sldId id="775"/>
            <p14:sldId id="345"/>
            <p14:sldId id="387"/>
            <p14:sldId id="840"/>
            <p14:sldId id="360"/>
            <p14:sldId id="639"/>
            <p14:sldId id="841"/>
            <p14:sldId id="361"/>
            <p14:sldId id="640"/>
            <p14:sldId id="813"/>
            <p14:sldId id="842"/>
            <p14:sldId id="362"/>
            <p14:sldId id="390"/>
            <p14:sldId id="816"/>
            <p14:sldId id="843"/>
            <p14:sldId id="363"/>
            <p14:sldId id="818"/>
            <p14:sldId id="844"/>
            <p14:sldId id="364"/>
            <p14:sldId id="845"/>
            <p14:sldId id="365"/>
            <p14:sldId id="643"/>
            <p14:sldId id="848"/>
            <p14:sldId id="704"/>
            <p14:sldId id="705"/>
            <p14:sldId id="819"/>
            <p14:sldId id="706"/>
            <p14:sldId id="707"/>
            <p14:sldId id="709"/>
            <p14:sldId id="711"/>
            <p14:sldId id="849"/>
            <p14:sldId id="714"/>
            <p14:sldId id="715"/>
            <p14:sldId id="716"/>
            <p14:sldId id="737"/>
            <p14:sldId id="720"/>
            <p14:sldId id="721"/>
            <p14:sldId id="718"/>
            <p14:sldId id="722"/>
            <p14:sldId id="3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759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72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8563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D3426-DA0D-433E-B2F5-9C5AC4A83DB8}" type="datetimeFigureOut">
              <a:rPr lang="zh-TW" altLang="en-US" smtClean="0"/>
              <a:t>2024/11/3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10AF3-BF53-492D-B1CB-42DFA20399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2300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3045FD-8BEE-4FFD-838F-13A171D91056}" type="slidenum">
              <a:rPr lang="zh-TW" altLang="en-US"/>
              <a:pPr/>
              <a:t>78</a:t>
            </a:fld>
            <a:endParaRPr lang="en-US" altLang="zh-TW"/>
          </a:p>
        </p:txBody>
      </p:sp>
      <p:sp>
        <p:nvSpPr>
          <p:cNvPr id="134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34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6267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zh-TW" altLang="en-US"/>
              <a:t>1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zh-TW" altLang="en-US"/>
              <a:t>121</a:t>
            </a: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3045FD-8BEE-4FFD-838F-13A171D91056}" type="slidenum">
              <a:rPr lang="zh-TW" altLang="en-US"/>
              <a:pPr/>
              <a:t>79</a:t>
            </a:fld>
            <a:endParaRPr lang="en-US" altLang="zh-TW"/>
          </a:p>
        </p:txBody>
      </p:sp>
      <p:sp>
        <p:nvSpPr>
          <p:cNvPr id="134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34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9893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</a:t>
            </a:r>
            <a:r>
              <a:rPr lang="en-US" baseline="0" dirty="0"/>
              <a:t> young designer I was called down to the model shop.  The head of the shop, Randy Singer, asked how exactly did I expect to put in a particular screw?.  I stood there like an idiot because there was no way it would go in.  It looked great in CAD!  I had failed to account for the screwdriver.</a:t>
            </a:r>
          </a:p>
          <a:p>
            <a:endParaRPr lang="en-US" baseline="0" dirty="0"/>
          </a:p>
          <a:p>
            <a:r>
              <a:rPr lang="en-US" baseline="0" dirty="0"/>
              <a:t>That is the kind of mistake you make ONCE. You don’t get to make it again.  I learned from that goof and have since then always considered what a fastener ACTUALLY looks like to a designer.  It has the installation tool as part of the mix.</a:t>
            </a:r>
          </a:p>
          <a:p>
            <a:endParaRPr lang="en-US" baseline="0" dirty="0"/>
          </a:p>
          <a:p>
            <a:r>
              <a:rPr lang="en-US" dirty="0"/>
              <a:t>Did you check that a hand could fit in where it needs to?</a:t>
            </a:r>
          </a:p>
          <a:p>
            <a:r>
              <a:rPr lang="en-US" dirty="0"/>
              <a:t>Did you check that a tool could fit it where it needs to?</a:t>
            </a:r>
          </a:p>
          <a:p>
            <a:endParaRPr lang="en-US" dirty="0"/>
          </a:p>
          <a:p>
            <a:r>
              <a:rPr lang="en-US" dirty="0"/>
              <a:t>BTW - The bolts on the left can only be properly tightened with a box end wrench.  There is not enough clearance in the casting on the top of the motor to get a socket fully</a:t>
            </a:r>
            <a:r>
              <a:rPr lang="en-US" baseline="0" dirty="0"/>
              <a:t> engaged – it only engages about half the height of the head of the screw, which can cause the corners to fold over and strip.</a:t>
            </a:r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233AA-EDD9-4D1C-B66A-95A21E602A8F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23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81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0A9EC7AF-4450-4AF8-A27B-832473210E65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-126124" y="6463425"/>
            <a:ext cx="1252744" cy="394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fld id="{038630E6-9768-4EA1-B3E1-E333B35FCF1B}" type="slidenum">
              <a:rPr lang="en-US" altLang="zh-TW" sz="2000" b="1" smtClean="0">
                <a:solidFill>
                  <a:srgbClr val="FF0000"/>
                </a:solidFill>
                <a:latin typeface="Arial" pitchFamily="34" charset="0"/>
              </a:rPr>
              <a:pPr algn="ctr">
                <a:defRPr/>
              </a:pPr>
              <a:t>‹#›</a:t>
            </a:fld>
            <a:r>
              <a:rPr lang="en-US" altLang="zh-TW" sz="2000" b="1">
                <a:solidFill>
                  <a:srgbClr val="FF0000"/>
                </a:solidFill>
                <a:latin typeface="Arial" pitchFamily="34" charset="0"/>
              </a:rPr>
              <a:t>/84 </a:t>
            </a:r>
            <a:endParaRPr lang="en-US" altLang="zh-TW" sz="2000" b="1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8" name="Picture 2" descr="SOLIDWORKS 專門論壇  SolidWorks Professional forum">
            <a:extLst>
              <a:ext uri="{FF2B5EF4-FFF2-40B4-BE49-F238E27FC236}">
                <a16:creationId xmlns:a16="http://schemas.microsoft.com/office/drawing/2014/main" id="{C13D652A-F512-42FB-AD58-4A6888F973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3575" y="6000750"/>
            <a:ext cx="263842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97840DB-C354-47AA-BDFA-7ED49B81512E}"/>
              </a:ext>
            </a:extLst>
          </p:cNvPr>
          <p:cNvSpPr/>
          <p:nvPr userDrawn="1"/>
        </p:nvSpPr>
        <p:spPr>
          <a:xfrm>
            <a:off x="1986541" y="0"/>
            <a:ext cx="82189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800" i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SolidWorks</a:t>
            </a:r>
            <a:r>
              <a:rPr lang="en-US" altLang="zh-TW" sz="4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 </a:t>
            </a:r>
            <a:r>
              <a:rPr lang="zh-TW" altLang="en-US" sz="4800">
                <a:solidFill>
                  <a:srgbClr val="0000FF"/>
                </a:solidFill>
                <a:latin typeface="華康細圓體" pitchFamily="49" charset="-120"/>
                <a:ea typeface="華康細圓體" pitchFamily="49" charset="-120"/>
              </a:rPr>
              <a:t>組合件結合與驗證</a:t>
            </a:r>
            <a:endParaRPr lang="en-US" altLang="zh-TW" sz="4800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中圓體(P)" pitchFamily="34" charset="-120"/>
              <a:ea typeface="華康中圓體(P)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471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lidworks.org.tw/forum.php?mod=viewthread&amp;tid=37664&amp;extra=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gif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g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gif"/><Relationship Id="rId4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gi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gi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36.png"/><Relationship Id="rId4" Type="http://schemas.openxmlformats.org/officeDocument/2006/relationships/image" Target="../media/image13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gif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gif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gif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gif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gif"/><Relationship Id="rId2" Type="http://schemas.openxmlformats.org/officeDocument/2006/relationships/image" Target="../media/image149.gif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4.gif"/><Relationship Id="rId4" Type="http://schemas.openxmlformats.org/officeDocument/2006/relationships/image" Target="../media/image153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10" Type="http://schemas.openxmlformats.org/officeDocument/2006/relationships/image" Target="../media/image168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jpe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png"/><Relationship Id="rId5" Type="http://schemas.openxmlformats.org/officeDocument/2006/relationships/image" Target="../media/image173.jpeg"/><Relationship Id="rId4" Type="http://schemas.openxmlformats.org/officeDocument/2006/relationships/image" Target="../media/image17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7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4.gif"/><Relationship Id="rId4" Type="http://schemas.openxmlformats.org/officeDocument/2006/relationships/hyperlink" Target="https://geometry-sw.com.tw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ava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954" y="4865091"/>
            <a:ext cx="1017517" cy="109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日期版面配置區 3"/>
          <p:cNvSpPr txBox="1">
            <a:spLocks/>
          </p:cNvSpPr>
          <p:nvPr/>
        </p:nvSpPr>
        <p:spPr>
          <a:xfrm>
            <a:off x="309953" y="5955289"/>
            <a:ext cx="1273293" cy="42710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b="1" i="0" kern="1200">
                <a:solidFill>
                  <a:srgbClr val="B13CC4"/>
                </a:solidFill>
                <a:latin typeface="Arial" pitchFamily="34" charset="0"/>
                <a:ea typeface="華康特粗圓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5pPr>
            <a:lvl6pPr marL="22860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6pPr>
            <a:lvl7pPr marL="27432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7pPr>
            <a:lvl8pPr marL="32004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8pPr>
            <a:lvl9pPr marL="36576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9pPr>
          </a:lstStyle>
          <a:p>
            <a:fld id="{6010BD98-E86E-4081-8542-7A922C6917B2}" type="datetime1">
              <a:rPr lang="zh-TW" altLang="en-US" sz="1632"/>
              <a:pPr/>
              <a:t>2024/11/3</a:t>
            </a:fld>
            <a:endParaRPr lang="zh-TW" altLang="en-US" sz="1632" dirty="0"/>
          </a:p>
        </p:txBody>
      </p:sp>
      <p:sp>
        <p:nvSpPr>
          <p:cNvPr id="2" name="矩形 1"/>
          <p:cNvSpPr/>
          <p:nvPr/>
        </p:nvSpPr>
        <p:spPr>
          <a:xfrm>
            <a:off x="1995135" y="6232607"/>
            <a:ext cx="6460973" cy="538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902" b="1" dirty="0">
                <a:hlinkClick r:id="rId3"/>
              </a:rPr>
              <a:t>5-90-4 SolidWorks</a:t>
            </a:r>
            <a:r>
              <a:rPr lang="zh-TW" altLang="en-US" sz="2902" b="1" dirty="0">
                <a:hlinkClick r:id="rId3"/>
              </a:rPr>
              <a:t> 組合件結合與驗證</a:t>
            </a:r>
            <a:endParaRPr lang="zh-TW" altLang="en-US" sz="2902" dirty="0">
              <a:solidFill>
                <a:srgbClr val="FF0000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F17CB06-2B64-4AE9-9AC6-1A4EEAFE5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111" y="5884162"/>
            <a:ext cx="921368" cy="92304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D2FEF17-6C38-4178-8719-89A071DAF1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65" y="980108"/>
            <a:ext cx="5564613" cy="514491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5D45F547-47F1-4DB4-9142-FAADA8E79C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925" y="582162"/>
            <a:ext cx="7047075" cy="591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6EEC569-0A45-4955-B1E0-57E18105AE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1977708"/>
            <a:ext cx="2840548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重合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共線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共點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5339E7D-8AB9-4736-B1DE-8AD38A0510B8}"/>
              </a:ext>
            </a:extLst>
          </p:cNvPr>
          <p:cNvSpPr/>
          <p:nvPr/>
        </p:nvSpPr>
        <p:spPr>
          <a:xfrm>
            <a:off x="498162" y="2737909"/>
            <a:ext cx="284054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2 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互相平行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EB160C5-C6A4-457C-812F-35C286D47403}"/>
              </a:ext>
            </a:extLst>
          </p:cNvPr>
          <p:cNvSpPr/>
          <p:nvPr/>
        </p:nvSpPr>
        <p:spPr>
          <a:xfrm>
            <a:off x="498162" y="3498109"/>
            <a:ext cx="284054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3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相垂直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1381102-846A-4859-8C6B-1BC9D3443899}"/>
              </a:ext>
            </a:extLst>
          </p:cNvPr>
          <p:cNvSpPr/>
          <p:nvPr/>
        </p:nvSpPr>
        <p:spPr>
          <a:xfrm>
            <a:off x="498162" y="4258309"/>
            <a:ext cx="2840548" cy="54976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4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互為相切</a:t>
            </a:r>
            <a:endParaRPr lang="zh-TW" altLang="en-US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52FBFF-6B6F-4BCA-8CEE-88A628304EBE}"/>
              </a:ext>
            </a:extLst>
          </p:cNvPr>
          <p:cNvSpPr/>
          <p:nvPr/>
        </p:nvSpPr>
        <p:spPr>
          <a:xfrm>
            <a:off x="526381" y="4949400"/>
            <a:ext cx="281232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5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同軸心</a:t>
            </a:r>
            <a:endParaRPr lang="en-US" altLang="zh-TW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41627A-9AC2-4A24-96BD-86AE61507E5E}"/>
              </a:ext>
            </a:extLst>
          </p:cNvPr>
          <p:cNvSpPr/>
          <p:nvPr/>
        </p:nvSpPr>
        <p:spPr>
          <a:xfrm>
            <a:off x="498161" y="5756943"/>
            <a:ext cx="2840547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6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鎖住</a:t>
            </a:r>
            <a:endParaRPr lang="zh-TW" altLang="en-US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F6C09E5-B722-437D-AB00-2F585F4720A3}"/>
              </a:ext>
            </a:extLst>
          </p:cNvPr>
          <p:cNvSpPr>
            <a:spLocks/>
          </p:cNvSpPr>
          <p:nvPr/>
        </p:nvSpPr>
        <p:spPr>
          <a:xfrm>
            <a:off x="3608072" y="2737909"/>
            <a:ext cx="2626146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8 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角度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C4C15E7-2AE2-43C7-A94E-6CBAA8632DB1}"/>
              </a:ext>
            </a:extLst>
          </p:cNvPr>
          <p:cNvSpPr/>
          <p:nvPr/>
        </p:nvSpPr>
        <p:spPr>
          <a:xfrm>
            <a:off x="3608072" y="1977708"/>
            <a:ext cx="2626146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7 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平行相距</a:t>
            </a:r>
            <a:endParaRPr lang="en-US" altLang="zh-TW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CF11E70-2874-4D95-9F38-9EB9CAA7C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964" y="959370"/>
            <a:ext cx="2914849" cy="50774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向右箭號 4">
            <a:extLst>
              <a:ext uri="{FF2B5EF4-FFF2-40B4-BE49-F238E27FC236}">
                <a16:creationId xmlns:a16="http://schemas.microsoft.com/office/drawing/2014/main" id="{F2065888-BBB5-4CBE-BEF2-7D669D17AC17}"/>
              </a:ext>
            </a:extLst>
          </p:cNvPr>
          <p:cNvSpPr/>
          <p:nvPr/>
        </p:nvSpPr>
        <p:spPr bwMode="auto">
          <a:xfrm rot="10800000">
            <a:off x="9159296" y="3144523"/>
            <a:ext cx="952339" cy="56895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358572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395AE97C-61BD-48A9-9DCD-C653B606A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635" y="1770610"/>
            <a:ext cx="7535365" cy="4207704"/>
          </a:xfrm>
          <a:prstGeom prst="rect">
            <a:avLst/>
          </a:prstGeom>
        </p:spPr>
      </p:pic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17657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互為相切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模型間以相切放置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6" name="圖片 5" descr="FM_mate_Tangen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4121" y="6176182"/>
            <a:ext cx="591962" cy="570094"/>
          </a:xfrm>
          <a:prstGeom prst="rect">
            <a:avLst/>
          </a:prstGeom>
          <a:noFill/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9394" y="2038281"/>
            <a:ext cx="3230880" cy="4002062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08" y="2979882"/>
            <a:ext cx="1849686" cy="32220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向右箭號 8"/>
          <p:cNvSpPr/>
          <p:nvPr/>
        </p:nvSpPr>
        <p:spPr bwMode="auto">
          <a:xfrm rot="10800000">
            <a:off x="1182991" y="4297953"/>
            <a:ext cx="874806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908" y="1923559"/>
            <a:ext cx="1838167" cy="9033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852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6EEC569-0A45-4955-B1E0-57E18105AE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1977708"/>
            <a:ext cx="2840548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重合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共線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共點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5339E7D-8AB9-4736-B1DE-8AD38A0510B8}"/>
              </a:ext>
            </a:extLst>
          </p:cNvPr>
          <p:cNvSpPr/>
          <p:nvPr/>
        </p:nvSpPr>
        <p:spPr>
          <a:xfrm>
            <a:off x="498162" y="2737909"/>
            <a:ext cx="284054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2 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互相平行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EB160C5-C6A4-457C-812F-35C286D47403}"/>
              </a:ext>
            </a:extLst>
          </p:cNvPr>
          <p:cNvSpPr/>
          <p:nvPr/>
        </p:nvSpPr>
        <p:spPr>
          <a:xfrm>
            <a:off x="498162" y="3498109"/>
            <a:ext cx="284054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3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相垂直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1381102-846A-4859-8C6B-1BC9D3443899}"/>
              </a:ext>
            </a:extLst>
          </p:cNvPr>
          <p:cNvSpPr/>
          <p:nvPr/>
        </p:nvSpPr>
        <p:spPr>
          <a:xfrm>
            <a:off x="498162" y="4258309"/>
            <a:ext cx="284054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4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互為相切</a:t>
            </a:r>
            <a:endParaRPr lang="zh-TW" altLang="en-US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52FBFF-6B6F-4BCA-8CEE-88A628304EBE}"/>
              </a:ext>
            </a:extLst>
          </p:cNvPr>
          <p:cNvSpPr/>
          <p:nvPr/>
        </p:nvSpPr>
        <p:spPr>
          <a:xfrm>
            <a:off x="526381" y="4949400"/>
            <a:ext cx="2812328" cy="54976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5 </a:t>
            </a:r>
            <a:r>
              <a:rPr lang="zh-TW" altLang="zh-TW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同軸心</a:t>
            </a:r>
            <a:endParaRPr lang="en-US" altLang="zh-TW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41627A-9AC2-4A24-96BD-86AE61507E5E}"/>
              </a:ext>
            </a:extLst>
          </p:cNvPr>
          <p:cNvSpPr/>
          <p:nvPr/>
        </p:nvSpPr>
        <p:spPr>
          <a:xfrm>
            <a:off x="498161" y="5756943"/>
            <a:ext cx="2840547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6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鎖住</a:t>
            </a:r>
            <a:endParaRPr lang="zh-TW" altLang="en-US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F6C09E5-B722-437D-AB00-2F585F4720A3}"/>
              </a:ext>
            </a:extLst>
          </p:cNvPr>
          <p:cNvSpPr>
            <a:spLocks/>
          </p:cNvSpPr>
          <p:nvPr/>
        </p:nvSpPr>
        <p:spPr>
          <a:xfrm>
            <a:off x="3608072" y="2737909"/>
            <a:ext cx="2626146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8 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角度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C4C15E7-2AE2-43C7-A94E-6CBAA8632DB1}"/>
              </a:ext>
            </a:extLst>
          </p:cNvPr>
          <p:cNvSpPr/>
          <p:nvPr/>
        </p:nvSpPr>
        <p:spPr>
          <a:xfrm>
            <a:off x="3608072" y="1977708"/>
            <a:ext cx="2626146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7 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平行相距</a:t>
            </a:r>
            <a:endParaRPr lang="en-US" altLang="zh-TW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D9177B2-2B7C-4E34-A930-5EF26E5F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964" y="959370"/>
            <a:ext cx="2914849" cy="50774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向右箭號 4">
            <a:extLst>
              <a:ext uri="{FF2B5EF4-FFF2-40B4-BE49-F238E27FC236}">
                <a16:creationId xmlns:a16="http://schemas.microsoft.com/office/drawing/2014/main" id="{B0D0625F-61B7-4746-92D9-D58A12FD8CCF}"/>
              </a:ext>
            </a:extLst>
          </p:cNvPr>
          <p:cNvSpPr/>
          <p:nvPr/>
        </p:nvSpPr>
        <p:spPr bwMode="auto">
          <a:xfrm rot="10800000">
            <a:off x="8857474" y="3772992"/>
            <a:ext cx="952339" cy="56895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154555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B0EAD119-6B79-4716-B21D-95EBEA2AE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614" y="2204800"/>
            <a:ext cx="6671475" cy="3725313"/>
          </a:xfrm>
          <a:prstGeom prst="rect">
            <a:avLst/>
          </a:prstGeom>
        </p:spPr>
      </p:pic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17657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同軸心</a:t>
            </a: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球形組裝</a:t>
            </a: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)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模型間共用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軸心</a:t>
            </a: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放置</a:t>
            </a:r>
            <a:endParaRPr lang="en-US" altLang="zh-TW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6" name="圖片 5" descr="FM_mate_Concentri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5427" y="1939316"/>
            <a:ext cx="630431" cy="511363"/>
          </a:xfrm>
          <a:prstGeom prst="rect">
            <a:avLst/>
          </a:prstGeom>
          <a:noFill/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879" y="1807176"/>
            <a:ext cx="4313029" cy="4147906"/>
          </a:xfrm>
          <a:prstGeom prst="rect">
            <a:avLst/>
          </a:prstGeom>
        </p:spPr>
      </p:pic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2219653" y="3524693"/>
            <a:ext cx="846205" cy="520176"/>
          </a:xfrm>
          <a:prstGeom prst="wedgeRoundRectCallout">
            <a:avLst>
              <a:gd name="adj1" fmla="val 206881"/>
              <a:gd name="adj2" fmla="val 5133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2456422" y="4893644"/>
            <a:ext cx="803018" cy="511363"/>
          </a:xfrm>
          <a:prstGeom prst="wedgeRoundRectCallout">
            <a:avLst>
              <a:gd name="adj1" fmla="val 171502"/>
              <a:gd name="adj2" fmla="val -5985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71" y="2889261"/>
            <a:ext cx="1849686" cy="32220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向右箭號 8"/>
          <p:cNvSpPr/>
          <p:nvPr/>
        </p:nvSpPr>
        <p:spPr bwMode="auto">
          <a:xfrm rot="10800000">
            <a:off x="1617998" y="4680301"/>
            <a:ext cx="874806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890" y="1921069"/>
            <a:ext cx="1838167" cy="9033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298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同軸心</a:t>
            </a: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球形組裝</a:t>
            </a: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)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同軸心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026" name="Picture 2" descr="http://www.scuba-aquatec.com/Templates/pic/swivel-connector_sw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28" y="2034625"/>
            <a:ext cx="3733997" cy="373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382724" y="6055375"/>
            <a:ext cx="2060179" cy="343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32"/>
              <a:t>scuba</a:t>
            </a:r>
            <a:r>
              <a:rPr lang="zh-TW" altLang="en-US" sz="1632" dirty="0"/>
              <a:t>-aquatec.com/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6" y="1822402"/>
            <a:ext cx="5240775" cy="415844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0773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6EEC569-0A45-4955-B1E0-57E18105AE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1977708"/>
            <a:ext cx="2840548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重合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共線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共點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5339E7D-8AB9-4736-B1DE-8AD38A0510B8}"/>
              </a:ext>
            </a:extLst>
          </p:cNvPr>
          <p:cNvSpPr/>
          <p:nvPr/>
        </p:nvSpPr>
        <p:spPr>
          <a:xfrm>
            <a:off x="498162" y="2737909"/>
            <a:ext cx="284054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2 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互相平行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EB160C5-C6A4-457C-812F-35C286D47403}"/>
              </a:ext>
            </a:extLst>
          </p:cNvPr>
          <p:cNvSpPr/>
          <p:nvPr/>
        </p:nvSpPr>
        <p:spPr>
          <a:xfrm>
            <a:off x="498162" y="3498109"/>
            <a:ext cx="284054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3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相垂直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1381102-846A-4859-8C6B-1BC9D3443899}"/>
              </a:ext>
            </a:extLst>
          </p:cNvPr>
          <p:cNvSpPr/>
          <p:nvPr/>
        </p:nvSpPr>
        <p:spPr>
          <a:xfrm>
            <a:off x="498162" y="4258309"/>
            <a:ext cx="284054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4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互為相切</a:t>
            </a:r>
            <a:endParaRPr lang="zh-TW" altLang="en-US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52FBFF-6B6F-4BCA-8CEE-88A628304EBE}"/>
              </a:ext>
            </a:extLst>
          </p:cNvPr>
          <p:cNvSpPr/>
          <p:nvPr/>
        </p:nvSpPr>
        <p:spPr>
          <a:xfrm>
            <a:off x="526381" y="4949400"/>
            <a:ext cx="281232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5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同軸心</a:t>
            </a:r>
            <a:endParaRPr lang="en-US" altLang="zh-TW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41627A-9AC2-4A24-96BD-86AE61507E5E}"/>
              </a:ext>
            </a:extLst>
          </p:cNvPr>
          <p:cNvSpPr/>
          <p:nvPr/>
        </p:nvSpPr>
        <p:spPr>
          <a:xfrm>
            <a:off x="498161" y="5756943"/>
            <a:ext cx="2840547" cy="54976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6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鎖住</a:t>
            </a:r>
            <a:endParaRPr lang="zh-TW" altLang="en-US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F6C09E5-B722-437D-AB00-2F585F4720A3}"/>
              </a:ext>
            </a:extLst>
          </p:cNvPr>
          <p:cNvSpPr>
            <a:spLocks/>
          </p:cNvSpPr>
          <p:nvPr/>
        </p:nvSpPr>
        <p:spPr>
          <a:xfrm>
            <a:off x="3608072" y="2737909"/>
            <a:ext cx="2626146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8 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角度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C4C15E7-2AE2-43C7-A94E-6CBAA8632DB1}"/>
              </a:ext>
            </a:extLst>
          </p:cNvPr>
          <p:cNvSpPr/>
          <p:nvPr/>
        </p:nvSpPr>
        <p:spPr>
          <a:xfrm>
            <a:off x="3608072" y="1977708"/>
            <a:ext cx="2626146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7 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平行相距</a:t>
            </a:r>
            <a:endParaRPr lang="en-US" altLang="zh-TW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F4ABB03-B42B-4828-91A5-5CDC655F0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964" y="959370"/>
            <a:ext cx="2914849" cy="50774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向右箭號 4">
            <a:extLst>
              <a:ext uri="{FF2B5EF4-FFF2-40B4-BE49-F238E27FC236}">
                <a16:creationId xmlns:a16="http://schemas.microsoft.com/office/drawing/2014/main" id="{E8F775EA-4494-4893-899E-EBD5A5125610}"/>
              </a:ext>
            </a:extLst>
          </p:cNvPr>
          <p:cNvSpPr/>
          <p:nvPr/>
        </p:nvSpPr>
        <p:spPr bwMode="auto">
          <a:xfrm rot="10800000">
            <a:off x="8603820" y="4380446"/>
            <a:ext cx="952339" cy="56895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216800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6.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鎖住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固定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模型相對位置與方位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0771" y="2352114"/>
            <a:ext cx="3560463" cy="3103159"/>
          </a:xfrm>
          <a:prstGeom prst="rect">
            <a:avLst/>
          </a:prstGeom>
        </p:spPr>
      </p:pic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2428437" y="2113913"/>
            <a:ext cx="1243964" cy="520176"/>
          </a:xfrm>
          <a:prstGeom prst="wedgeRoundRectCallout">
            <a:avLst>
              <a:gd name="adj1" fmla="val 2941"/>
              <a:gd name="adj2" fmla="val 12279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模型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2428437" y="3782869"/>
            <a:ext cx="1243964" cy="520176"/>
          </a:xfrm>
          <a:prstGeom prst="wedgeRoundRectCallout">
            <a:avLst>
              <a:gd name="adj1" fmla="val 3214"/>
              <a:gd name="adj2" fmla="val 10844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模型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86" y="2882848"/>
            <a:ext cx="1849686" cy="32220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向右箭號 8"/>
          <p:cNvSpPr/>
          <p:nvPr/>
        </p:nvSpPr>
        <p:spPr bwMode="auto">
          <a:xfrm rot="10800000">
            <a:off x="1399577" y="4980656"/>
            <a:ext cx="874806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77" y="2005935"/>
            <a:ext cx="1828294" cy="8160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2527" y="6051809"/>
            <a:ext cx="632952" cy="63295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0F36F59-950A-4039-9DCE-30538A2F19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563500"/>
            <a:ext cx="5706240" cy="278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8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6EEC569-0A45-4955-B1E0-57E18105AE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1977708"/>
            <a:ext cx="2840548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重合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共線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共點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5339E7D-8AB9-4736-B1DE-8AD38A0510B8}"/>
              </a:ext>
            </a:extLst>
          </p:cNvPr>
          <p:cNvSpPr/>
          <p:nvPr/>
        </p:nvSpPr>
        <p:spPr>
          <a:xfrm>
            <a:off x="498162" y="2737909"/>
            <a:ext cx="284054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2 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互相平行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EB160C5-C6A4-457C-812F-35C286D47403}"/>
              </a:ext>
            </a:extLst>
          </p:cNvPr>
          <p:cNvSpPr/>
          <p:nvPr/>
        </p:nvSpPr>
        <p:spPr>
          <a:xfrm>
            <a:off x="498162" y="3498109"/>
            <a:ext cx="284054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3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相垂直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1381102-846A-4859-8C6B-1BC9D3443899}"/>
              </a:ext>
            </a:extLst>
          </p:cNvPr>
          <p:cNvSpPr/>
          <p:nvPr/>
        </p:nvSpPr>
        <p:spPr>
          <a:xfrm>
            <a:off x="498162" y="4258309"/>
            <a:ext cx="284054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4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互為相切</a:t>
            </a:r>
            <a:endParaRPr lang="zh-TW" altLang="en-US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52FBFF-6B6F-4BCA-8CEE-88A628304EBE}"/>
              </a:ext>
            </a:extLst>
          </p:cNvPr>
          <p:cNvSpPr/>
          <p:nvPr/>
        </p:nvSpPr>
        <p:spPr>
          <a:xfrm>
            <a:off x="526381" y="4949400"/>
            <a:ext cx="281232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5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同軸心</a:t>
            </a:r>
            <a:endParaRPr lang="en-US" altLang="zh-TW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41627A-9AC2-4A24-96BD-86AE61507E5E}"/>
              </a:ext>
            </a:extLst>
          </p:cNvPr>
          <p:cNvSpPr/>
          <p:nvPr/>
        </p:nvSpPr>
        <p:spPr>
          <a:xfrm>
            <a:off x="498161" y="5756943"/>
            <a:ext cx="2840547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6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鎖住</a:t>
            </a:r>
            <a:endParaRPr lang="zh-TW" altLang="en-US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F6C09E5-B722-437D-AB00-2F585F4720A3}"/>
              </a:ext>
            </a:extLst>
          </p:cNvPr>
          <p:cNvSpPr>
            <a:spLocks/>
          </p:cNvSpPr>
          <p:nvPr/>
        </p:nvSpPr>
        <p:spPr>
          <a:xfrm>
            <a:off x="3608072" y="2737909"/>
            <a:ext cx="2626146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8 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角度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C4C15E7-2AE2-43C7-A94E-6CBAA8632DB1}"/>
              </a:ext>
            </a:extLst>
          </p:cNvPr>
          <p:cNvSpPr/>
          <p:nvPr/>
        </p:nvSpPr>
        <p:spPr>
          <a:xfrm>
            <a:off x="3608072" y="1977708"/>
            <a:ext cx="2626146" cy="54976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7 </a:t>
            </a:r>
            <a:r>
              <a:rPr lang="zh-TW" altLang="en-US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平行相距</a:t>
            </a:r>
            <a:endParaRPr lang="en-US" altLang="zh-TW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5CB0156-D573-42E3-BB75-C9DD5FB9A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964" y="959370"/>
            <a:ext cx="2914849" cy="50774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向右箭號 4">
            <a:extLst>
              <a:ext uri="{FF2B5EF4-FFF2-40B4-BE49-F238E27FC236}">
                <a16:creationId xmlns:a16="http://schemas.microsoft.com/office/drawing/2014/main" id="{0E2A2514-DEB8-4D49-9504-4455DE709271}"/>
              </a:ext>
            </a:extLst>
          </p:cNvPr>
          <p:cNvSpPr/>
          <p:nvPr/>
        </p:nvSpPr>
        <p:spPr bwMode="auto">
          <a:xfrm rot="10800000">
            <a:off x="9894235" y="4939806"/>
            <a:ext cx="952339" cy="56895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26765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B34F25A9-1C88-456F-A3FB-211F9693F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6667" y="1980390"/>
            <a:ext cx="7825334" cy="382272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72" y="2926412"/>
            <a:ext cx="1849686" cy="32220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7.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平行相距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模型平行距離放置</a:t>
            </a:r>
            <a:endParaRPr lang="en-US" altLang="zh-TW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7" name="向右箭號 6"/>
          <p:cNvSpPr/>
          <p:nvPr/>
        </p:nvSpPr>
        <p:spPr bwMode="auto">
          <a:xfrm rot="10800000">
            <a:off x="1783376" y="5414372"/>
            <a:ext cx="874806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885" y="2260020"/>
            <a:ext cx="4026352" cy="3222033"/>
          </a:xfrm>
          <a:prstGeom prst="rect">
            <a:avLst/>
          </a:prstGeom>
        </p:spPr>
      </p:pic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2913935" y="2989936"/>
            <a:ext cx="846205" cy="520176"/>
          </a:xfrm>
          <a:prstGeom prst="wedgeRoundRectCallout">
            <a:avLst>
              <a:gd name="adj1" fmla="val 96474"/>
              <a:gd name="adj2" fmla="val 3486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1566452" y="4683356"/>
            <a:ext cx="803018" cy="511363"/>
          </a:xfrm>
          <a:prstGeom prst="wedgeRoundRectCallout">
            <a:avLst>
              <a:gd name="adj1" fmla="val 99659"/>
              <a:gd name="adj2" fmla="val -4046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0" name="圖片 9" descr="FM_mate_Distanc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3520" y="2035208"/>
            <a:ext cx="483764" cy="345546"/>
          </a:xfrm>
          <a:prstGeom prst="rect">
            <a:avLst/>
          </a:prstGeom>
          <a:noFill/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717" y="1980390"/>
            <a:ext cx="1848040" cy="7815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242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A57ADB4-0C3E-493F-8A8D-07075B810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441" y="868090"/>
            <a:ext cx="3281325" cy="52186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46EEC569-0A45-4955-B1E0-57E18105AE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1977708"/>
            <a:ext cx="2840548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重合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共線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共點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5339E7D-8AB9-4736-B1DE-8AD38A0510B8}"/>
              </a:ext>
            </a:extLst>
          </p:cNvPr>
          <p:cNvSpPr/>
          <p:nvPr/>
        </p:nvSpPr>
        <p:spPr>
          <a:xfrm>
            <a:off x="498162" y="2737909"/>
            <a:ext cx="284054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2 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互相平行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EB160C5-C6A4-457C-812F-35C286D47403}"/>
              </a:ext>
            </a:extLst>
          </p:cNvPr>
          <p:cNvSpPr/>
          <p:nvPr/>
        </p:nvSpPr>
        <p:spPr>
          <a:xfrm>
            <a:off x="498162" y="3498109"/>
            <a:ext cx="284054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3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相垂直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1381102-846A-4859-8C6B-1BC9D3443899}"/>
              </a:ext>
            </a:extLst>
          </p:cNvPr>
          <p:cNvSpPr/>
          <p:nvPr/>
        </p:nvSpPr>
        <p:spPr>
          <a:xfrm>
            <a:off x="498162" y="4258309"/>
            <a:ext cx="284054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4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互為相切</a:t>
            </a:r>
            <a:endParaRPr lang="zh-TW" altLang="en-US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52FBFF-6B6F-4BCA-8CEE-88A628304EBE}"/>
              </a:ext>
            </a:extLst>
          </p:cNvPr>
          <p:cNvSpPr/>
          <p:nvPr/>
        </p:nvSpPr>
        <p:spPr>
          <a:xfrm>
            <a:off x="526381" y="4949400"/>
            <a:ext cx="281232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5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同軸心</a:t>
            </a:r>
            <a:endParaRPr lang="en-US" altLang="zh-TW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41627A-9AC2-4A24-96BD-86AE61507E5E}"/>
              </a:ext>
            </a:extLst>
          </p:cNvPr>
          <p:cNvSpPr/>
          <p:nvPr/>
        </p:nvSpPr>
        <p:spPr>
          <a:xfrm>
            <a:off x="498161" y="5756943"/>
            <a:ext cx="2840547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6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鎖住</a:t>
            </a:r>
            <a:endParaRPr lang="zh-TW" altLang="en-US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F6C09E5-B722-437D-AB00-2F585F4720A3}"/>
              </a:ext>
            </a:extLst>
          </p:cNvPr>
          <p:cNvSpPr>
            <a:spLocks/>
          </p:cNvSpPr>
          <p:nvPr/>
        </p:nvSpPr>
        <p:spPr>
          <a:xfrm>
            <a:off x="3608072" y="2737909"/>
            <a:ext cx="1876214" cy="54976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8 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角度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C4C15E7-2AE2-43C7-A94E-6CBAA8632DB1}"/>
              </a:ext>
            </a:extLst>
          </p:cNvPr>
          <p:cNvSpPr/>
          <p:nvPr/>
        </p:nvSpPr>
        <p:spPr>
          <a:xfrm>
            <a:off x="3608072" y="1977708"/>
            <a:ext cx="2626146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7 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平行相距</a:t>
            </a:r>
            <a:endParaRPr lang="en-US" altLang="zh-TW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4" name="向右箭號 4">
            <a:extLst>
              <a:ext uri="{FF2B5EF4-FFF2-40B4-BE49-F238E27FC236}">
                <a16:creationId xmlns:a16="http://schemas.microsoft.com/office/drawing/2014/main" id="{6671205F-0B10-4532-A30C-D30B5DC511C6}"/>
              </a:ext>
            </a:extLst>
          </p:cNvPr>
          <p:cNvSpPr/>
          <p:nvPr/>
        </p:nvSpPr>
        <p:spPr bwMode="auto">
          <a:xfrm rot="10800000">
            <a:off x="10126766" y="5420956"/>
            <a:ext cx="952339" cy="56895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13463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9348E070-D50B-48B1-9C12-878D17CEF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285" y="2200135"/>
            <a:ext cx="2954418" cy="418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角矩形 4"/>
          <p:cNvSpPr/>
          <p:nvPr/>
        </p:nvSpPr>
        <p:spPr bwMode="auto">
          <a:xfrm>
            <a:off x="6142642" y="1956869"/>
            <a:ext cx="3206979" cy="5307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2800">
                <a:solidFill>
                  <a:srgbClr val="0000FF"/>
                </a:solidFill>
                <a:latin typeface="華康中圓體" panose="020F0509000000000000" pitchFamily="49" charset="-120"/>
              </a:rPr>
              <a:t>1</a:t>
            </a:r>
            <a:r>
              <a:rPr lang="zh-TW" altLang="en-US" sz="2800">
                <a:solidFill>
                  <a:srgbClr val="0000FF"/>
                </a:solidFill>
                <a:latin typeface="華康中圓體" panose="020F0509000000000000" pitchFamily="49" charset="-120"/>
              </a:rPr>
              <a:t> 進階與機械結合</a:t>
            </a:r>
            <a:endParaRPr lang="zh-TW" altLang="en-US" sz="2800" dirty="0">
              <a:ea typeface="新細明體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6142641" y="2716829"/>
            <a:ext cx="3206979" cy="530700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2800">
                <a:solidFill>
                  <a:srgbClr val="0000FF"/>
                </a:solidFill>
                <a:latin typeface="華康中圓體" panose="020F0509000000000000" pitchFamily="49" charset="-120"/>
              </a:rPr>
              <a:t>2</a:t>
            </a:r>
            <a:r>
              <a:rPr lang="zh-TW" altLang="en-US" sz="2800">
                <a:solidFill>
                  <a:srgbClr val="0000FF"/>
                </a:solidFill>
                <a:latin typeface="華康中圓體" panose="020F0509000000000000" pitchFamily="49" charset="-120"/>
              </a:rPr>
              <a:t> 結合指令原理</a:t>
            </a:r>
            <a:endParaRPr lang="zh-TW" altLang="en-US" sz="2800" dirty="0">
              <a:ea typeface="新細明體" charset="-120"/>
            </a:endParaRPr>
          </a:p>
        </p:txBody>
      </p:sp>
      <p:sp>
        <p:nvSpPr>
          <p:cNvPr id="15" name="剪去對角線角落矩形 14"/>
          <p:cNvSpPr/>
          <p:nvPr/>
        </p:nvSpPr>
        <p:spPr bwMode="auto">
          <a:xfrm>
            <a:off x="6158108" y="1088118"/>
            <a:ext cx="3206979" cy="628830"/>
          </a:xfrm>
          <a:prstGeom prst="snip2Diag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3200" dirty="0">
                <a:solidFill>
                  <a:srgbClr val="FFFF00"/>
                </a:solidFill>
                <a:ea typeface="華康細圓體" pitchFamily="49" charset="-120"/>
              </a:rPr>
              <a:t>課程效益</a:t>
            </a:r>
          </a:p>
        </p:txBody>
      </p:sp>
      <p:sp>
        <p:nvSpPr>
          <p:cNvPr id="18" name="剪去對角線角落矩形 17"/>
          <p:cNvSpPr/>
          <p:nvPr/>
        </p:nvSpPr>
        <p:spPr bwMode="auto">
          <a:xfrm>
            <a:off x="9577115" y="1088118"/>
            <a:ext cx="2548137" cy="628830"/>
          </a:xfrm>
          <a:prstGeom prst="snip2Diag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3200" dirty="0">
                <a:solidFill>
                  <a:srgbClr val="FFFF00"/>
                </a:solidFill>
                <a:ea typeface="華康細圓體" pitchFamily="49" charset="-120"/>
              </a:rPr>
              <a:t>訓練方式</a:t>
            </a:r>
          </a:p>
        </p:txBody>
      </p:sp>
      <p:sp>
        <p:nvSpPr>
          <p:cNvPr id="9" name="圓角矩形 8"/>
          <p:cNvSpPr/>
          <p:nvPr/>
        </p:nvSpPr>
        <p:spPr bwMode="auto">
          <a:xfrm>
            <a:off x="9833254" y="1837008"/>
            <a:ext cx="2211945" cy="530700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800">
                <a:solidFill>
                  <a:srgbClr val="0000FF"/>
                </a:solidFill>
                <a:latin typeface="華康中圓體" panose="020F0509000000000000" pitchFamily="49" charset="-120"/>
              </a:rPr>
              <a:t>1</a:t>
            </a:r>
            <a:r>
              <a:rPr lang="zh-TW" altLang="en-US" sz="2800">
                <a:solidFill>
                  <a:srgbClr val="0000FF"/>
                </a:solidFill>
                <a:latin typeface="華康中圓體" panose="020F0509000000000000" pitchFamily="49" charset="-120"/>
              </a:rPr>
              <a:t> </a:t>
            </a:r>
            <a:r>
              <a:rPr lang="zh-TW" altLang="en-US" sz="2800" dirty="0">
                <a:solidFill>
                  <a:srgbClr val="0000FF"/>
                </a:solidFill>
                <a:latin typeface="華康中圓體" panose="020F0509000000000000" pitchFamily="49" charset="-120"/>
              </a:rPr>
              <a:t>投影片</a:t>
            </a:r>
            <a:endParaRPr lang="zh-TW" altLang="en-US" sz="2800" dirty="0">
              <a:ea typeface="新細明體" charset="-120"/>
            </a:endParaRPr>
          </a:p>
        </p:txBody>
      </p:sp>
      <p:sp>
        <p:nvSpPr>
          <p:cNvPr id="12" name="圓角矩形 11"/>
          <p:cNvSpPr/>
          <p:nvPr/>
        </p:nvSpPr>
        <p:spPr bwMode="auto">
          <a:xfrm>
            <a:off x="9832973" y="2674611"/>
            <a:ext cx="2211621" cy="5307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800">
                <a:solidFill>
                  <a:srgbClr val="0000FF"/>
                </a:solidFill>
                <a:latin typeface="華康中圓體" panose="020F0509000000000000" pitchFamily="49" charset="-120"/>
              </a:rPr>
              <a:t>2</a:t>
            </a:r>
            <a:r>
              <a:rPr lang="zh-TW" altLang="en-US" sz="2800">
                <a:solidFill>
                  <a:srgbClr val="0000FF"/>
                </a:solidFill>
                <a:latin typeface="華康中圓體" panose="020F0509000000000000" pitchFamily="49" charset="-120"/>
              </a:rPr>
              <a:t> </a:t>
            </a:r>
            <a:r>
              <a:rPr lang="zh-TW" altLang="en-US" sz="2800" dirty="0">
                <a:solidFill>
                  <a:srgbClr val="0000FF"/>
                </a:solidFill>
                <a:latin typeface="華康中圓體" panose="020F0509000000000000" pitchFamily="49" charset="-120"/>
              </a:rPr>
              <a:t>講義</a:t>
            </a:r>
            <a:endParaRPr lang="zh-TW" altLang="en-US" sz="2800" dirty="0">
              <a:ea typeface="新細明體" charset="-120"/>
            </a:endParaRPr>
          </a:p>
        </p:txBody>
      </p:sp>
      <p:sp>
        <p:nvSpPr>
          <p:cNvPr id="13" name="圓角矩形 12"/>
          <p:cNvSpPr/>
          <p:nvPr/>
        </p:nvSpPr>
        <p:spPr bwMode="auto">
          <a:xfrm>
            <a:off x="9832973" y="3445432"/>
            <a:ext cx="2211621" cy="530700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800">
                <a:solidFill>
                  <a:srgbClr val="0000FF"/>
                </a:solidFill>
                <a:latin typeface="華康中圓體" panose="020F0509000000000000" pitchFamily="49" charset="-120"/>
              </a:rPr>
              <a:t>3</a:t>
            </a:r>
            <a:r>
              <a:rPr lang="zh-TW" altLang="en-US" sz="2800">
                <a:solidFill>
                  <a:srgbClr val="0000FF"/>
                </a:solidFill>
                <a:latin typeface="華康中圓體" panose="020F0509000000000000" pitchFamily="49" charset="-120"/>
              </a:rPr>
              <a:t> 模型</a:t>
            </a:r>
            <a:r>
              <a:rPr lang="zh-TW" altLang="en-US" sz="2800" dirty="0">
                <a:solidFill>
                  <a:srgbClr val="0000FF"/>
                </a:solidFill>
                <a:latin typeface="華康中圓體" panose="020F0509000000000000" pitchFamily="49" charset="-120"/>
              </a:rPr>
              <a:t>檔案</a:t>
            </a:r>
            <a:endParaRPr lang="zh-TW" altLang="en-US" sz="2800" dirty="0">
              <a:ea typeface="新細明體" charset="-120"/>
            </a:endParaRPr>
          </a:p>
        </p:txBody>
      </p:sp>
      <p:sp>
        <p:nvSpPr>
          <p:cNvPr id="14" name="圓角矩形 13"/>
          <p:cNvSpPr/>
          <p:nvPr/>
        </p:nvSpPr>
        <p:spPr bwMode="auto">
          <a:xfrm>
            <a:off x="9832973" y="4215139"/>
            <a:ext cx="2211621" cy="5307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800">
                <a:solidFill>
                  <a:srgbClr val="0000FF"/>
                </a:solidFill>
                <a:latin typeface="華康中圓體" panose="020F0509000000000000" pitchFamily="49" charset="-120"/>
              </a:rPr>
              <a:t>4</a:t>
            </a:r>
            <a:r>
              <a:rPr lang="zh-TW" altLang="en-US" sz="2800">
                <a:solidFill>
                  <a:srgbClr val="0000FF"/>
                </a:solidFill>
                <a:latin typeface="華康中圓體" panose="020F0509000000000000" pitchFamily="49" charset="-120"/>
              </a:rPr>
              <a:t>實務</a:t>
            </a:r>
            <a:r>
              <a:rPr lang="zh-TW" altLang="en-US" sz="2800" dirty="0">
                <a:solidFill>
                  <a:srgbClr val="0000FF"/>
                </a:solidFill>
                <a:latin typeface="華康中圓體" panose="020F0509000000000000" pitchFamily="49" charset="-120"/>
              </a:rPr>
              <a:t>探討</a:t>
            </a:r>
            <a:endParaRPr lang="zh-TW" altLang="en-US" sz="2800" dirty="0">
              <a:ea typeface="新細明體" charset="-120"/>
            </a:endParaRPr>
          </a:p>
        </p:txBody>
      </p:sp>
      <p:sp>
        <p:nvSpPr>
          <p:cNvPr id="11" name="圓角矩形 10"/>
          <p:cNvSpPr/>
          <p:nvPr/>
        </p:nvSpPr>
        <p:spPr bwMode="auto">
          <a:xfrm>
            <a:off x="6142641" y="3506312"/>
            <a:ext cx="3206979" cy="5307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2800">
                <a:solidFill>
                  <a:srgbClr val="0000FF"/>
                </a:solidFill>
                <a:latin typeface="華康中圓體" panose="020F0509000000000000" pitchFamily="49" charset="-120"/>
              </a:rPr>
              <a:t>3</a:t>
            </a:r>
            <a:r>
              <a:rPr lang="zh-TW" altLang="en-US" sz="2800">
                <a:solidFill>
                  <a:srgbClr val="0000FF"/>
                </a:solidFill>
                <a:latin typeface="華康中圓體" panose="020F0509000000000000" pitchFamily="49" charset="-120"/>
              </a:rPr>
              <a:t> 掌握結合效率</a:t>
            </a:r>
            <a:endParaRPr lang="zh-TW" altLang="en-US" sz="2800">
              <a:ea typeface="新細明體" charset="-120"/>
            </a:endParaRPr>
          </a:p>
        </p:txBody>
      </p:sp>
      <p:sp>
        <p:nvSpPr>
          <p:cNvPr id="16" name="圓角矩形 15"/>
          <p:cNvSpPr/>
          <p:nvPr/>
        </p:nvSpPr>
        <p:spPr bwMode="auto">
          <a:xfrm>
            <a:off x="6142641" y="4290617"/>
            <a:ext cx="3206979" cy="530700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2800">
                <a:solidFill>
                  <a:srgbClr val="0000FF"/>
                </a:solidFill>
                <a:latin typeface="華康中圓體" panose="020F0509000000000000" pitchFamily="49" charset="-120"/>
              </a:rPr>
              <a:t>4</a:t>
            </a:r>
            <a:r>
              <a:rPr lang="zh-TW" altLang="en-US" sz="2800">
                <a:solidFill>
                  <a:srgbClr val="0000FF"/>
                </a:solidFill>
                <a:latin typeface="華康中圓體" panose="020F0509000000000000" pitchFamily="49" charset="-120"/>
              </a:rPr>
              <a:t> 機構驗證手法</a:t>
            </a:r>
            <a:endParaRPr lang="zh-TW" altLang="en-US" sz="2800" dirty="0">
              <a:ea typeface="新細明體" charset="-120"/>
            </a:endParaRPr>
          </a:p>
        </p:txBody>
      </p:sp>
      <p:sp>
        <p:nvSpPr>
          <p:cNvPr id="20" name="圓角矩形 19"/>
          <p:cNvSpPr/>
          <p:nvPr/>
        </p:nvSpPr>
        <p:spPr bwMode="auto">
          <a:xfrm>
            <a:off x="6158108" y="5116161"/>
            <a:ext cx="3206979" cy="5307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2800">
                <a:solidFill>
                  <a:srgbClr val="0000FF"/>
                </a:solidFill>
                <a:latin typeface="華康中圓體" panose="020F0509000000000000" pitchFamily="49" charset="-120"/>
              </a:rPr>
              <a:t>5</a:t>
            </a:r>
            <a:r>
              <a:rPr lang="zh-TW" altLang="en-US" sz="2800">
                <a:solidFill>
                  <a:srgbClr val="0000FF"/>
                </a:solidFill>
                <a:latin typeface="華康中圓體" panose="020F0509000000000000" pitchFamily="49" charset="-120"/>
              </a:rPr>
              <a:t> 動態機構運動</a:t>
            </a:r>
            <a:endParaRPr lang="zh-TW" altLang="en-US" sz="2800">
              <a:ea typeface="新細明體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7B0B4B0A-B373-4B3B-A453-72BA2D214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725" y="1002324"/>
            <a:ext cx="3959396" cy="55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6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CC9AA09D-DAFB-4293-98F2-01500FB2E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447" y="1837346"/>
            <a:ext cx="8634554" cy="421802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33" y="3212191"/>
            <a:ext cx="1849686" cy="32220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8.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角度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模型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非</a:t>
            </a: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平行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角度</a:t>
            </a: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放置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7" name="向右箭號 6"/>
          <p:cNvSpPr/>
          <p:nvPr/>
        </p:nvSpPr>
        <p:spPr bwMode="auto">
          <a:xfrm rot="10800000">
            <a:off x="2230348" y="6045485"/>
            <a:ext cx="874806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751" y="1651298"/>
            <a:ext cx="3939220" cy="4638645"/>
          </a:xfrm>
          <a:prstGeom prst="rect">
            <a:avLst/>
          </a:prstGeom>
        </p:spPr>
      </p:pic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2491567" y="2740552"/>
            <a:ext cx="846205" cy="520176"/>
          </a:xfrm>
          <a:prstGeom prst="wedgeRoundRectCallout">
            <a:avLst>
              <a:gd name="adj1" fmla="val 90607"/>
              <a:gd name="adj2" fmla="val -22764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2534754" y="4951020"/>
            <a:ext cx="803018" cy="511363"/>
          </a:xfrm>
          <a:prstGeom prst="wedgeRoundRectCallout">
            <a:avLst>
              <a:gd name="adj1" fmla="val 99659"/>
              <a:gd name="adj2" fmla="val -4046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533" y="6136281"/>
            <a:ext cx="1865946" cy="356156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993" y="1914011"/>
            <a:ext cx="1848040" cy="781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855" y="2740552"/>
            <a:ext cx="1778849" cy="45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9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34">
            <a:extLst>
              <a:ext uri="{FF2B5EF4-FFF2-40B4-BE49-F238E27FC236}">
                <a16:creationId xmlns:a16="http://schemas.microsoft.com/office/drawing/2014/main" id="{3DE7CEBC-9E60-4A10-AE2B-9262D9E21BC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3" y="1456938"/>
            <a:ext cx="2807099" cy="753785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1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標準結合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0" name="AutoShape 34">
            <a:extLst>
              <a:ext uri="{FF2B5EF4-FFF2-40B4-BE49-F238E27FC236}">
                <a16:creationId xmlns:a16="http://schemas.microsoft.com/office/drawing/2014/main" id="{F21DABA4-4A4C-4956-94E7-379AA7E26A09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2468625"/>
            <a:ext cx="2858294" cy="7017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進階結合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1" name="AutoShape 34">
            <a:extLst>
              <a:ext uri="{FF2B5EF4-FFF2-40B4-BE49-F238E27FC236}">
                <a16:creationId xmlns:a16="http://schemas.microsoft.com/office/drawing/2014/main" id="{0044E0D8-A3A7-499A-A982-F8C389E122C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3428281"/>
            <a:ext cx="2858294" cy="701754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機械結合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8F696B6-A033-4005-AB54-455C396FE42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4974067" y="1338362"/>
            <a:ext cx="6553478" cy="4604107"/>
          </a:xfrm>
          <a:prstGeom prst="rect">
            <a:avLst/>
          </a:prstGeom>
        </p:spPr>
      </p:pic>
      <p:sp>
        <p:nvSpPr>
          <p:cNvPr id="7" name="AutoShape 34">
            <a:extLst>
              <a:ext uri="{FF2B5EF4-FFF2-40B4-BE49-F238E27FC236}">
                <a16:creationId xmlns:a16="http://schemas.microsoft.com/office/drawing/2014/main" id="{8A895497-9CFE-4B82-AA68-451852AFF9E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4373674"/>
            <a:ext cx="2858294" cy="701754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動態驗證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>
            <a:extLst>
              <a:ext uri="{FF2B5EF4-FFF2-40B4-BE49-F238E27FC236}">
                <a16:creationId xmlns:a16="http://schemas.microsoft.com/office/drawing/2014/main" id="{74FDBF9F-1DD7-4C7B-AD36-96F532A5AC8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5319067"/>
            <a:ext cx="2858294" cy="701754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靜態驗證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119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>
            <a:extLst>
              <a:ext uri="{FF2B5EF4-FFF2-40B4-BE49-F238E27FC236}">
                <a16:creationId xmlns:a16="http://schemas.microsoft.com/office/drawing/2014/main" id="{5B658F17-380F-4E3A-ADDE-809B82A20825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5351" y="2796046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互為對稱</a:t>
            </a: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4817A2B3-9921-4956-B23A-0C4F512D8E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5351" y="3534115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寬度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3226E0B0-C214-4C63-B7E1-F968ED3DFA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9341" y="4235244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路徑結合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92D47800-5A1A-4D0E-9132-CA8B9217F7E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5753606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6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平行相距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B9893EFA-B4E2-42C9-9336-1F8968F55E5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08072" y="1977521"/>
            <a:ext cx="2801368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7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角度</a:t>
            </a:r>
            <a:endParaRPr lang="en-US" altLang="zh-TW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ACF79755-449D-4B9E-8470-12F141CCE86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08072" y="2773627"/>
            <a:ext cx="2801368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21857FFB-B96D-4F85-81FC-09711203539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9341" y="4994425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 </a:t>
            </a:r>
            <a:r>
              <a:rPr lang="zh-TW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線性</a:t>
            </a:r>
            <a:r>
              <a:rPr lang="en-US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線性聯軸器</a:t>
            </a:r>
            <a:endParaRPr lang="zh-TW" altLang="en-US" sz="24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46EEC569-0A45-4955-B1E0-57E18105AE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5351" y="1992063"/>
            <a:ext cx="2840548" cy="560158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</a:t>
            </a:r>
            <a:r>
              <a:rPr lang="en-US" altLang="zh-TW" sz="280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en-US" sz="280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輪廓中心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FA8498C-8DB5-4908-ACE5-4549904CF381}"/>
              </a:ext>
            </a:extLst>
          </p:cNvPr>
          <p:cNvSpPr/>
          <p:nvPr/>
        </p:nvSpPr>
        <p:spPr>
          <a:xfrm>
            <a:off x="4500852" y="871963"/>
            <a:ext cx="3190296" cy="7064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TW" altLang="en-US" sz="2902">
                <a:solidFill>
                  <a:srgbClr val="FFFF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902" dirty="0">
                <a:solidFill>
                  <a:srgbClr val="FFFF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902" dirty="0">
                <a:solidFill>
                  <a:srgbClr val="FFFF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結合與運動驗證</a:t>
            </a:r>
            <a:endParaRPr lang="zh-TW" altLang="en-US" sz="2902" dirty="0">
              <a:solidFill>
                <a:srgbClr val="00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DAC564A3-D631-4EE0-B15B-3B21E95D2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310" y="850434"/>
            <a:ext cx="3190296" cy="51571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向右箭號 4">
            <a:extLst>
              <a:ext uri="{FF2B5EF4-FFF2-40B4-BE49-F238E27FC236}">
                <a16:creationId xmlns:a16="http://schemas.microsoft.com/office/drawing/2014/main" id="{4CB6E1EA-5071-480F-BC5D-6C30E8BE3B3C}"/>
              </a:ext>
            </a:extLst>
          </p:cNvPr>
          <p:cNvSpPr/>
          <p:nvPr/>
        </p:nvSpPr>
        <p:spPr bwMode="auto">
          <a:xfrm rot="10800000">
            <a:off x="9454736" y="1384068"/>
            <a:ext cx="691091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86312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F5CC8B32-2B63-485E-888C-0D6210855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236" y="1859013"/>
            <a:ext cx="3292521" cy="4132512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49" y="1859013"/>
            <a:ext cx="2857579" cy="43654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輪廓中心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對稱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固定放置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5" name="向右箭號 4"/>
          <p:cNvSpPr/>
          <p:nvPr/>
        </p:nvSpPr>
        <p:spPr bwMode="auto">
          <a:xfrm rot="10800000">
            <a:off x="1603040" y="3874710"/>
            <a:ext cx="874806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3011019" y="1930578"/>
            <a:ext cx="1050407" cy="967528"/>
          </a:xfrm>
          <a:prstGeom prst="wedgeRoundRectCallout">
            <a:avLst>
              <a:gd name="adj1" fmla="val -89910"/>
              <a:gd name="adj2" fmla="val 1425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 dirty="0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 dirty="0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</a:p>
          <a:p>
            <a:pPr defTabSz="902695"/>
            <a:r>
              <a:rPr lang="zh-TW" altLang="en-US" sz="2539" dirty="0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 dirty="0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 dirty="0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3231" y="1859013"/>
            <a:ext cx="953133" cy="75247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lum bright="20000"/>
          </a:blip>
          <a:stretch>
            <a:fillRect/>
          </a:stretch>
        </p:blipFill>
        <p:spPr>
          <a:xfrm>
            <a:off x="4119475" y="4263449"/>
            <a:ext cx="3091009" cy="245695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>
            <a:lum bright="10000"/>
          </a:blip>
          <a:stretch>
            <a:fillRect/>
          </a:stretch>
        </p:blipFill>
        <p:spPr>
          <a:xfrm>
            <a:off x="4119475" y="2036637"/>
            <a:ext cx="2979667" cy="1838073"/>
          </a:xfrm>
          <a:prstGeom prst="rect">
            <a:avLst/>
          </a:prstGeom>
        </p:spPr>
      </p:pic>
      <p:sp>
        <p:nvSpPr>
          <p:cNvPr id="11" name="AutoShape 12">
            <a:extLst>
              <a:ext uri="{FF2B5EF4-FFF2-40B4-BE49-F238E27FC236}">
                <a16:creationId xmlns:a16="http://schemas.microsoft.com/office/drawing/2014/main" id="{E7CC0C49-0703-4861-AAD8-60F443D4A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499" y="3027427"/>
            <a:ext cx="951173" cy="530154"/>
          </a:xfrm>
          <a:prstGeom prst="wedgeRoundRectCallout">
            <a:avLst>
              <a:gd name="adj1" fmla="val 51332"/>
              <a:gd name="adj2" fmla="val 194669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2A8794CD-6A2E-4738-91D5-507259C2C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3945" y="3793420"/>
            <a:ext cx="895893" cy="539291"/>
          </a:xfrm>
          <a:prstGeom prst="wedgeRoundRectCallout">
            <a:avLst>
              <a:gd name="adj1" fmla="val -106613"/>
              <a:gd name="adj2" fmla="val -70289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539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812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2219932"/>
            <a:ext cx="6356768" cy="392825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8" name="Rectangle 30">
            <a:extLst>
              <a:ext uri="{FF2B5EF4-FFF2-40B4-BE49-F238E27FC236}">
                <a16:creationId xmlns:a16="http://schemas.microsoft.com/office/drawing/2014/main" id="{4BF3D821-73DB-49CE-B515-4EB88F844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輪廓中心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對稱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固定放置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387A87E-6721-4D7A-A342-0B1A6BFA3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463" y="2219932"/>
            <a:ext cx="3866306" cy="331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>
            <a:extLst>
              <a:ext uri="{FF2B5EF4-FFF2-40B4-BE49-F238E27FC236}">
                <a16:creationId xmlns:a16="http://schemas.microsoft.com/office/drawing/2014/main" id="{5B658F17-380F-4E3A-ADDE-809B82A20825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5351" y="2796046"/>
            <a:ext cx="2800382" cy="552873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互為對稱</a:t>
            </a: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4817A2B3-9921-4956-B23A-0C4F512D8E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5351" y="3534115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寬度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3226E0B0-C214-4C63-B7E1-F968ED3DFA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9341" y="4235244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路徑結合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92D47800-5A1A-4D0E-9132-CA8B9217F7E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5753606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6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平行相距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B9893EFA-B4E2-42C9-9336-1F8968F55E5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08072" y="1977521"/>
            <a:ext cx="2801368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7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角度</a:t>
            </a:r>
            <a:endParaRPr lang="en-US" altLang="zh-TW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ACF79755-449D-4B9E-8470-12F141CCE86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08072" y="2773627"/>
            <a:ext cx="2801368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21857FFB-B96D-4F85-81FC-09711203539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9341" y="4994425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 </a:t>
            </a:r>
            <a:r>
              <a:rPr lang="zh-TW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線性</a:t>
            </a:r>
            <a:r>
              <a:rPr lang="en-US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線性聯軸器</a:t>
            </a:r>
            <a:endParaRPr lang="zh-TW" altLang="en-US" sz="24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46EEC569-0A45-4955-B1E0-57E18105AE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5351" y="1992063"/>
            <a:ext cx="2840548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</a:t>
            </a:r>
            <a:r>
              <a:rPr lang="en-US" altLang="zh-TW" sz="280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en-US" sz="280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輪廓中心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FA8498C-8DB5-4908-ACE5-4549904CF381}"/>
              </a:ext>
            </a:extLst>
          </p:cNvPr>
          <p:cNvSpPr/>
          <p:nvPr/>
        </p:nvSpPr>
        <p:spPr>
          <a:xfrm>
            <a:off x="4500852" y="871963"/>
            <a:ext cx="3190296" cy="7064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TW" altLang="en-US" sz="2902">
                <a:solidFill>
                  <a:srgbClr val="FFFF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902" dirty="0">
                <a:solidFill>
                  <a:srgbClr val="FFFF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902" dirty="0">
                <a:solidFill>
                  <a:srgbClr val="FFFF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結合與運動驗證</a:t>
            </a:r>
            <a:endParaRPr lang="zh-TW" altLang="en-US" sz="2902" dirty="0">
              <a:solidFill>
                <a:srgbClr val="00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07D46D91-6B4F-4378-819C-1A3AEEC51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310" y="850434"/>
            <a:ext cx="3190296" cy="51571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向右箭號 4">
            <a:extLst>
              <a:ext uri="{FF2B5EF4-FFF2-40B4-BE49-F238E27FC236}">
                <a16:creationId xmlns:a16="http://schemas.microsoft.com/office/drawing/2014/main" id="{4D35F339-0C9D-4EC3-8A13-834696B418F0}"/>
              </a:ext>
            </a:extLst>
          </p:cNvPr>
          <p:cNvSpPr/>
          <p:nvPr/>
        </p:nvSpPr>
        <p:spPr bwMode="auto">
          <a:xfrm rot="10800000">
            <a:off x="9591469" y="2163482"/>
            <a:ext cx="691091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344839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0" y="1986651"/>
            <a:ext cx="2961461" cy="19863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6" y="4130746"/>
            <a:ext cx="2329996" cy="18607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互為對稱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對稱活動機構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5" name="向右箭號 4"/>
          <p:cNvSpPr/>
          <p:nvPr/>
        </p:nvSpPr>
        <p:spPr bwMode="auto">
          <a:xfrm rot="10800000">
            <a:off x="1905694" y="4699708"/>
            <a:ext cx="874806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978" y="2736179"/>
            <a:ext cx="3533012" cy="2908833"/>
          </a:xfrm>
          <a:prstGeom prst="rect">
            <a:avLst/>
          </a:prstGeom>
        </p:spPr>
      </p:pic>
      <p:pic>
        <p:nvPicPr>
          <p:cNvPr id="7" name="圖片 6" descr="FM_mate_Symmetric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1413" y="1441291"/>
            <a:ext cx="959377" cy="1002845"/>
          </a:xfrm>
          <a:prstGeom prst="rect">
            <a:avLst/>
          </a:prstGeom>
          <a:noFill/>
        </p:spPr>
      </p:pic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3299559" y="2755428"/>
            <a:ext cx="1002837" cy="520176"/>
          </a:xfrm>
          <a:prstGeom prst="wedgeRoundRectCallout">
            <a:avLst>
              <a:gd name="adj1" fmla="val 42401"/>
              <a:gd name="adj2" fmla="val 142184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5577681" y="5261247"/>
            <a:ext cx="1036637" cy="511363"/>
          </a:xfrm>
          <a:prstGeom prst="wedgeRoundRectCallout">
            <a:avLst>
              <a:gd name="adj1" fmla="val -47394"/>
              <a:gd name="adj2" fmla="val -116262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2-2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2566062" y="5252434"/>
            <a:ext cx="846205" cy="520176"/>
          </a:xfrm>
          <a:prstGeom prst="wedgeRoundRectCallout">
            <a:avLst>
              <a:gd name="adj1" fmla="val 126319"/>
              <a:gd name="adj2" fmla="val -42150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2510079" y="2129849"/>
            <a:ext cx="846205" cy="520176"/>
          </a:xfrm>
          <a:prstGeom prst="wedgeRoundRectCallout">
            <a:avLst>
              <a:gd name="adj1" fmla="val -74910"/>
              <a:gd name="adj2" fmla="val 7706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2355256" y="3650211"/>
            <a:ext cx="1217412" cy="967528"/>
          </a:xfrm>
          <a:prstGeom prst="wedgeRoundRectCallout">
            <a:avLst>
              <a:gd name="adj1" fmla="val -76935"/>
              <a:gd name="adj2" fmla="val -5023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2-1</a:t>
            </a:r>
          </a:p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2-2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1A5823D9-9A01-44FA-BFAC-E521AD4D5E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0546" y="2487010"/>
            <a:ext cx="4212395" cy="290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0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>
            <a:extLst>
              <a:ext uri="{FF2B5EF4-FFF2-40B4-BE49-F238E27FC236}">
                <a16:creationId xmlns:a16="http://schemas.microsoft.com/office/drawing/2014/main" id="{5B658F17-380F-4E3A-ADDE-809B82A20825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5351" y="2796046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互為對稱</a:t>
            </a: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4817A2B3-9921-4956-B23A-0C4F512D8E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5351" y="3534115"/>
            <a:ext cx="2800382" cy="552873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寬度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3226E0B0-C214-4C63-B7E1-F968ED3DFA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9341" y="4235244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路徑結合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92D47800-5A1A-4D0E-9132-CA8B9217F7E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5753606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6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平行相距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B9893EFA-B4E2-42C9-9336-1F8968F55E5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08072" y="1977521"/>
            <a:ext cx="2801368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7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角度</a:t>
            </a:r>
            <a:endParaRPr lang="en-US" altLang="zh-TW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ACF79755-449D-4B9E-8470-12F141CCE86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08072" y="2773627"/>
            <a:ext cx="2801368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21857FFB-B96D-4F85-81FC-09711203539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9341" y="4994425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 </a:t>
            </a:r>
            <a:r>
              <a:rPr lang="zh-TW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線性</a:t>
            </a:r>
            <a:r>
              <a:rPr lang="en-US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線性聯軸器</a:t>
            </a:r>
            <a:endParaRPr lang="zh-TW" altLang="en-US" sz="24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46EEC569-0A45-4955-B1E0-57E18105AE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5351" y="1992063"/>
            <a:ext cx="2840548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</a:t>
            </a:r>
            <a:r>
              <a:rPr lang="en-US" altLang="zh-TW" sz="280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en-US" sz="280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輪廓中心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FA8498C-8DB5-4908-ACE5-4549904CF381}"/>
              </a:ext>
            </a:extLst>
          </p:cNvPr>
          <p:cNvSpPr/>
          <p:nvPr/>
        </p:nvSpPr>
        <p:spPr>
          <a:xfrm>
            <a:off x="4500852" y="871963"/>
            <a:ext cx="3190296" cy="7064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TW" altLang="en-US" sz="2902">
                <a:solidFill>
                  <a:srgbClr val="FFFF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902" dirty="0">
                <a:solidFill>
                  <a:srgbClr val="FFFF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902" dirty="0">
                <a:solidFill>
                  <a:srgbClr val="FFFF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結合與運動驗證</a:t>
            </a:r>
            <a:endParaRPr lang="zh-TW" altLang="en-US" sz="2902" dirty="0">
              <a:solidFill>
                <a:srgbClr val="00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DAC564A3-D631-4EE0-B15B-3B21E95D2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379" y="1801587"/>
            <a:ext cx="2615800" cy="42284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7B3C305-C6FF-4A28-9011-87E4273DA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310" y="850434"/>
            <a:ext cx="3190296" cy="51571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向右箭號 4">
            <a:extLst>
              <a:ext uri="{FF2B5EF4-FFF2-40B4-BE49-F238E27FC236}">
                <a16:creationId xmlns:a16="http://schemas.microsoft.com/office/drawing/2014/main" id="{92C12560-C317-4792-B924-A4CF22D7E418}"/>
              </a:ext>
            </a:extLst>
          </p:cNvPr>
          <p:cNvSpPr/>
          <p:nvPr/>
        </p:nvSpPr>
        <p:spPr bwMode="auto">
          <a:xfrm rot="10800000">
            <a:off x="9206898" y="2855693"/>
            <a:ext cx="691091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29223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51" y="4173346"/>
            <a:ext cx="1780751" cy="22356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寬度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計算間距，讓模型定位不動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326" y="1627656"/>
            <a:ext cx="3823439" cy="5170746"/>
          </a:xfrm>
          <a:prstGeom prst="rect">
            <a:avLst/>
          </a:prstGeom>
        </p:spPr>
      </p:pic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8716946" y="5745034"/>
            <a:ext cx="1036637" cy="511363"/>
          </a:xfrm>
          <a:prstGeom prst="wedgeRoundRectCallout">
            <a:avLst>
              <a:gd name="adj1" fmla="val -47394"/>
              <a:gd name="adj2" fmla="val -11626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5-1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2669516" y="3841271"/>
            <a:ext cx="1484376" cy="888544"/>
          </a:xfrm>
          <a:prstGeom prst="wedgeRoundRectCallout">
            <a:avLst>
              <a:gd name="adj1" fmla="val -68648"/>
              <a:gd name="adj2" fmla="val -41976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</a:t>
            </a:r>
          </a:p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1-2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2936481" y="2016158"/>
            <a:ext cx="1217412" cy="967528"/>
          </a:xfrm>
          <a:prstGeom prst="wedgeRoundRectCallout">
            <a:avLst>
              <a:gd name="adj1" fmla="val -89910"/>
              <a:gd name="adj2" fmla="val 1425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5-1</a:t>
            </a:r>
          </a:p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5-1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3" name="圖片 12" descr="FM_mate_Width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9791" y="6286818"/>
            <a:ext cx="495943" cy="444109"/>
          </a:xfrm>
          <a:prstGeom prst="rect">
            <a:avLst/>
          </a:prstGeom>
          <a:noFill/>
        </p:spPr>
      </p:pic>
      <p:sp>
        <p:nvSpPr>
          <p:cNvPr id="14" name="向右箭號 13"/>
          <p:cNvSpPr/>
          <p:nvPr/>
        </p:nvSpPr>
        <p:spPr bwMode="auto">
          <a:xfrm rot="10800000">
            <a:off x="1695614" y="5867658"/>
            <a:ext cx="874806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6545209" y="4370104"/>
            <a:ext cx="1036637" cy="511363"/>
          </a:xfrm>
          <a:prstGeom prst="wedgeRoundRectCallout">
            <a:avLst>
              <a:gd name="adj1" fmla="val 86501"/>
              <a:gd name="adj2" fmla="val 66400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5-1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auto">
          <a:xfrm>
            <a:off x="7430997" y="3504669"/>
            <a:ext cx="1036637" cy="511363"/>
          </a:xfrm>
          <a:prstGeom prst="wedgeRoundRectCallout">
            <a:avLst>
              <a:gd name="adj1" fmla="val 86501"/>
              <a:gd name="adj2" fmla="val 66400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9516001" y="5035507"/>
            <a:ext cx="1036637" cy="511363"/>
          </a:xfrm>
          <a:prstGeom prst="wedgeRoundRectCallout">
            <a:avLst>
              <a:gd name="adj1" fmla="val -70131"/>
              <a:gd name="adj2" fmla="val -164061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1-2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97" y="1951341"/>
            <a:ext cx="2146811" cy="20646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362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396" y="1984657"/>
            <a:ext cx="6299970" cy="3816328"/>
          </a:xfrm>
          <a:prstGeom prst="rect">
            <a:avLst/>
          </a:prstGeom>
        </p:spPr>
      </p:pic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寬度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上下蓋組裝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60942" y="6284635"/>
            <a:ext cx="148630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其他實例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89" y="1870916"/>
            <a:ext cx="2280601" cy="214919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53" y="3260146"/>
            <a:ext cx="4231123" cy="302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34">
            <a:extLst>
              <a:ext uri="{FF2B5EF4-FFF2-40B4-BE49-F238E27FC236}">
                <a16:creationId xmlns:a16="http://schemas.microsoft.com/office/drawing/2014/main" id="{C1E77A89-C788-4FF7-8EB2-A79B4784AC65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4373674"/>
            <a:ext cx="2858294" cy="701754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動態驗證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9" name="AutoShape 34">
            <a:extLst>
              <a:ext uri="{FF2B5EF4-FFF2-40B4-BE49-F238E27FC236}">
                <a16:creationId xmlns:a16="http://schemas.microsoft.com/office/drawing/2014/main" id="{3DE7CEBC-9E60-4A10-AE2B-9262D9E21BC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3" y="1456938"/>
            <a:ext cx="2807099" cy="75378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1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標準結合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0" name="AutoShape 34">
            <a:extLst>
              <a:ext uri="{FF2B5EF4-FFF2-40B4-BE49-F238E27FC236}">
                <a16:creationId xmlns:a16="http://schemas.microsoft.com/office/drawing/2014/main" id="{F21DABA4-4A4C-4956-94E7-379AA7E26A09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2468625"/>
            <a:ext cx="2858294" cy="701754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進階結合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1" name="AutoShape 34">
            <a:extLst>
              <a:ext uri="{FF2B5EF4-FFF2-40B4-BE49-F238E27FC236}">
                <a16:creationId xmlns:a16="http://schemas.microsoft.com/office/drawing/2014/main" id="{0044E0D8-A3A7-499A-A982-F8C389E122C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3428281"/>
            <a:ext cx="2858294" cy="701754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機械結合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8F696B6-A033-4005-AB54-455C396FE42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4974067" y="1338362"/>
            <a:ext cx="6553478" cy="4604107"/>
          </a:xfrm>
          <a:prstGeom prst="rect">
            <a:avLst/>
          </a:prstGeom>
        </p:spPr>
      </p:pic>
      <p:sp>
        <p:nvSpPr>
          <p:cNvPr id="8" name="AutoShape 34">
            <a:extLst>
              <a:ext uri="{FF2B5EF4-FFF2-40B4-BE49-F238E27FC236}">
                <a16:creationId xmlns:a16="http://schemas.microsoft.com/office/drawing/2014/main" id="{84E149EB-C2A1-4BBE-BDBC-3E9A6FB8B76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5319067"/>
            <a:ext cx="2858294" cy="701754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靜態驗證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713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寬度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對稱與市購件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60942" y="6284635"/>
            <a:ext cx="148630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活用寬度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66" y="2550237"/>
            <a:ext cx="2207839" cy="26329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388" y="2052470"/>
            <a:ext cx="2902583" cy="447370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CE7394F-A462-4BF9-AB2E-1449496EB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657" y="2562429"/>
            <a:ext cx="3591194" cy="324917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BB33355-26B5-4D0B-8D57-9AD04AD76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0672" y="705395"/>
            <a:ext cx="3212220" cy="307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8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CD90C327-7762-40E8-964B-D91DC53C7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406" y="2138530"/>
            <a:ext cx="4972594" cy="373680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156" y="2138530"/>
            <a:ext cx="5239334" cy="3545812"/>
          </a:xfrm>
          <a:prstGeom prst="rect">
            <a:avLst/>
          </a:prstGeom>
        </p:spPr>
      </p:pic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寬度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寬度功能提升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9" y="2143440"/>
            <a:ext cx="2642585" cy="37318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797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>
            <a:extLst>
              <a:ext uri="{FF2B5EF4-FFF2-40B4-BE49-F238E27FC236}">
                <a16:creationId xmlns:a16="http://schemas.microsoft.com/office/drawing/2014/main" id="{5B658F17-380F-4E3A-ADDE-809B82A20825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5351" y="2796046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互為對稱</a:t>
            </a: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4817A2B3-9921-4956-B23A-0C4F512D8E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5351" y="3534115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寬度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3226E0B0-C214-4C63-B7E1-F968ED3DFA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9341" y="4235244"/>
            <a:ext cx="2800382" cy="552873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路徑結合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92D47800-5A1A-4D0E-9132-CA8B9217F7E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5753606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6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平行相距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B9893EFA-B4E2-42C9-9336-1F8968F55E5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08072" y="1977521"/>
            <a:ext cx="2801368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7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角度</a:t>
            </a:r>
            <a:endParaRPr lang="en-US" altLang="zh-TW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ACF79755-449D-4B9E-8470-12F141CCE86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08072" y="2773627"/>
            <a:ext cx="2801368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21857FFB-B96D-4F85-81FC-09711203539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9341" y="4994425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 </a:t>
            </a:r>
            <a:r>
              <a:rPr lang="zh-TW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線性</a:t>
            </a:r>
            <a:r>
              <a:rPr lang="en-US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線性聯軸器</a:t>
            </a:r>
            <a:endParaRPr lang="zh-TW" altLang="en-US" sz="24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46EEC569-0A45-4955-B1E0-57E18105AE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5351" y="1992063"/>
            <a:ext cx="2840548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</a:t>
            </a:r>
            <a:r>
              <a:rPr lang="en-US" altLang="zh-TW" sz="280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en-US" sz="280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輪廓中心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FA8498C-8DB5-4908-ACE5-4549904CF381}"/>
              </a:ext>
            </a:extLst>
          </p:cNvPr>
          <p:cNvSpPr/>
          <p:nvPr/>
        </p:nvSpPr>
        <p:spPr>
          <a:xfrm>
            <a:off x="4500852" y="871963"/>
            <a:ext cx="3190296" cy="7064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TW" altLang="en-US" sz="2902">
                <a:solidFill>
                  <a:srgbClr val="FFFF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902" dirty="0">
                <a:solidFill>
                  <a:srgbClr val="FFFF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902" dirty="0">
                <a:solidFill>
                  <a:srgbClr val="FFFF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結合與運動驗證</a:t>
            </a:r>
            <a:endParaRPr lang="zh-TW" altLang="en-US" sz="2902" dirty="0">
              <a:solidFill>
                <a:srgbClr val="00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D1533327-A637-4614-B557-3F7DCBB7D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310" y="850434"/>
            <a:ext cx="3190296" cy="51571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向右箭號 4">
            <a:extLst>
              <a:ext uri="{FF2B5EF4-FFF2-40B4-BE49-F238E27FC236}">
                <a16:creationId xmlns:a16="http://schemas.microsoft.com/office/drawing/2014/main" id="{2807B916-A0FD-43C0-B0DD-9E647C75DEDF}"/>
              </a:ext>
            </a:extLst>
          </p:cNvPr>
          <p:cNvSpPr/>
          <p:nvPr/>
        </p:nvSpPr>
        <p:spPr bwMode="auto">
          <a:xfrm rot="10800000">
            <a:off x="9548740" y="3523035"/>
            <a:ext cx="691091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342620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27" y="1892236"/>
            <a:ext cx="1746786" cy="1949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73" y="3979603"/>
            <a:ext cx="1590921" cy="2282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17657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路徑結合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曲線對運動點接觸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5" name="向右箭號 4"/>
          <p:cNvSpPr/>
          <p:nvPr/>
        </p:nvSpPr>
        <p:spPr bwMode="auto">
          <a:xfrm rot="10800000">
            <a:off x="1715195" y="5873015"/>
            <a:ext cx="874806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239" y="2117870"/>
            <a:ext cx="6286478" cy="3723466"/>
          </a:xfrm>
          <a:prstGeom prst="rect">
            <a:avLst/>
          </a:prstGeom>
        </p:spPr>
      </p:pic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1957282" y="3076498"/>
            <a:ext cx="825681" cy="511367"/>
          </a:xfrm>
          <a:prstGeom prst="wedgeRoundRectCallout">
            <a:avLst>
              <a:gd name="adj1" fmla="val -82940"/>
              <a:gd name="adj2" fmla="val 9536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線</a:t>
            </a: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1962709" y="1949480"/>
            <a:ext cx="813702" cy="604291"/>
          </a:xfrm>
          <a:prstGeom prst="wedgeRoundRectCallout">
            <a:avLst>
              <a:gd name="adj1" fmla="val -88383"/>
              <a:gd name="adj2" fmla="val 5050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點</a:t>
            </a: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7405361" y="6040343"/>
            <a:ext cx="825681" cy="511367"/>
          </a:xfrm>
          <a:prstGeom prst="wedgeRoundRectCallout">
            <a:avLst>
              <a:gd name="adj1" fmla="val -10035"/>
              <a:gd name="adj2" fmla="val -164867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線</a:t>
            </a: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11239015" y="3677457"/>
            <a:ext cx="813702" cy="604291"/>
          </a:xfrm>
          <a:prstGeom prst="wedgeRoundRectCallout">
            <a:avLst>
              <a:gd name="adj1" fmla="val -5319"/>
              <a:gd name="adj2" fmla="val -13803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539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點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326" y="1892235"/>
            <a:ext cx="2418619" cy="45645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778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87" y="802625"/>
            <a:ext cx="5512015" cy="6055375"/>
          </a:xfrm>
          <a:prstGeom prst="rect">
            <a:avLst/>
          </a:prstGeom>
        </p:spPr>
      </p:pic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路徑結合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運動驗證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8B1D809-EB34-47F8-B1A4-3A7BD087B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49698"/>
            <a:ext cx="5765330" cy="332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9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>
            <a:extLst>
              <a:ext uri="{FF2B5EF4-FFF2-40B4-BE49-F238E27FC236}">
                <a16:creationId xmlns:a16="http://schemas.microsoft.com/office/drawing/2014/main" id="{5B658F17-380F-4E3A-ADDE-809B82A20825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5351" y="2796046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互為對稱</a:t>
            </a: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4817A2B3-9921-4956-B23A-0C4F512D8E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5351" y="3534115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寬度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3226E0B0-C214-4C63-B7E1-F968ED3DFA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9341" y="4235244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路徑結合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92D47800-5A1A-4D0E-9132-CA8B9217F7E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5753606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6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平行相距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B9893EFA-B4E2-42C9-9336-1F8968F55E5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08072" y="1977521"/>
            <a:ext cx="2801368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7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角度</a:t>
            </a:r>
            <a:endParaRPr lang="en-US" altLang="zh-TW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ACF79755-449D-4B9E-8470-12F141CCE86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08072" y="2773627"/>
            <a:ext cx="2801368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21857FFB-B96D-4F85-81FC-09711203539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9341" y="4994425"/>
            <a:ext cx="2800382" cy="552873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 </a:t>
            </a:r>
            <a:r>
              <a:rPr lang="zh-TW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線性</a:t>
            </a:r>
            <a:r>
              <a:rPr lang="en-US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線性聯軸器</a:t>
            </a:r>
            <a:endParaRPr lang="zh-TW" altLang="en-US" sz="24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46EEC569-0A45-4955-B1E0-57E18105AE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5351" y="1992063"/>
            <a:ext cx="2840548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</a:t>
            </a:r>
            <a:r>
              <a:rPr lang="en-US" altLang="zh-TW" sz="280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en-US" sz="280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輪廓中心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FA8498C-8DB5-4908-ACE5-4549904CF381}"/>
              </a:ext>
            </a:extLst>
          </p:cNvPr>
          <p:cNvSpPr/>
          <p:nvPr/>
        </p:nvSpPr>
        <p:spPr>
          <a:xfrm>
            <a:off x="4500852" y="871963"/>
            <a:ext cx="3190296" cy="7064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TW" altLang="en-US" sz="2902">
                <a:solidFill>
                  <a:srgbClr val="FFFF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902" dirty="0">
                <a:solidFill>
                  <a:srgbClr val="FFFF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902" dirty="0">
                <a:solidFill>
                  <a:srgbClr val="FFFF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結合與運動驗證</a:t>
            </a:r>
            <a:endParaRPr lang="zh-TW" altLang="en-US" sz="2902" dirty="0">
              <a:solidFill>
                <a:srgbClr val="00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CFCA8020-0DA4-4237-BA44-3115DE159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310" y="850434"/>
            <a:ext cx="3190296" cy="51571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向右箭號 4">
            <a:extLst>
              <a:ext uri="{FF2B5EF4-FFF2-40B4-BE49-F238E27FC236}">
                <a16:creationId xmlns:a16="http://schemas.microsoft.com/office/drawing/2014/main" id="{247EE734-C3F7-4D6D-B3EC-08989C13F186}"/>
              </a:ext>
            </a:extLst>
          </p:cNvPr>
          <p:cNvSpPr/>
          <p:nvPr/>
        </p:nvSpPr>
        <p:spPr bwMode="auto">
          <a:xfrm rot="10800000">
            <a:off x="10010212" y="4215618"/>
            <a:ext cx="691091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426165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999BDDFA-62F0-48C3-82BC-17B3EE9D2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208" y="2221692"/>
            <a:ext cx="5905634" cy="3669032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4337750" y="6263195"/>
            <a:ext cx="2787943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建立平行移動關係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線性</a:t>
            </a: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線性聯軸器</a:t>
            </a:r>
            <a:endParaRPr lang="zh-TW" altLang="en-US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建立平行移動關係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5" name="向右箭號 4"/>
          <p:cNvSpPr/>
          <p:nvPr/>
        </p:nvSpPr>
        <p:spPr bwMode="auto">
          <a:xfrm rot="10800000">
            <a:off x="1955632" y="5078684"/>
            <a:ext cx="874806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813" y="6243107"/>
            <a:ext cx="431936" cy="46073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583" y="1802503"/>
            <a:ext cx="4238267" cy="2820519"/>
          </a:xfrm>
          <a:prstGeom prst="rect">
            <a:avLst/>
          </a:prstGeom>
        </p:spPr>
      </p:pic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2027130" y="3006369"/>
            <a:ext cx="825681" cy="511367"/>
          </a:xfrm>
          <a:prstGeom prst="wedgeRoundRectCallout">
            <a:avLst>
              <a:gd name="adj1" fmla="val -71356"/>
              <a:gd name="adj2" fmla="val -36834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2026493" y="1913916"/>
            <a:ext cx="813702" cy="604291"/>
          </a:xfrm>
          <a:prstGeom prst="wedgeRoundRectCallout">
            <a:avLst>
              <a:gd name="adj1" fmla="val -71218"/>
              <a:gd name="adj2" fmla="val 11498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4345335" y="4484126"/>
            <a:ext cx="825681" cy="511367"/>
          </a:xfrm>
          <a:prstGeom prst="wedgeRoundRectCallout">
            <a:avLst>
              <a:gd name="adj1" fmla="val -29066"/>
              <a:gd name="adj2" fmla="val -10341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2115398" y="4157887"/>
            <a:ext cx="813702" cy="604291"/>
          </a:xfrm>
          <a:prstGeom prst="wedgeRoundRectCallout">
            <a:avLst>
              <a:gd name="adj1" fmla="val 99990"/>
              <a:gd name="adj2" fmla="val -64333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2325501" y="5564236"/>
            <a:ext cx="825681" cy="511367"/>
          </a:xfrm>
          <a:prstGeom prst="wedgeRoundRectCallout">
            <a:avLst>
              <a:gd name="adj1" fmla="val -66989"/>
              <a:gd name="adj2" fmla="val 33677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參數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488" y="3757397"/>
            <a:ext cx="1651144" cy="25322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454" y="1802503"/>
            <a:ext cx="1590658" cy="19029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368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線性</a:t>
            </a: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線性聯軸器</a:t>
            </a:r>
            <a:endParaRPr lang="zh-TW" altLang="en-US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應用與反方向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60942" y="6284635"/>
            <a:ext cx="148630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運動驗證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05" y="6353891"/>
            <a:ext cx="431936" cy="46073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976" y="2105146"/>
            <a:ext cx="2723024" cy="395022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6" y="2612572"/>
            <a:ext cx="3268576" cy="218942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BB3E8E9-3E53-4797-A3F0-A59CD6658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7246" y="1984838"/>
            <a:ext cx="5086753" cy="398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1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>
            <a:extLst>
              <a:ext uri="{FF2B5EF4-FFF2-40B4-BE49-F238E27FC236}">
                <a16:creationId xmlns:a16="http://schemas.microsoft.com/office/drawing/2014/main" id="{5B658F17-380F-4E3A-ADDE-809B82A20825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5351" y="2796046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互為對稱</a:t>
            </a: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4817A2B3-9921-4956-B23A-0C4F512D8E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5351" y="3534115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寬度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3226E0B0-C214-4C63-B7E1-F968ED3DFA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9341" y="4235244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路徑結合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92D47800-5A1A-4D0E-9132-CA8B9217F7E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5753606"/>
            <a:ext cx="2800382" cy="552873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6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平行相距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B9893EFA-B4E2-42C9-9336-1F8968F55E5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08072" y="1977521"/>
            <a:ext cx="2801368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7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角度</a:t>
            </a:r>
            <a:endParaRPr lang="en-US" altLang="zh-TW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ACF79755-449D-4B9E-8470-12F141CCE86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08072" y="2773627"/>
            <a:ext cx="2801368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21857FFB-B96D-4F85-81FC-09711203539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9341" y="4994425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 </a:t>
            </a:r>
            <a:r>
              <a:rPr lang="zh-TW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線性</a:t>
            </a:r>
            <a:r>
              <a:rPr lang="en-US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線性聯軸器</a:t>
            </a:r>
            <a:endParaRPr lang="zh-TW" altLang="en-US" sz="24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46EEC569-0A45-4955-B1E0-57E18105AE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5351" y="1992063"/>
            <a:ext cx="2840548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</a:t>
            </a:r>
            <a:r>
              <a:rPr lang="en-US" altLang="zh-TW" sz="280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en-US" sz="280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輪廓中心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FA8498C-8DB5-4908-ACE5-4549904CF381}"/>
              </a:ext>
            </a:extLst>
          </p:cNvPr>
          <p:cNvSpPr/>
          <p:nvPr/>
        </p:nvSpPr>
        <p:spPr>
          <a:xfrm>
            <a:off x="4500852" y="871963"/>
            <a:ext cx="3190296" cy="7064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TW" altLang="en-US" sz="2902">
                <a:solidFill>
                  <a:srgbClr val="FFFF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902" dirty="0">
                <a:solidFill>
                  <a:srgbClr val="FFFF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902" dirty="0">
                <a:solidFill>
                  <a:srgbClr val="FFFF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結合與運動驗證</a:t>
            </a:r>
            <a:endParaRPr lang="zh-TW" altLang="en-US" sz="2902" dirty="0">
              <a:solidFill>
                <a:srgbClr val="00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CCE264EC-0713-483E-9A87-7D38442EB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310" y="850434"/>
            <a:ext cx="3190296" cy="51571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向右箭號 4">
            <a:extLst>
              <a:ext uri="{FF2B5EF4-FFF2-40B4-BE49-F238E27FC236}">
                <a16:creationId xmlns:a16="http://schemas.microsoft.com/office/drawing/2014/main" id="{B90D387A-D8B0-4E46-8DAE-A24729D0424A}"/>
              </a:ext>
            </a:extLst>
          </p:cNvPr>
          <p:cNvSpPr/>
          <p:nvPr/>
        </p:nvSpPr>
        <p:spPr bwMode="auto">
          <a:xfrm rot="10800000">
            <a:off x="10488606" y="4662973"/>
            <a:ext cx="691091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34989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53" y="3290782"/>
            <a:ext cx="2291974" cy="27561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17657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6.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平行相距</a:t>
            </a:r>
            <a:endParaRPr lang="zh-TW" altLang="en-US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標準結合延伸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2994646" y="3369816"/>
            <a:ext cx="1181468" cy="520176"/>
          </a:xfrm>
          <a:prstGeom prst="wedgeRoundRectCallout">
            <a:avLst>
              <a:gd name="adj1" fmla="val -93376"/>
              <a:gd name="adj2" fmla="val -955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目前</a:t>
            </a: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2884102" y="4681435"/>
            <a:ext cx="1218192" cy="520176"/>
          </a:xfrm>
          <a:prstGeom prst="wedgeRoundRectCallout">
            <a:avLst>
              <a:gd name="adj1" fmla="val -92076"/>
              <a:gd name="adj2" fmla="val 53924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最大</a:t>
            </a: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1520865" y="6191038"/>
            <a:ext cx="1202500" cy="520176"/>
          </a:xfrm>
          <a:prstGeom prst="wedgeRoundRectCallout">
            <a:avLst>
              <a:gd name="adj1" fmla="val -32856"/>
              <a:gd name="adj2" fmla="val -9857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最小</a:t>
            </a: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14" y="1936936"/>
            <a:ext cx="2265482" cy="9580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000" y="1770610"/>
            <a:ext cx="5870171" cy="4697525"/>
          </a:xfrm>
          <a:prstGeom prst="rect">
            <a:avLst/>
          </a:prstGeom>
        </p:spPr>
      </p:pic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6684420" y="3124438"/>
            <a:ext cx="846205" cy="520176"/>
          </a:xfrm>
          <a:prstGeom prst="wedgeRoundRectCallout">
            <a:avLst>
              <a:gd name="adj1" fmla="val 96474"/>
              <a:gd name="adj2" fmla="val 34861"/>
              <a:gd name="adj3" fmla="val 16667"/>
            </a:avLst>
          </a:prstGeom>
          <a:solidFill>
            <a:schemeClr val="accent2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4398915" y="5522044"/>
            <a:ext cx="803018" cy="511363"/>
          </a:xfrm>
          <a:prstGeom prst="wedgeRoundRectCallout">
            <a:avLst>
              <a:gd name="adj1" fmla="val 99659"/>
              <a:gd name="adj2" fmla="val -40462"/>
              <a:gd name="adj3" fmla="val 16667"/>
            </a:avLst>
          </a:prstGeom>
          <a:solidFill>
            <a:schemeClr val="accent2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3020896" y="1982180"/>
            <a:ext cx="920287" cy="893409"/>
          </a:xfrm>
          <a:prstGeom prst="wedgeRoundRectCallout">
            <a:avLst>
              <a:gd name="adj1" fmla="val -106095"/>
              <a:gd name="adj2" fmla="val 110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</a:p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294" y="1874356"/>
            <a:ext cx="541624" cy="54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5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6EEC569-0A45-4955-B1E0-57E18105AE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1977708"/>
            <a:ext cx="2840548" cy="560158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重合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共線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共點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5339E7D-8AB9-4736-B1DE-8AD38A0510B8}"/>
              </a:ext>
            </a:extLst>
          </p:cNvPr>
          <p:cNvSpPr/>
          <p:nvPr/>
        </p:nvSpPr>
        <p:spPr>
          <a:xfrm>
            <a:off x="498162" y="2737909"/>
            <a:ext cx="284054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2 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互相平行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EB160C5-C6A4-457C-812F-35C286D47403}"/>
              </a:ext>
            </a:extLst>
          </p:cNvPr>
          <p:cNvSpPr/>
          <p:nvPr/>
        </p:nvSpPr>
        <p:spPr>
          <a:xfrm>
            <a:off x="498162" y="3498109"/>
            <a:ext cx="284054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3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相垂直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1381102-846A-4859-8C6B-1BC9D3443899}"/>
              </a:ext>
            </a:extLst>
          </p:cNvPr>
          <p:cNvSpPr/>
          <p:nvPr/>
        </p:nvSpPr>
        <p:spPr>
          <a:xfrm>
            <a:off x="498162" y="4258309"/>
            <a:ext cx="284054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4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互為相切</a:t>
            </a:r>
            <a:endParaRPr lang="zh-TW" altLang="en-US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52FBFF-6B6F-4BCA-8CEE-88A628304EBE}"/>
              </a:ext>
            </a:extLst>
          </p:cNvPr>
          <p:cNvSpPr/>
          <p:nvPr/>
        </p:nvSpPr>
        <p:spPr>
          <a:xfrm>
            <a:off x="526381" y="4949400"/>
            <a:ext cx="281232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5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同軸心</a:t>
            </a:r>
            <a:endParaRPr lang="en-US" altLang="zh-TW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41627A-9AC2-4A24-96BD-86AE61507E5E}"/>
              </a:ext>
            </a:extLst>
          </p:cNvPr>
          <p:cNvSpPr/>
          <p:nvPr/>
        </p:nvSpPr>
        <p:spPr>
          <a:xfrm>
            <a:off x="498161" y="5756943"/>
            <a:ext cx="2840547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6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鎖住</a:t>
            </a:r>
            <a:endParaRPr lang="zh-TW" altLang="en-US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F6C09E5-B722-437D-AB00-2F585F4720A3}"/>
              </a:ext>
            </a:extLst>
          </p:cNvPr>
          <p:cNvSpPr>
            <a:spLocks/>
          </p:cNvSpPr>
          <p:nvPr/>
        </p:nvSpPr>
        <p:spPr>
          <a:xfrm>
            <a:off x="3608072" y="2737909"/>
            <a:ext cx="2626146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8 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角度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C4C15E7-2AE2-43C7-A94E-6CBAA8632DB1}"/>
              </a:ext>
            </a:extLst>
          </p:cNvPr>
          <p:cNvSpPr/>
          <p:nvPr/>
        </p:nvSpPr>
        <p:spPr>
          <a:xfrm>
            <a:off x="3608072" y="1977708"/>
            <a:ext cx="2626146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7 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平行相距</a:t>
            </a:r>
            <a:endParaRPr lang="en-US" altLang="zh-TW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0853230A-3DEE-4D43-9CC2-88880677E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964" y="959370"/>
            <a:ext cx="2914849" cy="50774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向右箭號 4">
            <a:extLst>
              <a:ext uri="{FF2B5EF4-FFF2-40B4-BE49-F238E27FC236}">
                <a16:creationId xmlns:a16="http://schemas.microsoft.com/office/drawing/2014/main" id="{D039C8DA-4630-4D22-8020-ABF9931800F6}"/>
              </a:ext>
            </a:extLst>
          </p:cNvPr>
          <p:cNvSpPr/>
          <p:nvPr/>
        </p:nvSpPr>
        <p:spPr bwMode="auto">
          <a:xfrm rot="10800000">
            <a:off x="9518220" y="1408754"/>
            <a:ext cx="952339" cy="56895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95532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A3A756D-4BFB-4832-8993-088E4993F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186" y="2438399"/>
            <a:ext cx="6816602" cy="2991089"/>
          </a:xfrm>
          <a:prstGeom prst="rect">
            <a:avLst/>
          </a:prstGeom>
        </p:spPr>
      </p:pic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6.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平行相距</a:t>
            </a:r>
            <a:endParaRPr lang="zh-TW" altLang="en-US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6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.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平行相距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751" y="6287077"/>
            <a:ext cx="621982" cy="449207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5360942" y="6284635"/>
            <a:ext cx="148630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運動驗證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38" y="1931231"/>
            <a:ext cx="5567080" cy="417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8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6.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平行相距</a:t>
            </a:r>
            <a:endParaRPr lang="zh-TW" altLang="en-US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實務</a:t>
            </a:r>
            <a:endParaRPr lang="en-US" altLang="zh-TW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60942" y="6284635"/>
            <a:ext cx="148630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運動驗證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77" y="1740694"/>
            <a:ext cx="5929323" cy="444699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611" y="1786079"/>
            <a:ext cx="3593674" cy="449855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406" y="6284634"/>
            <a:ext cx="621982" cy="44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1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>
            <a:extLst>
              <a:ext uri="{FF2B5EF4-FFF2-40B4-BE49-F238E27FC236}">
                <a16:creationId xmlns:a16="http://schemas.microsoft.com/office/drawing/2014/main" id="{5B658F17-380F-4E3A-ADDE-809B82A20825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5351" y="2796046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互為對稱</a:t>
            </a: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4817A2B3-9921-4956-B23A-0C4F512D8EF8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5351" y="3534115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寬度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3226E0B0-C214-4C63-B7E1-F968ED3DFA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9341" y="4235244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路徑結合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92D47800-5A1A-4D0E-9132-CA8B9217F7E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5753606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6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平行相距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B9893EFA-B4E2-42C9-9336-1F8968F55E5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08072" y="1977521"/>
            <a:ext cx="2801368" cy="552873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7 </a:t>
            </a:r>
            <a:r>
              <a:rPr lang="zh-TW" altLang="en-US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角度</a:t>
            </a:r>
            <a:endParaRPr lang="en-US" altLang="zh-TW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ACF79755-449D-4B9E-8470-12F141CCE86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08072" y="2773627"/>
            <a:ext cx="2801368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21857FFB-B96D-4F85-81FC-09711203539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9341" y="4994425"/>
            <a:ext cx="2800382" cy="5528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 </a:t>
            </a:r>
            <a:r>
              <a:rPr lang="zh-TW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線性</a:t>
            </a:r>
            <a:r>
              <a:rPr lang="en-US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24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線性聯軸器</a:t>
            </a:r>
            <a:endParaRPr lang="zh-TW" altLang="en-US" sz="2400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46EEC569-0A45-4955-B1E0-57E18105AE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5351" y="1992063"/>
            <a:ext cx="2840548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</a:t>
            </a:r>
            <a:r>
              <a:rPr lang="en-US" altLang="zh-TW" sz="280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en-US" sz="2800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輪廓中心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FA8498C-8DB5-4908-ACE5-4549904CF381}"/>
              </a:ext>
            </a:extLst>
          </p:cNvPr>
          <p:cNvSpPr/>
          <p:nvPr/>
        </p:nvSpPr>
        <p:spPr>
          <a:xfrm>
            <a:off x="4500852" y="871963"/>
            <a:ext cx="3190296" cy="7064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TW" altLang="en-US" sz="2902">
                <a:solidFill>
                  <a:srgbClr val="FFFF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902" dirty="0">
                <a:solidFill>
                  <a:srgbClr val="FFFF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2902" dirty="0">
                <a:solidFill>
                  <a:srgbClr val="FFFF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結合與運動驗證</a:t>
            </a:r>
            <a:endParaRPr lang="zh-TW" altLang="en-US" sz="2902" dirty="0">
              <a:solidFill>
                <a:srgbClr val="00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C9A776B9-058D-4DF0-B9EE-6640E329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310" y="850434"/>
            <a:ext cx="3190296" cy="51571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向右箭號 4">
            <a:extLst>
              <a:ext uri="{FF2B5EF4-FFF2-40B4-BE49-F238E27FC236}">
                <a16:creationId xmlns:a16="http://schemas.microsoft.com/office/drawing/2014/main" id="{AA34A3AA-9A96-4314-ACA5-BD5F481EA7AF}"/>
              </a:ext>
            </a:extLst>
          </p:cNvPr>
          <p:cNvSpPr/>
          <p:nvPr/>
        </p:nvSpPr>
        <p:spPr bwMode="auto">
          <a:xfrm rot="10800000">
            <a:off x="10582781" y="5536218"/>
            <a:ext cx="691091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82524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850000" y="6278879"/>
            <a:ext cx="213712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角度範圍移動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11" y="3232572"/>
            <a:ext cx="3741065" cy="2741899"/>
          </a:xfrm>
          <a:prstGeom prst="rect">
            <a:avLst/>
          </a:prstGeom>
        </p:spPr>
      </p:pic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7.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角度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角度範圍移動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463" y="1835409"/>
            <a:ext cx="5502438" cy="4565284"/>
          </a:xfrm>
          <a:prstGeom prst="rect">
            <a:avLst/>
          </a:prstGeom>
        </p:spPr>
      </p:pic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10965950" y="5589414"/>
            <a:ext cx="846205" cy="520176"/>
          </a:xfrm>
          <a:prstGeom prst="wedgeRoundRectCallout">
            <a:avLst>
              <a:gd name="adj1" fmla="val -111682"/>
              <a:gd name="adj2" fmla="val -54166"/>
              <a:gd name="adj3" fmla="val 16667"/>
            </a:avLst>
          </a:prstGeom>
          <a:solidFill>
            <a:schemeClr val="accent2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10987543" y="4603522"/>
            <a:ext cx="803018" cy="511363"/>
          </a:xfrm>
          <a:prstGeom prst="wedgeRoundRectCallout">
            <a:avLst>
              <a:gd name="adj1" fmla="val -127144"/>
              <a:gd name="adj2" fmla="val -129114"/>
              <a:gd name="adj3" fmla="val 16667"/>
            </a:avLst>
          </a:prstGeom>
          <a:solidFill>
            <a:schemeClr val="accent2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3782431" y="3374319"/>
            <a:ext cx="1181468" cy="520176"/>
          </a:xfrm>
          <a:prstGeom prst="wedgeRoundRectCallout">
            <a:avLst>
              <a:gd name="adj1" fmla="val -97139"/>
              <a:gd name="adj2" fmla="val -16719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目前</a:t>
            </a: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3920256" y="4396713"/>
            <a:ext cx="1218192" cy="520176"/>
          </a:xfrm>
          <a:prstGeom prst="wedgeRoundRectCallout">
            <a:avLst>
              <a:gd name="adj1" fmla="val -93556"/>
              <a:gd name="adj2" fmla="val 27930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2539" dirty="0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539" dirty="0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最大</a:t>
            </a: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3731796" y="5278156"/>
            <a:ext cx="1772191" cy="520176"/>
          </a:xfrm>
          <a:prstGeom prst="wedgeRoundRectCallout">
            <a:avLst>
              <a:gd name="adj1" fmla="val -83971"/>
              <a:gd name="adj2" fmla="val -2135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最小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-30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99" y="6171496"/>
            <a:ext cx="602339" cy="60233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607" y="1856784"/>
            <a:ext cx="2885426" cy="1220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3731796" y="1902663"/>
            <a:ext cx="920287" cy="893409"/>
          </a:xfrm>
          <a:prstGeom prst="wedgeRoundRectCallout">
            <a:avLst>
              <a:gd name="adj1" fmla="val -106095"/>
              <a:gd name="adj2" fmla="val 110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</a:p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858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7.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角度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實務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861" y="1924593"/>
            <a:ext cx="6255471" cy="394522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DAD5E41-89C3-4D0D-9B08-7A85F0B22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88" y="1924593"/>
            <a:ext cx="3782121" cy="460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3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34">
            <a:extLst>
              <a:ext uri="{FF2B5EF4-FFF2-40B4-BE49-F238E27FC236}">
                <a16:creationId xmlns:a16="http://schemas.microsoft.com/office/drawing/2014/main" id="{3DE7CEBC-9E60-4A10-AE2B-9262D9E21BC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3" y="1456938"/>
            <a:ext cx="2807099" cy="753785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1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標準結合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0" name="AutoShape 34">
            <a:extLst>
              <a:ext uri="{FF2B5EF4-FFF2-40B4-BE49-F238E27FC236}">
                <a16:creationId xmlns:a16="http://schemas.microsoft.com/office/drawing/2014/main" id="{F21DABA4-4A4C-4956-94E7-379AA7E26A09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2468625"/>
            <a:ext cx="2858294" cy="701754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進階結合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1" name="AutoShape 34">
            <a:extLst>
              <a:ext uri="{FF2B5EF4-FFF2-40B4-BE49-F238E27FC236}">
                <a16:creationId xmlns:a16="http://schemas.microsoft.com/office/drawing/2014/main" id="{0044E0D8-A3A7-499A-A982-F8C389E122C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3428281"/>
            <a:ext cx="2858294" cy="70175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539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40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機械結合</a:t>
            </a:r>
            <a:endParaRPr lang="en-US" altLang="zh-TW" sz="2539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8F696B6-A033-4005-AB54-455C396FE42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4974067" y="1338362"/>
            <a:ext cx="6553478" cy="4604107"/>
          </a:xfrm>
          <a:prstGeom prst="rect">
            <a:avLst/>
          </a:prstGeom>
        </p:spPr>
      </p:pic>
      <p:sp>
        <p:nvSpPr>
          <p:cNvPr id="7" name="AutoShape 34">
            <a:extLst>
              <a:ext uri="{FF2B5EF4-FFF2-40B4-BE49-F238E27FC236}">
                <a16:creationId xmlns:a16="http://schemas.microsoft.com/office/drawing/2014/main" id="{31A45553-7684-4EF0-9B92-7C6A36D94ED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4373674"/>
            <a:ext cx="2858294" cy="701754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動態驗證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>
            <a:extLst>
              <a:ext uri="{FF2B5EF4-FFF2-40B4-BE49-F238E27FC236}">
                <a16:creationId xmlns:a16="http://schemas.microsoft.com/office/drawing/2014/main" id="{65460F44-4F94-484B-BF03-1A4AB31D98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5319067"/>
            <a:ext cx="2858294" cy="701754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靜態驗證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649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23433C6-8D83-4D04-A199-DA7074A7D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784" y="948629"/>
            <a:ext cx="3320080" cy="4960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AutoShape 2">
            <a:extLst>
              <a:ext uri="{FF2B5EF4-FFF2-40B4-BE49-F238E27FC236}">
                <a16:creationId xmlns:a16="http://schemas.microsoft.com/office/drawing/2014/main" id="{DE9BFDBD-C64B-4870-8DC5-71D1A50BA40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1977709"/>
            <a:ext cx="2778510" cy="560158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solidFill>
              <a:srgbClr val="0000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凸輪</a:t>
            </a:r>
            <a:endParaRPr lang="zh-TW" altLang="en-US" sz="2800">
              <a:solidFill>
                <a:schemeClr val="bg1"/>
              </a:solidFill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41627A-9AC2-4A24-96BD-86AE61507E5E}"/>
              </a:ext>
            </a:extLst>
          </p:cNvPr>
          <p:cNvSpPr/>
          <p:nvPr/>
        </p:nvSpPr>
        <p:spPr>
          <a:xfrm>
            <a:off x="498161" y="5756562"/>
            <a:ext cx="2840547" cy="53367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zh-TW" altLang="en-US" sz="280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4" name="向右箭號 4">
            <a:extLst>
              <a:ext uri="{FF2B5EF4-FFF2-40B4-BE49-F238E27FC236}">
                <a16:creationId xmlns:a16="http://schemas.microsoft.com/office/drawing/2014/main" id="{D9E1DA81-11E9-4122-AAAA-A48003165E73}"/>
              </a:ext>
            </a:extLst>
          </p:cNvPr>
          <p:cNvSpPr/>
          <p:nvPr/>
        </p:nvSpPr>
        <p:spPr bwMode="auto">
          <a:xfrm rot="10800000">
            <a:off x="9245173" y="1506554"/>
            <a:ext cx="748551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E929EBA2-5DFC-4088-893C-7C4D030B73E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2707144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狹槽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5DB2A754-97B1-43B0-BE86-D564CD65180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3476825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鉸鏈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E2DDD24D-417D-487F-B68B-F653DF8C2B89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4246506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齒輪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4DB8CFD5-D9E3-416F-8793-90DA0FCCC0B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5027127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齒條小齒輪</a:t>
            </a: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02CC1A4D-9BD2-4FFC-BA4E-7A2D94D7D52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5765297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6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螺釘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35735480-D891-46F1-B1EF-7F9C31568E6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51783" y="1977709"/>
            <a:ext cx="2544217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7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萬向接頭</a:t>
            </a: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788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58" y="2054673"/>
            <a:ext cx="2589193" cy="22378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矩形 31"/>
          <p:cNvSpPr/>
          <p:nvPr/>
        </p:nvSpPr>
        <p:spPr>
          <a:xfrm>
            <a:off x="4049712" y="6263195"/>
            <a:ext cx="3438762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被動件依路徑往復運動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凸輪</a:t>
            </a:r>
            <a:endParaRPr lang="zh-TW" altLang="en-US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被動件依路徑往復運動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8" name="圖片 7" descr="FM_mate_CamMateTangen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1162" y="6335256"/>
            <a:ext cx="330408" cy="330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852" y="2031074"/>
            <a:ext cx="2349710" cy="424755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7293" y="1908599"/>
            <a:ext cx="2974630" cy="1890189"/>
          </a:xfrm>
          <a:prstGeom prst="rect">
            <a:avLst/>
          </a:prstGeom>
        </p:spPr>
      </p:pic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9736263" y="4292569"/>
            <a:ext cx="803018" cy="511363"/>
          </a:xfrm>
          <a:prstGeom prst="wedgeRoundRectCallout">
            <a:avLst>
              <a:gd name="adj1" fmla="val -81378"/>
              <a:gd name="adj2" fmla="val -190447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9589123" y="2016456"/>
            <a:ext cx="803018" cy="511363"/>
          </a:xfrm>
          <a:prstGeom prst="wedgeRoundRectCallout">
            <a:avLst>
              <a:gd name="adj1" fmla="val -65662"/>
              <a:gd name="adj2" fmla="val 109227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3291674" y="3592996"/>
            <a:ext cx="803018" cy="511363"/>
          </a:xfrm>
          <a:prstGeom prst="wedgeRoundRectCallout">
            <a:avLst>
              <a:gd name="adj1" fmla="val -100461"/>
              <a:gd name="adj2" fmla="val -21219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3338552" y="2208049"/>
            <a:ext cx="803018" cy="511363"/>
          </a:xfrm>
          <a:prstGeom prst="wedgeRoundRectCallout">
            <a:avLst>
              <a:gd name="adj1" fmla="val -113931"/>
              <a:gd name="adj2" fmla="val 54580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7387679" y="1872697"/>
            <a:ext cx="3269524" cy="2040068"/>
          </a:xfrm>
          <a:prstGeom prst="wedgeRoundRectCallout">
            <a:avLst>
              <a:gd name="adj1" fmla="val -63517"/>
              <a:gd name="adj2" fmla="val 91636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292" y="4457953"/>
            <a:ext cx="2656921" cy="108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5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凸輪</a:t>
            </a:r>
            <a:endParaRPr lang="zh-TW" altLang="en-US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運動驗證</a:t>
            </a:r>
          </a:p>
        </p:txBody>
      </p:sp>
      <p:pic>
        <p:nvPicPr>
          <p:cNvPr id="8" name="Picture 5" descr="6-4-1(內燃機組)"/>
          <p:cNvPicPr>
            <a:picLocks noChangeAspect="1" noChangeArrowheads="1" noCrop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7593" y="2265949"/>
            <a:ext cx="3879325" cy="388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6-4-2(噴畫機組)"/>
          <p:cNvPicPr>
            <a:picLocks noChangeAspect="1" noChangeArrowheads="1" noCrop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786" y="1832585"/>
            <a:ext cx="3675593" cy="432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7EBB63E-3938-4988-9EAB-0280E88AB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904" y="2265949"/>
            <a:ext cx="4130829" cy="297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7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>
            <a:extLst>
              <a:ext uri="{FF2B5EF4-FFF2-40B4-BE49-F238E27FC236}">
                <a16:creationId xmlns:a16="http://schemas.microsoft.com/office/drawing/2014/main" id="{DE9BFDBD-C64B-4870-8DC5-71D1A50BA40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1977709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凸輪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41627A-9AC2-4A24-96BD-86AE61507E5E}"/>
              </a:ext>
            </a:extLst>
          </p:cNvPr>
          <p:cNvSpPr/>
          <p:nvPr/>
        </p:nvSpPr>
        <p:spPr>
          <a:xfrm>
            <a:off x="498161" y="5756562"/>
            <a:ext cx="2840547" cy="5336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zh-TW" altLang="en-US" sz="280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E929EBA2-5DFC-4088-893C-7C4D030B73E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2707144"/>
            <a:ext cx="2778510" cy="560158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狹槽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5DB2A754-97B1-43B0-BE86-D564CD65180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3476825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鉸鏈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E2DDD24D-417D-487F-B68B-F653DF8C2B89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4246506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齒輪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4DB8CFD5-D9E3-416F-8793-90DA0FCCC0B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5027127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齒條小齒輪</a:t>
            </a: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02CC1A4D-9BD2-4FFC-BA4E-7A2D94D7D52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5765297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6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螺釘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35735480-D891-46F1-B1EF-7F9C31568E6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51783" y="1977709"/>
            <a:ext cx="2544217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7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萬向接頭</a:t>
            </a: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17655A4-5069-4931-BF72-FF9C1945B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784" y="948629"/>
            <a:ext cx="3320080" cy="4960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向右箭號 4">
            <a:extLst>
              <a:ext uri="{FF2B5EF4-FFF2-40B4-BE49-F238E27FC236}">
                <a16:creationId xmlns:a16="http://schemas.microsoft.com/office/drawing/2014/main" id="{A4C98948-B71B-4093-88D7-FDF5D45DB7A2}"/>
              </a:ext>
            </a:extLst>
          </p:cNvPr>
          <p:cNvSpPr/>
          <p:nvPr/>
        </p:nvSpPr>
        <p:spPr bwMode="auto">
          <a:xfrm rot="10800000">
            <a:off x="9185352" y="2149128"/>
            <a:ext cx="748551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395542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0D93BFCD-8353-462B-A093-1F4F13E97FDF}"/>
              </a:ext>
            </a:extLst>
          </p:cNvPr>
          <p:cNvSpPr/>
          <p:nvPr/>
        </p:nvSpPr>
        <p:spPr bwMode="auto">
          <a:xfrm>
            <a:off x="0" y="802854"/>
            <a:ext cx="12192000" cy="1042579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 fontAlgn="base">
              <a:spcBef>
                <a:spcPct val="0"/>
              </a:spcBef>
              <a:spcAft>
                <a:spcPct val="0"/>
              </a:spcAft>
            </a:pPr>
            <a:endParaRPr lang="zh-TW" altLang="en-US" sz="1723">
              <a:latin typeface="Arial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C1D8FFC-35E0-4023-82F6-931C2591D4BD}"/>
              </a:ext>
            </a:extLst>
          </p:cNvPr>
          <p:cNvSpPr/>
          <p:nvPr/>
        </p:nvSpPr>
        <p:spPr>
          <a:xfrm>
            <a:off x="3048000" y="803574"/>
            <a:ext cx="6096000" cy="10452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重合</a:t>
            </a: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共線</a:t>
            </a: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共點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>
                <a:solidFill>
                  <a:srgbClr val="FFFFFF"/>
                </a:solidFill>
                <a:latin typeface="華康細圓體" pitchFamily="49" charset="-120"/>
                <a:ea typeface="華康細圓體" pitchFamily="49" charset="-120"/>
              </a:rPr>
              <a:t>所選面、邊線或點定位</a:t>
            </a:r>
            <a:endParaRPr lang="zh-TW" altLang="en-US" sz="2539" dirty="0">
              <a:solidFill>
                <a:srgbClr val="FFFFFF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8A2367B-A78A-413D-96DC-0386B4B9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1954" y="2387539"/>
            <a:ext cx="4154450" cy="3302339"/>
          </a:xfrm>
          <a:prstGeom prst="rect">
            <a:avLst/>
          </a:prstGeom>
        </p:spPr>
      </p:pic>
      <p:sp>
        <p:nvSpPr>
          <p:cNvPr id="5" name="AutoShape 12">
            <a:extLst>
              <a:ext uri="{FF2B5EF4-FFF2-40B4-BE49-F238E27FC236}">
                <a16:creationId xmlns:a16="http://schemas.microsoft.com/office/drawing/2014/main" id="{E4EE472F-0CC8-46ED-AB37-95798E1F1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7934" y="1950665"/>
            <a:ext cx="1151381" cy="691091"/>
          </a:xfrm>
          <a:prstGeom prst="wedgeRoundRectCallout">
            <a:avLst>
              <a:gd name="adj1" fmla="val -100380"/>
              <a:gd name="adj2" fmla="val 13711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點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50E9E4D-F96D-471B-87B1-C168EC1C3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10" y="2946915"/>
            <a:ext cx="1849686" cy="32220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84D3E59-9DC3-45BB-B74B-5E69C56DF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10" y="1944548"/>
            <a:ext cx="1849686" cy="8859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向右箭號 8">
            <a:extLst>
              <a:ext uri="{FF2B5EF4-FFF2-40B4-BE49-F238E27FC236}">
                <a16:creationId xmlns:a16="http://schemas.microsoft.com/office/drawing/2014/main" id="{55895A14-D418-48D1-8B78-FBB7CB4DC387}"/>
              </a:ext>
            </a:extLst>
          </p:cNvPr>
          <p:cNvSpPr/>
          <p:nvPr/>
        </p:nvSpPr>
        <p:spPr bwMode="auto">
          <a:xfrm rot="10800000">
            <a:off x="1885476" y="3175750"/>
            <a:ext cx="874806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24E741E-E33E-45C5-8458-BB57E6E778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878" y="2387539"/>
            <a:ext cx="5093122" cy="364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4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狹槽</a:t>
            </a:r>
            <a:endParaRPr lang="zh-TW" altLang="en-US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模型限制在狹槽內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906" y="2290991"/>
            <a:ext cx="4862985" cy="356030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19" y="2005449"/>
            <a:ext cx="2265482" cy="9580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4166393" y="5347770"/>
            <a:ext cx="803018" cy="511363"/>
          </a:xfrm>
          <a:prstGeom prst="wedgeRoundRectCallout">
            <a:avLst>
              <a:gd name="adj1" fmla="val 107151"/>
              <a:gd name="adj2" fmla="val -216112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28" y="3239973"/>
            <a:ext cx="2648898" cy="28154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3188682" y="4733501"/>
            <a:ext cx="803018" cy="511363"/>
          </a:xfrm>
          <a:prstGeom prst="wedgeRoundRectCallout">
            <a:avLst>
              <a:gd name="adj1" fmla="val 116190"/>
              <a:gd name="adj2" fmla="val -201023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3246106" y="1957456"/>
            <a:ext cx="920287" cy="893409"/>
          </a:xfrm>
          <a:prstGeom prst="wedgeRoundRectCallout">
            <a:avLst>
              <a:gd name="adj1" fmla="val -127286"/>
              <a:gd name="adj2" fmla="val -499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</a:p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1803548" y="3495342"/>
            <a:ext cx="920287" cy="510446"/>
          </a:xfrm>
          <a:prstGeom prst="wedgeRoundRectCallout">
            <a:avLst>
              <a:gd name="adj1" fmla="val 1234"/>
              <a:gd name="adj2" fmla="val 103616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選項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6B644C95-9A02-4A4A-8FF6-D3573EE2A6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691" y="1755578"/>
            <a:ext cx="3819744" cy="278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5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狹槽</a:t>
            </a:r>
            <a:endParaRPr lang="zh-TW" altLang="en-US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運動驗證</a:t>
            </a:r>
            <a:endParaRPr lang="en-US" altLang="zh-TW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026" name="Picture 2" descr="鏈條張力調整器　惰輪組型:關聯圖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174" y="1850171"/>
            <a:ext cx="4794482" cy="470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056" y="1832226"/>
            <a:ext cx="5306639" cy="422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5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>
            <a:extLst>
              <a:ext uri="{FF2B5EF4-FFF2-40B4-BE49-F238E27FC236}">
                <a16:creationId xmlns:a16="http://schemas.microsoft.com/office/drawing/2014/main" id="{DE9BFDBD-C64B-4870-8DC5-71D1A50BA40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1977709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凸輪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41627A-9AC2-4A24-96BD-86AE61507E5E}"/>
              </a:ext>
            </a:extLst>
          </p:cNvPr>
          <p:cNvSpPr/>
          <p:nvPr/>
        </p:nvSpPr>
        <p:spPr>
          <a:xfrm>
            <a:off x="498161" y="5756562"/>
            <a:ext cx="2840547" cy="5336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zh-TW" altLang="en-US" sz="280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E929EBA2-5DFC-4088-893C-7C4D030B73E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2707144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狹槽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5DB2A754-97B1-43B0-BE86-D564CD65180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3476825"/>
            <a:ext cx="2778510" cy="560158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鉸鏈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E2DDD24D-417D-487F-B68B-F653DF8C2B89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4246506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齒輪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4DB8CFD5-D9E3-416F-8793-90DA0FCCC0B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5027127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齒條小齒輪</a:t>
            </a: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02CC1A4D-9BD2-4FFC-BA4E-7A2D94D7D52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5765297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6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螺釘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35735480-D891-46F1-B1EF-7F9C31568E6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51783" y="1977709"/>
            <a:ext cx="2544217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7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萬向接頭</a:t>
            </a: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77A8A647-EEC2-45AC-BEB9-1B0BA413A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784" y="948629"/>
            <a:ext cx="3320080" cy="4960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向右箭號 4">
            <a:extLst>
              <a:ext uri="{FF2B5EF4-FFF2-40B4-BE49-F238E27FC236}">
                <a16:creationId xmlns:a16="http://schemas.microsoft.com/office/drawing/2014/main" id="{BAC0FC2A-649A-4153-BAEE-1EA18722E913}"/>
              </a:ext>
            </a:extLst>
          </p:cNvPr>
          <p:cNvSpPr/>
          <p:nvPr/>
        </p:nvSpPr>
        <p:spPr bwMode="auto">
          <a:xfrm rot="10800000">
            <a:off x="9304993" y="2792853"/>
            <a:ext cx="748551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55747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49" y="1866942"/>
            <a:ext cx="1829041" cy="43314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1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鉸鏈</a:t>
            </a:r>
            <a:endParaRPr lang="zh-TW" altLang="en-US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限制在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個旋轉自由度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838" y="2131771"/>
            <a:ext cx="6432635" cy="253048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6307" y="4251989"/>
            <a:ext cx="2608732" cy="1929646"/>
          </a:xfrm>
          <a:prstGeom prst="rect">
            <a:avLst/>
          </a:prstGeom>
        </p:spPr>
      </p:pic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2355968" y="2272018"/>
            <a:ext cx="920287" cy="579226"/>
          </a:xfrm>
          <a:prstGeom prst="wedgeRoundRectCallout">
            <a:avLst>
              <a:gd name="adj1" fmla="val -82154"/>
              <a:gd name="adj2" fmla="val 2077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12</a:t>
            </a: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2432940" y="3247835"/>
            <a:ext cx="920287" cy="536543"/>
          </a:xfrm>
          <a:prstGeom prst="wedgeRoundRectCallout">
            <a:avLst>
              <a:gd name="adj1" fmla="val -82154"/>
              <a:gd name="adj2" fmla="val -24663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34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2432940" y="4265450"/>
            <a:ext cx="920287" cy="536543"/>
          </a:xfrm>
          <a:prstGeom prst="wedgeRoundRectCallout">
            <a:avLst>
              <a:gd name="adj1" fmla="val -79308"/>
              <a:gd name="adj2" fmla="val -10020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56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auto">
          <a:xfrm>
            <a:off x="8361020" y="1910577"/>
            <a:ext cx="786651" cy="536543"/>
          </a:xfrm>
          <a:prstGeom prst="wedgeRoundRectCallout">
            <a:avLst>
              <a:gd name="adj1" fmla="val -209656"/>
              <a:gd name="adj2" fmla="val 132094"/>
              <a:gd name="adj3" fmla="val 16667"/>
            </a:avLst>
          </a:prstGeom>
          <a:solidFill>
            <a:schemeClr val="accent2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11234894" y="4390207"/>
            <a:ext cx="920287" cy="536543"/>
          </a:xfrm>
          <a:prstGeom prst="wedgeRoundRectCallout">
            <a:avLst>
              <a:gd name="adj1" fmla="val -68874"/>
              <a:gd name="adj2" fmla="val 19266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5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0" name="AutoShape 12"/>
          <p:cNvSpPr>
            <a:spLocks noChangeArrowheads="1"/>
          </p:cNvSpPr>
          <p:nvPr/>
        </p:nvSpPr>
        <p:spPr bwMode="auto">
          <a:xfrm>
            <a:off x="4949656" y="4396595"/>
            <a:ext cx="760200" cy="479432"/>
          </a:xfrm>
          <a:prstGeom prst="wedgeRoundRectCallout">
            <a:avLst>
              <a:gd name="adj1" fmla="val 116750"/>
              <a:gd name="adj2" fmla="val -193585"/>
              <a:gd name="adj3" fmla="val 16667"/>
            </a:avLst>
          </a:prstGeom>
          <a:solidFill>
            <a:schemeClr val="accent2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</a:p>
        </p:txBody>
      </p:sp>
      <p:sp>
        <p:nvSpPr>
          <p:cNvPr id="21" name="AutoShape 12"/>
          <p:cNvSpPr>
            <a:spLocks noChangeArrowheads="1"/>
          </p:cNvSpPr>
          <p:nvPr/>
        </p:nvSpPr>
        <p:spPr bwMode="auto">
          <a:xfrm>
            <a:off x="8294203" y="5330870"/>
            <a:ext cx="920287" cy="536543"/>
          </a:xfrm>
          <a:prstGeom prst="wedgeRoundRectCallout">
            <a:avLst>
              <a:gd name="adj1" fmla="val 68256"/>
              <a:gd name="adj2" fmla="val -46256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2452931" y="4987321"/>
            <a:ext cx="1454971" cy="520176"/>
          </a:xfrm>
          <a:prstGeom prst="wedgeRoundRectCallout">
            <a:avLst>
              <a:gd name="adj1" fmla="val -77317"/>
              <a:gd name="adj2" fmla="val -23656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限制角度</a:t>
            </a: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7190457" y="4134713"/>
            <a:ext cx="710429" cy="523765"/>
          </a:xfrm>
          <a:prstGeom prst="wedgeRoundRectCallout">
            <a:avLst>
              <a:gd name="adj1" fmla="val 18067"/>
              <a:gd name="adj2" fmla="val -154673"/>
              <a:gd name="adj3" fmla="val 16667"/>
            </a:avLst>
          </a:prstGeom>
          <a:solidFill>
            <a:schemeClr val="accent2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</a:p>
        </p:txBody>
      </p:sp>
      <p:sp>
        <p:nvSpPr>
          <p:cNvPr id="23" name="AutoShape 12"/>
          <p:cNvSpPr>
            <a:spLocks noChangeArrowheads="1"/>
          </p:cNvSpPr>
          <p:nvPr/>
        </p:nvSpPr>
        <p:spPr bwMode="auto">
          <a:xfrm>
            <a:off x="4949656" y="1936794"/>
            <a:ext cx="920287" cy="510326"/>
          </a:xfrm>
          <a:prstGeom prst="wedgeRoundRectCallout">
            <a:avLst>
              <a:gd name="adj1" fmla="val 64874"/>
              <a:gd name="adj2" fmla="val 164114"/>
              <a:gd name="adj3" fmla="val 16667"/>
            </a:avLst>
          </a:prstGeom>
          <a:solidFill>
            <a:schemeClr val="accent2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123" y="6328122"/>
            <a:ext cx="419652" cy="41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鉸鏈</a:t>
            </a:r>
            <a:endParaRPr lang="zh-TW" altLang="en-US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運動驗證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297" y="2055617"/>
            <a:ext cx="4126333" cy="399975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195" y="1823018"/>
            <a:ext cx="3317238" cy="441361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FB6D0C0-C210-4607-BB8C-DE15FD5C5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8" y="2804176"/>
            <a:ext cx="3781832" cy="281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1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鉸鏈</a:t>
            </a:r>
            <a:endParaRPr lang="zh-TW" altLang="en-US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快速組裝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A7E1676-B2D0-41A4-976A-B6297B010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456" y="2240805"/>
            <a:ext cx="2073979" cy="359284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7383501-6680-4DB8-9BF7-2648238D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109" y="1863762"/>
            <a:ext cx="2764365" cy="430842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565FB25-92C3-4F09-A9EA-8623D49D9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3806"/>
            <a:ext cx="5001073" cy="418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6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>
            <a:extLst>
              <a:ext uri="{FF2B5EF4-FFF2-40B4-BE49-F238E27FC236}">
                <a16:creationId xmlns:a16="http://schemas.microsoft.com/office/drawing/2014/main" id="{DE9BFDBD-C64B-4870-8DC5-71D1A50BA40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1977709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凸輪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41627A-9AC2-4A24-96BD-86AE61507E5E}"/>
              </a:ext>
            </a:extLst>
          </p:cNvPr>
          <p:cNvSpPr/>
          <p:nvPr/>
        </p:nvSpPr>
        <p:spPr>
          <a:xfrm>
            <a:off x="498161" y="5756562"/>
            <a:ext cx="2840547" cy="5336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zh-TW" altLang="en-US" sz="280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E929EBA2-5DFC-4088-893C-7C4D030B73E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2707144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狹槽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5DB2A754-97B1-43B0-BE86-D564CD65180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3476825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鉸鏈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E2DDD24D-417D-487F-B68B-F653DF8C2B89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4246506"/>
            <a:ext cx="2778510" cy="560158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齒輪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4DB8CFD5-D9E3-416F-8793-90DA0FCCC0B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5027127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齒條小齒輪</a:t>
            </a: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02CC1A4D-9BD2-4FFC-BA4E-7A2D94D7D52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5765297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6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螺釘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35735480-D891-46F1-B1EF-7F9C31568E6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51783" y="1977709"/>
            <a:ext cx="2544217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7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萬向接頭</a:t>
            </a: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F4FCCD7E-696A-4B8C-B5C4-337ACFC90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784" y="948629"/>
            <a:ext cx="3320080" cy="4960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向右箭號 4">
            <a:extLst>
              <a:ext uri="{FF2B5EF4-FFF2-40B4-BE49-F238E27FC236}">
                <a16:creationId xmlns:a16="http://schemas.microsoft.com/office/drawing/2014/main" id="{C7D25531-8F0A-42E8-B5DA-B0AA978EB2B8}"/>
              </a:ext>
            </a:extLst>
          </p:cNvPr>
          <p:cNvSpPr/>
          <p:nvPr/>
        </p:nvSpPr>
        <p:spPr bwMode="auto">
          <a:xfrm rot="10800000">
            <a:off x="9296448" y="3429000"/>
            <a:ext cx="748551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21792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齒輪</a:t>
            </a:r>
            <a:endParaRPr lang="zh-TW" altLang="en-US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繞所選軸相對旋轉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747" y="1888621"/>
            <a:ext cx="7365691" cy="4599066"/>
          </a:xfrm>
          <a:prstGeom prst="rect">
            <a:avLst/>
          </a:prstGeom>
        </p:spPr>
      </p:pic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6875569" y="5060706"/>
            <a:ext cx="803018" cy="511363"/>
          </a:xfrm>
          <a:prstGeom prst="wedgeRoundRectCallout">
            <a:avLst>
              <a:gd name="adj1" fmla="val 8425"/>
              <a:gd name="adj2" fmla="val -104071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11064397" y="1761017"/>
            <a:ext cx="746388" cy="511363"/>
          </a:xfrm>
          <a:prstGeom prst="wedgeRoundRectCallout">
            <a:avLst>
              <a:gd name="adj1" fmla="val -145493"/>
              <a:gd name="adj2" fmla="val 148375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2997834" y="2124009"/>
            <a:ext cx="920287" cy="893409"/>
          </a:xfrm>
          <a:prstGeom prst="wedgeRoundRectCallout">
            <a:avLst>
              <a:gd name="adj1" fmla="val -76710"/>
              <a:gd name="adj2" fmla="val 2431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</a:p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3017032" y="3734879"/>
            <a:ext cx="1313073" cy="893409"/>
          </a:xfrm>
          <a:prstGeom prst="wedgeRoundRectCallout">
            <a:avLst>
              <a:gd name="adj1" fmla="val -76710"/>
              <a:gd name="adj2" fmla="val 2431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齒數比</a:t>
            </a:r>
            <a:endParaRPr lang="en-US" altLang="zh-TW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節徑比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15" y="2016699"/>
            <a:ext cx="2265482" cy="95808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15" y="3299205"/>
            <a:ext cx="2265482" cy="132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7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齒輪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齒輪箱</a:t>
            </a:r>
            <a:endParaRPr lang="en-US" altLang="zh-TW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1AFED66-EC72-4850-A85C-05C79C346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840" y="1858127"/>
            <a:ext cx="8496567" cy="42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8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D99CD14-8A5B-45C6-B8C4-4489340CC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777" y="2123538"/>
            <a:ext cx="6401429" cy="3837133"/>
          </a:xfrm>
          <a:prstGeom prst="rect">
            <a:avLst/>
          </a:prstGeom>
        </p:spPr>
      </p:pic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齒輪</a:t>
            </a:r>
            <a:endParaRPr lang="zh-TW" altLang="en-US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運動驗證</a:t>
            </a:r>
            <a:endParaRPr lang="en-US" altLang="zh-TW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40905C6-0A16-4FDA-BBB4-B49986828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979" y="1867574"/>
            <a:ext cx="6142073" cy="429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4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6EEC569-0A45-4955-B1E0-57E18105AE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1977708"/>
            <a:ext cx="2840548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重合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共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線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共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點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5339E7D-8AB9-4736-B1DE-8AD38A0510B8}"/>
              </a:ext>
            </a:extLst>
          </p:cNvPr>
          <p:cNvSpPr/>
          <p:nvPr/>
        </p:nvSpPr>
        <p:spPr>
          <a:xfrm>
            <a:off x="498162" y="2737909"/>
            <a:ext cx="2840548" cy="54976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2 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互相平行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EB160C5-C6A4-457C-812F-35C286D47403}"/>
              </a:ext>
            </a:extLst>
          </p:cNvPr>
          <p:cNvSpPr/>
          <p:nvPr/>
        </p:nvSpPr>
        <p:spPr>
          <a:xfrm>
            <a:off x="498162" y="3498109"/>
            <a:ext cx="284054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3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相垂直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1381102-846A-4859-8C6B-1BC9D3443899}"/>
              </a:ext>
            </a:extLst>
          </p:cNvPr>
          <p:cNvSpPr/>
          <p:nvPr/>
        </p:nvSpPr>
        <p:spPr>
          <a:xfrm>
            <a:off x="498162" y="4258309"/>
            <a:ext cx="284054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4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互為相切</a:t>
            </a:r>
            <a:endParaRPr lang="zh-TW" altLang="en-US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52FBFF-6B6F-4BCA-8CEE-88A628304EBE}"/>
              </a:ext>
            </a:extLst>
          </p:cNvPr>
          <p:cNvSpPr/>
          <p:nvPr/>
        </p:nvSpPr>
        <p:spPr>
          <a:xfrm>
            <a:off x="526381" y="4949400"/>
            <a:ext cx="281232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5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同軸心</a:t>
            </a:r>
            <a:endParaRPr lang="en-US" altLang="zh-TW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41627A-9AC2-4A24-96BD-86AE61507E5E}"/>
              </a:ext>
            </a:extLst>
          </p:cNvPr>
          <p:cNvSpPr/>
          <p:nvPr/>
        </p:nvSpPr>
        <p:spPr>
          <a:xfrm>
            <a:off x="498161" y="5756943"/>
            <a:ext cx="2840547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6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鎖住</a:t>
            </a:r>
            <a:endParaRPr lang="zh-TW" altLang="en-US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F6C09E5-B722-437D-AB00-2F585F4720A3}"/>
              </a:ext>
            </a:extLst>
          </p:cNvPr>
          <p:cNvSpPr>
            <a:spLocks/>
          </p:cNvSpPr>
          <p:nvPr/>
        </p:nvSpPr>
        <p:spPr>
          <a:xfrm>
            <a:off x="3608072" y="2737909"/>
            <a:ext cx="2626146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8 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角度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C4C15E7-2AE2-43C7-A94E-6CBAA8632DB1}"/>
              </a:ext>
            </a:extLst>
          </p:cNvPr>
          <p:cNvSpPr/>
          <p:nvPr/>
        </p:nvSpPr>
        <p:spPr>
          <a:xfrm>
            <a:off x="3608072" y="1977708"/>
            <a:ext cx="2626146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7 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平行相距</a:t>
            </a:r>
            <a:endParaRPr lang="en-US" altLang="zh-TW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2140BC46-74ED-4312-963D-E3A51BC3E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964" y="959370"/>
            <a:ext cx="2914849" cy="50774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向右箭號 4">
            <a:extLst>
              <a:ext uri="{FF2B5EF4-FFF2-40B4-BE49-F238E27FC236}">
                <a16:creationId xmlns:a16="http://schemas.microsoft.com/office/drawing/2014/main" id="{E32D38E0-1E5E-431F-A9A9-9212020D375F}"/>
              </a:ext>
            </a:extLst>
          </p:cNvPr>
          <p:cNvSpPr/>
          <p:nvPr/>
        </p:nvSpPr>
        <p:spPr bwMode="auto">
          <a:xfrm rot="10800000">
            <a:off x="9458399" y="1977708"/>
            <a:ext cx="952339" cy="56895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33895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>
            <a:extLst>
              <a:ext uri="{FF2B5EF4-FFF2-40B4-BE49-F238E27FC236}">
                <a16:creationId xmlns:a16="http://schemas.microsoft.com/office/drawing/2014/main" id="{DE9BFDBD-C64B-4870-8DC5-71D1A50BA40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1977709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凸輪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41627A-9AC2-4A24-96BD-86AE61507E5E}"/>
              </a:ext>
            </a:extLst>
          </p:cNvPr>
          <p:cNvSpPr/>
          <p:nvPr/>
        </p:nvSpPr>
        <p:spPr>
          <a:xfrm>
            <a:off x="498161" y="5756562"/>
            <a:ext cx="2840547" cy="5336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endParaRPr lang="zh-TW" altLang="en-US" sz="2800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E929EBA2-5DFC-4088-893C-7C4D030B73E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2707144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狹槽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5DB2A754-97B1-43B0-BE86-D564CD65180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3476825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鉸鏈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E2DDD24D-417D-487F-B68B-F653DF8C2B89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4246506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齒輪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4DB8CFD5-D9E3-416F-8793-90DA0FCCC0B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5027127"/>
            <a:ext cx="2778510" cy="560158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齒條小齒輪</a:t>
            </a: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02CC1A4D-9BD2-4FFC-BA4E-7A2D94D7D52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5765297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6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螺釘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35735480-D891-46F1-B1EF-7F9C31568E6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51783" y="1977709"/>
            <a:ext cx="2544217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7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萬向接頭</a:t>
            </a: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DABECD98-ACBD-4C2A-AD23-506DA34F5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784" y="948629"/>
            <a:ext cx="3320080" cy="4960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向右箭號 4">
            <a:extLst>
              <a:ext uri="{FF2B5EF4-FFF2-40B4-BE49-F238E27FC236}">
                <a16:creationId xmlns:a16="http://schemas.microsoft.com/office/drawing/2014/main" id="{52E60744-8BA7-433B-9F8B-B55DE9F52A18}"/>
              </a:ext>
            </a:extLst>
          </p:cNvPr>
          <p:cNvSpPr/>
          <p:nvPr/>
        </p:nvSpPr>
        <p:spPr bwMode="auto">
          <a:xfrm rot="10800000">
            <a:off x="9886108" y="4052136"/>
            <a:ext cx="748551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42445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18" y="3545036"/>
            <a:ext cx="2515137" cy="2178718"/>
          </a:xfrm>
          <a:prstGeom prst="rect">
            <a:avLst/>
          </a:prstGeom>
        </p:spPr>
      </p:pic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齒條</a:t>
            </a: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小齒輪</a:t>
            </a:r>
            <a:endParaRPr lang="zh-TW" altLang="en-US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旋轉轉換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直</a:t>
            </a: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線</a:t>
            </a:r>
            <a:endParaRPr lang="en-US" altLang="zh-TW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680" y="1755578"/>
            <a:ext cx="3678562" cy="4413007"/>
          </a:xfrm>
          <a:prstGeom prst="rect">
            <a:avLst/>
          </a:prstGeom>
        </p:spPr>
      </p:pic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3120975" y="4830344"/>
            <a:ext cx="1313073" cy="893409"/>
          </a:xfrm>
          <a:prstGeom prst="wedgeRoundRectCallout">
            <a:avLst>
              <a:gd name="adj1" fmla="val -76710"/>
              <a:gd name="adj2" fmla="val 2431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齒數比</a:t>
            </a:r>
            <a:endParaRPr lang="en-US" altLang="zh-TW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節徑比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19" y="1909347"/>
            <a:ext cx="2073274" cy="1489091"/>
          </a:xfrm>
          <a:prstGeom prst="rect">
            <a:avLst/>
          </a:prstGeom>
        </p:spPr>
      </p:pic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6875569" y="5060706"/>
            <a:ext cx="803018" cy="511363"/>
          </a:xfrm>
          <a:prstGeom prst="wedgeRoundRectCallout">
            <a:avLst>
              <a:gd name="adj1" fmla="val 108331"/>
              <a:gd name="adj2" fmla="val -135801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9235100" y="2158324"/>
            <a:ext cx="803018" cy="511363"/>
          </a:xfrm>
          <a:prstGeom prst="wedgeRoundRectCallout">
            <a:avLst>
              <a:gd name="adj1" fmla="val -24128"/>
              <a:gd name="adj2" fmla="val 155060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線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2987459" y="2033145"/>
            <a:ext cx="1192852" cy="636202"/>
          </a:xfrm>
          <a:prstGeom prst="wedgeRoundRectCallout">
            <a:avLst>
              <a:gd name="adj1" fmla="val -76710"/>
              <a:gd name="adj2" fmla="val 2431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 dirty="0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線</a:t>
            </a:r>
            <a:r>
              <a:rPr lang="en-US" altLang="zh-TW" sz="2539" dirty="0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/</a:t>
            </a:r>
            <a:r>
              <a:rPr lang="zh-TW" altLang="en-US" sz="2539" dirty="0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2982754" y="2853068"/>
            <a:ext cx="920287" cy="610506"/>
          </a:xfrm>
          <a:prstGeom prst="wedgeRoundRectCallout">
            <a:avLst>
              <a:gd name="adj1" fmla="val -76710"/>
              <a:gd name="adj2" fmla="val 2431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7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D5861F4-B9A9-4F27-857D-4C11FC612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0" y="3281586"/>
            <a:ext cx="6086937" cy="3057115"/>
          </a:xfrm>
          <a:prstGeom prst="rect">
            <a:avLst/>
          </a:prstGeom>
        </p:spPr>
      </p:pic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齒條</a:t>
            </a: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小齒輪</a:t>
            </a:r>
            <a:endParaRPr lang="zh-TW" altLang="en-US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運動驗證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0" y="1755578"/>
            <a:ext cx="2590148" cy="186907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5D24FB5-B40D-4623-88CA-7ADD8DD33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618" y="2536731"/>
            <a:ext cx="4907861" cy="329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2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>
            <a:extLst>
              <a:ext uri="{FF2B5EF4-FFF2-40B4-BE49-F238E27FC236}">
                <a16:creationId xmlns:a16="http://schemas.microsoft.com/office/drawing/2014/main" id="{DE9BFDBD-C64B-4870-8DC5-71D1A50BA40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1977709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凸輪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E929EBA2-5DFC-4088-893C-7C4D030B73E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2707144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狹槽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5DB2A754-97B1-43B0-BE86-D564CD65180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3476825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鉸鏈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E2DDD24D-417D-487F-B68B-F653DF8C2B89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4246506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齒輪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4DB8CFD5-D9E3-416F-8793-90DA0FCCC0B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5027127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齒條小齒輪</a:t>
            </a: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02CC1A4D-9BD2-4FFC-BA4E-7A2D94D7D52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5803493"/>
            <a:ext cx="2778510" cy="560158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6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螺釘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35735480-D891-46F1-B1EF-7F9C31568E6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51783" y="1977709"/>
            <a:ext cx="2544217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7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萬向接頭</a:t>
            </a: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B3C5D8F-620A-4368-8AEC-C15408225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784" y="948629"/>
            <a:ext cx="3320080" cy="4960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向右箭號 4">
            <a:extLst>
              <a:ext uri="{FF2B5EF4-FFF2-40B4-BE49-F238E27FC236}">
                <a16:creationId xmlns:a16="http://schemas.microsoft.com/office/drawing/2014/main" id="{C10DD3E3-4F9C-4CE6-BD76-01B4B33C2DEB}"/>
              </a:ext>
            </a:extLst>
          </p:cNvPr>
          <p:cNvSpPr/>
          <p:nvPr/>
        </p:nvSpPr>
        <p:spPr bwMode="auto">
          <a:xfrm rot="10800000">
            <a:off x="9638280" y="4638388"/>
            <a:ext cx="748551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185007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6859A28-412B-4B04-9095-04BFDFDB189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286" y="1762430"/>
            <a:ext cx="6863862" cy="428010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23" y="3201307"/>
            <a:ext cx="2302882" cy="2745741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4864733" y="6258918"/>
            <a:ext cx="246253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旋轉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轉直線運動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6.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螺釘 </a:t>
            </a:r>
            <a:endParaRPr lang="zh-TW" altLang="en-US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模型旋轉帶動另一模型平移 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2632257" y="5099872"/>
            <a:ext cx="1055962" cy="893409"/>
          </a:xfrm>
          <a:prstGeom prst="wedgeRoundRectCallout">
            <a:avLst>
              <a:gd name="adj1" fmla="val -61830"/>
              <a:gd name="adj2" fmla="val -7046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圈數</a:t>
            </a:r>
            <a:endParaRPr lang="en-US" altLang="zh-TW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距離</a:t>
            </a: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9414297" y="2486520"/>
            <a:ext cx="803018" cy="511363"/>
          </a:xfrm>
          <a:prstGeom prst="wedgeRoundRectCallout">
            <a:avLst>
              <a:gd name="adj1" fmla="val -17772"/>
              <a:gd name="adj2" fmla="val 94660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5543128" y="3016907"/>
            <a:ext cx="803018" cy="511363"/>
          </a:xfrm>
          <a:prstGeom prst="wedgeRoundRectCallout">
            <a:avLst>
              <a:gd name="adj1" fmla="val 192498"/>
              <a:gd name="adj2" fmla="val 172766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624" y="6333344"/>
            <a:ext cx="289662" cy="334227"/>
          </a:xfrm>
          <a:prstGeom prst="rect">
            <a:avLst/>
          </a:prstGeom>
        </p:spPr>
      </p:pic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2969136" y="2154129"/>
            <a:ext cx="920287" cy="893409"/>
          </a:xfrm>
          <a:prstGeom prst="wedgeRoundRectCallout">
            <a:avLst>
              <a:gd name="adj1" fmla="val -76710"/>
              <a:gd name="adj2" fmla="val 2431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</a:p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16" y="2046819"/>
            <a:ext cx="2265482" cy="95808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A970021-BC53-4360-9BCA-73F66A73D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0344" y="762739"/>
            <a:ext cx="2581656" cy="158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9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>
            <a:extLst>
              <a:ext uri="{FF2B5EF4-FFF2-40B4-BE49-F238E27FC236}">
                <a16:creationId xmlns:a16="http://schemas.microsoft.com/office/drawing/2014/main" id="{DE9BFDBD-C64B-4870-8DC5-71D1A50BA40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1977709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凸輪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E929EBA2-5DFC-4088-893C-7C4D030B73E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2707144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狹槽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5DB2A754-97B1-43B0-BE86-D564CD65180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3476825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鉸鏈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E2DDD24D-417D-487F-B68B-F653DF8C2B89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4246506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齒輪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4DB8CFD5-D9E3-416F-8793-90DA0FCCC0B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5027127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齒條小齒輪</a:t>
            </a: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02CC1A4D-9BD2-4FFC-BA4E-7A2D94D7D52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0" y="5807748"/>
            <a:ext cx="2778510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6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螺釘</a:t>
            </a:r>
            <a:endParaRPr lang="zh-TW" altLang="en-US" sz="280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35735480-D891-46F1-B1EF-7F9C31568E6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51783" y="1977709"/>
            <a:ext cx="2544217" cy="560158"/>
          </a:xfrm>
          <a:prstGeom prst="roundRect">
            <a:avLst>
              <a:gd name="adj" fmla="val 11125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7 </a:t>
            </a:r>
            <a:r>
              <a:rPr lang="zh-TW" altLang="zh-TW" sz="280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萬向接頭</a:t>
            </a:r>
            <a:endParaRPr lang="zh-TW" altLang="en-US" sz="2800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115BA91-E0B5-4A6E-8DA0-B856211C9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784" y="948629"/>
            <a:ext cx="3320080" cy="4960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向右箭號 4">
            <a:extLst>
              <a:ext uri="{FF2B5EF4-FFF2-40B4-BE49-F238E27FC236}">
                <a16:creationId xmlns:a16="http://schemas.microsoft.com/office/drawing/2014/main" id="{581D19B8-1295-4A46-B508-CFA36E326945}"/>
              </a:ext>
            </a:extLst>
          </p:cNvPr>
          <p:cNvSpPr/>
          <p:nvPr/>
        </p:nvSpPr>
        <p:spPr bwMode="auto">
          <a:xfrm rot="10800000">
            <a:off x="9706646" y="5392915"/>
            <a:ext cx="748551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319287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F4A08981-3085-446B-A35D-15DCF32A2B1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631" y="1866302"/>
            <a:ext cx="7705667" cy="387011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36" y="1914818"/>
            <a:ext cx="2426095" cy="2309873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4160946" y="6326246"/>
            <a:ext cx="3764172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使一軸旋轉傳輸至另一軸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7.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萬向接頭</a:t>
            </a:r>
            <a:endParaRPr lang="zh-TW" altLang="en-US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7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.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萬向接頭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7" name="圖片 6" descr="FM_mate_UniversalJoin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7913" y="6326245"/>
            <a:ext cx="336907" cy="345546"/>
          </a:xfrm>
          <a:prstGeom prst="rect">
            <a:avLst/>
          </a:prstGeom>
          <a:noFill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364" y="1766282"/>
            <a:ext cx="3216252" cy="4335755"/>
          </a:xfrm>
          <a:prstGeom prst="rect">
            <a:avLst/>
          </a:prstGeom>
        </p:spPr>
      </p:pic>
      <p:sp>
        <p:nvSpPr>
          <p:cNvPr id="10" name="向右箭號 9"/>
          <p:cNvSpPr/>
          <p:nvPr/>
        </p:nvSpPr>
        <p:spPr bwMode="auto">
          <a:xfrm>
            <a:off x="7809917" y="5640493"/>
            <a:ext cx="1119557" cy="4909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2572970" y="2958942"/>
            <a:ext cx="920287" cy="893409"/>
          </a:xfrm>
          <a:prstGeom prst="wedgeRoundRectCallout">
            <a:avLst>
              <a:gd name="adj1" fmla="val -68173"/>
              <a:gd name="adj2" fmla="val -9001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</a:p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3821128" y="4825943"/>
            <a:ext cx="803018" cy="511363"/>
          </a:xfrm>
          <a:prstGeom prst="wedgeRoundRectCallout">
            <a:avLst>
              <a:gd name="adj1" fmla="val 83327"/>
              <a:gd name="adj2" fmla="val -60688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1325782" y="4424791"/>
            <a:ext cx="920287" cy="528148"/>
          </a:xfrm>
          <a:prstGeom prst="wedgeRoundRectCallout">
            <a:avLst>
              <a:gd name="adj1" fmla="val 17199"/>
              <a:gd name="adj2" fmla="val -12983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點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auto">
          <a:xfrm>
            <a:off x="5358122" y="1866302"/>
            <a:ext cx="803018" cy="511363"/>
          </a:xfrm>
          <a:prstGeom prst="wedgeRoundRectCallout">
            <a:avLst>
              <a:gd name="adj1" fmla="val -119959"/>
              <a:gd name="adj2" fmla="val 14426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5926795" y="3184155"/>
            <a:ext cx="803018" cy="511363"/>
          </a:xfrm>
          <a:prstGeom prst="wedgeRoundRectCallout">
            <a:avLst>
              <a:gd name="adj1" fmla="val -161269"/>
              <a:gd name="adj2" fmla="val -6060"/>
              <a:gd name="adj3" fmla="val 16667"/>
            </a:avLst>
          </a:prstGeom>
          <a:solidFill>
            <a:srgbClr val="7030A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點</a:t>
            </a:r>
            <a:r>
              <a:rPr lang="en-US" altLang="zh-TW" sz="253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53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965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7.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萬向接頭</a:t>
            </a:r>
            <a:endParaRPr lang="zh-TW" altLang="en-US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7.</a:t>
            </a: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萬向接頭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7" name="圖片 6" descr="FM_mate_UniversalJoin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710" y="6261753"/>
            <a:ext cx="336907" cy="345546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5360942" y="6284635"/>
            <a:ext cx="148630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運動驗證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92" y="1945028"/>
            <a:ext cx="2832533" cy="342173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001" y="3230710"/>
            <a:ext cx="5799782" cy="272837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41565" y="5987310"/>
            <a:ext cx="4849156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000" dirty="0"/>
              <a:t>http://img.vx.com/uploadfile/data/old/2013/0827/20130827011318765.jpg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B3B3315-54A2-4247-8F54-2E3ED37FC1F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026" y="1828314"/>
            <a:ext cx="3350661" cy="403632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0030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34">
            <a:extLst>
              <a:ext uri="{FF2B5EF4-FFF2-40B4-BE49-F238E27FC236}">
                <a16:creationId xmlns:a16="http://schemas.microsoft.com/office/drawing/2014/main" id="{3DE7CEBC-9E60-4A10-AE2B-9262D9E21BC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3" y="1456938"/>
            <a:ext cx="2807099" cy="753785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1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標準結合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0" name="AutoShape 34">
            <a:extLst>
              <a:ext uri="{FF2B5EF4-FFF2-40B4-BE49-F238E27FC236}">
                <a16:creationId xmlns:a16="http://schemas.microsoft.com/office/drawing/2014/main" id="{F21DABA4-4A4C-4956-94E7-379AA7E26A09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2468625"/>
            <a:ext cx="2858294" cy="701754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進階結合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1" name="AutoShape 34">
            <a:extLst>
              <a:ext uri="{FF2B5EF4-FFF2-40B4-BE49-F238E27FC236}">
                <a16:creationId xmlns:a16="http://schemas.microsoft.com/office/drawing/2014/main" id="{0044E0D8-A3A7-499A-A982-F8C389E122C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3428281"/>
            <a:ext cx="2858294" cy="701754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機械結合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8F696B6-A033-4005-AB54-455C396FE42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4974067" y="1338362"/>
            <a:ext cx="6553478" cy="4604107"/>
          </a:xfrm>
          <a:prstGeom prst="rect">
            <a:avLst/>
          </a:prstGeom>
        </p:spPr>
      </p:pic>
      <p:sp>
        <p:nvSpPr>
          <p:cNvPr id="7" name="AutoShape 34">
            <a:extLst>
              <a:ext uri="{FF2B5EF4-FFF2-40B4-BE49-F238E27FC236}">
                <a16:creationId xmlns:a16="http://schemas.microsoft.com/office/drawing/2014/main" id="{31A45553-7684-4EF0-9B92-7C6A36D94ED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4373674"/>
            <a:ext cx="2858294" cy="70175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動態驗證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>
            <a:extLst>
              <a:ext uri="{FF2B5EF4-FFF2-40B4-BE49-F238E27FC236}">
                <a16:creationId xmlns:a16="http://schemas.microsoft.com/office/drawing/2014/main" id="{65460F44-4F94-484B-BF03-1A4AB31D98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5319067"/>
            <a:ext cx="2858294" cy="701754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靜態驗證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255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38AD544-C3FA-4CAA-8351-48CB11040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70" y="1857469"/>
            <a:ext cx="3000020" cy="4404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715" y="2156760"/>
            <a:ext cx="5444569" cy="4275679"/>
          </a:xfrm>
          <a:prstGeom prst="rect">
            <a:avLst/>
          </a:prstGeom>
        </p:spPr>
      </p:pic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0" y="817657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動態驗證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手法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拖曳驗證</a:t>
            </a:r>
          </a:p>
        </p:txBody>
      </p:sp>
      <p:sp>
        <p:nvSpPr>
          <p:cNvPr id="8" name="向右箭號 7"/>
          <p:cNvSpPr/>
          <p:nvPr/>
        </p:nvSpPr>
        <p:spPr bwMode="auto">
          <a:xfrm rot="9625287">
            <a:off x="2260240" y="4100230"/>
            <a:ext cx="874806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sp>
        <p:nvSpPr>
          <p:cNvPr id="10" name="矩形 9"/>
          <p:cNvSpPr/>
          <p:nvPr/>
        </p:nvSpPr>
        <p:spPr>
          <a:xfrm>
            <a:off x="4871734" y="6261755"/>
            <a:ext cx="246253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驗證機構可行性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1" name="Picture 37" descr="Untitled"/>
          <p:cNvPicPr>
            <a:picLocks noChangeAspect="1" noChangeArrowheads="1" noCrop="1"/>
          </p:cNvPicPr>
          <p:nvPr/>
        </p:nvPicPr>
        <p:blipFill>
          <a:blip r:embed="rId4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8646" y="2156761"/>
            <a:ext cx="3099831" cy="304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93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6A0CCCFD-91F7-47AB-8920-40198B277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286" y="2230452"/>
            <a:ext cx="6711714" cy="3747781"/>
          </a:xfrm>
          <a:prstGeom prst="rect">
            <a:avLst/>
          </a:prstGeom>
        </p:spPr>
      </p:pic>
      <p:pic>
        <p:nvPicPr>
          <p:cNvPr id="6" name="圖片 5" descr="FM_mate_Parallel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6419" y="1863032"/>
            <a:ext cx="620936" cy="592635"/>
          </a:xfrm>
          <a:prstGeom prst="rect">
            <a:avLst/>
          </a:prstGeom>
          <a:noFill/>
        </p:spPr>
      </p:pic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0" y="817657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互相平行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平行放置不會有參數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2186419" y="3923310"/>
            <a:ext cx="908298" cy="952952"/>
          </a:xfrm>
          <a:prstGeom prst="wedgeRoundRectCallout">
            <a:avLst>
              <a:gd name="adj1" fmla="val 53100"/>
              <a:gd name="adj2" fmla="val -84544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</a:p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472" y="2305095"/>
            <a:ext cx="3964893" cy="354805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94" y="2911346"/>
            <a:ext cx="1849686" cy="32220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向右箭號 8"/>
          <p:cNvSpPr/>
          <p:nvPr/>
        </p:nvSpPr>
        <p:spPr bwMode="auto">
          <a:xfrm rot="10800000">
            <a:off x="1311613" y="3534570"/>
            <a:ext cx="874806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013" y="1912766"/>
            <a:ext cx="1838167" cy="9033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336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CAC8E14-A8C4-4DA4-B0E5-A321505EBB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659" y="1896923"/>
            <a:ext cx="2722750" cy="44779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3" descr="01 挖土機">
            <a:extLst>
              <a:ext uri="{FF2B5EF4-FFF2-40B4-BE49-F238E27FC236}">
                <a16:creationId xmlns:a16="http://schemas.microsoft.com/office/drawing/2014/main" id="{DDF14905-6703-43C2-B112-3699023A5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0734" y="1896923"/>
            <a:ext cx="6447526" cy="413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5108389" y="6374919"/>
            <a:ext cx="1975221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項驗證機制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動態驗證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手法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碰撞偵測</a:t>
            </a:r>
          </a:p>
        </p:txBody>
      </p:sp>
      <p:sp>
        <p:nvSpPr>
          <p:cNvPr id="5" name="向右箭號 4"/>
          <p:cNvSpPr/>
          <p:nvPr/>
        </p:nvSpPr>
        <p:spPr bwMode="auto">
          <a:xfrm rot="19738063">
            <a:off x="4766574" y="2340972"/>
            <a:ext cx="621417" cy="398775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sp>
        <p:nvSpPr>
          <p:cNvPr id="9" name="AutoShape 32"/>
          <p:cNvSpPr>
            <a:spLocks noChangeArrowheads="1"/>
          </p:cNvSpPr>
          <p:nvPr/>
        </p:nvSpPr>
        <p:spPr bwMode="auto">
          <a:xfrm>
            <a:off x="3055573" y="3566846"/>
            <a:ext cx="1586772" cy="552745"/>
          </a:xfrm>
          <a:prstGeom prst="wedgeRoundRectCallout">
            <a:avLst>
              <a:gd name="adj1" fmla="val -89302"/>
              <a:gd name="adj2" fmla="val 82273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en-US" altLang="zh-TW" sz="2358"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en-US" sz="2358">
                <a:latin typeface="華康細圓體" pitchFamily="49" charset="-120"/>
                <a:ea typeface="華康細圓體" pitchFamily="49" charset="-120"/>
              </a:rPr>
              <a:t>碰撞停止</a:t>
            </a:r>
          </a:p>
        </p:txBody>
      </p:sp>
      <p:sp>
        <p:nvSpPr>
          <p:cNvPr id="10" name="AutoShape 32"/>
          <p:cNvSpPr>
            <a:spLocks noChangeArrowheads="1"/>
          </p:cNvSpPr>
          <p:nvPr/>
        </p:nvSpPr>
        <p:spPr bwMode="auto">
          <a:xfrm>
            <a:off x="3055573" y="4573344"/>
            <a:ext cx="1511762" cy="552745"/>
          </a:xfrm>
          <a:prstGeom prst="wedgeRoundRectCallout">
            <a:avLst>
              <a:gd name="adj1" fmla="val -99495"/>
              <a:gd name="adj2" fmla="val 156485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en-US" altLang="zh-TW" sz="2358">
                <a:latin typeface="華康細圓體" pitchFamily="49" charset="-120"/>
                <a:ea typeface="華康細圓體" pitchFamily="49" charset="-120"/>
              </a:rPr>
              <a:t>2 </a:t>
            </a:r>
            <a:r>
              <a:rPr lang="zh-TW" altLang="en-US" sz="2358">
                <a:latin typeface="華康細圓體" pitchFamily="49" charset="-120"/>
                <a:ea typeface="華康細圓體" pitchFamily="49" charset="-120"/>
              </a:rPr>
              <a:t>強調面</a:t>
            </a:r>
          </a:p>
        </p:txBody>
      </p:sp>
      <p:sp>
        <p:nvSpPr>
          <p:cNvPr id="11" name="AutoShape 32"/>
          <p:cNvSpPr>
            <a:spLocks noChangeArrowheads="1"/>
          </p:cNvSpPr>
          <p:nvPr/>
        </p:nvSpPr>
        <p:spPr bwMode="auto">
          <a:xfrm>
            <a:off x="3095480" y="5583016"/>
            <a:ext cx="1245415" cy="494004"/>
          </a:xfrm>
          <a:prstGeom prst="wedgeRoundRectCallout">
            <a:avLst>
              <a:gd name="adj1" fmla="val -131350"/>
              <a:gd name="adj2" fmla="val 67292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en-US" altLang="zh-TW" sz="2358">
                <a:latin typeface="華康細圓體" pitchFamily="49" charset="-120"/>
                <a:ea typeface="華康細圓體" pitchFamily="49" charset="-120"/>
              </a:rPr>
              <a:t>3 </a:t>
            </a:r>
            <a:r>
              <a:rPr lang="zh-TW" altLang="en-US" sz="2358">
                <a:latin typeface="華康細圓體" pitchFamily="49" charset="-120"/>
                <a:ea typeface="華康細圓體" pitchFamily="49" charset="-120"/>
              </a:rPr>
              <a:t>音 效</a:t>
            </a:r>
          </a:p>
        </p:txBody>
      </p:sp>
    </p:spTree>
    <p:extLst>
      <p:ext uri="{BB962C8B-B14F-4D97-AF65-F5344CB8AC3E}">
        <p14:creationId xmlns:p14="http://schemas.microsoft.com/office/powerpoint/2010/main" val="374363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動態驗證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手法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碰撞偵測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6619254-FD2F-4C3D-9EBE-2044D5AC7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226" y="1849601"/>
            <a:ext cx="7947548" cy="432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782F93E-8B7F-466D-847A-345E263A2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77" y="1926222"/>
            <a:ext cx="3360248" cy="44243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3028" y="1480124"/>
            <a:ext cx="5983020" cy="457525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027438" y="6350549"/>
            <a:ext cx="213712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碰撞偵測延伸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動態驗證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手法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具體動態</a:t>
            </a:r>
          </a:p>
        </p:txBody>
      </p:sp>
      <p:sp>
        <p:nvSpPr>
          <p:cNvPr id="5" name="向右箭號 4"/>
          <p:cNvSpPr/>
          <p:nvPr/>
        </p:nvSpPr>
        <p:spPr bwMode="auto">
          <a:xfrm rot="10560633">
            <a:off x="2114868" y="3010300"/>
            <a:ext cx="874806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51685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13" y="1933631"/>
            <a:ext cx="7179155" cy="4501274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871734" y="6330525"/>
            <a:ext cx="246253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非具體動態不可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動態驗證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手法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具體動態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978" y="1755578"/>
            <a:ext cx="4527018" cy="449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EF67369-5588-44D3-ACEC-F274705B5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05" y="2266686"/>
            <a:ext cx="3687919" cy="31009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矩形 12"/>
          <p:cNvSpPr/>
          <p:nvPr/>
        </p:nvSpPr>
        <p:spPr>
          <a:xfrm>
            <a:off x="5034563" y="6262474"/>
            <a:ext cx="213712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指定餘隙停止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動態驗證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手法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 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動態間隙</a:t>
            </a:r>
          </a:p>
        </p:txBody>
      </p:sp>
      <p:sp>
        <p:nvSpPr>
          <p:cNvPr id="8" name="向右箭號 7"/>
          <p:cNvSpPr/>
          <p:nvPr/>
        </p:nvSpPr>
        <p:spPr bwMode="auto">
          <a:xfrm rot="12042764">
            <a:off x="2195906" y="2568939"/>
            <a:ext cx="874806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059" y="6182988"/>
            <a:ext cx="633505" cy="63350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424" y="1779635"/>
            <a:ext cx="5252293" cy="445878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BE55D83-1F3C-4E7B-9D7D-AE13B8712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7730" y="3099816"/>
            <a:ext cx="3926023" cy="250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4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C:\Drivers\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3618" y="1922038"/>
            <a:ext cx="6081602" cy="432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4708905" y="6261755"/>
            <a:ext cx="2787943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隨時監控活動位置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動態驗證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感測器驗證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-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接近</a:t>
            </a:r>
            <a:endParaRPr lang="en-US" altLang="zh-TW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9" name="AutoShape 32"/>
          <p:cNvSpPr>
            <a:spLocks noChangeArrowheads="1"/>
          </p:cNvSpPr>
          <p:nvPr/>
        </p:nvSpPr>
        <p:spPr bwMode="auto">
          <a:xfrm>
            <a:off x="9067692" y="4396528"/>
            <a:ext cx="1451291" cy="569461"/>
          </a:xfrm>
          <a:prstGeom prst="wedgeRoundRectCallout">
            <a:avLst>
              <a:gd name="adj1" fmla="val -99535"/>
              <a:gd name="adj2" fmla="val -213619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zh-TW" altLang="en-US" sz="2539" dirty="0">
                <a:latin typeface="華康細圓體" pitchFamily="49" charset="-120"/>
                <a:ea typeface="華康細圓體" pitchFamily="49" charset="-120"/>
              </a:rPr>
              <a:t>感測長度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017" y="1896131"/>
            <a:ext cx="1865946" cy="43666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90" y="2083733"/>
            <a:ext cx="794200" cy="7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6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34">
            <a:extLst>
              <a:ext uri="{FF2B5EF4-FFF2-40B4-BE49-F238E27FC236}">
                <a16:creationId xmlns:a16="http://schemas.microsoft.com/office/drawing/2014/main" id="{3DE7CEBC-9E60-4A10-AE2B-9262D9E21BC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3" y="1456938"/>
            <a:ext cx="2807099" cy="753785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1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標準結合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0" name="AutoShape 34">
            <a:extLst>
              <a:ext uri="{FF2B5EF4-FFF2-40B4-BE49-F238E27FC236}">
                <a16:creationId xmlns:a16="http://schemas.microsoft.com/office/drawing/2014/main" id="{F21DABA4-4A4C-4956-94E7-379AA7E26A09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2468625"/>
            <a:ext cx="2858294" cy="701754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進階結合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21" name="AutoShape 34">
            <a:extLst>
              <a:ext uri="{FF2B5EF4-FFF2-40B4-BE49-F238E27FC236}">
                <a16:creationId xmlns:a16="http://schemas.microsoft.com/office/drawing/2014/main" id="{0044E0D8-A3A7-499A-A982-F8C389E122C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3428281"/>
            <a:ext cx="2858294" cy="701754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機械結合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8F696B6-A033-4005-AB54-455C396FE42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4974067" y="1338362"/>
            <a:ext cx="6553478" cy="4604107"/>
          </a:xfrm>
          <a:prstGeom prst="rect">
            <a:avLst/>
          </a:prstGeom>
        </p:spPr>
      </p:pic>
      <p:sp>
        <p:nvSpPr>
          <p:cNvPr id="7" name="AutoShape 34">
            <a:extLst>
              <a:ext uri="{FF2B5EF4-FFF2-40B4-BE49-F238E27FC236}">
                <a16:creationId xmlns:a16="http://schemas.microsoft.com/office/drawing/2014/main" id="{31A45553-7684-4EF0-9B92-7C6A36D94EDB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4373674"/>
            <a:ext cx="2858294" cy="701754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動態驗證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AutoShape 34">
            <a:extLst>
              <a:ext uri="{FF2B5EF4-FFF2-40B4-BE49-F238E27FC236}">
                <a16:creationId xmlns:a16="http://schemas.microsoft.com/office/drawing/2014/main" id="{65460F44-4F94-484B-BF03-1A4AB31D98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5319067"/>
            <a:ext cx="2858294" cy="70175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靜態驗證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18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8282" y="1982329"/>
            <a:ext cx="5138682" cy="426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152" y="2248123"/>
            <a:ext cx="3491668" cy="309611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32"/>
          <p:cNvSpPr>
            <a:spLocks noChangeArrowheads="1"/>
          </p:cNvSpPr>
          <p:nvPr/>
        </p:nvSpPr>
        <p:spPr bwMode="auto">
          <a:xfrm>
            <a:off x="4603435" y="3447233"/>
            <a:ext cx="1844655" cy="1911840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632">
              <a:ea typeface="新細明體" pitchFamily="18" charset="-120"/>
            </a:endParaRPr>
          </a:p>
        </p:txBody>
      </p:sp>
      <p:sp>
        <p:nvSpPr>
          <p:cNvPr id="12" name="Line 33"/>
          <p:cNvSpPr>
            <a:spLocks noChangeShapeType="1"/>
          </p:cNvSpPr>
          <p:nvPr/>
        </p:nvSpPr>
        <p:spPr bwMode="auto">
          <a:xfrm flipV="1">
            <a:off x="6510655" y="4534746"/>
            <a:ext cx="1581133" cy="189856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632"/>
          </a:p>
        </p:txBody>
      </p:sp>
      <p:sp>
        <p:nvSpPr>
          <p:cNvPr id="13" name="矩形 12"/>
          <p:cNvSpPr/>
          <p:nvPr/>
        </p:nvSpPr>
        <p:spPr>
          <a:xfrm>
            <a:off x="4383246" y="6252106"/>
            <a:ext cx="3438762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電腦自動判斷干涉區域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靜態驗證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手法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干涉檢查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B53BCF7E-FC4A-471E-BA4D-B063D8ABC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66" y="1944400"/>
            <a:ext cx="1215056" cy="120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7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7556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6816" y="2461474"/>
            <a:ext cx="4552972" cy="369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17571" name="Group 35"/>
          <p:cNvGrpSpPr>
            <a:grpSpLocks/>
          </p:cNvGrpSpPr>
          <p:nvPr/>
        </p:nvGrpSpPr>
        <p:grpSpPr bwMode="auto">
          <a:xfrm>
            <a:off x="2144358" y="3511358"/>
            <a:ext cx="2508536" cy="3225083"/>
            <a:chOff x="1008" y="1924"/>
            <a:chExt cx="1392" cy="1887"/>
          </a:xfrm>
        </p:grpSpPr>
        <p:pic>
          <p:nvPicPr>
            <p:cNvPr id="1217562" name="Picture 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2573"/>
              <a:ext cx="1238" cy="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17563" name="Line 27"/>
            <p:cNvSpPr>
              <a:spLocks noChangeShapeType="1"/>
            </p:cNvSpPr>
            <p:nvPr/>
          </p:nvSpPr>
          <p:spPr bwMode="auto">
            <a:xfrm flipV="1">
              <a:off x="1920" y="1924"/>
              <a:ext cx="480" cy="649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zh-TW" altLang="en-US" sz="1632"/>
            </a:p>
          </p:txBody>
        </p:sp>
      </p:grpSp>
      <p:sp>
        <p:nvSpPr>
          <p:cNvPr id="20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靜態驗證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手法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干涉檢查</a:t>
            </a:r>
          </a:p>
        </p:txBody>
      </p:sp>
      <p:sp>
        <p:nvSpPr>
          <p:cNvPr id="21" name="矩形 20"/>
          <p:cNvSpPr/>
          <p:nvPr/>
        </p:nvSpPr>
        <p:spPr>
          <a:xfrm>
            <a:off x="4221137" y="6230899"/>
            <a:ext cx="3764172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現場對你只會越來越嚴苛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217568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6327" y="3603070"/>
            <a:ext cx="1784214" cy="2105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7564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3452" y="4276544"/>
            <a:ext cx="1516031" cy="159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7580" name="Line 44"/>
          <p:cNvSpPr>
            <a:spLocks noChangeShapeType="1"/>
          </p:cNvSpPr>
          <p:nvPr/>
        </p:nvSpPr>
        <p:spPr bwMode="auto">
          <a:xfrm flipH="1" flipV="1">
            <a:off x="8163617" y="4855176"/>
            <a:ext cx="502078" cy="220862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zh-TW" altLang="en-US" sz="1632"/>
          </a:p>
        </p:txBody>
      </p:sp>
      <p:grpSp>
        <p:nvGrpSpPr>
          <p:cNvPr id="1217584" name="Group 48"/>
          <p:cNvGrpSpPr>
            <a:grpSpLocks/>
          </p:cNvGrpSpPr>
          <p:nvPr/>
        </p:nvGrpSpPr>
        <p:grpSpPr bwMode="auto">
          <a:xfrm>
            <a:off x="5368972" y="1962879"/>
            <a:ext cx="4077674" cy="3120995"/>
            <a:chOff x="2499" y="432"/>
            <a:chExt cx="3338" cy="2467"/>
          </a:xfrm>
        </p:grpSpPr>
        <p:pic>
          <p:nvPicPr>
            <p:cNvPr id="1217577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432"/>
              <a:ext cx="1229" cy="1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17582" name="Picture 4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" y="1326"/>
              <a:ext cx="1480" cy="1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17565" name="Line 29"/>
            <p:cNvSpPr>
              <a:spLocks noChangeShapeType="1"/>
            </p:cNvSpPr>
            <p:nvPr/>
          </p:nvSpPr>
          <p:spPr bwMode="auto">
            <a:xfrm flipH="1">
              <a:off x="3504" y="1326"/>
              <a:ext cx="1174" cy="598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zh-TW" altLang="en-US" sz="1632"/>
            </a:p>
          </p:txBody>
        </p:sp>
      </p:grpSp>
      <p:pic>
        <p:nvPicPr>
          <p:cNvPr id="1217560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6312" y="1751550"/>
            <a:ext cx="1464087" cy="147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7561" name="Line 25"/>
          <p:cNvSpPr>
            <a:spLocks noChangeShapeType="1"/>
          </p:cNvSpPr>
          <p:nvPr/>
        </p:nvSpPr>
        <p:spPr bwMode="auto">
          <a:xfrm flipH="1">
            <a:off x="5080449" y="2607898"/>
            <a:ext cx="893458" cy="319313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endParaRPr lang="zh-TW" altLang="en-US" sz="1632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180" y="1842177"/>
            <a:ext cx="2420956" cy="265322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180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1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17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756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0"/>
          <p:cNvSpPr>
            <a:spLocks noChangeArrowheads="1"/>
          </p:cNvSpPr>
          <p:nvPr/>
        </p:nvSpPr>
        <p:spPr bwMode="auto">
          <a:xfrm>
            <a:off x="1" y="818377"/>
            <a:ext cx="12191999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靜態驗證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手法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干涉檢查</a:t>
            </a:r>
          </a:p>
        </p:txBody>
      </p:sp>
      <p:sp>
        <p:nvSpPr>
          <p:cNvPr id="21" name="矩形 20"/>
          <p:cNvSpPr/>
          <p:nvPr/>
        </p:nvSpPr>
        <p:spPr>
          <a:xfrm>
            <a:off x="4503047" y="6280594"/>
            <a:ext cx="3113353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現場只會越來越嚴苛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9943" y="2187139"/>
            <a:ext cx="6081602" cy="3317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E:\█ SWx-2016 - Out of date█\Samples\Asm-Interference\FastenerInterference\2014-01-20 Alpha Assembly\P105026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6400" y="1994299"/>
            <a:ext cx="3873234" cy="3461188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981926" y="5668111"/>
            <a:ext cx="883575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1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181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大小</a:t>
            </a:r>
            <a:endParaRPr lang="en-US" altLang="zh-TW" sz="1814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30055" y="5668111"/>
            <a:ext cx="883575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1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181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深度</a:t>
            </a:r>
            <a:endParaRPr lang="en-US" altLang="zh-TW" sz="1814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11230" y="5678456"/>
            <a:ext cx="883575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1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1814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工具</a:t>
            </a:r>
            <a:endParaRPr lang="en-US" altLang="zh-TW" sz="1814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77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6EEC569-0A45-4955-B1E0-57E18105AE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162" y="1977708"/>
            <a:ext cx="2840548" cy="560158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81625" tIns="42445" rIns="81625" bIns="42445" anchor="t" anchorCtr="0"/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重合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共線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/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共點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5339E7D-8AB9-4736-B1DE-8AD38A0510B8}"/>
              </a:ext>
            </a:extLst>
          </p:cNvPr>
          <p:cNvSpPr/>
          <p:nvPr/>
        </p:nvSpPr>
        <p:spPr>
          <a:xfrm>
            <a:off x="498162" y="2737909"/>
            <a:ext cx="284054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2 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互相平行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EB160C5-C6A4-457C-812F-35C286D47403}"/>
              </a:ext>
            </a:extLst>
          </p:cNvPr>
          <p:cNvSpPr/>
          <p:nvPr/>
        </p:nvSpPr>
        <p:spPr>
          <a:xfrm>
            <a:off x="498162" y="3498109"/>
            <a:ext cx="2840548" cy="54976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3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相垂直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1381102-846A-4859-8C6B-1BC9D3443899}"/>
              </a:ext>
            </a:extLst>
          </p:cNvPr>
          <p:cNvSpPr/>
          <p:nvPr/>
        </p:nvSpPr>
        <p:spPr>
          <a:xfrm>
            <a:off x="498162" y="4258309"/>
            <a:ext cx="284054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4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互為相切</a:t>
            </a:r>
            <a:endParaRPr lang="zh-TW" altLang="en-US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52FBFF-6B6F-4BCA-8CEE-88A628304EBE}"/>
              </a:ext>
            </a:extLst>
          </p:cNvPr>
          <p:cNvSpPr/>
          <p:nvPr/>
        </p:nvSpPr>
        <p:spPr>
          <a:xfrm>
            <a:off x="526381" y="4949400"/>
            <a:ext cx="2812328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5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同軸心</a:t>
            </a:r>
            <a:endParaRPr lang="en-US" altLang="zh-TW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41627A-9AC2-4A24-96BD-86AE61507E5E}"/>
              </a:ext>
            </a:extLst>
          </p:cNvPr>
          <p:cNvSpPr/>
          <p:nvPr/>
        </p:nvSpPr>
        <p:spPr>
          <a:xfrm>
            <a:off x="498161" y="5756943"/>
            <a:ext cx="2840547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6 </a:t>
            </a:r>
            <a:r>
              <a:rPr lang="zh-TW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鎖住</a:t>
            </a:r>
            <a:endParaRPr lang="zh-TW" altLang="en-US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F6C09E5-B722-437D-AB00-2F585F4720A3}"/>
              </a:ext>
            </a:extLst>
          </p:cNvPr>
          <p:cNvSpPr>
            <a:spLocks/>
          </p:cNvSpPr>
          <p:nvPr/>
        </p:nvSpPr>
        <p:spPr>
          <a:xfrm>
            <a:off x="3608072" y="2737909"/>
            <a:ext cx="2626146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8 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角度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C4C15E7-2AE2-43C7-A94E-6CBAA8632DB1}"/>
              </a:ext>
            </a:extLst>
          </p:cNvPr>
          <p:cNvSpPr/>
          <p:nvPr/>
        </p:nvSpPr>
        <p:spPr>
          <a:xfrm>
            <a:off x="3608072" y="1977708"/>
            <a:ext cx="2626146" cy="5497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7 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平行相距</a:t>
            </a:r>
            <a:endParaRPr lang="en-US" altLang="zh-TW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D7EEA92-9AAE-468D-B589-6176EA3A3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964" y="959370"/>
            <a:ext cx="2914849" cy="50774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向右箭號 4">
            <a:extLst>
              <a:ext uri="{FF2B5EF4-FFF2-40B4-BE49-F238E27FC236}">
                <a16:creationId xmlns:a16="http://schemas.microsoft.com/office/drawing/2014/main" id="{CE099902-37F7-42B9-9CA1-E39068BDD559}"/>
              </a:ext>
            </a:extLst>
          </p:cNvPr>
          <p:cNvSpPr/>
          <p:nvPr/>
        </p:nvSpPr>
        <p:spPr bwMode="auto">
          <a:xfrm rot="10800000">
            <a:off x="9441308" y="2630803"/>
            <a:ext cx="952339" cy="56895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51528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1053" y="1904681"/>
            <a:ext cx="10286110" cy="4432565"/>
            <a:chOff x="304800" y="825343"/>
            <a:chExt cx="8650201" cy="3727607"/>
          </a:xfrm>
        </p:grpSpPr>
        <p:pic>
          <p:nvPicPr>
            <p:cNvPr id="2053" name="Picture 5" descr="F:\█ SWx-2016 - Out of date█\01-19-2016_AddSamples\WhatAScrewLooksLike\ScrewGun1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825343"/>
              <a:ext cx="3925801" cy="3422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F:\█ SWx-2016 - Out of date█\01-19-2016_AddSamples\WhatAScrewLooksLike\Wrench1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223963"/>
              <a:ext cx="2732184" cy="302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F:\█ SWx-2016 - Out of date█\01-19-2016_AddSamples\WhatAScrewLooksLike\ScrewDriver1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2870262"/>
              <a:ext cx="3352800" cy="168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F:\█ SWx-2016 - Out of date█\01-19-2016_AddSamples\WhatAScrewLooksLike\ScrewGun2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831" y="1904682"/>
            <a:ext cx="4718331" cy="40701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█ SWx-2016 - Out of date█\01-19-2016_AddSamples\WhatAScrewLooksLike\Wrench2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51" y="2378687"/>
            <a:ext cx="3248891" cy="35961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█ SWx-2016 - Out of date█\01-19-2016_AddSamples\WhatAScrewLooksLike\ScrewDriver2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7490" y="4336331"/>
            <a:ext cx="3986877" cy="20009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靜態驗證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手法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 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干涉檢查</a:t>
            </a:r>
          </a:p>
        </p:txBody>
      </p:sp>
    </p:spTree>
    <p:extLst>
      <p:ext uri="{BB962C8B-B14F-4D97-AF65-F5344CB8AC3E}">
        <p14:creationId xmlns:p14="http://schemas.microsoft.com/office/powerpoint/2010/main" val="286093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9163" y="1914878"/>
            <a:ext cx="5592794" cy="4215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1784" y="1755578"/>
            <a:ext cx="1543742" cy="206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89" y="1914878"/>
            <a:ext cx="2220343" cy="4514345"/>
          </a:xfrm>
          <a:prstGeom prst="rect">
            <a:avLst/>
          </a:prstGeom>
        </p:spPr>
      </p:pic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靜態驗證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手法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 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鑽孔對正</a:t>
            </a:r>
          </a:p>
        </p:txBody>
      </p:sp>
      <p:sp>
        <p:nvSpPr>
          <p:cNvPr id="9" name="AutoShape 32"/>
          <p:cNvSpPr>
            <a:spLocks noChangeArrowheads="1"/>
          </p:cNvSpPr>
          <p:nvPr/>
        </p:nvSpPr>
        <p:spPr bwMode="auto">
          <a:xfrm>
            <a:off x="3052057" y="4121409"/>
            <a:ext cx="1108739" cy="569461"/>
          </a:xfrm>
          <a:prstGeom prst="wedgeRoundRectCallout">
            <a:avLst>
              <a:gd name="adj1" fmla="val -77636"/>
              <a:gd name="adj2" fmla="val 137794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zh-TW" altLang="en-US" sz="2539">
                <a:latin typeface="華康細圓體" pitchFamily="49" charset="-120"/>
                <a:ea typeface="華康細圓體" pitchFamily="49" charset="-120"/>
              </a:rPr>
              <a:t>未鑽孔</a:t>
            </a:r>
          </a:p>
        </p:txBody>
      </p:sp>
      <p:sp>
        <p:nvSpPr>
          <p:cNvPr id="15" name="向右箭號 14"/>
          <p:cNvSpPr/>
          <p:nvPr/>
        </p:nvSpPr>
        <p:spPr bwMode="auto">
          <a:xfrm rot="19738063">
            <a:off x="7792219" y="4870636"/>
            <a:ext cx="874806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sp>
        <p:nvSpPr>
          <p:cNvPr id="16" name="矩形 15"/>
          <p:cNvSpPr/>
          <p:nvPr/>
        </p:nvSpPr>
        <p:spPr>
          <a:xfrm>
            <a:off x="4708905" y="6261755"/>
            <a:ext cx="2787943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驗證是否忘記鑽孔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764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7810" y="1813539"/>
            <a:ext cx="3435044" cy="20784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70" y="1813539"/>
            <a:ext cx="2220343" cy="45143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靜態驗證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手法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 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鑽孔對正</a:t>
            </a:r>
          </a:p>
        </p:txBody>
      </p:sp>
      <p:sp>
        <p:nvSpPr>
          <p:cNvPr id="9" name="AutoShape 32"/>
          <p:cNvSpPr>
            <a:spLocks noChangeArrowheads="1"/>
          </p:cNvSpPr>
          <p:nvPr/>
        </p:nvSpPr>
        <p:spPr bwMode="auto">
          <a:xfrm>
            <a:off x="2289008" y="3848478"/>
            <a:ext cx="1120155" cy="569461"/>
          </a:xfrm>
          <a:prstGeom prst="wedgeRoundRectCallout">
            <a:avLst>
              <a:gd name="adj1" fmla="val -54059"/>
              <a:gd name="adj2" fmla="val 131462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zh-TW" altLang="en-US" sz="2539">
                <a:latin typeface="華康細圓體" pitchFamily="49" charset="-120"/>
                <a:ea typeface="華康細圓體" pitchFamily="49" charset="-120"/>
              </a:rPr>
              <a:t>未鑽孔</a:t>
            </a:r>
          </a:p>
        </p:txBody>
      </p:sp>
      <p:sp>
        <p:nvSpPr>
          <p:cNvPr id="15" name="向右箭號 14"/>
          <p:cNvSpPr/>
          <p:nvPr/>
        </p:nvSpPr>
        <p:spPr bwMode="auto">
          <a:xfrm rot="16877772">
            <a:off x="7626260" y="5159123"/>
            <a:ext cx="874806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sp>
        <p:nvSpPr>
          <p:cNvPr id="11" name="矩形 10"/>
          <p:cNvSpPr/>
          <p:nvPr/>
        </p:nvSpPr>
        <p:spPr>
          <a:xfrm>
            <a:off x="4708905" y="6261755"/>
            <a:ext cx="2787943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驗證是否忘記鑽孔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D45E6BF-4773-4717-A1AA-75E834047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4516" y="1834321"/>
            <a:ext cx="3167402" cy="424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8D82FBB-ED0E-495A-AA8E-7487477A5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17" y="744664"/>
            <a:ext cx="805472" cy="952953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44B34051-B101-4087-93C9-503B322C3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06598" y="4133208"/>
            <a:ext cx="2349104" cy="2051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32">
            <a:extLst>
              <a:ext uri="{FF2B5EF4-FFF2-40B4-BE49-F238E27FC236}">
                <a16:creationId xmlns:a16="http://schemas.microsoft.com/office/drawing/2014/main" id="{8DB8FF31-0CFF-4733-A301-4A36AF78A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410" y="5933834"/>
            <a:ext cx="968392" cy="569461"/>
          </a:xfrm>
          <a:prstGeom prst="wedgeRoundRectCallout">
            <a:avLst>
              <a:gd name="adj1" fmla="val -79546"/>
              <a:gd name="adj2" fmla="val -59352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zh-TW" altLang="en-US" sz="2539">
                <a:latin typeface="華康細圓體" pitchFamily="49" charset="-120"/>
                <a:ea typeface="華康細圓體" pitchFamily="49" charset="-120"/>
              </a:rPr>
              <a:t>偏差</a:t>
            </a:r>
          </a:p>
        </p:txBody>
      </p:sp>
    </p:spTree>
    <p:extLst>
      <p:ext uri="{BB962C8B-B14F-4D97-AF65-F5344CB8AC3E}">
        <p14:creationId xmlns:p14="http://schemas.microsoft.com/office/powerpoint/2010/main" val="101258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59" y="1884935"/>
            <a:ext cx="1959503" cy="269525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708905" y="6252106"/>
            <a:ext cx="246253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確認模型間距離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靜態驗證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手法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 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餘隙確認</a:t>
            </a:r>
          </a:p>
        </p:txBody>
      </p:sp>
      <p:sp>
        <p:nvSpPr>
          <p:cNvPr id="7" name="AutoShape 32"/>
          <p:cNvSpPr>
            <a:spLocks noChangeArrowheads="1"/>
          </p:cNvSpPr>
          <p:nvPr/>
        </p:nvSpPr>
        <p:spPr bwMode="auto">
          <a:xfrm>
            <a:off x="2806280" y="2374023"/>
            <a:ext cx="719329" cy="1262072"/>
          </a:xfrm>
          <a:prstGeom prst="wedgeRoundRectCallout">
            <a:avLst>
              <a:gd name="adj1" fmla="val -128070"/>
              <a:gd name="adj2" fmla="val 72763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zh-TW" altLang="en-US" sz="2539" dirty="0">
                <a:latin typeface="華康細圓體" pitchFamily="49" charset="-120"/>
                <a:ea typeface="華康細圓體" pitchFamily="49" charset="-120"/>
              </a:rPr>
              <a:t>距</a:t>
            </a:r>
            <a:endParaRPr lang="en-US" altLang="zh-TW" sz="2539" dirty="0">
              <a:latin typeface="華康細圓體" pitchFamily="49" charset="-120"/>
              <a:ea typeface="華康細圓體" pitchFamily="49" charset="-120"/>
            </a:endParaRPr>
          </a:p>
          <a:p>
            <a:pPr algn="ctr"/>
            <a:r>
              <a:rPr lang="zh-TW" altLang="en-US" sz="2539" dirty="0">
                <a:latin typeface="華康細圓體" pitchFamily="49" charset="-120"/>
                <a:ea typeface="華康細圓體" pitchFamily="49" charset="-120"/>
              </a:rPr>
              <a:t>離</a:t>
            </a:r>
            <a:endParaRPr lang="en-US" altLang="zh-TW" sz="2539" dirty="0">
              <a:latin typeface="華康細圓體" pitchFamily="49" charset="-120"/>
              <a:ea typeface="華康細圓體" pitchFamily="49" charset="-120"/>
            </a:endParaRPr>
          </a:p>
          <a:p>
            <a:pPr algn="ctr"/>
            <a:r>
              <a:rPr lang="zh-TW" altLang="en-US" sz="2539" dirty="0">
                <a:latin typeface="華康細圓體" pitchFamily="49" charset="-120"/>
                <a:ea typeface="華康細圓體" pitchFamily="49" charset="-120"/>
              </a:rPr>
              <a:t>內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2045" y="1884935"/>
            <a:ext cx="4601517" cy="455407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549" y="2228291"/>
            <a:ext cx="2758747" cy="297184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637" y="4620599"/>
            <a:ext cx="1677900" cy="1800988"/>
          </a:xfrm>
          <a:prstGeom prst="rect">
            <a:avLst/>
          </a:prstGeom>
        </p:spPr>
      </p:pic>
      <p:sp>
        <p:nvSpPr>
          <p:cNvPr id="17" name="AutoShape 9"/>
          <p:cNvSpPr>
            <a:spLocks noChangeArrowheads="1"/>
          </p:cNvSpPr>
          <p:nvPr/>
        </p:nvSpPr>
        <p:spPr bwMode="auto">
          <a:xfrm>
            <a:off x="580429" y="4992491"/>
            <a:ext cx="1223780" cy="27643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622" tIns="46310" rIns="92622" bIns="46310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888"/>
          </a:p>
        </p:txBody>
      </p:sp>
      <p:cxnSp>
        <p:nvCxnSpPr>
          <p:cNvPr id="18" name="肘形接點 17"/>
          <p:cNvCxnSpPr>
            <a:cxnSpLocks/>
            <a:stCxn id="11" idx="3"/>
          </p:cNvCxnSpPr>
          <p:nvPr/>
        </p:nvCxnSpPr>
        <p:spPr bwMode="auto">
          <a:xfrm flipV="1">
            <a:off x="2011537" y="3929221"/>
            <a:ext cx="2183367" cy="1591872"/>
          </a:xfrm>
          <a:prstGeom prst="bentConnector3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EB891DCA-9034-486B-B871-A57FB89E32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48" y="708639"/>
            <a:ext cx="1046939" cy="104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6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419" y="3132738"/>
            <a:ext cx="4750953" cy="292263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027438" y="6278847"/>
            <a:ext cx="213712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監控</a:t>
            </a:r>
            <a:r>
              <a:rPr lang="zh-TW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設計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輸入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0" y="802625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靜態驗證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感測器驗證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" y="1896457"/>
            <a:ext cx="2834260" cy="320596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117" y="1877364"/>
            <a:ext cx="4879149" cy="141823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BF2B1B8-8C20-4398-976D-DDD831552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53" y="1044790"/>
            <a:ext cx="636982" cy="63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2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050" name="Picture 2" descr="Multi-Product_Graphic_with_Sustainabil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3751" y="1119631"/>
            <a:ext cx="7025171" cy="494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solidworks.com.tw/attachments/Image/authorized-training-center_1.png">
            <a:extLst>
              <a:ext uri="{FF2B5EF4-FFF2-40B4-BE49-F238E27FC236}">
                <a16:creationId xmlns:a16="http://schemas.microsoft.com/office/drawing/2014/main" id="{AE47263D-0855-F0F3-8BD8-11010EF87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43" y="4180298"/>
            <a:ext cx="1237548" cy="123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34">
            <a:extLst>
              <a:ext uri="{FF2B5EF4-FFF2-40B4-BE49-F238E27FC236}">
                <a16:creationId xmlns:a16="http://schemas.microsoft.com/office/drawing/2014/main" id="{F4398003-C90D-6D6F-E204-0862160B2890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1637" y="1271246"/>
            <a:ext cx="4100017" cy="2302888"/>
          </a:xfrm>
          <a:prstGeom prst="roundRect">
            <a:avLst>
              <a:gd name="adj" fmla="val 20877"/>
            </a:avLst>
          </a:prstGeom>
          <a:solidFill>
            <a:srgbClr val="00FF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幾何科技 </a:t>
            </a:r>
            <a:endParaRPr lang="en-US" altLang="zh-TW" sz="280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 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養成訓練與顧問服務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geometry-sw.com.tw</a:t>
            </a:r>
            <a:endParaRPr lang="en-US" altLang="zh-TW" sz="2800" dirty="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5" name="圖片 4" descr="一張含有 圖形, 圓形, 鮮豔, 符號 的圖片&#10;&#10;自動產生的描述">
            <a:extLst>
              <a:ext uri="{FF2B5EF4-FFF2-40B4-BE49-F238E27FC236}">
                <a16:creationId xmlns:a16="http://schemas.microsoft.com/office/drawing/2014/main" id="{4EB340D6-BA78-15FA-1858-072D72EB5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553" y="1417341"/>
            <a:ext cx="1263774" cy="8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B6E5BC12-F02D-4DEC-969B-EB6691BA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926" y="1978935"/>
            <a:ext cx="6613466" cy="3692921"/>
          </a:xfrm>
          <a:prstGeom prst="rect">
            <a:avLst/>
          </a:prstGeom>
        </p:spPr>
      </p:pic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0" y="817657"/>
            <a:ext cx="12192000" cy="9529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互</a:t>
            </a:r>
            <a:r>
              <a:rPr lang="zh-TW" altLang="en-US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相垂直</a:t>
            </a:r>
            <a:endParaRPr lang="en-US" altLang="zh-TW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垂直</a:t>
            </a: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放置不會有參數</a:t>
            </a:r>
            <a:endParaRPr lang="zh-TW" altLang="en-US" sz="2539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1" name="圖片 10" descr="FM_mate_Perpendicular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8982" y="1819278"/>
            <a:ext cx="568710" cy="611608"/>
          </a:xfrm>
          <a:prstGeom prst="rect">
            <a:avLst/>
          </a:prstGeom>
          <a:noFill/>
        </p:spPr>
      </p:pic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2360048" y="3979654"/>
            <a:ext cx="924661" cy="938977"/>
          </a:xfrm>
          <a:prstGeom prst="wedgeRoundRectCallout">
            <a:avLst>
              <a:gd name="adj1" fmla="val 58125"/>
              <a:gd name="adj2" fmla="val -110974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1+</a:t>
            </a:r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</a:t>
            </a:r>
            <a:r>
              <a:rPr lang="en-US" altLang="zh-TW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539">
              <a:solidFill>
                <a:schemeClr val="tx1">
                  <a:lumMod val="95000"/>
                  <a:lumOff val="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345" y="2441235"/>
            <a:ext cx="3662652" cy="369292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127" y="1766051"/>
            <a:ext cx="1868558" cy="1662949"/>
          </a:xfrm>
          <a:prstGeom prst="rect">
            <a:avLst/>
          </a:prstGeom>
        </p:spPr>
      </p:pic>
      <p:sp>
        <p:nvSpPr>
          <p:cNvPr id="13" name="向右箭號 12"/>
          <p:cNvSpPr/>
          <p:nvPr/>
        </p:nvSpPr>
        <p:spPr bwMode="auto">
          <a:xfrm>
            <a:off x="5293155" y="5645539"/>
            <a:ext cx="874806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01" y="3016788"/>
            <a:ext cx="1849686" cy="32220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向右箭號 8"/>
          <p:cNvSpPr/>
          <p:nvPr/>
        </p:nvSpPr>
        <p:spPr bwMode="auto">
          <a:xfrm rot="10800000">
            <a:off x="1592779" y="3841212"/>
            <a:ext cx="874806" cy="38873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778" y="1942012"/>
            <a:ext cx="1838167" cy="9033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982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2">
      <a:majorFont>
        <a:latin typeface="華康細圓體"/>
        <a:ea typeface="華康細圓體"/>
        <a:cs typeface=""/>
      </a:majorFont>
      <a:minorFont>
        <a:latin typeface="華康細圓體"/>
        <a:ea typeface="華康細圓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1812</Words>
  <Application>Microsoft Office PowerPoint</Application>
  <PresentationFormat>寬螢幕</PresentationFormat>
  <Paragraphs>478</Paragraphs>
  <Slides>85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85</vt:i4>
      </vt:variant>
    </vt:vector>
  </HeadingPairs>
  <TitlesOfParts>
    <vt:vector size="93" baseType="lpstr">
      <vt:lpstr>華康中圓體</vt:lpstr>
      <vt:lpstr>華康中圓體(P)</vt:lpstr>
      <vt:lpstr>華康細圓體</vt:lpstr>
      <vt:lpstr>華康細圓體(P)</vt:lpstr>
      <vt:lpstr>新細明體</vt:lpstr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武大郎</dc:creator>
  <cp:lastModifiedBy>幾何科技有限公司</cp:lastModifiedBy>
  <cp:revision>58</cp:revision>
  <dcterms:created xsi:type="dcterms:W3CDTF">2018-11-14T03:28:09Z</dcterms:created>
  <dcterms:modified xsi:type="dcterms:W3CDTF">2024-11-03T09:44:05Z</dcterms:modified>
</cp:coreProperties>
</file>