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192">
          <p15:clr>
            <a:srgbClr val="9AA0A6"/>
          </p15:clr>
        </p15:guide>
        <p15:guide id="2" orient="horz" pos="165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999EBF7-7793-4B5F-86FB-163494AC08DE}">
  <a:tblStyle styleId="{5999EBF7-7793-4B5F-86FB-163494AC08D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192" orient="horz"/>
        <p:guide pos="165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5a900a8b1f_0_65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g5a900a8b1f_0_6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82930" y="3096314"/>
            <a:ext cx="6606600" cy="226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82930" y="5553882"/>
            <a:ext cx="6606600" cy="15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88620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3988433" y="2346960"/>
            <a:ext cx="3395400" cy="72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idx="1" type="body"/>
          </p:nvPr>
        </p:nvSpPr>
        <p:spPr>
          <a:xfrm>
            <a:off x="388620" y="8616782"/>
            <a:ext cx="6995100" cy="101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8620" y="402802"/>
            <a:ext cx="69951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8620" y="2346960"/>
            <a:ext cx="6995100" cy="72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3000">
                <a:solidFill>
                  <a:schemeClr val="dk1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73273" y="9288597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</a:defRPr>
            </a:lvl1pPr>
            <a:lvl2pPr lvl="1" algn="r">
              <a:buNone/>
              <a:defRPr sz="1300">
                <a:solidFill>
                  <a:schemeClr val="dk1"/>
                </a:solidFill>
              </a:defRPr>
            </a:lvl2pPr>
            <a:lvl3pPr lvl="2" algn="r">
              <a:buNone/>
              <a:defRPr sz="1300">
                <a:solidFill>
                  <a:schemeClr val="dk1"/>
                </a:solidFill>
              </a:defRPr>
            </a:lvl3pPr>
            <a:lvl4pPr lvl="3" algn="r">
              <a:buNone/>
              <a:defRPr sz="1300">
                <a:solidFill>
                  <a:schemeClr val="dk1"/>
                </a:solidFill>
              </a:defRPr>
            </a:lvl4pPr>
            <a:lvl5pPr lvl="4" algn="r">
              <a:buNone/>
              <a:defRPr sz="1300">
                <a:solidFill>
                  <a:schemeClr val="dk1"/>
                </a:solidFill>
              </a:defRPr>
            </a:lvl5pPr>
            <a:lvl6pPr lvl="5" algn="r">
              <a:buNone/>
              <a:defRPr sz="1300">
                <a:solidFill>
                  <a:schemeClr val="dk1"/>
                </a:solidFill>
              </a:defRPr>
            </a:lvl6pPr>
            <a:lvl7pPr lvl="6" algn="r">
              <a:buNone/>
              <a:defRPr sz="1300">
                <a:solidFill>
                  <a:schemeClr val="dk1"/>
                </a:solidFill>
              </a:defRPr>
            </a:lvl7pPr>
            <a:lvl8pPr lvl="7" algn="r">
              <a:buNone/>
              <a:defRPr sz="1300">
                <a:solidFill>
                  <a:schemeClr val="dk1"/>
                </a:solidFill>
              </a:defRPr>
            </a:lvl8pPr>
            <a:lvl9pPr lvl="8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/>
          <p:nvPr/>
        </p:nvSpPr>
        <p:spPr>
          <a:xfrm>
            <a:off x="448325" y="1935900"/>
            <a:ext cx="338400" cy="2727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35" name="Google Shape;35;p8"/>
          <p:cNvGraphicFramePr/>
          <p:nvPr/>
        </p:nvGraphicFramePr>
        <p:xfrm>
          <a:off x="441613" y="1235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{5999EBF7-7793-4B5F-86FB-163494AC08DE}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10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6" name="Google Shape;36;p8"/>
          <p:cNvSpPr txBox="1"/>
          <p:nvPr/>
        </p:nvSpPr>
        <p:spPr>
          <a:xfrm>
            <a:off x="898550" y="4812575"/>
            <a:ext cx="62607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DISTANCE RESULTS:  </a:t>
            </a:r>
            <a:r>
              <a:rPr lang="en" sz="1100"/>
              <a:t>Moving the Bumper Marble farther away from the alligator </a:t>
            </a:r>
            <a:r>
              <a:rPr b="1" lang="en" sz="1100"/>
              <a:t>( always / sometimes / never ) </a:t>
            </a:r>
            <a:r>
              <a:rPr lang="en" sz="1100"/>
              <a:t>kept the Hill Marble from getting eaten. Currently, the Bumper Coaster ride has </a:t>
            </a:r>
            <a:r>
              <a:rPr b="1" lang="en" sz="1100"/>
              <a:t>( too much / just enough / too little ) </a:t>
            </a:r>
            <a:r>
              <a:rPr lang="en" sz="1100"/>
              <a:t>energy.</a:t>
            </a:r>
            <a:endParaRPr sz="1100"/>
          </a:p>
        </p:txBody>
      </p:sp>
      <p:sp>
        <p:nvSpPr>
          <p:cNvPr id="37" name="Google Shape;37;p8"/>
          <p:cNvSpPr txBox="1"/>
          <p:nvPr/>
        </p:nvSpPr>
        <p:spPr>
          <a:xfrm>
            <a:off x="6682600" y="1628200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4</a:t>
            </a:r>
            <a:endParaRPr b="1" sz="1100"/>
          </a:p>
        </p:txBody>
      </p:sp>
      <p:sp>
        <p:nvSpPr>
          <p:cNvPr id="38" name="Google Shape;38;p8"/>
          <p:cNvSpPr/>
          <p:nvPr/>
        </p:nvSpPr>
        <p:spPr>
          <a:xfrm>
            <a:off x="448325" y="6431700"/>
            <a:ext cx="338400" cy="27279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8"/>
          <p:cNvGrpSpPr/>
          <p:nvPr/>
        </p:nvGrpSpPr>
        <p:grpSpPr>
          <a:xfrm>
            <a:off x="788874" y="8436150"/>
            <a:ext cx="3830801" cy="614975"/>
            <a:chOff x="788900" y="6401450"/>
            <a:chExt cx="3766025" cy="614975"/>
          </a:xfrm>
        </p:grpSpPr>
        <p:cxnSp>
          <p:nvCxnSpPr>
            <p:cNvPr id="40" name="Google Shape;40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" name="Google Shape;41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aphicFrame>
        <p:nvGraphicFramePr>
          <p:cNvPr id="42" name="Google Shape;42;p8"/>
          <p:cNvGraphicFramePr/>
          <p:nvPr/>
        </p:nvGraphicFramePr>
        <p:xfrm>
          <a:off x="437450" y="57154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{5999EBF7-7793-4B5F-86FB-163494AC08DE}</a:tableStyleId>
              </a:tblPr>
              <a:tblGrid>
                <a:gridCol w="4176600"/>
                <a:gridCol w="685225"/>
                <a:gridCol w="689850"/>
                <a:gridCol w="689300"/>
                <a:gridCol w="694800"/>
              </a:tblGrid>
              <a:tr h="341475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CC"/>
                    </a:solidFill>
                  </a:tcPr>
                </a:tc>
                <a:tc hMerge="1"/>
                <a:tc hMerge="1"/>
                <a:tc hMerge="1"/>
              </a:tr>
              <a:tr h="210325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6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2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eaten </a:t>
                      </a:r>
                      <a:r>
                        <a:rPr lang="en" sz="1800">
                          <a:solidFill>
                            <a:schemeClr val="dk1"/>
                          </a:solidFill>
                        </a:rPr>
                        <a:t>  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3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safe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" name="Google Shape;43;p8"/>
          <p:cNvSpPr txBox="1"/>
          <p:nvPr/>
        </p:nvSpPr>
        <p:spPr>
          <a:xfrm>
            <a:off x="4633263" y="5676200"/>
            <a:ext cx="27483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</a:rPr>
              <a:t>Did the Hill Marble get eaten? 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(It’s ok if the Bumper Marble got eaten.)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8"/>
          <p:cNvSpPr txBox="1"/>
          <p:nvPr/>
        </p:nvSpPr>
        <p:spPr>
          <a:xfrm>
            <a:off x="667843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4</a:t>
            </a:r>
            <a:endParaRPr b="1" sz="1100"/>
          </a:p>
        </p:txBody>
      </p:sp>
      <p:grpSp>
        <p:nvGrpSpPr>
          <p:cNvPr id="45" name="Google Shape;45;p8"/>
          <p:cNvGrpSpPr/>
          <p:nvPr/>
        </p:nvGrpSpPr>
        <p:grpSpPr>
          <a:xfrm>
            <a:off x="788874" y="7534800"/>
            <a:ext cx="3830801" cy="614975"/>
            <a:chOff x="788900" y="6401450"/>
            <a:chExt cx="3766025" cy="614975"/>
          </a:xfrm>
        </p:grpSpPr>
        <p:cxnSp>
          <p:nvCxnSpPr>
            <p:cNvPr id="46" name="Google Shape;46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Google Shape;47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8" name="Google Shape;48;p8"/>
          <p:cNvGrpSpPr/>
          <p:nvPr/>
        </p:nvGrpSpPr>
        <p:grpSpPr>
          <a:xfrm>
            <a:off x="788874" y="6622475"/>
            <a:ext cx="3830801" cy="614975"/>
            <a:chOff x="788900" y="6401450"/>
            <a:chExt cx="3766025" cy="614975"/>
          </a:xfrm>
        </p:grpSpPr>
        <p:cxnSp>
          <p:nvCxnSpPr>
            <p:cNvPr id="49" name="Google Shape;49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0" name="Google Shape;50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1" name="Google Shape;51;p8"/>
          <p:cNvSpPr txBox="1"/>
          <p:nvPr/>
        </p:nvSpPr>
        <p:spPr>
          <a:xfrm>
            <a:off x="4637425" y="1196425"/>
            <a:ext cx="2748300" cy="4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</a:rPr>
              <a:t>Did the Hill Marble get eaten? </a:t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(It’s ok if the Bumper Marble got eaten.)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8"/>
          <p:cNvSpPr txBox="1"/>
          <p:nvPr/>
        </p:nvSpPr>
        <p:spPr>
          <a:xfrm>
            <a:off x="461348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1</a:t>
            </a:r>
            <a:endParaRPr b="1" sz="1100"/>
          </a:p>
        </p:txBody>
      </p:sp>
      <p:sp>
        <p:nvSpPr>
          <p:cNvPr id="53" name="Google Shape;53;p8"/>
          <p:cNvSpPr txBox="1"/>
          <p:nvPr/>
        </p:nvSpPr>
        <p:spPr>
          <a:xfrm>
            <a:off x="529928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2</a:t>
            </a:r>
            <a:endParaRPr b="1" sz="1100"/>
          </a:p>
        </p:txBody>
      </p:sp>
      <p:sp>
        <p:nvSpPr>
          <p:cNvPr id="54" name="Google Shape;54;p8"/>
          <p:cNvSpPr txBox="1"/>
          <p:nvPr/>
        </p:nvSpPr>
        <p:spPr>
          <a:xfrm>
            <a:off x="5989138" y="6106575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3</a:t>
            </a:r>
            <a:endParaRPr b="1" sz="1100"/>
          </a:p>
        </p:txBody>
      </p:sp>
      <p:sp>
        <p:nvSpPr>
          <p:cNvPr id="55" name="Google Shape;55;p8"/>
          <p:cNvSpPr txBox="1"/>
          <p:nvPr/>
        </p:nvSpPr>
        <p:spPr>
          <a:xfrm>
            <a:off x="4837600" y="262725"/>
            <a:ext cx="25731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Name:_________________________</a:t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56" name="Google Shape;56;p8"/>
          <p:cNvSpPr txBox="1"/>
          <p:nvPr/>
        </p:nvSpPr>
        <p:spPr>
          <a:xfrm>
            <a:off x="321125" y="585788"/>
            <a:ext cx="6642600" cy="6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Distance and Height Experiments!</a:t>
            </a:r>
            <a:endParaRPr sz="27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7" name="Google Shape;57;p8"/>
          <p:cNvSpPr/>
          <p:nvPr/>
        </p:nvSpPr>
        <p:spPr>
          <a:xfrm>
            <a:off x="835200" y="65437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8"/>
          <p:cNvSpPr txBox="1"/>
          <p:nvPr/>
        </p:nvSpPr>
        <p:spPr>
          <a:xfrm>
            <a:off x="2359763" y="66818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59" name="Google Shape;59;p8"/>
          <p:cNvSpPr/>
          <p:nvPr/>
        </p:nvSpPr>
        <p:spPr>
          <a:xfrm>
            <a:off x="2704750" y="702809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8"/>
          <p:cNvSpPr/>
          <p:nvPr/>
        </p:nvSpPr>
        <p:spPr>
          <a:xfrm rot="-13790">
            <a:off x="1943838" y="71569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8"/>
          <p:cNvSpPr/>
          <p:nvPr/>
        </p:nvSpPr>
        <p:spPr>
          <a:xfrm>
            <a:off x="3521925" y="6974851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" name="Google Shape;62;p8"/>
          <p:cNvSpPr/>
          <p:nvPr/>
        </p:nvSpPr>
        <p:spPr>
          <a:xfrm rot="1432978">
            <a:off x="753349" y="6906147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8"/>
          <p:cNvSpPr/>
          <p:nvPr/>
        </p:nvSpPr>
        <p:spPr>
          <a:xfrm rot="-13790">
            <a:off x="1943838" y="807030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8"/>
          <p:cNvSpPr/>
          <p:nvPr/>
        </p:nvSpPr>
        <p:spPr>
          <a:xfrm>
            <a:off x="3521925" y="7888209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" name="Google Shape;65;p8"/>
          <p:cNvSpPr/>
          <p:nvPr/>
        </p:nvSpPr>
        <p:spPr>
          <a:xfrm rot="1432978">
            <a:off x="753349" y="7819505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8"/>
          <p:cNvSpPr/>
          <p:nvPr/>
        </p:nvSpPr>
        <p:spPr>
          <a:xfrm rot="-13790">
            <a:off x="1943838" y="89547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8"/>
          <p:cNvSpPr/>
          <p:nvPr/>
        </p:nvSpPr>
        <p:spPr>
          <a:xfrm>
            <a:off x="3521925" y="8772658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8" name="Google Shape;68;p8"/>
          <p:cNvSpPr/>
          <p:nvPr/>
        </p:nvSpPr>
        <p:spPr>
          <a:xfrm rot="1432978">
            <a:off x="753349" y="8703953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9" name="Google Shape;69;p8"/>
          <p:cNvCxnSpPr/>
          <p:nvPr/>
        </p:nvCxnSpPr>
        <p:spPr>
          <a:xfrm>
            <a:off x="2025350" y="1271500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0" name="Google Shape;70;p8"/>
          <p:cNvSpPr txBox="1"/>
          <p:nvPr/>
        </p:nvSpPr>
        <p:spPr>
          <a:xfrm>
            <a:off x="2075675" y="1304150"/>
            <a:ext cx="2510400" cy="5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Change the distance of the Bumper Marble from the alligator:</a:t>
            </a:r>
            <a:endParaRPr b="1" sz="1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71" name="Google Shape;71;p8"/>
          <p:cNvSpPr txBox="1"/>
          <p:nvPr/>
        </p:nvSpPr>
        <p:spPr>
          <a:xfrm>
            <a:off x="4617650" y="1628200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1</a:t>
            </a:r>
            <a:endParaRPr b="1" sz="1100"/>
          </a:p>
        </p:txBody>
      </p:sp>
      <p:sp>
        <p:nvSpPr>
          <p:cNvPr id="72" name="Google Shape;72;p8"/>
          <p:cNvSpPr txBox="1"/>
          <p:nvPr/>
        </p:nvSpPr>
        <p:spPr>
          <a:xfrm>
            <a:off x="5303450" y="1628200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2</a:t>
            </a:r>
            <a:endParaRPr b="1" sz="1100"/>
          </a:p>
        </p:txBody>
      </p:sp>
      <p:sp>
        <p:nvSpPr>
          <p:cNvPr id="73" name="Google Shape;73;p8"/>
          <p:cNvSpPr txBox="1"/>
          <p:nvPr/>
        </p:nvSpPr>
        <p:spPr>
          <a:xfrm>
            <a:off x="5993300" y="1628200"/>
            <a:ext cx="6924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Trial 3</a:t>
            </a:r>
            <a:endParaRPr b="1" sz="1100"/>
          </a:p>
        </p:txBody>
      </p:sp>
      <p:pic>
        <p:nvPicPr>
          <p:cNvPr id="74" name="Google Shape;74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70429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79464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8828896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8"/>
          <p:cNvSpPr txBox="1"/>
          <p:nvPr/>
        </p:nvSpPr>
        <p:spPr>
          <a:xfrm>
            <a:off x="2359763" y="75571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8" name="Google Shape;78;p8"/>
          <p:cNvSpPr txBox="1"/>
          <p:nvPr/>
        </p:nvSpPr>
        <p:spPr>
          <a:xfrm>
            <a:off x="2359763" y="845730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79" name="Google Shape;79;p8"/>
          <p:cNvSpPr txBox="1"/>
          <p:nvPr/>
        </p:nvSpPr>
        <p:spPr>
          <a:xfrm>
            <a:off x="963750" y="64124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High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0" name="Google Shape;80;p8"/>
          <p:cNvSpPr txBox="1"/>
          <p:nvPr/>
        </p:nvSpPr>
        <p:spPr>
          <a:xfrm>
            <a:off x="1406925" y="74282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Medium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1" name="Google Shape;81;p8"/>
          <p:cNvSpPr/>
          <p:nvPr/>
        </p:nvSpPr>
        <p:spPr>
          <a:xfrm>
            <a:off x="1278350" y="767155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8"/>
          <p:cNvSpPr/>
          <p:nvPr/>
        </p:nvSpPr>
        <p:spPr>
          <a:xfrm>
            <a:off x="2704750" y="79404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8"/>
          <p:cNvSpPr/>
          <p:nvPr/>
        </p:nvSpPr>
        <p:spPr>
          <a:xfrm>
            <a:off x="1588250" y="866240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8"/>
          <p:cNvSpPr/>
          <p:nvPr/>
        </p:nvSpPr>
        <p:spPr>
          <a:xfrm>
            <a:off x="2704750" y="881776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8"/>
          <p:cNvSpPr txBox="1"/>
          <p:nvPr/>
        </p:nvSpPr>
        <p:spPr>
          <a:xfrm>
            <a:off x="566050" y="4929670"/>
            <a:ext cx="10629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86" name="Google Shape;86;p8"/>
          <p:cNvSpPr txBox="1"/>
          <p:nvPr/>
        </p:nvSpPr>
        <p:spPr>
          <a:xfrm>
            <a:off x="863150" y="9283150"/>
            <a:ext cx="6935700" cy="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 Medium"/>
                <a:ea typeface="Oswald Medium"/>
                <a:cs typeface="Oswald Medium"/>
                <a:sym typeface="Oswald Medium"/>
              </a:rPr>
              <a:t>HEIGHT RESULTS:  </a:t>
            </a:r>
            <a:r>
              <a:rPr lang="en" sz="1100"/>
              <a:t>Moving the Hill Marble lower on the hill </a:t>
            </a:r>
            <a:r>
              <a:rPr b="1" lang="en" sz="1100"/>
              <a:t>( always / sometimes / never )</a:t>
            </a:r>
            <a:r>
              <a:rPr lang="en" sz="1100"/>
              <a:t> kept it from getting eaten. Currently, the Bumper Coaster ride has </a:t>
            </a:r>
            <a:r>
              <a:rPr b="1" lang="en" sz="1100"/>
              <a:t>( too much / just enough / too little ) </a:t>
            </a:r>
            <a:r>
              <a:rPr lang="en" sz="1100"/>
              <a:t>energy.</a:t>
            </a:r>
            <a:endParaRPr sz="1100"/>
          </a:p>
        </p:txBody>
      </p:sp>
      <p:grpSp>
        <p:nvGrpSpPr>
          <p:cNvPr id="87" name="Google Shape;87;p8"/>
          <p:cNvGrpSpPr/>
          <p:nvPr/>
        </p:nvGrpSpPr>
        <p:grpSpPr>
          <a:xfrm>
            <a:off x="788874" y="3966425"/>
            <a:ext cx="3830801" cy="614975"/>
            <a:chOff x="788900" y="6401450"/>
            <a:chExt cx="3766025" cy="614975"/>
          </a:xfrm>
        </p:grpSpPr>
        <p:cxnSp>
          <p:nvCxnSpPr>
            <p:cNvPr id="88" name="Google Shape;88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0" name="Google Shape;90;p8"/>
          <p:cNvGrpSpPr/>
          <p:nvPr/>
        </p:nvGrpSpPr>
        <p:grpSpPr>
          <a:xfrm>
            <a:off x="788874" y="3039000"/>
            <a:ext cx="3830801" cy="614975"/>
            <a:chOff x="788900" y="6401450"/>
            <a:chExt cx="3766025" cy="614975"/>
          </a:xfrm>
        </p:grpSpPr>
        <p:cxnSp>
          <p:nvCxnSpPr>
            <p:cNvPr id="91" name="Google Shape;91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3" name="Google Shape;93;p8"/>
          <p:cNvGrpSpPr/>
          <p:nvPr/>
        </p:nvGrpSpPr>
        <p:grpSpPr>
          <a:xfrm>
            <a:off x="788874" y="2126675"/>
            <a:ext cx="3830801" cy="614975"/>
            <a:chOff x="788900" y="6401450"/>
            <a:chExt cx="3766025" cy="614975"/>
          </a:xfrm>
        </p:grpSpPr>
        <p:cxnSp>
          <p:nvCxnSpPr>
            <p:cNvPr id="94" name="Google Shape;94;p8"/>
            <p:cNvCxnSpPr/>
            <p:nvPr/>
          </p:nvCxnSpPr>
          <p:spPr>
            <a:xfrm>
              <a:off x="788900" y="6401450"/>
              <a:ext cx="5400" cy="61170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8"/>
            <p:cNvCxnSpPr/>
            <p:nvPr/>
          </p:nvCxnSpPr>
          <p:spPr>
            <a:xfrm rot="10800000">
              <a:off x="792025" y="7016425"/>
              <a:ext cx="3762900" cy="0"/>
            </a:xfrm>
            <a:prstGeom prst="straightConnector1">
              <a:avLst/>
            </a:prstGeom>
            <a:noFill/>
            <a:ln cap="flat" cmpd="sng" w="19050">
              <a:solidFill>
                <a:srgbClr val="B7B7B7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96" name="Google Shape;96;p8"/>
          <p:cNvSpPr/>
          <p:nvPr/>
        </p:nvSpPr>
        <p:spPr>
          <a:xfrm>
            <a:off x="835200" y="20479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8"/>
          <p:cNvSpPr txBox="1"/>
          <p:nvPr/>
        </p:nvSpPr>
        <p:spPr>
          <a:xfrm>
            <a:off x="2664563" y="21718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20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98" name="Google Shape;98;p8"/>
          <p:cNvSpPr/>
          <p:nvPr/>
        </p:nvSpPr>
        <p:spPr>
          <a:xfrm>
            <a:off x="3009550" y="253229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8"/>
          <p:cNvSpPr/>
          <p:nvPr/>
        </p:nvSpPr>
        <p:spPr>
          <a:xfrm rot="-13790">
            <a:off x="1943838" y="2661153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8"/>
          <p:cNvSpPr/>
          <p:nvPr/>
        </p:nvSpPr>
        <p:spPr>
          <a:xfrm>
            <a:off x="3521925" y="2479051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1" name="Google Shape;101;p8"/>
          <p:cNvSpPr/>
          <p:nvPr/>
        </p:nvSpPr>
        <p:spPr>
          <a:xfrm rot="1432978">
            <a:off x="753349" y="2410347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8"/>
          <p:cNvSpPr/>
          <p:nvPr/>
        </p:nvSpPr>
        <p:spPr>
          <a:xfrm rot="-13790">
            <a:off x="1943838" y="357450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8"/>
          <p:cNvSpPr/>
          <p:nvPr/>
        </p:nvSpPr>
        <p:spPr>
          <a:xfrm>
            <a:off x="3521925" y="3392409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4" name="Google Shape;104;p8"/>
          <p:cNvSpPr/>
          <p:nvPr/>
        </p:nvSpPr>
        <p:spPr>
          <a:xfrm rot="1432978">
            <a:off x="753349" y="3323705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"/>
          <p:cNvSpPr/>
          <p:nvPr/>
        </p:nvSpPr>
        <p:spPr>
          <a:xfrm rot="-13790">
            <a:off x="1943838" y="4485028"/>
            <a:ext cx="1570513" cy="83444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8"/>
          <p:cNvSpPr/>
          <p:nvPr/>
        </p:nvSpPr>
        <p:spPr>
          <a:xfrm>
            <a:off x="3521925" y="4302933"/>
            <a:ext cx="807875" cy="264827"/>
          </a:xfrm>
          <a:custGeom>
            <a:rect b="b" l="l" r="r" t="t"/>
            <a:pathLst>
              <a:path extrusionOk="0" h="11865" w="32315">
                <a:moveTo>
                  <a:pt x="1470" y="42"/>
                </a:moveTo>
                <a:lnTo>
                  <a:pt x="32315" y="8641"/>
                </a:lnTo>
                <a:lnTo>
                  <a:pt x="31952" y="11865"/>
                </a:lnTo>
                <a:lnTo>
                  <a:pt x="713" y="11865"/>
                </a:lnTo>
                <a:lnTo>
                  <a:pt x="162" y="10354"/>
                </a:lnTo>
                <a:lnTo>
                  <a:pt x="0" y="8161"/>
                </a:lnTo>
                <a:lnTo>
                  <a:pt x="46" y="5932"/>
                </a:lnTo>
                <a:lnTo>
                  <a:pt x="301" y="3628"/>
                </a:lnTo>
                <a:lnTo>
                  <a:pt x="810" y="1700"/>
                </a:lnTo>
                <a:lnTo>
                  <a:pt x="1458" y="0"/>
                </a:lnTo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Google Shape;107;p8"/>
          <p:cNvSpPr/>
          <p:nvPr/>
        </p:nvSpPr>
        <p:spPr>
          <a:xfrm rot="1432978">
            <a:off x="753349" y="4234228"/>
            <a:ext cx="1273002" cy="85561"/>
          </a:xfrm>
          <a:prstGeom prst="rect">
            <a:avLst/>
          </a:prstGeom>
          <a:solidFill>
            <a:srgbClr val="D9D9D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25471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3450696"/>
            <a:ext cx="687739" cy="267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658251">
            <a:off x="3534730" y="4359171"/>
            <a:ext cx="687739" cy="267657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8"/>
          <p:cNvSpPr txBox="1"/>
          <p:nvPr/>
        </p:nvSpPr>
        <p:spPr>
          <a:xfrm>
            <a:off x="2283563" y="30613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32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2" name="Google Shape;112;p8"/>
          <p:cNvSpPr txBox="1"/>
          <p:nvPr/>
        </p:nvSpPr>
        <p:spPr>
          <a:xfrm>
            <a:off x="1826363" y="398757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44 cm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3" name="Google Shape;113;p8"/>
          <p:cNvSpPr txBox="1"/>
          <p:nvPr/>
        </p:nvSpPr>
        <p:spPr>
          <a:xfrm>
            <a:off x="977975" y="19166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High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2628550" y="3444616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8"/>
          <p:cNvSpPr/>
          <p:nvPr/>
        </p:nvSpPr>
        <p:spPr>
          <a:xfrm>
            <a:off x="2171350" y="4348041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"/>
          <p:cNvSpPr/>
          <p:nvPr/>
        </p:nvSpPr>
        <p:spPr>
          <a:xfrm>
            <a:off x="835200" y="2962375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 txBox="1"/>
          <p:nvPr/>
        </p:nvSpPr>
        <p:spPr>
          <a:xfrm>
            <a:off x="977975" y="2831051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High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835200" y="3902850"/>
            <a:ext cx="142800" cy="1359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8"/>
          <p:cNvSpPr txBox="1"/>
          <p:nvPr/>
        </p:nvSpPr>
        <p:spPr>
          <a:xfrm>
            <a:off x="977975" y="3771526"/>
            <a:ext cx="9093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High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20" name="Google Shape;120;p8"/>
          <p:cNvSpPr txBox="1"/>
          <p:nvPr/>
        </p:nvSpPr>
        <p:spPr>
          <a:xfrm>
            <a:off x="503325" y="1237313"/>
            <a:ext cx="14316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Always release the Hill Marble at the “High” mark:</a:t>
            </a:r>
            <a:endParaRPr b="1" sz="1100"/>
          </a:p>
        </p:txBody>
      </p:sp>
      <p:sp>
        <p:nvSpPr>
          <p:cNvPr id="121" name="Google Shape;121;p8"/>
          <p:cNvSpPr txBox="1"/>
          <p:nvPr/>
        </p:nvSpPr>
        <p:spPr>
          <a:xfrm>
            <a:off x="1691225" y="8434125"/>
            <a:ext cx="794700" cy="4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 Medium"/>
                <a:ea typeface="Oswald Medium"/>
                <a:cs typeface="Oswald Medium"/>
                <a:sym typeface="Oswald Medium"/>
              </a:rPr>
              <a:t>Low</a:t>
            </a:r>
            <a:endParaRPr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sp>
        <p:nvSpPr>
          <p:cNvPr id="122" name="Google Shape;122;p8"/>
          <p:cNvSpPr txBox="1"/>
          <p:nvPr/>
        </p:nvSpPr>
        <p:spPr>
          <a:xfrm>
            <a:off x="2258350" y="5818650"/>
            <a:ext cx="23292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Always place the Bumper Marble 32 cm from the alligator:</a:t>
            </a:r>
            <a:endParaRPr b="1" sz="1100"/>
          </a:p>
        </p:txBody>
      </p:sp>
      <p:sp>
        <p:nvSpPr>
          <p:cNvPr id="123" name="Google Shape;123;p8"/>
          <p:cNvSpPr txBox="1"/>
          <p:nvPr/>
        </p:nvSpPr>
        <p:spPr>
          <a:xfrm>
            <a:off x="410400" y="5718013"/>
            <a:ext cx="1761900" cy="6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Change the height  where you release the Hill Marble:</a:t>
            </a:r>
            <a:endParaRPr sz="1100">
              <a:solidFill>
                <a:srgbClr val="B7B7B7"/>
              </a:solidFill>
            </a:endParaRPr>
          </a:p>
        </p:txBody>
      </p:sp>
      <p:cxnSp>
        <p:nvCxnSpPr>
          <p:cNvPr id="124" name="Google Shape;124;p8"/>
          <p:cNvCxnSpPr/>
          <p:nvPr/>
        </p:nvCxnSpPr>
        <p:spPr>
          <a:xfrm>
            <a:off x="2173125" y="5751275"/>
            <a:ext cx="0" cy="6183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25" name="Google Shape;125;p8"/>
          <p:cNvSpPr txBox="1"/>
          <p:nvPr/>
        </p:nvSpPr>
        <p:spPr>
          <a:xfrm>
            <a:off x="566050" y="9258470"/>
            <a:ext cx="10629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Oswald Medium"/>
              <a:ea typeface="Oswald Medium"/>
              <a:cs typeface="Oswald Medium"/>
              <a:sym typeface="Oswald Medium"/>
            </a:endParaRPr>
          </a:p>
        </p:txBody>
      </p:sp>
      <p:grpSp>
        <p:nvGrpSpPr>
          <p:cNvPr id="126" name="Google Shape;126;p8"/>
          <p:cNvGrpSpPr/>
          <p:nvPr/>
        </p:nvGrpSpPr>
        <p:grpSpPr>
          <a:xfrm>
            <a:off x="123550" y="173463"/>
            <a:ext cx="2647800" cy="419713"/>
            <a:chOff x="3666900" y="7080400"/>
            <a:chExt cx="2647800" cy="419713"/>
          </a:xfrm>
        </p:grpSpPr>
        <p:sp>
          <p:nvSpPr>
            <p:cNvPr id="127" name="Google Shape;127;p8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 What makes roller coasters go so fast?</a:t>
              </a:r>
              <a:endParaRPr sz="900"/>
            </a:p>
          </p:txBody>
        </p:sp>
        <p:pic>
          <p:nvPicPr>
            <p:cNvPr id="128" name="Google Shape;128;p8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