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7560000" cx="10692000"/>
  <p:notesSz cx="7560000" cy="10692000"/>
  <p:embeddedFontLst>
    <p:embeddedFont>
      <p:font typeface="Edu NSW ACT Foundation"/>
      <p:regular r:id="rId9"/>
      <p:bold r:id="rId10"/>
    </p:embeddedFont>
    <p:embeddedFont>
      <p:font typeface="Roboto"/>
      <p:regular r:id="rId11"/>
      <p:bold r:id="rId12"/>
      <p:italic r:id="rId13"/>
      <p:boldItalic r:id="rId14"/>
    </p:embeddedFont>
    <p:embeddedFont>
      <p:font typeface="Public Sans"/>
      <p:regular r:id="rId15"/>
      <p:bold r:id="rId16"/>
      <p:italic r:id="rId17"/>
      <p:boldItalic r:id="rId18"/>
    </p:embeddedFont>
    <p:embeddedFont>
      <p:font typeface="Public Sans Ligh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04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23" roundtripDataSignature="AMtx7mh/sSnWa8iZd/U4zyVLlrCLh8pk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0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ublicSansLight-bold.fntdata"/><Relationship Id="rId11" Type="http://schemas.openxmlformats.org/officeDocument/2006/relationships/font" Target="fonts/Roboto-regular.fntdata"/><Relationship Id="rId22" Type="http://schemas.openxmlformats.org/officeDocument/2006/relationships/font" Target="fonts/PublicSansLight-boldItalic.fntdata"/><Relationship Id="rId10" Type="http://schemas.openxmlformats.org/officeDocument/2006/relationships/font" Target="fonts/EduNSWACTFoundation-bold.fntdata"/><Relationship Id="rId21" Type="http://schemas.openxmlformats.org/officeDocument/2006/relationships/font" Target="fonts/PublicSansLight-italic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duNSWACTFoundation-regular.fntdata"/><Relationship Id="rId15" Type="http://schemas.openxmlformats.org/officeDocument/2006/relationships/font" Target="fonts/PublicSans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PublicSans-italic.fntdata"/><Relationship Id="rId16" Type="http://schemas.openxmlformats.org/officeDocument/2006/relationships/font" Target="fonts/PublicSa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ublicSansLight-regular.fntdata"/><Relationship Id="rId6" Type="http://schemas.openxmlformats.org/officeDocument/2006/relationships/slide" Target="slides/slide1.xml"/><Relationship Id="rId18" Type="http://schemas.openxmlformats.org/officeDocument/2006/relationships/font" Target="fonts/Public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2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13ea2ce567_0_31:notes"/>
          <p:cNvSpPr/>
          <p:nvPr>
            <p:ph idx="2" type="sldImg"/>
          </p:nvPr>
        </p:nvSpPr>
        <p:spPr>
          <a:xfrm>
            <a:off x="10042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g213ea2ce56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3ea2ce567_0_51:notes"/>
          <p:cNvSpPr/>
          <p:nvPr>
            <p:ph idx="2" type="sldImg"/>
          </p:nvPr>
        </p:nvSpPr>
        <p:spPr>
          <a:xfrm>
            <a:off x="10042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213ea2ce56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2de68672d_0_30:notes"/>
          <p:cNvSpPr/>
          <p:nvPr>
            <p:ph idx="2" type="sldImg"/>
          </p:nvPr>
        </p:nvSpPr>
        <p:spPr>
          <a:xfrm>
            <a:off x="10042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32de68672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FF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19a47fdb1db_0_300"/>
          <p:cNvSpPr txBox="1"/>
          <p:nvPr>
            <p:ph type="title"/>
          </p:nvPr>
        </p:nvSpPr>
        <p:spPr>
          <a:xfrm>
            <a:off x="531794" y="1267744"/>
            <a:ext cx="962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10" name="Google Shape;10;g19a47fdb1db_0_300"/>
          <p:cNvSpPr txBox="1"/>
          <p:nvPr>
            <p:ph idx="1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/>
          <p:nvPr>
            <p:ph type="title"/>
          </p:nvPr>
        </p:nvSpPr>
        <p:spPr>
          <a:xfrm>
            <a:off x="531794" y="738114"/>
            <a:ext cx="962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" type="body"/>
          </p:nvPr>
        </p:nvSpPr>
        <p:spPr>
          <a:xfrm>
            <a:off x="531772" y="2604441"/>
            <a:ext cx="9628500" cy="4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/>
          <p:nvPr>
            <p:ph type="title"/>
          </p:nvPr>
        </p:nvSpPr>
        <p:spPr>
          <a:xfrm>
            <a:off x="531772" y="1008000"/>
            <a:ext cx="7445700" cy="56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7050" lIns="87050" spcFirstLastPara="1" rIns="87050" wrap="square" tIns="87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3"/>
          <p:cNvSpPr txBox="1"/>
          <p:nvPr>
            <p:ph idx="1" type="body"/>
          </p:nvPr>
        </p:nvSpPr>
        <p:spPr>
          <a:xfrm>
            <a:off x="531772" y="6218177"/>
            <a:ext cx="96285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7050" lIns="87050" spcFirstLastPara="1" rIns="87050" wrap="square" tIns="87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6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SW DoE Interactive Lesson THEM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5"/>
          <p:cNvSpPr txBox="1"/>
          <p:nvPr>
            <p:ph type="ctrTitle"/>
          </p:nvPr>
        </p:nvSpPr>
        <p:spPr>
          <a:xfrm>
            <a:off x="531772" y="1277913"/>
            <a:ext cx="96285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9pPr>
          </a:lstStyle>
          <a:p/>
        </p:txBody>
      </p:sp>
      <p:sp>
        <p:nvSpPr>
          <p:cNvPr id="14" name="Google Shape;14;p35"/>
          <p:cNvSpPr txBox="1"/>
          <p:nvPr>
            <p:ph idx="1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35">
          <p15:clr>
            <a:srgbClr val="FA7B17"/>
          </p15:clr>
        </p15:guide>
        <p15:guide id="2" orient="horz" pos="952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type="title"/>
          </p:nvPr>
        </p:nvSpPr>
        <p:spPr>
          <a:xfrm>
            <a:off x="531794" y="1267744"/>
            <a:ext cx="962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1" type="body"/>
          </p:nvPr>
        </p:nvSpPr>
        <p:spPr>
          <a:xfrm>
            <a:off x="531794" y="2642941"/>
            <a:ext cx="45096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8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9pPr>
          </a:lstStyle>
          <a:p/>
        </p:txBody>
      </p:sp>
      <p:sp>
        <p:nvSpPr>
          <p:cNvPr id="18" name="Google Shape;18;p38"/>
          <p:cNvSpPr txBox="1"/>
          <p:nvPr>
            <p:ph idx="2" type="body"/>
          </p:nvPr>
        </p:nvSpPr>
        <p:spPr>
          <a:xfrm>
            <a:off x="5650483" y="2642941"/>
            <a:ext cx="45096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8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9pPr>
          </a:lstStyle>
          <a:p/>
        </p:txBody>
      </p:sp>
      <p:sp>
        <p:nvSpPr>
          <p:cNvPr id="19" name="Google Shape;19;p38"/>
          <p:cNvSpPr txBox="1"/>
          <p:nvPr>
            <p:ph idx="3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0"/>
          <p:cNvSpPr txBox="1"/>
          <p:nvPr>
            <p:ph idx="1" type="body"/>
          </p:nvPr>
        </p:nvSpPr>
        <p:spPr>
          <a:xfrm>
            <a:off x="531772" y="2638917"/>
            <a:ext cx="6409200" cy="4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rm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9pPr>
          </a:lstStyle>
          <a:p/>
        </p:txBody>
      </p:sp>
      <p:sp>
        <p:nvSpPr>
          <p:cNvPr id="22" name="Google Shape;22;p40"/>
          <p:cNvSpPr txBox="1"/>
          <p:nvPr>
            <p:ph type="title"/>
          </p:nvPr>
        </p:nvSpPr>
        <p:spPr>
          <a:xfrm>
            <a:off x="531794" y="1267744"/>
            <a:ext cx="962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2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/>
          <p:nvPr>
            <p:ph hasCustomPrompt="1" type="title"/>
          </p:nvPr>
        </p:nvSpPr>
        <p:spPr>
          <a:xfrm>
            <a:off x="1407008" y="1694992"/>
            <a:ext cx="4803900" cy="28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87050" lIns="87050" spcFirstLastPara="1" rIns="87050" wrap="square" tIns="87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400"/>
              <a:buNone/>
              <a:defRPr sz="15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26" name="Google Shape;26;p44"/>
          <p:cNvSpPr txBox="1"/>
          <p:nvPr>
            <p:ph idx="1" type="subTitle"/>
          </p:nvPr>
        </p:nvSpPr>
        <p:spPr>
          <a:xfrm>
            <a:off x="1407008" y="1516768"/>
            <a:ext cx="4803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  <p:sp>
        <p:nvSpPr>
          <p:cNvPr id="27" name="Google Shape;27;p44"/>
          <p:cNvSpPr txBox="1"/>
          <p:nvPr>
            <p:ph idx="2" type="ctrTitle"/>
          </p:nvPr>
        </p:nvSpPr>
        <p:spPr>
          <a:xfrm>
            <a:off x="1407008" y="4463437"/>
            <a:ext cx="48039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399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9"/>
          <p:cNvSpPr txBox="1"/>
          <p:nvPr>
            <p:ph type="ctrTitle"/>
          </p:nvPr>
        </p:nvSpPr>
        <p:spPr>
          <a:xfrm>
            <a:off x="531772" y="1277913"/>
            <a:ext cx="96285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9pPr>
          </a:lstStyle>
          <a:p/>
        </p:txBody>
      </p:sp>
      <p:sp>
        <p:nvSpPr>
          <p:cNvPr id="30" name="Google Shape;30;p39"/>
          <p:cNvSpPr txBox="1"/>
          <p:nvPr>
            <p:ph idx="1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  <p:sp>
        <p:nvSpPr>
          <p:cNvPr id="31" name="Google Shape;31;p39"/>
          <p:cNvSpPr txBox="1"/>
          <p:nvPr>
            <p:ph idx="2" type="subTitle"/>
          </p:nvPr>
        </p:nvSpPr>
        <p:spPr>
          <a:xfrm>
            <a:off x="534403" y="3304441"/>
            <a:ext cx="96234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2"/>
          <p:cNvSpPr txBox="1"/>
          <p:nvPr>
            <p:ph type="ctrTitle"/>
          </p:nvPr>
        </p:nvSpPr>
        <p:spPr>
          <a:xfrm>
            <a:off x="531772" y="1277913"/>
            <a:ext cx="96285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9pPr>
          </a:lstStyle>
          <a:p/>
        </p:txBody>
      </p:sp>
      <p:sp>
        <p:nvSpPr>
          <p:cNvPr id="34" name="Google Shape;34;p42"/>
          <p:cNvSpPr txBox="1"/>
          <p:nvPr>
            <p:ph idx="1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  <p:sp>
        <p:nvSpPr>
          <p:cNvPr id="35" name="Google Shape;35;p42"/>
          <p:cNvSpPr txBox="1"/>
          <p:nvPr>
            <p:ph idx="2" type="subTitle"/>
          </p:nvPr>
        </p:nvSpPr>
        <p:spPr>
          <a:xfrm>
            <a:off x="534403" y="3304441"/>
            <a:ext cx="96234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286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/>
          <p:nvPr>
            <p:ph type="title"/>
          </p:nvPr>
        </p:nvSpPr>
        <p:spPr>
          <a:xfrm>
            <a:off x="531794" y="1267744"/>
            <a:ext cx="962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531794" y="822114"/>
            <a:ext cx="962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ublic Sans"/>
              <a:buNone/>
              <a:defRPr b="1" i="0" sz="4300" u="none" cap="none" strike="noStrik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531772" y="2604441"/>
            <a:ext cx="9628500" cy="4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●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○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■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●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○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■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●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○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■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88">
          <p15:clr>
            <a:srgbClr val="EA4335"/>
          </p15:clr>
        </p15:guide>
        <p15:guide id="2" pos="288">
          <p15:clr>
            <a:srgbClr val="EA4335"/>
          </p15:clr>
        </p15:guide>
        <p15:guide id="3" pos="6444">
          <p15:clr>
            <a:srgbClr val="EA4335"/>
          </p15:clr>
        </p15:guide>
        <p15:guide id="4" orient="horz" pos="4474">
          <p15:clr>
            <a:srgbClr val="EA4335"/>
          </p15:clr>
        </p15:guide>
        <p15:guide id="5" orient="horz" pos="64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us01.safelinks.protection.outlook.com/?url=http%3A%2F%2Fcreativecommons.org%2Flicenses%2Fby%2F4.0%2F&amp;data=05%7C01%7Cittenders%40det.nsw.edu.au%7C77e6c4538a734585669908dac848862d%7C05a0e69a418a47c19c259387261bf991%7C0%7C0%7C638042511091365656%7CUnknown%7CTWFpbGZsb3d8eyJWIjoiMC4wLjAwMDAiLCJQIjoiV2luMzIiLCJBTiI6Ik1haWwiLCJXVCI6Mn0%3D%7C3000%7C%7C%7C&amp;sdata=LCBHPl5ivf%2FtEqP6fc2pJfICLy%2B2l6G7vR31wtTdVIo%3D&amp;reserved=0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.png"/><Relationship Id="rId13" Type="http://schemas.openxmlformats.org/officeDocument/2006/relationships/image" Target="../media/image6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us01.safelinks.protection.outlook.com/?url=http%3A%2F%2Fcreativecommons.org%2Flicenses%2Fby%2F4.0%2F&amp;data=05%7C01%7Cittenders%40det.nsw.edu.au%7C77e6c4538a734585669908dac848862d%7C05a0e69a418a47c19c259387261bf991%7C0%7C0%7C638042511091365656%7CUnknown%7CTWFpbGZsb3d8eyJWIjoiMC4wLjAwMDAiLCJQIjoiV2luMzIiLCJBTiI6Ik1haWwiLCJXVCI6Mn0%3D%7C3000%7C%7C%7C&amp;sdata=LCBHPl5ivf%2FtEqP6fc2pJfICLy%2B2l6G7vR31wtTdVIo%3D&amp;reserved=0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5" Type="http://schemas.openxmlformats.org/officeDocument/2006/relationships/image" Target="../media/image14.png"/><Relationship Id="rId1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us01.safelinks.protection.outlook.com/?url=http%3A%2F%2Fcreativecommons.org%2Flicenses%2Fby%2F4.0%2F&amp;data=05%7C01%7Cittenders%40det.nsw.edu.au%7C77e6c4538a734585669908dac848862d%7C05a0e69a418a47c19c259387261bf991%7C0%7C0%7C638042511091365656%7CUnknown%7CTWFpbGZsb3d8eyJWIjoiMC4wLjAwMDAiLCJQIjoiV2luMzIiLCJBTiI6Ik1haWwiLCJXVCI6Mn0%3D%7C3000%7C%7C%7C&amp;sdata=LCBHPl5ivf%2FtEqP6fc2pJfICLy%2B2l6G7vR31wtTdVIo%3D&amp;reserved=0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13ea2ce567_0_31"/>
          <p:cNvSpPr txBox="1"/>
          <p:nvPr/>
        </p:nvSpPr>
        <p:spPr>
          <a:xfrm>
            <a:off x="0" y="822960"/>
            <a:ext cx="10692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600">
                <a:latin typeface="Public Sans Light"/>
                <a:ea typeface="Public Sans Light"/>
                <a:cs typeface="Public Sans Light"/>
                <a:sym typeface="Public Sans Light"/>
              </a:rPr>
              <a:t>Colour the boxes that have the letter</a:t>
            </a:r>
            <a:r>
              <a:rPr lang="en" sz="2200"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b="1" lang="en" sz="2200"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" sz="1600">
                <a:latin typeface="Public Sans Light"/>
                <a:ea typeface="Public Sans Light"/>
                <a:cs typeface="Public Sans Light"/>
                <a:sym typeface="Public Sans Light"/>
              </a:rPr>
              <a:t> and p</a:t>
            </a:r>
            <a:r>
              <a:rPr lang="en" sz="1600">
                <a:highlight>
                  <a:schemeClr val="lt1"/>
                </a:highlight>
                <a:latin typeface="Public Sans Light"/>
                <a:ea typeface="Public Sans Light"/>
                <a:cs typeface="Public Sans Light"/>
                <a:sym typeface="Public Sans Light"/>
              </a:rPr>
              <a:t>ractise making the sound.</a:t>
            </a:r>
            <a:endParaRPr sz="18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1" name="Google Shape;51;g213ea2ce567_0_31"/>
          <p:cNvSpPr txBox="1"/>
          <p:nvPr/>
        </p:nvSpPr>
        <p:spPr>
          <a:xfrm>
            <a:off x="754300" y="7273900"/>
            <a:ext cx="9988200" cy="3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© State of New South Wales (Department of Education), 202</a:t>
            </a:r>
            <a:r>
              <a:rPr lang="en" sz="700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0" i="0" lang="en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Except for the Department of Education logo, other logos and trademark-protected material, this resource is licensed under the </a:t>
            </a:r>
            <a:r>
              <a:rPr b="0" i="0" lang="en" sz="7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 4.0 International Licence</a:t>
            </a:r>
            <a:endParaRPr b="0" i="0" sz="7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52" name="Google Shape;52;g213ea2ce567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3" y="7346302"/>
            <a:ext cx="758952" cy="146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g213ea2ce567_0_31"/>
          <p:cNvGrpSpPr/>
          <p:nvPr/>
        </p:nvGrpSpPr>
        <p:grpSpPr>
          <a:xfrm>
            <a:off x="512485" y="2130552"/>
            <a:ext cx="9667021" cy="4252674"/>
            <a:chOff x="512497" y="2129000"/>
            <a:chExt cx="9667021" cy="4252674"/>
          </a:xfrm>
        </p:grpSpPr>
        <p:sp>
          <p:nvSpPr>
            <p:cNvPr descr="Illustration of a dashed black line box. Box is empty" id="54" name="Google Shape;54;g213ea2ce567_0_31" title="Illustration of a dashed line box "/>
            <p:cNvSpPr/>
            <p:nvPr/>
          </p:nvSpPr>
          <p:spPr>
            <a:xfrm>
              <a:off x="512497" y="2129000"/>
              <a:ext cx="1806900" cy="202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87050" lIns="87050" spcFirstLastPara="1" rIns="87050" wrap="square" tIns="87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Illustration of a dashed black line box. Box is empty" id="55" name="Google Shape;55;g213ea2ce567_0_31" title="Illustration of a dashed line box "/>
            <p:cNvSpPr/>
            <p:nvPr/>
          </p:nvSpPr>
          <p:spPr>
            <a:xfrm>
              <a:off x="512497" y="4353074"/>
              <a:ext cx="1806900" cy="202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050" lIns="87050" spcFirstLastPara="1" rIns="87050" wrap="square" tIns="87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t</a:t>
              </a:r>
              <a:endParaRPr i="0" sz="22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Illustration of a dashed black line box. Box is empty" id="56" name="Google Shape;56;g213ea2ce567_0_31" title="Illustration of a dashed line box "/>
            <p:cNvSpPr/>
            <p:nvPr/>
          </p:nvSpPr>
          <p:spPr>
            <a:xfrm>
              <a:off x="2477527" y="2129000"/>
              <a:ext cx="1806900" cy="202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050" lIns="87050" spcFirstLastPara="1" rIns="87050" wrap="square" tIns="87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1" i="0" sz="21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Illustration of a dashed black line box. Box is empty" id="57" name="Google Shape;57;g213ea2ce567_0_31" title="Illustration of a dashed line box "/>
            <p:cNvSpPr/>
            <p:nvPr/>
          </p:nvSpPr>
          <p:spPr>
            <a:xfrm>
              <a:off x="2477527" y="4353074"/>
              <a:ext cx="1806900" cy="202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050" lIns="87050" spcFirstLastPara="1" rIns="87050" wrap="square" tIns="87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p</a:t>
              </a:r>
              <a:endParaRPr b="1" i="0" sz="21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Illustration of a dashed black line box. Box is empty" id="58" name="Google Shape;58;g213ea2ce567_0_31" title="Illustration of a dashed line box "/>
            <p:cNvSpPr/>
            <p:nvPr/>
          </p:nvSpPr>
          <p:spPr>
            <a:xfrm>
              <a:off x="4442558" y="2129000"/>
              <a:ext cx="1806900" cy="202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050" lIns="87050" spcFirstLastPara="1" rIns="87050" wrap="square" tIns="87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t</a:t>
              </a:r>
              <a:endParaRPr b="1" i="0" sz="21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Illustration of a dashed black line box. Box is empty" id="59" name="Google Shape;59;g213ea2ce567_0_31" title="Illustration of a dashed line box "/>
            <p:cNvSpPr/>
            <p:nvPr/>
          </p:nvSpPr>
          <p:spPr>
            <a:xfrm>
              <a:off x="4442558" y="4353074"/>
              <a:ext cx="1806900" cy="202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050" lIns="87050" spcFirstLastPara="1" rIns="87050" wrap="square" tIns="87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i</a:t>
              </a:r>
              <a:endParaRPr b="1" i="0" sz="21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Illustration of a dashed black line box. Box is empty" id="60" name="Google Shape;60;g213ea2ce567_0_31" title="Illustration of a dashed line box "/>
            <p:cNvSpPr/>
            <p:nvPr/>
          </p:nvSpPr>
          <p:spPr>
            <a:xfrm>
              <a:off x="6407576" y="2129000"/>
              <a:ext cx="1806900" cy="202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050" lIns="87050" spcFirstLastPara="1" rIns="87050" wrap="square" tIns="87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s</a:t>
              </a:r>
              <a:endParaRPr b="1" i="0" sz="21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Illustration of a dashed black line box. Box is empty" id="61" name="Google Shape;61;g213ea2ce567_0_31" title="Illustration of a dashed line box "/>
            <p:cNvSpPr/>
            <p:nvPr/>
          </p:nvSpPr>
          <p:spPr>
            <a:xfrm>
              <a:off x="6407588" y="4353074"/>
              <a:ext cx="1806900" cy="202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050" lIns="87050" spcFirstLastPara="1" rIns="87050" wrap="square" tIns="87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a</a:t>
              </a:r>
              <a:endParaRPr b="1" i="0" sz="21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Illustration of a dashed black line box. Box is empty" id="62" name="Google Shape;62;g213ea2ce567_0_31" title="Illustration of a dashed line box "/>
            <p:cNvSpPr/>
            <p:nvPr/>
          </p:nvSpPr>
          <p:spPr>
            <a:xfrm>
              <a:off x="8372619" y="2129000"/>
              <a:ext cx="1806900" cy="202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050" lIns="87050" spcFirstLastPara="1" rIns="87050" wrap="square" tIns="87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i</a:t>
              </a:r>
              <a:endParaRPr b="1" i="0" sz="21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Illustration of a dashed black line box. Box is empty" id="63" name="Google Shape;63;g213ea2ce567_0_31" title="Illustration of a dashed line box "/>
            <p:cNvSpPr/>
            <p:nvPr/>
          </p:nvSpPr>
          <p:spPr>
            <a:xfrm>
              <a:off x="8372619" y="4353074"/>
              <a:ext cx="1806900" cy="202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050" lIns="87050" spcFirstLastPara="1" rIns="87050" wrap="square" tIns="87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s</a:t>
              </a:r>
              <a:endParaRPr b="1" i="0" sz="21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id="64" name="Google Shape;64;g213ea2ce567_0_31"/>
            <p:cNvSpPr txBox="1"/>
            <p:nvPr/>
          </p:nvSpPr>
          <p:spPr>
            <a:xfrm>
              <a:off x="512500" y="2481500"/>
              <a:ext cx="18069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a</a:t>
              </a:r>
              <a:endParaRPr sz="7400"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id="65" name="Google Shape;65;g213ea2ce567_0_31"/>
            <p:cNvSpPr txBox="1"/>
            <p:nvPr/>
          </p:nvSpPr>
          <p:spPr>
            <a:xfrm>
              <a:off x="2477525" y="2481500"/>
              <a:ext cx="18069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i</a:t>
              </a:r>
              <a:endParaRPr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</p:grpSp>
      <p:pic>
        <p:nvPicPr>
          <p:cNvPr descr="A talking lips icon showing that this activity includes speaking.&#10;&#10;" id="66" name="Google Shape;66;g213ea2ce567_0_31" title="A talking lips icon showing that this activity includes speaking.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7504" y="146304"/>
            <a:ext cx="77724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ured pencil icon showing that this activity includes colouring in.&#10;&#10;" id="67" name="Google Shape;67;g213ea2ce567_0_31" title="A coloured pencil icon showing that this activity includes colouring in."/>
          <p:cNvPicPr preferRelativeResize="0"/>
          <p:nvPr/>
        </p:nvPicPr>
        <p:blipFill rotWithShape="1">
          <a:blip r:embed="rId6">
            <a:alphaModFix/>
          </a:blip>
          <a:srcRect b="2015" l="0" r="0" t="2015"/>
          <a:stretch/>
        </p:blipFill>
        <p:spPr>
          <a:xfrm>
            <a:off x="8925330" y="146304"/>
            <a:ext cx="824621" cy="82295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13ea2ce567_0_31"/>
          <p:cNvSpPr txBox="1"/>
          <p:nvPr>
            <p:ph idx="4294967295" type="ctrTitle"/>
          </p:nvPr>
        </p:nvSpPr>
        <p:spPr>
          <a:xfrm>
            <a:off x="0" y="269275"/>
            <a:ext cx="10692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rPr lang="en" sz="2100">
                <a:highlight>
                  <a:schemeClr val="lt1"/>
                </a:highlight>
              </a:rPr>
              <a:t>Phonics: i as in it</a:t>
            </a:r>
            <a:endParaRPr b="1" i="0" sz="2100" u="none" cap="none" strike="noStrike">
              <a:highlight>
                <a:schemeClr val="lt1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t/>
            </a:r>
            <a:endParaRPr b="1" i="0" sz="2100" u="none" cap="none" strike="noStrike">
              <a:solidFill>
                <a:srgbClr val="292F33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ox outline for adding pictures within" id="73" name="Google Shape;73;g213ea2ce567_0_51" title="Box outline for adding pictures within"/>
          <p:cNvSpPr/>
          <p:nvPr/>
        </p:nvSpPr>
        <p:spPr>
          <a:xfrm>
            <a:off x="8362600" y="1485169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74" name="Google Shape;74;g213ea2ce567_0_51" title="Box outline for adding pictures within"/>
          <p:cNvSpPr/>
          <p:nvPr/>
        </p:nvSpPr>
        <p:spPr>
          <a:xfrm>
            <a:off x="6380725" y="1474919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75" name="Google Shape;75;g213ea2ce567_0_51" title="Box outline for adding pictures within"/>
          <p:cNvSpPr/>
          <p:nvPr/>
        </p:nvSpPr>
        <p:spPr>
          <a:xfrm>
            <a:off x="376750" y="1464631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76" name="Google Shape;76;g213ea2ce567_0_51" title="Box outline for adding pictures within"/>
          <p:cNvSpPr/>
          <p:nvPr/>
        </p:nvSpPr>
        <p:spPr>
          <a:xfrm>
            <a:off x="2416975" y="1464631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77" name="Google Shape;77;g213ea2ce567_0_51" title="Box outline for adding pictures within"/>
          <p:cNvSpPr/>
          <p:nvPr/>
        </p:nvSpPr>
        <p:spPr>
          <a:xfrm>
            <a:off x="6392600" y="3357468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78" name="Google Shape;78;g213ea2ce567_0_51" title="Box outline for adding pictures within"/>
          <p:cNvSpPr/>
          <p:nvPr/>
        </p:nvSpPr>
        <p:spPr>
          <a:xfrm>
            <a:off x="2405099" y="3347243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79" name="Google Shape;79;g213ea2ce567_0_51" title="Box outline for adding pictures within"/>
          <p:cNvSpPr/>
          <p:nvPr/>
        </p:nvSpPr>
        <p:spPr>
          <a:xfrm>
            <a:off x="8386350" y="3367743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80" name="Google Shape;80;g213ea2ce567_0_51" title="Box outline for adding pictures within"/>
          <p:cNvSpPr/>
          <p:nvPr/>
        </p:nvSpPr>
        <p:spPr>
          <a:xfrm>
            <a:off x="376775" y="3347243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13ea2ce567_0_51"/>
          <p:cNvSpPr txBox="1"/>
          <p:nvPr/>
        </p:nvSpPr>
        <p:spPr>
          <a:xfrm>
            <a:off x="457200" y="822954"/>
            <a:ext cx="9772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600">
                <a:latin typeface="Public Sans Light"/>
                <a:ea typeface="Public Sans Light"/>
                <a:cs typeface="Public Sans Light"/>
                <a:sym typeface="Public Sans Light"/>
              </a:rPr>
              <a:t>Colour the pictures that </a:t>
            </a:r>
            <a:r>
              <a:rPr b="1" lang="en" sz="1600">
                <a:latin typeface="Public Sans"/>
                <a:ea typeface="Public Sans"/>
                <a:cs typeface="Public Sans"/>
                <a:sym typeface="Public Sa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contain</a:t>
            </a:r>
            <a:r>
              <a:rPr lang="en" sz="1600">
                <a:latin typeface="Public Sans Light"/>
                <a:ea typeface="Public Sans Light"/>
                <a:cs typeface="Public Sans Light"/>
                <a:sym typeface="Public Sans Light"/>
              </a:rPr>
              <a:t> the </a:t>
            </a:r>
            <a:r>
              <a:rPr b="1" lang="en" sz="2200">
                <a:latin typeface="Public Sans"/>
                <a:ea typeface="Public Sans"/>
                <a:cs typeface="Public Sans"/>
                <a:sym typeface="Public Sans"/>
              </a:rPr>
              <a:t>i </a:t>
            </a:r>
            <a:r>
              <a:rPr lang="en" sz="1600">
                <a:latin typeface="Public Sans Light"/>
                <a:ea typeface="Public Sans Light"/>
                <a:cs typeface="Public Sans Light"/>
                <a:sym typeface="Public Sans Light"/>
              </a:rPr>
              <a:t>sound.</a:t>
            </a:r>
            <a:endParaRPr b="0" i="0" sz="16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2" name="Google Shape;82;g213ea2ce567_0_51"/>
          <p:cNvSpPr txBox="1"/>
          <p:nvPr/>
        </p:nvSpPr>
        <p:spPr>
          <a:xfrm>
            <a:off x="754300" y="7273900"/>
            <a:ext cx="9988200" cy="3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© State of New South Wales (Department of Education), 20</a:t>
            </a:r>
            <a:r>
              <a:rPr lang="en" sz="700">
                <a:latin typeface="Roboto"/>
                <a:ea typeface="Roboto"/>
                <a:cs typeface="Roboto"/>
                <a:sym typeface="Roboto"/>
              </a:rPr>
              <a:t>23</a:t>
            </a:r>
            <a:r>
              <a:rPr b="0" i="0" lang="en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Except for the Department of Education logo, other logos and trademark-protected material, this resource is licensed under the </a:t>
            </a:r>
            <a:r>
              <a:rPr b="0" i="0" lang="en" sz="7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 4.0 International Licence</a:t>
            </a:r>
            <a:endParaRPr b="0" i="0" sz="7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83" name="Google Shape;83;g213ea2ce567_0_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3" y="7346302"/>
            <a:ext cx="758952" cy="146304"/>
          </a:xfrm>
          <a:prstGeom prst="rect">
            <a:avLst/>
          </a:prstGeom>
          <a:noFill/>
          <a:ln>
            <a:noFill/>
          </a:ln>
        </p:spPr>
      </p:pic>
      <p:sp>
        <p:nvSpPr>
          <p:cNvPr descr="Box outline for adding pictures within" id="84" name="Google Shape;84;g213ea2ce567_0_51" title="Box outline for adding pictures within"/>
          <p:cNvSpPr/>
          <p:nvPr/>
        </p:nvSpPr>
        <p:spPr>
          <a:xfrm rot="-5400000">
            <a:off x="4361800" y="1265275"/>
            <a:ext cx="1883100" cy="985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13ea2ce567_0_51"/>
          <p:cNvSpPr txBox="1"/>
          <p:nvPr/>
        </p:nvSpPr>
        <p:spPr>
          <a:xfrm>
            <a:off x="2782950" y="5259350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ublic Sans Light"/>
                <a:ea typeface="Public Sans Light"/>
                <a:cs typeface="Public Sans Light"/>
                <a:sym typeface="Public Sans Light"/>
              </a:rPr>
              <a:t>Draw your own pictures that start with the </a:t>
            </a:r>
            <a:r>
              <a:rPr b="1" lang="en" sz="2100"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lang="en" sz="2100"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lang="en" sz="1600">
                <a:latin typeface="Public Sans Light"/>
                <a:ea typeface="Public Sans Light"/>
                <a:cs typeface="Public Sans Light"/>
                <a:sym typeface="Public Sans Light"/>
              </a:rPr>
              <a:t>sound.</a:t>
            </a:r>
            <a:endParaRPr sz="16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6" name="Google Shape;86;g213ea2ce567_0_51"/>
          <p:cNvSpPr txBox="1"/>
          <p:nvPr/>
        </p:nvSpPr>
        <p:spPr>
          <a:xfrm>
            <a:off x="4398850" y="1103627"/>
            <a:ext cx="17376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i</a:t>
            </a:r>
            <a:endParaRPr sz="13000"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pic>
        <p:nvPicPr>
          <p:cNvPr descr="A fish." id="87" name="Google Shape;87;g213ea2ce567_0_51" title="A fish.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4688" y="3522924"/>
            <a:ext cx="1434648" cy="1434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 apple." id="88" name="Google Shape;88;g213ea2ce567_0_51" title="An apple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738" y="1551369"/>
            <a:ext cx="15716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house." id="89" name="Google Shape;89;g213ea2ce567_0_51" title="A house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9326" y="1577269"/>
            <a:ext cx="1540399" cy="1540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alloon." id="90" name="Google Shape;90;g213ea2ce567_0_51" title="A balloon.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13338" y="3398469"/>
            <a:ext cx="1683625" cy="1683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ncil icon showing that this activity includes writing.&#10;&#10;" id="91" name="Google Shape;91;g213ea2ce567_0_51" title="A pencil icon showing that this activity includes writing.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749939" y="149314"/>
            <a:ext cx="822959" cy="822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ured pencil icon showing that this activity includes colouring in.&#10;&#10;" id="92" name="Google Shape;92;g213ea2ce567_0_51" title="A coloured pencil icon showing that this activity includes colouring in."/>
          <p:cNvPicPr preferRelativeResize="0"/>
          <p:nvPr/>
        </p:nvPicPr>
        <p:blipFill rotWithShape="1">
          <a:blip r:embed="rId10">
            <a:alphaModFix/>
          </a:blip>
          <a:srcRect b="2015" l="0" r="0" t="2015"/>
          <a:stretch/>
        </p:blipFill>
        <p:spPr>
          <a:xfrm>
            <a:off x="8925330" y="146304"/>
            <a:ext cx="824621" cy="82295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13ea2ce567_0_51"/>
          <p:cNvSpPr txBox="1"/>
          <p:nvPr>
            <p:ph idx="4294967295" type="ctrTitle"/>
          </p:nvPr>
        </p:nvSpPr>
        <p:spPr>
          <a:xfrm>
            <a:off x="125" y="269275"/>
            <a:ext cx="1069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rPr lang="en" sz="2100">
                <a:highlight>
                  <a:schemeClr val="lt1"/>
                </a:highlight>
              </a:rPr>
              <a:t>Phonics: i as in it</a:t>
            </a:r>
            <a:endParaRPr b="1" i="0" sz="2100" u="none" cap="none" strike="noStrike">
              <a:highlight>
                <a:schemeClr val="lt1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t/>
            </a:r>
            <a:endParaRPr b="1" i="0" sz="2100" u="none" cap="none" strike="noStrike">
              <a:solidFill>
                <a:srgbClr val="292F33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descr="An igloo." id="94" name="Google Shape;94;g213ea2ce567_0_51" title="An igloo.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6451" y="3420669"/>
            <a:ext cx="1598249" cy="1598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g." id="95" name="Google Shape;95;g213ea2ce567_0_51" title="A pig.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20101" y="1546419"/>
            <a:ext cx="1622599" cy="1622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ot of ink." id="96" name="Google Shape;96;g213ea2ce567_0_51" title="A pot of ink.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14312" y="1565718"/>
            <a:ext cx="1542926" cy="1542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fridge." id="97" name="Google Shape;97;g213ea2ce567_0_51" title="A fridge.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468699" y="3414593"/>
            <a:ext cx="1610401" cy="16104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Box outline for adding pictures within" id="98" name="Google Shape;98;g213ea2ce567_0_51" title="Box outline for adding pictures within"/>
          <p:cNvSpPr/>
          <p:nvPr/>
        </p:nvSpPr>
        <p:spPr>
          <a:xfrm>
            <a:off x="4398850" y="3347243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 iguana." id="99" name="Google Shape;99;g213ea2ce567_0_51" title="An iguana.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487213" y="3439356"/>
            <a:ext cx="1560875" cy="15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2de68672d_0_30"/>
          <p:cNvSpPr txBox="1"/>
          <p:nvPr/>
        </p:nvSpPr>
        <p:spPr>
          <a:xfrm>
            <a:off x="754300" y="7273900"/>
            <a:ext cx="9988200" cy="3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© State of New South Wales (Department of Education), 2023. Except for the Department of Education logo, other logos and trademark-protected material, this resource is licensed under the </a:t>
            </a:r>
            <a:r>
              <a:rPr b="0" i="0" lang="en" sz="7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 4.0 International Licence</a:t>
            </a:r>
            <a:endParaRPr b="0" i="0" sz="7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05" name="Google Shape;105;g232de68672d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3" y="7346302"/>
            <a:ext cx="758952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ured pencil icon showing that this activity includes colouring in and drawing." id="106" name="Google Shape;106;g232de68672d_0_30" title="A coloured pencil icon showing that this activity includes colouring in and drawing."/>
          <p:cNvPicPr preferRelativeResize="0"/>
          <p:nvPr/>
        </p:nvPicPr>
        <p:blipFill rotWithShape="1">
          <a:blip r:embed="rId5">
            <a:alphaModFix/>
          </a:blip>
          <a:srcRect b="2015" l="0" r="0" t="2015"/>
          <a:stretch/>
        </p:blipFill>
        <p:spPr>
          <a:xfrm>
            <a:off x="9611130" y="146304"/>
            <a:ext cx="824621" cy="822959"/>
          </a:xfrm>
          <a:prstGeom prst="rect">
            <a:avLst/>
          </a:prstGeom>
          <a:noFill/>
          <a:ln>
            <a:noFill/>
          </a:ln>
        </p:spPr>
      </p:pic>
      <p:sp>
        <p:nvSpPr>
          <p:cNvPr descr="Box outline for adding pictures within" id="107" name="Google Shape;107;g232de68672d_0_30" title="Box outline for adding pictures within"/>
          <p:cNvSpPr/>
          <p:nvPr/>
        </p:nvSpPr>
        <p:spPr>
          <a:xfrm rot="-5400000">
            <a:off x="4251100" y="1203425"/>
            <a:ext cx="2104500" cy="985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B5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32de68672d_0_30"/>
          <p:cNvSpPr txBox="1"/>
          <p:nvPr/>
        </p:nvSpPr>
        <p:spPr>
          <a:xfrm>
            <a:off x="2170950" y="5105400"/>
            <a:ext cx="6350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Draw </a:t>
            </a:r>
            <a:r>
              <a:rPr lang="en" sz="1600">
                <a:latin typeface="Public Sans Light"/>
                <a:ea typeface="Public Sans Light"/>
                <a:cs typeface="Public Sans Light"/>
                <a:sym typeface="Public Sans Light"/>
              </a:rPr>
              <a:t>a picture of something that starts with ‘i’.</a:t>
            </a:r>
            <a:endParaRPr b="0" i="0" sz="16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09" name="Google Shape;109;g232de68672d_0_30"/>
          <p:cNvSpPr txBox="1"/>
          <p:nvPr/>
        </p:nvSpPr>
        <p:spPr>
          <a:xfrm>
            <a:off x="457200" y="269275"/>
            <a:ext cx="977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" sz="2200">
                <a:highlight>
                  <a:schemeClr val="lt1"/>
                </a:highlight>
                <a:latin typeface="Public Sans"/>
                <a:ea typeface="Public Sans"/>
                <a:cs typeface="Public Sans"/>
                <a:sym typeface="Public Sans"/>
              </a:rPr>
              <a:t>Phonics: i as in it</a:t>
            </a:r>
            <a:endParaRPr b="1" sz="2200">
              <a:solidFill>
                <a:schemeClr val="dk1"/>
              </a:solidFill>
              <a:highlight>
                <a:srgbClr val="FFFF00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>
              <a:highlight>
                <a:srgbClr val="FFFFFF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>
              <a:solidFill>
                <a:srgbClr val="292F33"/>
              </a:solidFill>
              <a:highlight>
                <a:srgbClr val="FFFFFF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292F33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10" name="Google Shape;110;g232de68672d_0_30"/>
          <p:cNvSpPr txBox="1"/>
          <p:nvPr/>
        </p:nvSpPr>
        <p:spPr>
          <a:xfrm>
            <a:off x="457200" y="660935"/>
            <a:ext cx="9772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Colour </a:t>
            </a:r>
            <a:r>
              <a:rPr lang="en" sz="1600">
                <a:latin typeface="Public Sans Light"/>
                <a:ea typeface="Public Sans Light"/>
                <a:cs typeface="Public Sans Light"/>
                <a:sym typeface="Public Sans Light"/>
              </a:rPr>
              <a:t>in the</a:t>
            </a:r>
            <a:r>
              <a:rPr b="0" i="0" lang="en" sz="16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b="1" lang="en" sz="2200">
                <a:solidFill>
                  <a:srgbClr val="212121"/>
                </a:solidFill>
                <a:latin typeface="Public Sans"/>
                <a:ea typeface="Public Sans"/>
                <a:cs typeface="Public Sans"/>
                <a:sym typeface="Public Sans"/>
              </a:rPr>
              <a:t>i</a:t>
            </a:r>
            <a:r>
              <a:rPr b="1" i="0" lang="en" sz="2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b="0" i="0" lang="en" sz="16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in </a:t>
            </a:r>
            <a:r>
              <a:rPr lang="en" sz="1600">
                <a:latin typeface="Public Sans Light"/>
                <a:ea typeface="Public Sans Light"/>
                <a:cs typeface="Public Sans Light"/>
                <a:sym typeface="Public Sans Light"/>
              </a:rPr>
              <a:t>each </a:t>
            </a:r>
            <a:r>
              <a:rPr b="0" i="0" lang="en" sz="16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word.</a:t>
            </a:r>
            <a:endParaRPr b="0" i="0" sz="16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descr="Box outline for adding pictures within" id="111" name="Google Shape;111;g232de68672d_0_30" title="Box outline for adding pictures within"/>
          <p:cNvSpPr/>
          <p:nvPr/>
        </p:nvSpPr>
        <p:spPr>
          <a:xfrm>
            <a:off x="1264756" y="1394375"/>
            <a:ext cx="2041200" cy="2161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B5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112" name="Google Shape;112;g232de68672d_0_30" title="Box outline for adding pictures within"/>
          <p:cNvSpPr/>
          <p:nvPr/>
        </p:nvSpPr>
        <p:spPr>
          <a:xfrm>
            <a:off x="4325376" y="1394375"/>
            <a:ext cx="2041200" cy="2161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B5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g232de68672d_0_30"/>
          <p:cNvGrpSpPr/>
          <p:nvPr/>
        </p:nvGrpSpPr>
        <p:grpSpPr>
          <a:xfrm>
            <a:off x="4339368" y="3732423"/>
            <a:ext cx="2097076" cy="1106518"/>
            <a:chOff x="4339359" y="4959481"/>
            <a:chExt cx="2097076" cy="1280100"/>
          </a:xfrm>
        </p:grpSpPr>
        <p:sp>
          <p:nvSpPr>
            <p:cNvPr descr="The letter s" id="114" name="Google Shape;114;g232de68672d_0_30" title="The letter s"/>
            <p:cNvSpPr/>
            <p:nvPr/>
          </p:nvSpPr>
          <p:spPr>
            <a:xfrm>
              <a:off x="4339359" y="4959481"/>
              <a:ext cx="618000" cy="1280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B5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4300" lIns="87050" spcFirstLastPara="1" rIns="87050" wrap="square" tIns="87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6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p</a:t>
              </a:r>
              <a:endParaRPr b="0" i="0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The letter t" id="115" name="Google Shape;115;g232de68672d_0_30" title="The letter t"/>
            <p:cNvSpPr/>
            <p:nvPr/>
          </p:nvSpPr>
          <p:spPr>
            <a:xfrm>
              <a:off x="5078897" y="4959481"/>
              <a:ext cx="618000" cy="1280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B5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4300" lIns="87050" spcFirstLastPara="1" rIns="87050" wrap="square" tIns="87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6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i</a:t>
              </a:r>
              <a:endParaRPr b="0" i="0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The letter a" id="116" name="Google Shape;116;g232de68672d_0_30" title="The letter a"/>
            <p:cNvSpPr/>
            <p:nvPr/>
          </p:nvSpPr>
          <p:spPr>
            <a:xfrm>
              <a:off x="5818435" y="4959481"/>
              <a:ext cx="618000" cy="1280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B5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4300" lIns="87050" spcFirstLastPara="1" rIns="87050" wrap="square" tIns="87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6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n</a:t>
              </a:r>
              <a:endParaRPr b="0" i="0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</p:grpSp>
      <p:grpSp>
        <p:nvGrpSpPr>
          <p:cNvPr id="117" name="Google Shape;117;g232de68672d_0_30"/>
          <p:cNvGrpSpPr/>
          <p:nvPr/>
        </p:nvGrpSpPr>
        <p:grpSpPr>
          <a:xfrm>
            <a:off x="1225138" y="3732423"/>
            <a:ext cx="2120413" cy="1106518"/>
            <a:chOff x="458166" y="4800541"/>
            <a:chExt cx="2120413" cy="1280100"/>
          </a:xfrm>
        </p:grpSpPr>
        <p:sp>
          <p:nvSpPr>
            <p:cNvPr descr="The letter s" id="118" name="Google Shape;118;g232de68672d_0_30" title="The letter s"/>
            <p:cNvSpPr/>
            <p:nvPr/>
          </p:nvSpPr>
          <p:spPr>
            <a:xfrm>
              <a:off x="458166" y="4800541"/>
              <a:ext cx="618000" cy="1280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B5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4300" lIns="87050" spcFirstLastPara="1" rIns="87050" wrap="square" tIns="87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6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p</a:t>
              </a:r>
              <a:endParaRPr b="0" i="0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The letter a" id="119" name="Google Shape;119;g232de68672d_0_30" title="The letter a"/>
            <p:cNvSpPr/>
            <p:nvPr/>
          </p:nvSpPr>
          <p:spPr>
            <a:xfrm>
              <a:off x="1209373" y="4800541"/>
              <a:ext cx="618000" cy="1280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B5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4300" lIns="87050" spcFirstLastPara="1" rIns="87050" wrap="square" tIns="87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6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i</a:t>
              </a:r>
              <a:endParaRPr b="0" i="0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The letter t" id="120" name="Google Shape;120;g232de68672d_0_30" title="The letter t"/>
            <p:cNvSpPr/>
            <p:nvPr/>
          </p:nvSpPr>
          <p:spPr>
            <a:xfrm>
              <a:off x="1960579" y="4800541"/>
              <a:ext cx="618000" cy="1280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B5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4300" lIns="87050" spcFirstLastPara="1" rIns="87050" wrap="square" tIns="87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6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g</a:t>
              </a:r>
              <a:endParaRPr b="0" i="0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</p:grpSp>
      <p:grpSp>
        <p:nvGrpSpPr>
          <p:cNvPr id="121" name="Google Shape;121;g232de68672d_0_30"/>
          <p:cNvGrpSpPr/>
          <p:nvPr/>
        </p:nvGrpSpPr>
        <p:grpSpPr>
          <a:xfrm>
            <a:off x="7430283" y="3732423"/>
            <a:ext cx="2079438" cy="1106518"/>
            <a:chOff x="5568361" y="4995517"/>
            <a:chExt cx="2079438" cy="1280100"/>
          </a:xfrm>
        </p:grpSpPr>
        <p:sp>
          <p:nvSpPr>
            <p:cNvPr descr="The letter t" id="122" name="Google Shape;122;g232de68672d_0_30" title="The letter t"/>
            <p:cNvSpPr/>
            <p:nvPr/>
          </p:nvSpPr>
          <p:spPr>
            <a:xfrm>
              <a:off x="5568361" y="4995517"/>
              <a:ext cx="618000" cy="1280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B5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4300" lIns="87050" spcFirstLastPara="1" rIns="87050" wrap="square" tIns="87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6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s</a:t>
              </a:r>
              <a:endParaRPr b="0" i="0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The letter a" id="123" name="Google Shape;123;g232de68672d_0_30" title="The letter a"/>
            <p:cNvSpPr/>
            <p:nvPr/>
          </p:nvSpPr>
          <p:spPr>
            <a:xfrm>
              <a:off x="6299080" y="4995517"/>
              <a:ext cx="618000" cy="1280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B5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4300" lIns="87050" spcFirstLastPara="1" rIns="87050" wrap="square" tIns="87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6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i</a:t>
              </a:r>
              <a:endParaRPr b="0" i="0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descr="The letter s" id="124" name="Google Shape;124;g232de68672d_0_30" title="The letter s"/>
            <p:cNvSpPr/>
            <p:nvPr/>
          </p:nvSpPr>
          <p:spPr>
            <a:xfrm>
              <a:off x="7029799" y="4995517"/>
              <a:ext cx="618000" cy="12801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B55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4300" lIns="87050" spcFirstLastPara="1" rIns="87050" wrap="square" tIns="87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6400"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t</a:t>
              </a:r>
              <a:endParaRPr b="0" i="0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</p:grpSp>
      <p:sp>
        <p:nvSpPr>
          <p:cNvPr descr="Box outline for adding pictures within" id="125" name="Google Shape;125;g232de68672d_0_30" title="Box outline for adding pictures within"/>
          <p:cNvSpPr/>
          <p:nvPr/>
        </p:nvSpPr>
        <p:spPr>
          <a:xfrm>
            <a:off x="7386027" y="1394375"/>
            <a:ext cx="2041200" cy="2161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B55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g." id="126" name="Google Shape;126;g232de68672d_0_30" title="A pig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4752" y="1464061"/>
            <a:ext cx="1889099" cy="184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n." id="127" name="Google Shape;127;g232de68672d_0_30" title="A pin."/>
          <p:cNvPicPr preferRelativeResize="0"/>
          <p:nvPr/>
        </p:nvPicPr>
        <p:blipFill rotWithShape="1">
          <a:blip r:embed="rId7">
            <a:alphaModFix/>
          </a:blip>
          <a:srcRect b="1238" l="0" r="0" t="1238"/>
          <a:stretch/>
        </p:blipFill>
        <p:spPr>
          <a:xfrm>
            <a:off x="4325379" y="1458600"/>
            <a:ext cx="2041200" cy="199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32de68672d_0_30"/>
          <p:cNvPicPr preferRelativeResize="0"/>
          <p:nvPr/>
        </p:nvPicPr>
        <p:blipFill rotWithShape="1">
          <a:blip r:embed="rId8">
            <a:alphaModFix/>
          </a:blip>
          <a:srcRect b="0" l="3192" r="3192" t="0"/>
          <a:stretch/>
        </p:blipFill>
        <p:spPr>
          <a:xfrm>
            <a:off x="7538147" y="1469449"/>
            <a:ext cx="1863643" cy="199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SW DoE Interactive Lesson Template-01">
  <a:themeElements>
    <a:clrScheme name="Simple Light">
      <a:dk1>
        <a:srgbClr val="292F33"/>
      </a:dk1>
      <a:lt1>
        <a:srgbClr val="FFFFFF"/>
      </a:lt1>
      <a:dk2>
        <a:srgbClr val="4B555E"/>
      </a:dk2>
      <a:lt2>
        <a:srgbClr val="EEEEEE"/>
      </a:lt2>
      <a:accent1>
        <a:srgbClr val="0A7A52"/>
      </a:accent1>
      <a:accent2>
        <a:srgbClr val="1A71D8"/>
      </a:accent2>
      <a:accent3>
        <a:srgbClr val="8549DB"/>
      </a:accent3>
      <a:accent4>
        <a:srgbClr val="CC239C"/>
      </a:accent4>
      <a:accent5>
        <a:srgbClr val="D81813"/>
      </a:accent5>
      <a:accent6>
        <a:srgbClr val="F2CB2A"/>
      </a:accent6>
      <a:hlink>
        <a:srgbClr val="0A7A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