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9E23CEDC-30FD-4E5D-94FC-8F74A19BF098}">
          <p14:sldIdLst>
            <p14:sldId id="256"/>
            <p14:sldId id="257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>
        <p:scale>
          <a:sx n="50" d="100"/>
          <a:sy n="50" d="100"/>
        </p:scale>
        <p:origin x="336" y="5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BFE82-EE17-4A08-8575-F379B0694E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DF6FB-64BA-41C2-96B1-D57BE5AE2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36BAA-AC5B-417B-9A93-4E1BF1FC4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9DCD6-5302-48C3-BA3E-EEE22EE4C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8584A-E97A-49D8-B15D-BBE6E44FC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126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0CB36-BEEB-4A3B-BE55-E174AB4E2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7B49A-F7F9-4B7F-BFD7-C8B124EED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36DA9-8A06-47D1-AD35-B106D2498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4D245-FFD2-459C-BF85-2EFA2D68A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001FA-DA6E-43CA-A529-810646755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1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84C4A-0EDE-409E-B302-77E5B5D7D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15E8E-59DD-4D7C-B67D-D89A0DFAD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94F07-1B17-4B55-A128-3CBA43AE1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29E2D-F925-49CF-91F1-DD860027E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361A2-6BBA-4DE0-8286-A5C5EB3C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288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1D070-19C4-45A4-9898-C52D6A99F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E9BB0-11A7-48B5-9E0C-0BCF1292C7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9A4327-9EBE-445B-B24F-A4393AF7C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F2B56-F98D-4516-ACCD-24C7B4F70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168961-B8BB-4DBD-8E96-B38E74E94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C9AB4-DA3C-4641-8B24-871E3D59D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37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77A39-14A2-42A3-A7D4-61E82435B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627C8-3AD1-4F8B-86E6-E1E8D0D0E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9F6C0F-06BD-4E1F-8A62-2074E23D5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0D1470-2523-45EE-A343-4A547744C2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618802-2FB7-48B4-9281-CD127E29F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BF448C-B9A8-4A32-AB6D-9D14607E9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23DE24-48C8-40E9-A63D-3C24CA88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AD5E43-B412-4A06-ACE4-1A561143E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06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FC7CA-0029-4185-9B01-FEF3975BA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610396-EED9-4DF1-9911-BE7FF4A52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E2699-FAAB-4529-9C88-89340478E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04C883-2B66-4AA6-BEF2-5B5C3FBD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79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BC56A4-2D01-4377-9B89-7D270FB14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CD1E13-8BBC-49A6-A619-BF2E1802C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DFFEA3-DF62-472A-9C6C-C2D945994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545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757D0-A4EE-456B-ACB4-986FC90B9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23161-C27A-44F3-B7B3-F094B0F67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D5EE8-2958-4276-A4DF-383E8D7BC2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A77AC-F3C0-457B-9E0D-5C5BBABDE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717FDD-273B-4E42-A3A9-556C6D2C1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97C85-84BB-410D-B702-153EC4A25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239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D03E4-7BA5-4CF8-95D2-634C489D9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3F52CC-FF13-4242-AD57-340A2B0694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18D31-9F09-47A4-89E4-349BC9C289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A39692-F513-4D69-B896-7019510D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223D8-4897-4CA9-B851-23E0909B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2BA12-A596-495F-B771-3BBFCF9F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17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B65F-144C-418F-B7B2-25FFD8AA7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5FD2CE-F971-4AC1-9302-32D8A13CC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B7381-C524-43C3-BD5C-12E5F49B7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FDEC6-1802-4151-8202-903B12682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34C1F-64B7-41B4-B433-D86023AAA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150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ED5C2C-E2F3-4B8C-A3AF-A6B6A7024B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D0CD91-F564-4271-8A6B-E07294798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F34DE-6751-4766-B346-F9C0EFE8D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74788-48E3-4432-BE4B-0BBFA9CFD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A321D-5A29-4D3B-914D-BACAFC7E6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980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EE540D-A631-43B8-B7FE-340127589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1208BC-DAAA-4C42-85F2-AC01AD4E1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9B625-3366-48C4-9F83-4D8577EE3B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59B92-9EA7-46F0-9180-26D6D999E9A6}" type="datetimeFigureOut">
              <a:rPr lang="en-GB" smtClean="0"/>
              <a:t>27/05/2026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0591D-4312-4553-A0F0-03051B5C38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F49B7-947E-47E4-A5BD-A6FFC228E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14E68-C727-4B73-B2C3-C105FF23F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702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ebp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2BFD0B-274F-4103-B044-53F2F37FB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55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936F4F-4E56-4854-B2DE-0AE8EA849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950FC9-D886-3AF5-03B1-C2458FB52D62}"/>
              </a:ext>
            </a:extLst>
          </p:cNvPr>
          <p:cNvSpPr txBox="1"/>
          <p:nvPr/>
        </p:nvSpPr>
        <p:spPr>
          <a:xfrm>
            <a:off x="1947672" y="0"/>
            <a:ext cx="8851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G" sz="6000" dirty="0">
                <a:solidFill>
                  <a:schemeClr val="bg1"/>
                </a:solidFill>
                <a:latin typeface="Robinco" pitchFamily="50" charset="0"/>
              </a:rPr>
              <a:t>Seven feasts</a:t>
            </a:r>
            <a:r>
              <a:rPr lang="en-US" sz="6000" dirty="0">
                <a:solidFill>
                  <a:schemeClr val="bg1"/>
                </a:solidFill>
                <a:latin typeface="Robinco" pitchFamily="50" charset="0"/>
              </a:rPr>
              <a:t> of the Old </a:t>
            </a:r>
            <a:r>
              <a:rPr lang="en-US" sz="6000" dirty="0" err="1">
                <a:solidFill>
                  <a:schemeClr val="bg1"/>
                </a:solidFill>
                <a:latin typeface="Robinco" pitchFamily="50" charset="0"/>
              </a:rPr>
              <a:t>Testatment</a:t>
            </a:r>
            <a:endParaRPr lang="en-VG" sz="6000" dirty="0">
              <a:solidFill>
                <a:schemeClr val="bg1"/>
              </a:solidFill>
              <a:latin typeface="Robinco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44E70B-CB08-10EE-7F87-16165182D354}"/>
              </a:ext>
            </a:extLst>
          </p:cNvPr>
          <p:cNvSpPr txBox="1"/>
          <p:nvPr/>
        </p:nvSpPr>
        <p:spPr>
          <a:xfrm>
            <a:off x="1645920" y="876240"/>
            <a:ext cx="9153144" cy="57554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G" sz="3200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1. Passover</a:t>
            </a:r>
          </a:p>
          <a:p>
            <a:pPr>
              <a:lnSpc>
                <a:spcPct val="150000"/>
              </a:lnSpc>
            </a:pPr>
            <a:r>
              <a:rPr lang="en-VG" sz="3200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2. Unleavened bread</a:t>
            </a:r>
          </a:p>
          <a:p>
            <a:pPr>
              <a:lnSpc>
                <a:spcPct val="150000"/>
              </a:lnSpc>
            </a:pPr>
            <a:r>
              <a:rPr lang="en-VG" sz="3200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3. First fruits </a:t>
            </a:r>
            <a:endParaRPr lang="en-US" sz="3200" dirty="0">
              <a:solidFill>
                <a:schemeClr val="accent4"/>
              </a:solidFill>
              <a:latin typeface="Poppins" panose="00000800000000000000" pitchFamily="2" charset="0"/>
              <a:cs typeface="Poppins" panose="000008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VG" sz="3200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4. Pentecost</a:t>
            </a:r>
          </a:p>
          <a:p>
            <a:pPr>
              <a:lnSpc>
                <a:spcPct val="150000"/>
              </a:lnSpc>
            </a:pPr>
            <a:r>
              <a:rPr lang="en-VG" sz="3200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5. Trumpets</a:t>
            </a:r>
          </a:p>
          <a:p>
            <a:pPr>
              <a:lnSpc>
                <a:spcPct val="150000"/>
              </a:lnSpc>
            </a:pPr>
            <a:r>
              <a:rPr lang="en-VG" sz="3200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6. Day of Atonement </a:t>
            </a:r>
          </a:p>
          <a:p>
            <a:pPr>
              <a:lnSpc>
                <a:spcPct val="150000"/>
              </a:lnSpc>
            </a:pPr>
            <a:r>
              <a:rPr lang="en-VG" sz="3200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7. Tabernacles </a:t>
            </a:r>
          </a:p>
          <a:p>
            <a:endParaRPr lang="en-VG" sz="3200" dirty="0">
              <a:solidFill>
                <a:schemeClr val="accent4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FF097C2-9E59-055C-66C3-7933B443809B}"/>
              </a:ext>
            </a:extLst>
          </p:cNvPr>
          <p:cNvSpPr/>
          <p:nvPr/>
        </p:nvSpPr>
        <p:spPr>
          <a:xfrm>
            <a:off x="7397496" y="1179576"/>
            <a:ext cx="2834640" cy="1289304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VG"/>
          </a:p>
        </p:txBody>
      </p:sp>
    </p:spTree>
    <p:extLst>
      <p:ext uri="{BB962C8B-B14F-4D97-AF65-F5344CB8AC3E}">
        <p14:creationId xmlns:p14="http://schemas.microsoft.com/office/powerpoint/2010/main" val="328083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8C3EB4-C2DA-4E4C-86AE-20E699481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5DDD8E-C9BF-2AE8-C5F4-FD06437320E8}"/>
              </a:ext>
            </a:extLst>
          </p:cNvPr>
          <p:cNvSpPr/>
          <p:nvPr/>
        </p:nvSpPr>
        <p:spPr>
          <a:xfrm>
            <a:off x="1435608" y="1636776"/>
            <a:ext cx="2706624" cy="1188720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VG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AF7C5C-19CA-797F-A83B-83964FF2F5BA}"/>
              </a:ext>
            </a:extLst>
          </p:cNvPr>
          <p:cNvSpPr txBox="1"/>
          <p:nvPr/>
        </p:nvSpPr>
        <p:spPr>
          <a:xfrm>
            <a:off x="704088" y="1417320"/>
            <a:ext cx="4718304" cy="3715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G" sz="3200" dirty="0">
                <a:solidFill>
                  <a:schemeClr val="bg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 Pentecost of the Old Covenant was an event but that of the New covenant is an experience.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3EFB5F-E015-DA3E-FAF3-42F64B2A8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395" y="864326"/>
            <a:ext cx="6905606" cy="512934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161615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8C3EB4-C2DA-4E4C-86AE-20E699481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EA5E3-FFCB-AAC0-C4DC-964198FC451E}"/>
              </a:ext>
            </a:extLst>
          </p:cNvPr>
          <p:cNvSpPr txBox="1"/>
          <p:nvPr/>
        </p:nvSpPr>
        <p:spPr>
          <a:xfrm>
            <a:off x="1185333" y="982134"/>
            <a:ext cx="5842000" cy="4665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Robinco" pitchFamily="50" charset="0"/>
              </a:rPr>
              <a:t>Joel 2:28-29</a:t>
            </a:r>
          </a:p>
          <a:p>
            <a:endParaRPr lang="en-US" sz="1200" dirty="0">
              <a:latin typeface="Robinco" pitchFamily="50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And it shall come to pass afterward, that I will </a:t>
            </a:r>
            <a:r>
              <a:rPr lang="en-US" sz="2000" dirty="0">
                <a:solidFill>
                  <a:schemeClr val="bg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pour out my spirit</a:t>
            </a:r>
            <a:r>
              <a:rPr lang="en-US" sz="2000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 upon all flesh; and your sons and your daughters shall prophesy, your old men shall dream dreams, your young men shall see visions: 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And also upon the servants and upon the handmaids in those days will I pour out my spirit.</a:t>
            </a:r>
            <a:endParaRPr lang="en-VG" sz="2000" dirty="0">
              <a:solidFill>
                <a:schemeClr val="accent4"/>
              </a:solidFill>
              <a:latin typeface="Poppins" panose="00000800000000000000" pitchFamily="2" charset="0"/>
              <a:cs typeface="Poppins" panose="000008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62FE3F-479B-D2E2-6670-C0A90248ADA0}"/>
              </a:ext>
            </a:extLst>
          </p:cNvPr>
          <p:cNvSpPr txBox="1"/>
          <p:nvPr/>
        </p:nvSpPr>
        <p:spPr>
          <a:xfrm>
            <a:off x="8424333" y="4826578"/>
            <a:ext cx="3149599" cy="1167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1. </a:t>
            </a:r>
            <a:r>
              <a:rPr lang="en-VG" sz="18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Ruin of Isreal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2. </a:t>
            </a:r>
            <a:r>
              <a:rPr lang="en-VG" sz="18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Restoration of Israel</a:t>
            </a:r>
          </a:p>
          <a:p>
            <a:pPr>
              <a:buNone/>
            </a:pPr>
            <a:r>
              <a:rPr lang="en-US" sz="18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3. </a:t>
            </a:r>
            <a:r>
              <a:rPr lang="en-VG" sz="18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Revival of Israel </a:t>
            </a:r>
            <a:endParaRPr lang="en-VG" dirty="0">
              <a:solidFill>
                <a:schemeClr val="bg1"/>
              </a:solidFill>
              <a:latin typeface="Poppins" panose="00000800000000000000" pitchFamily="2" charset="0"/>
              <a:cs typeface="Poppins" panose="000008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22A662-F634-DF8F-6BD2-AF535EC9C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867" y="1049866"/>
            <a:ext cx="3505199" cy="350519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54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8C3EB4-C2DA-4E4C-86AE-20E699481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309AE9-CB4E-9ACD-D1A1-06496814E222}"/>
              </a:ext>
            </a:extLst>
          </p:cNvPr>
          <p:cNvSpPr txBox="1"/>
          <p:nvPr/>
        </p:nvSpPr>
        <p:spPr>
          <a:xfrm>
            <a:off x="1041400" y="1485054"/>
            <a:ext cx="5647267" cy="4168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buNone/>
            </a:pPr>
            <a:r>
              <a:rPr lang="en-VG" sz="36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Pentecost is a progression from </a:t>
            </a:r>
            <a:r>
              <a:rPr lang="en-US" sz="36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a </a:t>
            </a:r>
            <a:r>
              <a:rPr lang="en-VG" sz="3600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promise</a:t>
            </a:r>
            <a:r>
              <a:rPr lang="en-VG" sz="36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 to</a:t>
            </a:r>
            <a:r>
              <a:rPr lang="en-US" sz="36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 a</a:t>
            </a:r>
            <a:r>
              <a:rPr lang="en-VG" sz="36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 </a:t>
            </a:r>
            <a:r>
              <a:rPr lang="en-VG" sz="3600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release</a:t>
            </a:r>
            <a:r>
              <a:rPr lang="en-VG" sz="36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 and from </a:t>
            </a:r>
            <a:r>
              <a:rPr lang="en-VG" sz="3600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obedience</a:t>
            </a:r>
            <a:r>
              <a:rPr lang="en-VG" sz="36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 to </a:t>
            </a:r>
            <a:r>
              <a:rPr lang="en-VG" sz="3600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experience</a:t>
            </a:r>
            <a:r>
              <a:rPr lang="en-VG" sz="36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.</a:t>
            </a:r>
            <a:endParaRPr lang="en-US" sz="3600" kern="100" dirty="0">
              <a:solidFill>
                <a:schemeClr val="bg1"/>
              </a:solidFill>
              <a:effectLst/>
              <a:latin typeface="Poppins" panose="00000800000000000000" pitchFamily="2" charset="0"/>
              <a:ea typeface="Calibri" panose="020F0502020204030204" pitchFamily="34" charset="0"/>
              <a:cs typeface="Poppins" panose="000008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0F3343-EE44-128D-A68C-AFEAF7A13122}"/>
              </a:ext>
            </a:extLst>
          </p:cNvPr>
          <p:cNvSpPr txBox="1"/>
          <p:nvPr/>
        </p:nvSpPr>
        <p:spPr>
          <a:xfrm>
            <a:off x="2290233" y="129883"/>
            <a:ext cx="7611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Robinco" pitchFamily="50" charset="0"/>
              </a:rPr>
              <a:t>The Promised Holy Spirit</a:t>
            </a:r>
            <a:endParaRPr lang="en-VG" sz="4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C2F794-AFE5-01A3-33F2-6273B9B70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9"/>
          <a:stretch>
            <a:fillRect/>
          </a:stretch>
        </p:blipFill>
        <p:spPr>
          <a:xfrm>
            <a:off x="8133205" y="-217352"/>
            <a:ext cx="4253528" cy="7187032"/>
          </a:xfrm>
          <a:prstGeom prst="round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71FEED-E2A6-2708-8F90-C50E07CC89CD}"/>
              </a:ext>
            </a:extLst>
          </p:cNvPr>
          <p:cNvSpPr txBox="1"/>
          <p:nvPr/>
        </p:nvSpPr>
        <p:spPr>
          <a:xfrm>
            <a:off x="1102783" y="5886612"/>
            <a:ext cx="6235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VG" dirty="0">
                <a:solidFill>
                  <a:schemeClr val="bg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Acts 1:4-8, Luke 24 :49, Acts 2:1-4</a:t>
            </a:r>
          </a:p>
        </p:txBody>
      </p:sp>
    </p:spTree>
    <p:extLst>
      <p:ext uri="{BB962C8B-B14F-4D97-AF65-F5344CB8AC3E}">
        <p14:creationId xmlns:p14="http://schemas.microsoft.com/office/powerpoint/2010/main" val="4180327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8C3EB4-C2DA-4E4C-86AE-20E699481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E90B8A-F019-EF9C-81D3-81486024AF67}"/>
              </a:ext>
            </a:extLst>
          </p:cNvPr>
          <p:cNvSpPr txBox="1"/>
          <p:nvPr/>
        </p:nvSpPr>
        <p:spPr>
          <a:xfrm>
            <a:off x="1193800" y="1587500"/>
            <a:ext cx="5854700" cy="3237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VG" sz="3200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The purpose of God for Pentecost is to </a:t>
            </a:r>
            <a:r>
              <a:rPr lang="en-VG" sz="32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establish</a:t>
            </a:r>
            <a:r>
              <a:rPr lang="en-VG" sz="3200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 heaven on earth and</a:t>
            </a:r>
            <a:r>
              <a:rPr lang="en-US" sz="3200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 to</a:t>
            </a:r>
            <a:r>
              <a:rPr lang="en-VG" sz="3200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 cause man to experience the </a:t>
            </a:r>
            <a:r>
              <a:rPr lang="en-VG" sz="32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powers of the age to come.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9E4F03-BA4D-BACB-D85D-55772124F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633" y="-277744"/>
            <a:ext cx="4978400" cy="74134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47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8C3EB4-C2DA-4E4C-86AE-20E699481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035AAD-0F57-5540-F2B6-E8487DFA3BBD}"/>
              </a:ext>
            </a:extLst>
          </p:cNvPr>
          <p:cNvSpPr txBox="1"/>
          <p:nvPr/>
        </p:nvSpPr>
        <p:spPr>
          <a:xfrm>
            <a:off x="2455333" y="496135"/>
            <a:ext cx="6968067" cy="807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800" kern="100" dirty="0">
                <a:solidFill>
                  <a:schemeClr val="bg1"/>
                </a:solidFill>
                <a:effectLst/>
                <a:latin typeface="Robinco" pitchFamily="50" charset="0"/>
                <a:ea typeface="Calibri" panose="020F0502020204030204" pitchFamily="34" charset="0"/>
                <a:cs typeface="Poppins" panose="00000800000000000000" pitchFamily="2" charset="0"/>
              </a:rPr>
              <a:t>Realities of the Pentecost experience</a:t>
            </a:r>
            <a:endParaRPr lang="en-VG" sz="4800" kern="100" dirty="0">
              <a:solidFill>
                <a:schemeClr val="bg1"/>
              </a:solidFill>
              <a:effectLst/>
              <a:latin typeface="Robinco" pitchFamily="50" charset="0"/>
              <a:ea typeface="Calibri" panose="020F0502020204030204" pitchFamily="34" charset="0"/>
              <a:cs typeface="Poppins" panose="000008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2C0E92-388B-3134-4B7F-985231A4B0D2}"/>
              </a:ext>
            </a:extLst>
          </p:cNvPr>
          <p:cNvSpPr txBox="1"/>
          <p:nvPr/>
        </p:nvSpPr>
        <p:spPr>
          <a:xfrm>
            <a:off x="876297" y="1642533"/>
            <a:ext cx="3953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1. Supernatural manifestation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640C5A-205C-FE03-DB28-9837DCC4AC83}"/>
              </a:ext>
            </a:extLst>
          </p:cNvPr>
          <p:cNvSpPr txBox="1"/>
          <p:nvPr/>
        </p:nvSpPr>
        <p:spPr>
          <a:xfrm>
            <a:off x="1011765" y="3856627"/>
            <a:ext cx="3327402" cy="1180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2. </a:t>
            </a:r>
            <a:r>
              <a:rPr lang="en-VG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Prayer and the word</a:t>
            </a:r>
            <a:endParaRPr lang="en-US" dirty="0">
              <a:solidFill>
                <a:schemeClr val="accent4"/>
              </a:solidFill>
              <a:latin typeface="Poppins" panose="00000800000000000000" pitchFamily="2" charset="0"/>
              <a:cs typeface="Poppins" panose="00000800000000000000" pitchFamily="2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VG" sz="1200" dirty="0">
                <a:solidFill>
                  <a:schemeClr val="bg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Pentecost is birthed by prayer, </a:t>
            </a:r>
            <a:r>
              <a:rPr lang="en-VG" sz="1200" dirty="0" err="1">
                <a:solidFill>
                  <a:schemeClr val="bg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fueled</a:t>
            </a:r>
            <a:r>
              <a:rPr lang="en-VG" sz="1200" dirty="0">
                <a:solidFill>
                  <a:schemeClr val="bg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 by prayer and propelled by prayer.</a:t>
            </a:r>
            <a:endParaRPr lang="en-US" sz="1200" dirty="0">
              <a:solidFill>
                <a:schemeClr val="bg1"/>
              </a:solidFill>
              <a:latin typeface="Poppins" panose="00000800000000000000" pitchFamily="2" charset="0"/>
              <a:cs typeface="Poppins" panose="00000800000000000000" pitchFamily="2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The word of God prevailed in Ephesus.</a:t>
            </a:r>
            <a:endParaRPr lang="en-VG" sz="1200" dirty="0">
              <a:solidFill>
                <a:schemeClr val="bg1"/>
              </a:solidFill>
              <a:latin typeface="Poppins" panose="00000800000000000000" pitchFamily="2" charset="0"/>
              <a:cs typeface="Poppins" panose="000008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FA8279-55CE-D3CD-5C70-C21502DBBFF7}"/>
              </a:ext>
            </a:extLst>
          </p:cNvPr>
          <p:cNvSpPr txBox="1"/>
          <p:nvPr/>
        </p:nvSpPr>
        <p:spPr>
          <a:xfrm>
            <a:off x="7846481" y="1642533"/>
            <a:ext cx="19134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VG" dirty="0">
                <a:solidFill>
                  <a:schemeClr val="accent4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3. Witnessing</a:t>
            </a:r>
            <a:endParaRPr lang="en-US" dirty="0">
              <a:solidFill>
                <a:schemeClr val="accent4"/>
              </a:solidFill>
              <a:latin typeface="Poppins" panose="00000800000000000000" pitchFamily="2" charset="0"/>
              <a:cs typeface="Poppins" panose="000008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E519F8-EF20-5507-29C4-EC0B8A79CAB4}"/>
              </a:ext>
            </a:extLst>
          </p:cNvPr>
          <p:cNvSpPr txBox="1"/>
          <p:nvPr/>
        </p:nvSpPr>
        <p:spPr>
          <a:xfrm>
            <a:off x="7926915" y="3891004"/>
            <a:ext cx="1752599" cy="379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4. Fellowship</a:t>
            </a:r>
            <a:endParaRPr lang="en-VG" sz="1800" kern="100" dirty="0">
              <a:solidFill>
                <a:schemeClr val="accent4"/>
              </a:solidFill>
              <a:effectLst/>
              <a:latin typeface="Poppins" panose="00000800000000000000" pitchFamily="2" charset="0"/>
              <a:ea typeface="Calibri" panose="020F0502020204030204" pitchFamily="34" charset="0"/>
              <a:cs typeface="Poppins" panose="00000800000000000000" pitchFamily="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B5F2F0B-90C1-0543-68F1-8C02E66240C9}"/>
              </a:ext>
            </a:extLst>
          </p:cNvPr>
          <p:cNvSpPr/>
          <p:nvPr/>
        </p:nvSpPr>
        <p:spPr>
          <a:xfrm>
            <a:off x="736597" y="3733799"/>
            <a:ext cx="4233334" cy="1481668"/>
          </a:xfrm>
          <a:prstGeom prst="roundRect">
            <a:avLst>
              <a:gd name="adj" fmla="val 31761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G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A12C5E6-5AF6-FE69-55E7-DA84137AD678}"/>
              </a:ext>
            </a:extLst>
          </p:cNvPr>
          <p:cNvSpPr/>
          <p:nvPr/>
        </p:nvSpPr>
        <p:spPr>
          <a:xfrm>
            <a:off x="6686550" y="1580371"/>
            <a:ext cx="4233334" cy="1481668"/>
          </a:xfrm>
          <a:prstGeom prst="roundRect">
            <a:avLst>
              <a:gd name="adj" fmla="val 31761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G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FD58AFB-3095-85F1-3583-F0C340CEB221}"/>
              </a:ext>
            </a:extLst>
          </p:cNvPr>
          <p:cNvSpPr/>
          <p:nvPr/>
        </p:nvSpPr>
        <p:spPr>
          <a:xfrm>
            <a:off x="728131" y="1486755"/>
            <a:ext cx="4233334" cy="1481668"/>
          </a:xfrm>
          <a:prstGeom prst="roundRect">
            <a:avLst>
              <a:gd name="adj" fmla="val 31761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G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017978D-3EDE-F831-CE62-FF190E66091A}"/>
              </a:ext>
            </a:extLst>
          </p:cNvPr>
          <p:cNvSpPr/>
          <p:nvPr/>
        </p:nvSpPr>
        <p:spPr>
          <a:xfrm>
            <a:off x="6776513" y="3749242"/>
            <a:ext cx="4233334" cy="1481668"/>
          </a:xfrm>
          <a:prstGeom prst="roundRect">
            <a:avLst>
              <a:gd name="adj" fmla="val 31761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G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4D9F41-897D-211D-61D6-25BC780A171C}"/>
              </a:ext>
            </a:extLst>
          </p:cNvPr>
          <p:cNvSpPr txBox="1"/>
          <p:nvPr/>
        </p:nvSpPr>
        <p:spPr>
          <a:xfrm>
            <a:off x="7368117" y="2265250"/>
            <a:ext cx="35517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Declaring </a:t>
            </a:r>
            <a:r>
              <a:rPr lang="en-VG" sz="1400" dirty="0">
                <a:solidFill>
                  <a:schemeClr val="bg1"/>
                </a:solidFill>
                <a:latin typeface="Poppins" panose="00000800000000000000" pitchFamily="2" charset="0"/>
                <a:cs typeface="Poppins" panose="00000800000000000000" pitchFamily="2" charset="0"/>
              </a:rPr>
              <a:t>boldly with evidence  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DC3C71-3D5C-F2D5-6FE3-9E447690A96A}"/>
              </a:ext>
            </a:extLst>
          </p:cNvPr>
          <p:cNvSpPr txBox="1"/>
          <p:nvPr/>
        </p:nvSpPr>
        <p:spPr>
          <a:xfrm>
            <a:off x="851441" y="2022211"/>
            <a:ext cx="39539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VG" sz="12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The infilling of the Spirit is an initiation into the realm of power. Tongues speaking is not Pentecost in </a:t>
            </a:r>
            <a:r>
              <a:rPr lang="en-US" sz="12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itself</a:t>
            </a:r>
            <a:r>
              <a:rPr lang="en-VG" sz="12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, it is the beginning </a:t>
            </a:r>
            <a:r>
              <a:rPr lang="en-US" sz="12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of Pentecost.</a:t>
            </a:r>
            <a:endParaRPr lang="en-VG" sz="1200" dirty="0">
              <a:solidFill>
                <a:schemeClr val="bg1"/>
              </a:solidFill>
              <a:latin typeface="Poppins" panose="00000800000000000000" pitchFamily="2" charset="0"/>
              <a:cs typeface="Poppins" panose="00000800000000000000" pitchFamily="2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89A384D-2D2E-CAFD-A5DD-A038A1478642}"/>
              </a:ext>
            </a:extLst>
          </p:cNvPr>
          <p:cNvSpPr/>
          <p:nvPr/>
        </p:nvSpPr>
        <p:spPr>
          <a:xfrm rot="1134158">
            <a:off x="13296900" y="-849561"/>
            <a:ext cx="5626100" cy="782320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G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54C710-C561-5542-897F-3ED82D10C07D}"/>
              </a:ext>
            </a:extLst>
          </p:cNvPr>
          <p:cNvSpPr txBox="1"/>
          <p:nvPr/>
        </p:nvSpPr>
        <p:spPr>
          <a:xfrm>
            <a:off x="7556482" y="4370501"/>
            <a:ext cx="96393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VG" sz="14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Consecration is not isolation</a:t>
            </a:r>
            <a:endParaRPr lang="en-VG" sz="1400" dirty="0">
              <a:solidFill>
                <a:schemeClr val="bg1"/>
              </a:solidFill>
              <a:latin typeface="Poppins" panose="00000800000000000000" pitchFamily="2" charset="0"/>
              <a:cs typeface="Poppins" panose="000008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41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8C3EB4-C2DA-4E4C-86AE-20E699481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E27F922-7899-E3F6-FA50-C0F9CCE6C263}"/>
              </a:ext>
            </a:extLst>
          </p:cNvPr>
          <p:cNvSpPr/>
          <p:nvPr/>
        </p:nvSpPr>
        <p:spPr>
          <a:xfrm>
            <a:off x="-2057400" y="-698500"/>
            <a:ext cx="5626100" cy="782320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45EB5E-DA3A-5E49-146D-A488992CCEE8}"/>
              </a:ext>
            </a:extLst>
          </p:cNvPr>
          <p:cNvSpPr txBox="1"/>
          <p:nvPr/>
        </p:nvSpPr>
        <p:spPr>
          <a:xfrm>
            <a:off x="114300" y="1261227"/>
            <a:ext cx="3454400" cy="4335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VG" sz="6600" kern="100" dirty="0">
                <a:solidFill>
                  <a:schemeClr val="accent4"/>
                </a:solidFill>
                <a:effectLst/>
                <a:latin typeface="Robinco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Sustaining the Pentecostal experience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97E81D-0422-E09E-31EE-05E1CFF316A0}"/>
              </a:ext>
            </a:extLst>
          </p:cNvPr>
          <p:cNvSpPr txBox="1"/>
          <p:nvPr/>
        </p:nvSpPr>
        <p:spPr>
          <a:xfrm>
            <a:off x="4053415" y="364066"/>
            <a:ext cx="3454399" cy="2055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VG" sz="24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Whatever initiated a move of God must be maintained to sustain the move of God.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197FC2-DF22-EB6E-19C4-C6EA7A346426}"/>
              </a:ext>
            </a:extLst>
          </p:cNvPr>
          <p:cNvSpPr txBox="1"/>
          <p:nvPr/>
        </p:nvSpPr>
        <p:spPr>
          <a:xfrm>
            <a:off x="3625850" y="0"/>
            <a:ext cx="7234766" cy="1521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9600" kern="100" dirty="0">
                <a:solidFill>
                  <a:schemeClr val="accent4"/>
                </a:solidFill>
                <a:effectLst/>
                <a:latin typeface="Robinco" pitchFamily="50" charset="0"/>
                <a:ea typeface="Calibri" panose="020F0502020204030204" pitchFamily="34" charset="0"/>
                <a:cs typeface="Poppins" panose="00000800000000000000" pitchFamily="2" charset="0"/>
              </a:rPr>
              <a:t>“</a:t>
            </a:r>
            <a:endParaRPr lang="en-VG" sz="9600" kern="100" dirty="0">
              <a:solidFill>
                <a:schemeClr val="accent4"/>
              </a:solidFill>
              <a:effectLst/>
              <a:latin typeface="Robinco" pitchFamily="50" charset="0"/>
              <a:ea typeface="Calibri" panose="020F0502020204030204" pitchFamily="34" charset="0"/>
              <a:cs typeface="Poppins" panose="000008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4C20E6-E993-82A5-B3C0-EF9596989EE6}"/>
              </a:ext>
            </a:extLst>
          </p:cNvPr>
          <p:cNvSpPr txBox="1"/>
          <p:nvPr/>
        </p:nvSpPr>
        <p:spPr>
          <a:xfrm>
            <a:off x="4152901" y="2907446"/>
            <a:ext cx="7234766" cy="77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VG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 1. WAITING</a:t>
            </a:r>
            <a:endParaRPr lang="en-US" kern="100" dirty="0">
              <a:solidFill>
                <a:schemeClr val="accent4"/>
              </a:solidFill>
              <a:effectLst/>
              <a:latin typeface="Poppins" panose="00000800000000000000" pitchFamily="2" charset="0"/>
              <a:ea typeface="Calibri" panose="020F0502020204030204" pitchFamily="34" charset="0"/>
              <a:cs typeface="Poppins" panose="00000800000000000000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Prayer</a:t>
            </a:r>
            <a:r>
              <a:rPr lang="en-US" kern="100" dirty="0">
                <a:solidFill>
                  <a:schemeClr val="bg1"/>
                </a:solidFill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 and fasting coupled with the word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00BDB8-39B2-F50B-7E01-9BEA8DC45365}"/>
              </a:ext>
            </a:extLst>
          </p:cNvPr>
          <p:cNvSpPr txBox="1"/>
          <p:nvPr/>
        </p:nvSpPr>
        <p:spPr>
          <a:xfrm>
            <a:off x="4152901" y="4249733"/>
            <a:ext cx="7234766" cy="778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VG" sz="1800" kern="100" dirty="0">
                <a:solidFill>
                  <a:schemeClr val="accent4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2. FAITH AND BOLDNESS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VG" sz="1800" kern="100" dirty="0">
                <a:solidFill>
                  <a:schemeClr val="bg1"/>
                </a:solidFill>
                <a:effectLst/>
                <a:latin typeface="Poppins" panose="00000800000000000000" pitchFamily="2" charset="0"/>
                <a:ea typeface="Calibri" panose="020F0502020204030204" pitchFamily="34" charset="0"/>
                <a:cs typeface="Poppins" panose="00000800000000000000" pitchFamily="2" charset="0"/>
              </a:rPr>
              <a:t>Faith is the vehicle that drives supernatural manifestations.</a:t>
            </a:r>
          </a:p>
        </p:txBody>
      </p:sp>
    </p:spTree>
    <p:extLst>
      <p:ext uri="{BB962C8B-B14F-4D97-AF65-F5344CB8AC3E}">
        <p14:creationId xmlns:p14="http://schemas.microsoft.com/office/powerpoint/2010/main" val="6751090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310</Words>
  <Application>Microsoft Office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Poppins</vt:lpstr>
      <vt:lpstr>Robinco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Kwaku Adomako</dc:creator>
  <cp:lastModifiedBy>Daniel Aidoo</cp:lastModifiedBy>
  <cp:revision>6</cp:revision>
  <dcterms:created xsi:type="dcterms:W3CDTF">2026-05-27T15:38:45Z</dcterms:created>
  <dcterms:modified xsi:type="dcterms:W3CDTF">2026-05-27T16:44:31Z</dcterms:modified>
</cp:coreProperties>
</file>