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f645754f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f645754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df645754f5_0_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df645754f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142625" y="9232482"/>
            <a:ext cx="7487153" cy="391991"/>
            <a:chOff x="0" y="9175900"/>
            <a:chExt cx="7772400" cy="406925"/>
          </a:xfrm>
        </p:grpSpPr>
        <p:sp>
          <p:nvSpPr>
            <p:cNvPr id="55" name="Google Shape;55;p13"/>
            <p:cNvSpPr txBox="1"/>
            <p:nvPr/>
          </p:nvSpPr>
          <p:spPr>
            <a:xfrm>
              <a:off x="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Plant Adaptations</a:t>
              </a:r>
              <a:endParaRPr sz="900">
                <a:solidFill>
                  <a:schemeClr val="dk1"/>
                </a:solidFill>
              </a:endParaRPr>
            </a:p>
            <a:p>
              <a:pPr indent="0" lvl="0" marL="0" rtl="0" algn="ctr">
                <a:spcBef>
                  <a:spcPts val="0"/>
                </a:spcBef>
                <a:spcAft>
                  <a:spcPts val="0"/>
                </a:spcAft>
                <a:buNone/>
              </a:pPr>
              <a:r>
                <a:t/>
              </a:r>
              <a:endParaRPr sz="900"/>
            </a:p>
          </p:txBody>
        </p:sp>
        <p:pic>
          <p:nvPicPr>
            <p:cNvPr id="56" name="Google Shape;56;p13"/>
            <p:cNvPicPr preferRelativeResize="0"/>
            <p:nvPr/>
          </p:nvPicPr>
          <p:blipFill rotWithShape="1">
            <a:blip r:embed="rId3">
              <a:alphaModFix/>
            </a:blip>
            <a:srcRect b="-34811" l="0" r="-3852" t="-11579"/>
            <a:stretch/>
          </p:blipFill>
          <p:spPr>
            <a:xfrm>
              <a:off x="3004538" y="9175900"/>
              <a:ext cx="1763323" cy="328500"/>
            </a:xfrm>
            <a:prstGeom prst="rect">
              <a:avLst/>
            </a:prstGeom>
            <a:noFill/>
            <a:ln>
              <a:noFill/>
            </a:ln>
          </p:spPr>
        </p:pic>
      </p:grpSp>
      <p:sp>
        <p:nvSpPr>
          <p:cNvPr id="57" name="Google Shape;57;p13"/>
          <p:cNvSpPr txBox="1"/>
          <p:nvPr/>
        </p:nvSpPr>
        <p:spPr>
          <a:xfrm>
            <a:off x="2725325" y="274550"/>
            <a:ext cx="4748400" cy="467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100">
                <a:solidFill>
                  <a:srgbClr val="000000"/>
                </a:solidFill>
              </a:rPr>
              <a:t>Name </a:t>
            </a:r>
            <a:r>
              <a:rPr lang="en" sz="1100">
                <a:solidFill>
                  <a:srgbClr val="B7B7B7"/>
                </a:solidFill>
              </a:rPr>
              <a:t>_____________________</a:t>
            </a:r>
            <a:endParaRPr sz="1100">
              <a:solidFill>
                <a:srgbClr val="B7B7B7"/>
              </a:solidFill>
            </a:endParaRPr>
          </a:p>
        </p:txBody>
      </p:sp>
      <p:sp>
        <p:nvSpPr>
          <p:cNvPr id="58" name="Google Shape;58;p13"/>
          <p:cNvSpPr txBox="1"/>
          <p:nvPr/>
        </p:nvSpPr>
        <p:spPr>
          <a:xfrm>
            <a:off x="701975" y="548450"/>
            <a:ext cx="6531600" cy="85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4700">
                <a:solidFill>
                  <a:schemeClr val="dk1"/>
                </a:solidFill>
                <a:latin typeface="Londrina Shadow"/>
                <a:ea typeface="Londrina Shadow"/>
                <a:cs typeface="Londrina Shadow"/>
                <a:sym typeface="Londrina Shadow"/>
              </a:rPr>
              <a:t>When a Tree Falls</a:t>
            </a:r>
            <a:endParaRPr b="1" sz="4700">
              <a:solidFill>
                <a:schemeClr val="dk1"/>
              </a:solidFill>
              <a:latin typeface="Londrina Shadow"/>
              <a:ea typeface="Londrina Shadow"/>
              <a:cs typeface="Londrina Shadow"/>
              <a:sym typeface="Londrina Shadow"/>
            </a:endParaRPr>
          </a:p>
        </p:txBody>
      </p:sp>
      <p:sp>
        <p:nvSpPr>
          <p:cNvPr id="59" name="Google Shape;59;p13"/>
          <p:cNvSpPr/>
          <p:nvPr/>
        </p:nvSpPr>
        <p:spPr>
          <a:xfrm>
            <a:off x="692125" y="1535375"/>
            <a:ext cx="6388139" cy="71351"/>
          </a:xfrm>
          <a:custGeom>
            <a:rect b="b" l="l" r="r" t="t"/>
            <a:pathLst>
              <a:path extrusionOk="0" h="3044" w="212867">
                <a:moveTo>
                  <a:pt x="0" y="3044"/>
                </a:moveTo>
                <a:cubicBezTo>
                  <a:pt x="70712" y="-2842"/>
                  <a:pt x="141910" y="1903"/>
                  <a:pt x="212867" y="1903"/>
                </a:cubicBezTo>
              </a:path>
            </a:pathLst>
          </a:custGeom>
          <a:noFill/>
          <a:ln cap="flat" cmpd="sng" w="28575">
            <a:solidFill>
              <a:schemeClr val="dk2"/>
            </a:solidFill>
            <a:prstDash val="solid"/>
            <a:round/>
            <a:headEnd len="med" w="med" type="none"/>
            <a:tailEnd len="med" w="med" type="none"/>
          </a:ln>
        </p:spPr>
      </p:sp>
      <p:sp>
        <p:nvSpPr>
          <p:cNvPr id="60" name="Google Shape;60;p13"/>
          <p:cNvSpPr txBox="1"/>
          <p:nvPr/>
        </p:nvSpPr>
        <p:spPr>
          <a:xfrm>
            <a:off x="701975" y="1848425"/>
            <a:ext cx="6388200" cy="75729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rPr lang="en" sz="1600">
                <a:solidFill>
                  <a:schemeClr val="dk1"/>
                </a:solidFill>
                <a:latin typeface="Poppins SemiBold"/>
                <a:ea typeface="Poppins SemiBold"/>
                <a:cs typeface="Poppins SemiBold"/>
                <a:sym typeface="Poppins SemiBold"/>
              </a:rPr>
              <a:t>As long as a baby tree gets enough water and light, it will grow big and tall.</a:t>
            </a:r>
            <a:r>
              <a:rPr lang="en">
                <a:solidFill>
                  <a:schemeClr val="dk1"/>
                </a:solidFill>
              </a:rPr>
              <a:t> </a:t>
            </a:r>
            <a:r>
              <a:rPr lang="en" sz="1200">
                <a:solidFill>
                  <a:schemeClr val="dk1"/>
                </a:solidFill>
              </a:rPr>
              <a:t>But what if a baby tree starts growing in a dark forest of adult trees? Without sunlight, there’s no way a baby tree can grow quickly enough to reach adult size. </a:t>
            </a:r>
            <a:endParaRPr sz="1200">
              <a:solidFill>
                <a:schemeClr val="dk1"/>
              </a:solidFill>
            </a:endParaRPr>
          </a:p>
          <a:p>
            <a:pPr indent="0" lvl="0" marL="0" rtl="0" algn="l">
              <a:lnSpc>
                <a:spcPct val="16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60000"/>
              </a:lnSpc>
              <a:spcBef>
                <a:spcPts val="0"/>
              </a:spcBef>
              <a:spcAft>
                <a:spcPts val="0"/>
              </a:spcAft>
              <a:buNone/>
            </a:pPr>
            <a:r>
              <a:rPr lang="en" sz="1200">
                <a:solidFill>
                  <a:schemeClr val="dk1"/>
                </a:solidFill>
              </a:rPr>
              <a:t>Remember that an adult tree has many branches and leaves. These are great for catching sunlight. But in a storm, all of those branches and leaves can be a bad thing. Sometimes, if the wind blows strongly enough, the branches and leaves catch the wind. This can knock the tree over.</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50000"/>
              </a:lnSpc>
              <a:spcBef>
                <a:spcPts val="0"/>
              </a:spcBef>
              <a:spcAft>
                <a:spcPts val="0"/>
              </a:spcAft>
              <a:buNone/>
            </a:pPr>
            <a:r>
              <a:t/>
            </a:r>
            <a:endParaRPr sz="1000">
              <a:solidFill>
                <a:schemeClr val="dk1"/>
              </a:solidFill>
            </a:endParaRPr>
          </a:p>
          <a:p>
            <a:pPr indent="0" lvl="0" marL="0" rtl="0" algn="l">
              <a:lnSpc>
                <a:spcPct val="150000"/>
              </a:lnSpc>
              <a:spcBef>
                <a:spcPts val="0"/>
              </a:spcBef>
              <a:spcAft>
                <a:spcPts val="0"/>
              </a:spcAft>
              <a:buNone/>
            </a:pPr>
            <a:r>
              <a:rPr lang="en" sz="1200">
                <a:solidFill>
                  <a:schemeClr val="dk1"/>
                </a:solidFill>
              </a:rPr>
              <a:t>Have you ever seen a tree knocked over after a storm?</a:t>
            </a:r>
            <a:endParaRPr sz="1200">
              <a:solidFill>
                <a:schemeClr val="dk1"/>
              </a:solidFill>
            </a:endParaRPr>
          </a:p>
          <a:p>
            <a:pPr indent="0" lvl="0" marL="0" rtl="0" algn="l">
              <a:lnSpc>
                <a:spcPct val="150000"/>
              </a:lnSpc>
              <a:spcBef>
                <a:spcPts val="0"/>
              </a:spcBef>
              <a:spcAft>
                <a:spcPts val="0"/>
              </a:spcAft>
              <a:buNone/>
            </a:pPr>
            <a:r>
              <a:t/>
            </a:r>
            <a:endParaRPr b="1" sz="12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b="1" sz="1200">
              <a:solidFill>
                <a:schemeClr val="dk1"/>
              </a:solidFill>
            </a:endParaRPr>
          </a:p>
        </p:txBody>
      </p:sp>
      <p:pic>
        <p:nvPicPr>
          <p:cNvPr id="61" name="Google Shape;61;p13"/>
          <p:cNvPicPr preferRelativeResize="0"/>
          <p:nvPr/>
        </p:nvPicPr>
        <p:blipFill>
          <a:blip r:embed="rId4">
            <a:alphaModFix/>
          </a:blip>
          <a:stretch>
            <a:fillRect/>
          </a:stretch>
        </p:blipFill>
        <p:spPr>
          <a:xfrm>
            <a:off x="1688638" y="4868875"/>
            <a:ext cx="4599432" cy="32991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grpSp>
        <p:nvGrpSpPr>
          <p:cNvPr id="66" name="Google Shape;66;p14"/>
          <p:cNvGrpSpPr/>
          <p:nvPr/>
        </p:nvGrpSpPr>
        <p:grpSpPr>
          <a:xfrm>
            <a:off x="142625" y="9232482"/>
            <a:ext cx="7487153" cy="391991"/>
            <a:chOff x="0" y="9175900"/>
            <a:chExt cx="7772400" cy="406925"/>
          </a:xfrm>
        </p:grpSpPr>
        <p:sp>
          <p:nvSpPr>
            <p:cNvPr id="67" name="Google Shape;67;p14"/>
            <p:cNvSpPr txBox="1"/>
            <p:nvPr/>
          </p:nvSpPr>
          <p:spPr>
            <a:xfrm>
              <a:off x="0" y="9364725"/>
              <a:ext cx="7772400" cy="2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Plant Adaptations</a:t>
              </a:r>
              <a:endParaRPr sz="900">
                <a:solidFill>
                  <a:schemeClr val="dk1"/>
                </a:solidFill>
              </a:endParaRPr>
            </a:p>
            <a:p>
              <a:pPr indent="0" lvl="0" marL="0" rtl="0" algn="ctr">
                <a:spcBef>
                  <a:spcPts val="0"/>
                </a:spcBef>
                <a:spcAft>
                  <a:spcPts val="0"/>
                </a:spcAft>
                <a:buNone/>
              </a:pPr>
              <a:r>
                <a:t/>
              </a:r>
              <a:endParaRPr sz="900"/>
            </a:p>
          </p:txBody>
        </p:sp>
        <p:pic>
          <p:nvPicPr>
            <p:cNvPr id="68" name="Google Shape;68;p14"/>
            <p:cNvPicPr preferRelativeResize="0"/>
            <p:nvPr/>
          </p:nvPicPr>
          <p:blipFill rotWithShape="1">
            <a:blip r:embed="rId3">
              <a:alphaModFix/>
            </a:blip>
            <a:srcRect b="-34811" l="0" r="-3852" t="-11579"/>
            <a:stretch/>
          </p:blipFill>
          <p:spPr>
            <a:xfrm>
              <a:off x="3004538" y="9175900"/>
              <a:ext cx="1763323" cy="328500"/>
            </a:xfrm>
            <a:prstGeom prst="rect">
              <a:avLst/>
            </a:prstGeom>
            <a:noFill/>
            <a:ln>
              <a:noFill/>
            </a:ln>
          </p:spPr>
        </p:pic>
      </p:grpSp>
      <p:sp>
        <p:nvSpPr>
          <p:cNvPr id="69" name="Google Shape;69;p14"/>
          <p:cNvSpPr txBox="1"/>
          <p:nvPr/>
        </p:nvSpPr>
        <p:spPr>
          <a:xfrm>
            <a:off x="435600" y="1073725"/>
            <a:ext cx="67437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b="1" sz="1200">
              <a:solidFill>
                <a:schemeClr val="dk1"/>
              </a:solidFill>
            </a:endParaRPr>
          </a:p>
        </p:txBody>
      </p:sp>
      <p:pic>
        <p:nvPicPr>
          <p:cNvPr descr="m888LJc.jpg" id="70" name="Google Shape;70;p14"/>
          <p:cNvPicPr preferRelativeResize="0"/>
          <p:nvPr/>
        </p:nvPicPr>
        <p:blipFill>
          <a:blip r:embed="rId4">
            <a:alphaModFix/>
          </a:blip>
          <a:stretch>
            <a:fillRect/>
          </a:stretch>
        </p:blipFill>
        <p:spPr>
          <a:xfrm>
            <a:off x="1543813" y="2343625"/>
            <a:ext cx="4527267" cy="3389750"/>
          </a:xfrm>
          <a:prstGeom prst="rect">
            <a:avLst/>
          </a:prstGeom>
          <a:noFill/>
          <a:ln cap="flat" cmpd="sng" w="9525">
            <a:solidFill>
              <a:srgbClr val="000000"/>
            </a:solidFill>
            <a:prstDash val="solid"/>
            <a:round/>
            <a:headEnd len="sm" w="sm" type="none"/>
            <a:tailEnd len="sm" w="sm" type="none"/>
          </a:ln>
        </p:spPr>
      </p:pic>
      <p:sp>
        <p:nvSpPr>
          <p:cNvPr id="71" name="Google Shape;71;p14"/>
          <p:cNvSpPr txBox="1"/>
          <p:nvPr/>
        </p:nvSpPr>
        <p:spPr>
          <a:xfrm>
            <a:off x="676575" y="5987475"/>
            <a:ext cx="6438900" cy="1093200"/>
          </a:xfrm>
          <a:prstGeom prst="rect">
            <a:avLst/>
          </a:prstGeom>
          <a:noFill/>
          <a:ln>
            <a:noFill/>
          </a:ln>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1"/>
              </a:buClr>
              <a:buSzPts val="1100"/>
              <a:buFont typeface="Arial"/>
              <a:buNone/>
            </a:pPr>
            <a:r>
              <a:rPr lang="en" sz="1200">
                <a:solidFill>
                  <a:schemeClr val="dk1"/>
                </a:solidFill>
              </a:rPr>
              <a:t>How old do you think these baby trees are? Most of the baby trees you see in a forest might be older than you think. Baby trees can stay small for several years, growing very slowly if they have no light. It’s as if they’re waiting for an adult tree to get knocked over!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72" name="Google Shape;72;p14"/>
          <p:cNvSpPr txBox="1"/>
          <p:nvPr/>
        </p:nvSpPr>
        <p:spPr>
          <a:xfrm>
            <a:off x="676675" y="730825"/>
            <a:ext cx="6438900" cy="1358700"/>
          </a:xfrm>
          <a:prstGeom prst="rect">
            <a:avLst/>
          </a:prstGeom>
          <a:noFill/>
          <a:ln>
            <a:noFill/>
          </a:ln>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1"/>
              </a:buClr>
              <a:buSzPts val="1100"/>
              <a:buFont typeface="Arial"/>
              <a:buNone/>
            </a:pPr>
            <a:r>
              <a:rPr lang="en" sz="1200">
                <a:solidFill>
                  <a:schemeClr val="dk1"/>
                </a:solidFill>
              </a:rPr>
              <a:t>But that can help baby trees growing nearby. There are now patches of sunlight on the forest floor. Now the baby trees have a chance to grow tall. They will grow more quickly than ever, sometimes doubling or even tripling their height in one year. They are racing to grow tall in order to quickly fill in the space before their neighbors do. They are literally racing for the Sun!</a:t>
            </a:r>
            <a:endParaRPr b="1" sz="12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