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 id="214748366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y="5143500" cx="9144000"/>
  <p:notesSz cx="6858000" cy="9144000"/>
  <p:embeddedFontLst>
    <p:embeddedFont>
      <p:font typeface="Lato"/>
      <p:regular r:id="rId44"/>
      <p:bold r:id="rId45"/>
      <p:italic r:id="rId46"/>
      <p:boldItalic r:id="rId47"/>
    </p:embeddedFont>
    <p:embeddedFont>
      <p:font typeface="Lato Light"/>
      <p:regular r:id="rId48"/>
      <p:bold r:id="rId49"/>
      <p:italic r:id="rId50"/>
      <p:boldItalic r:id="rId51"/>
    </p:embeddedFont>
    <p:embeddedFont>
      <p:font typeface="Lato Black"/>
      <p:bold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27">
          <p15:clr>
            <a:srgbClr val="A4A3A4"/>
          </p15:clr>
        </p15:guide>
      </p15:sldGuideLst>
    </p:ext>
    <p:ext uri="GoogleSlidesCustomDataVersion2">
      <go:slidesCustomData xmlns:go="http://customooxmlschemas.google.com/" r:id="rId54" roundtripDataSignature="AMtx7mgNoO7mrwmj+gHO/AVs5ur1a95Y9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D710FF-01B1-4220-8568-E290D713946A}">
  <a:tblStyle styleId="{9DD710FF-01B1-4220-8568-E290D713946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4E8789F-5D13-4D56-8615-22786343C5E0}"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2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font" Target="fonts/Lato-regular.fntdata"/><Relationship Id="rId45" Type="http://schemas.openxmlformats.org/officeDocument/2006/relationships/font" Target="fonts/Lato-bold.fntdata"/><Relationship Id="rId46" Type="http://schemas.openxmlformats.org/officeDocument/2006/relationships/font" Target="fonts/Lato-italic.fntdata"/><Relationship Id="rId47" Type="http://schemas.openxmlformats.org/officeDocument/2006/relationships/font" Target="fonts/Lato-boldItalic.fntdata"/><Relationship Id="rId48" Type="http://schemas.openxmlformats.org/officeDocument/2006/relationships/font" Target="fonts/LatoLight-regular.fntdata"/><Relationship Id="rId49" Type="http://schemas.openxmlformats.org/officeDocument/2006/relationships/font" Target="fonts/LatoLight-bold.fntdata"/><Relationship Id="rId50" Type="http://schemas.openxmlformats.org/officeDocument/2006/relationships/font" Target="fonts/LatoLight-italic.fntdata"/><Relationship Id="rId51" Type="http://schemas.openxmlformats.org/officeDocument/2006/relationships/font" Target="fonts/LatoLight-boldItalic.fntdata"/><Relationship Id="rId52" Type="http://schemas.openxmlformats.org/officeDocument/2006/relationships/font" Target="fonts/LatoBlack-bold.fntdata"/><Relationship Id="rId53" Type="http://schemas.openxmlformats.org/officeDocument/2006/relationships/font" Target="fonts/LatoBlack-boldItalic.fntdata"/><Relationship Id="rId5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loydsbank.com/credit-cards/help-and-guidance/how-credit-cards-work.html"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ankofengland.co.uk/statistics/money-and-credit/2023/january-2023"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466ef7c9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g1466ef7c98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make this clear when answering.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32c63cc0bd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g132c63cc0bd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4067dd8f17_0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24067dd8f17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575e96a1fb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1575e96a1fb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416db4405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g2416db4405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Use as a baseline assessment.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5d9097666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15d90976663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d</a:t>
            </a:r>
            <a:r>
              <a:rPr b="1" lang="en-GB">
                <a:latin typeface="Lato"/>
                <a:ea typeface="Lato"/>
                <a:cs typeface="Lato"/>
                <a:sym typeface="Lato"/>
              </a:rPr>
              <a:t>elivery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Student can work in pairs to fill in the right word- this task can be done verbally and teacher feedback is a quick verbal check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7cd8a1ab2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37cd8a1ab29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Consolidate and go through explanation of what credit cards are.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Stretch:</a:t>
            </a:r>
            <a:r>
              <a:rPr lang="en-GB">
                <a:solidFill>
                  <a:schemeClr val="dk1"/>
                </a:solidFill>
                <a:latin typeface="Lato"/>
                <a:ea typeface="Lato"/>
                <a:cs typeface="Lato"/>
                <a:sym typeface="Lato"/>
              </a:rPr>
              <a:t> Teacher can also question students about a debit card and how this differs from a credit card.</a:t>
            </a:r>
            <a:endParaRPr>
              <a:solidFill>
                <a:schemeClr val="dk1"/>
              </a:solidFill>
              <a:latin typeface="Lato"/>
              <a:ea typeface="Lato"/>
              <a:cs typeface="Lato"/>
              <a:sym typeface="La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e443350127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e443350127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5e2f1462a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15e2f1462ae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b="1" lang="en-GB">
                <a:solidFill>
                  <a:schemeClr val="dk1"/>
                </a:solidFill>
                <a:latin typeface="Lato"/>
                <a:ea typeface="Lato"/>
                <a:cs typeface="Lato"/>
                <a:sym typeface="Lato"/>
              </a:rPr>
              <a:t>Teacher instructions</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Students can discuss their answers in pairs, explaining the reasons for their responses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Teacher then invites students to share their responses and gauges prior knowledge of the class/students on the topic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Teacher d</a:t>
            </a:r>
            <a:r>
              <a:rPr b="1" lang="en-GB">
                <a:latin typeface="Lato"/>
                <a:ea typeface="Lato"/>
                <a:cs typeface="Lato"/>
                <a:sym typeface="Lato"/>
              </a:rPr>
              <a:t>elivery</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Teacher addresses that all students will have different preconceptions, ideas and levels of understanding on credit cards and that this task is about sharing our prior knowledge to develop this further and to start clarifying any misconceptions. </a:t>
            </a:r>
            <a:endParaRPr>
              <a:latin typeface="Lato"/>
              <a:ea typeface="Lato"/>
              <a:cs typeface="Lato"/>
              <a:sym typeface="Lato"/>
            </a:endParaRPr>
          </a:p>
          <a:p>
            <a:pPr indent="0" lvl="0" marL="0" rtl="0" algn="l">
              <a:lnSpc>
                <a:spcPct val="100000"/>
              </a:lnSpc>
              <a:spcBef>
                <a:spcPts val="0"/>
              </a:spcBef>
              <a:spcAft>
                <a:spcPts val="0"/>
              </a:spcAft>
              <a:buNone/>
            </a:pPr>
            <a:r>
              <a:rPr lang="en-GB">
                <a:latin typeface="Lato"/>
                <a:ea typeface="Lato"/>
                <a:cs typeface="Lato"/>
                <a:sym typeface="Lato"/>
              </a:rPr>
              <a:t>1. Not everyone has to use credit cards, their use is dependent of many factors including their lifestyle, perhaps unexpected costs like a car breaking down.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2. Can show banks that a person is able to pay back money on a regular basis and manage their money.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3. They do not </a:t>
            </a:r>
            <a:r>
              <a:rPr lang="en-GB">
                <a:latin typeface="Lato"/>
                <a:ea typeface="Lato"/>
                <a:cs typeface="Lato"/>
                <a:sym typeface="Lato"/>
              </a:rPr>
              <a:t>provide</a:t>
            </a:r>
            <a:r>
              <a:rPr lang="en-GB">
                <a:latin typeface="Lato"/>
                <a:ea typeface="Lato"/>
                <a:cs typeface="Lato"/>
                <a:sym typeface="Lato"/>
              </a:rPr>
              <a:t> free money as at some point a person would have to pay interest even if for a limited amount of time at the beginning they may not have to. Also, not unlimited money </a:t>
            </a:r>
            <a:r>
              <a:rPr lang="en-GB">
                <a:latin typeface="Lato"/>
                <a:ea typeface="Lato"/>
                <a:cs typeface="Lato"/>
                <a:sym typeface="Lato"/>
              </a:rPr>
              <a:t>because</a:t>
            </a:r>
            <a:r>
              <a:rPr lang="en-GB">
                <a:latin typeface="Lato"/>
                <a:ea typeface="Lato"/>
                <a:cs typeface="Lato"/>
                <a:sym typeface="Lato"/>
              </a:rPr>
              <a:t> the amount you can borrow is normally capped to a maximum amount.</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61116ae79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g261116ae791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instructions</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Students can discuss their answers in pairs, explaining the reasons for their responses</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Teacher then invites students to share their responses and gauges prior knowledge of the class/students on the topic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Teacher addresses that all students will have different preconceptions, ideas and levels of understanding on credit cards and that this task is about sharing our prior knowledge to develop this further and to start clarifying any misconceptions.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1. Not everyone has to use credit cards, their use is dependent of many factors including their lifestyle, perhaps unexpected costs like a car breaking down.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2. Can show banks that a person is able to pay back money on a regular basis and manage their money.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3. They do not provide free money as at some point a person would have to pay interest even if for a limited amount of time at the beginning they may not have to. Also, not unlimited money because the amount you can borrow is normally capped to a maximum amount.</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4851f3330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24851f3330f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instructions</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Students can discuss their answers in pairs, explaining the reasons for their responses</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Teacher then invites students to share their responses and gauges prior knowledge of the class/students on the topic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Teacher addresses that all students will have different preconceptions, ideas and levels of understanding on credit cards and that this task is about sharing our prior knowledge to develop this further and to start clarifying any misconceptions.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1. Not everyone has to use credit cards, their use is dependent of many factors including their lifestyle, perhaps unexpected costs like a car breaking down.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2. Can show banks that a person is able to pay back money on a regular basis and manage their money.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3. They do not provide free money as at some point a person would have to pay interest even if for a limited amount of time at the beginning they may not have to. Also, not unlimited money because the amount you can borrow is normally capped to a maximum amount.</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61116ae79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261116ae791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instructions</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Students can discuss their answers in pairs, explaining the reasons for their responses</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Teacher then invites students to share their responses and gauges prior knowledge of the class/students on the topic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Teacher addresses that all students will have different preconceptions, ideas and levels of understanding on credit cards and that this task is about sharing our prior knowledge to develop this further and to start clarifying any misconceptions.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1. Not everyone has to use credit cards, their use is dependent of many factors including their lifestyle, perhaps unexpected costs like a car breaking down.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2. Can show banks that a person is able to pay back money on a regular basis and manage their money. </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3. They do not provide free money as at some point a person would have to pay interest even if for a limited amount of time at the beginning they may not have to. Also, not unlimited money because the amount you can borrow is normally capped to a maximum amount.</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61116ae791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g261116ae791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4067dd8f17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g24067dd8f17_0_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Delivery instruction: </a:t>
            </a:r>
            <a:r>
              <a:rPr lang="en-GB">
                <a:solidFill>
                  <a:schemeClr val="dk1"/>
                </a:solidFill>
                <a:latin typeface="Lato"/>
                <a:ea typeface="Lato"/>
                <a:cs typeface="Lato"/>
                <a:sym typeface="Lato"/>
              </a:rPr>
              <a:t>Students to place the 3 points in order considering the process of managing credit cards and the whole process. This task can be done verbally.</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sz="1050">
                <a:solidFill>
                  <a:srgbClr val="0B57D0"/>
                </a:solidFill>
                <a:highlight>
                  <a:srgbClr val="FFFFFF"/>
                </a:highlight>
                <a:uFill>
                  <a:noFill/>
                </a:uFill>
                <a:latin typeface="Lato"/>
                <a:ea typeface="Lato"/>
                <a:cs typeface="Lato"/>
                <a:sym typeface="Lato"/>
                <a:hlinkClick r:id="rId2">
                  <a:extLst>
                    <a:ext uri="{A12FA001-AC4F-418D-AE19-62706E023703}">
                      <ahyp:hlinkClr val="tx"/>
                    </a:ext>
                  </a:extLst>
                </a:hlinkClick>
              </a:rPr>
              <a:t>https://www.lloydsbank.com/credit-cards/help-and-guidance/how-credit-cards-work.html</a:t>
            </a:r>
            <a:endParaRPr>
              <a:solidFill>
                <a:schemeClr val="dk1"/>
              </a:solidFill>
              <a:latin typeface="Lato"/>
              <a:ea typeface="Lato"/>
              <a:cs typeface="Lato"/>
              <a:sym typeface="La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e443350127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1e443350127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GB">
                <a:solidFill>
                  <a:schemeClr val="dk1"/>
                </a:solidFill>
                <a:latin typeface="Lato"/>
                <a:ea typeface="Lato"/>
                <a:cs typeface="Lato"/>
                <a:sym typeface="Lato"/>
              </a:rPr>
              <a:t>Feedback on the correct order and introduction. </a:t>
            </a:r>
            <a:endParaRPr>
              <a:solidFill>
                <a:schemeClr val="dk1"/>
              </a:solidFill>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e443350127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g1e443350127_1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d</a:t>
            </a:r>
            <a:r>
              <a:rPr b="1" lang="en-GB">
                <a:latin typeface="Lato"/>
                <a:ea typeface="Lato"/>
                <a:cs typeface="Lato"/>
                <a:sym typeface="Lato"/>
              </a:rPr>
              <a:t>elivery </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Students can work in pairs to match the factors to the correct explanation.</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r>
              <a:rPr lang="en-GB">
                <a:latin typeface="Lato"/>
                <a:ea typeface="Lato"/>
                <a:cs typeface="Lato"/>
                <a:sym typeface="Lato"/>
              </a:rPr>
              <a:t>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Teacher introduces the idea that there are many factor that impact which credit card is best for an individual depending on their personal circumstances and that this activity will help them to identify and explain some of these factors- students will then use these factors in the following task in advising which credit card is best to use in different situations.</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Stretch: </a:t>
            </a:r>
            <a:r>
              <a:rPr lang="en-GB">
                <a:latin typeface="Lato"/>
                <a:ea typeface="Lato"/>
                <a:cs typeface="Lato"/>
                <a:sym typeface="Lato"/>
              </a:rPr>
              <a:t>Students</a:t>
            </a:r>
            <a:r>
              <a:rPr b="1" lang="en-GB">
                <a:latin typeface="Lato"/>
                <a:ea typeface="Lato"/>
                <a:cs typeface="Lato"/>
                <a:sym typeface="Lato"/>
              </a:rPr>
              <a:t> </a:t>
            </a:r>
            <a:r>
              <a:rPr lang="en-GB">
                <a:latin typeface="Lato"/>
                <a:ea typeface="Lato"/>
                <a:cs typeface="Lato"/>
                <a:sym typeface="Lato"/>
              </a:rPr>
              <a:t>rank the factors from most important to least when making your choice explaining why they think this.</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Teacher feedback using the answers: Correct pairs of factors and definitions:</a:t>
            </a:r>
            <a:r>
              <a:rPr b="1" lang="en-GB">
                <a:latin typeface="Lato"/>
                <a:ea typeface="Lato"/>
                <a:cs typeface="Lato"/>
                <a:sym typeface="Lato"/>
              </a:rPr>
              <a:t> 1E, 2H, 3A, 4J, 5F, 6B, 7D, 8I, 9C, 10G.</a:t>
            </a:r>
            <a:endParaRPr b="1">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4067dd8f17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24067dd8f17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rgbClr val="4A4A4A"/>
                </a:solidFill>
                <a:latin typeface="Lato"/>
                <a:ea typeface="Lato"/>
                <a:cs typeface="Lato"/>
                <a:sym typeface="Lato"/>
              </a:rPr>
              <a:t>An APR is therefor</a:t>
            </a:r>
            <a:r>
              <a:rPr lang="en-GB">
                <a:solidFill>
                  <a:srgbClr val="4A4A4A"/>
                </a:solidFill>
                <a:latin typeface="Lato"/>
                <a:ea typeface="Lato"/>
                <a:cs typeface="Lato"/>
                <a:sym typeface="Lato"/>
              </a:rPr>
              <a:t>e</a:t>
            </a:r>
            <a:r>
              <a:rPr lang="en-GB">
                <a:solidFill>
                  <a:srgbClr val="4A4A4A"/>
                </a:solidFill>
                <a:latin typeface="Lato"/>
                <a:ea typeface="Lato"/>
                <a:cs typeface="Lato"/>
                <a:sym typeface="Lato"/>
              </a:rPr>
              <a:t> meant to give you the overall equivalent cost of a debt, which you can then use to compare against other credit and loan products. It must be displayed by a lender before any agreement is signed. The fact it includes charges sometimes means the APR can be a bit confusing. For example, an interest rate could be 22.2% per annum but the APR is 27.3%, as the impact of a £25 annual fee adds the equivalent to another 5.1% interest. Yet this is </a:t>
            </a:r>
            <a:r>
              <a:rPr b="1" lang="en-GB">
                <a:solidFill>
                  <a:srgbClr val="4A4A4A"/>
                </a:solidFill>
                <a:latin typeface="Lato"/>
                <a:ea typeface="Lato"/>
                <a:cs typeface="Lato"/>
                <a:sym typeface="Lato"/>
              </a:rPr>
              <a:t>useful as it allows a true comparison.</a:t>
            </a:r>
            <a:endParaRPr b="1">
              <a:solidFill>
                <a:srgbClr val="4A4A4A"/>
              </a:solidFill>
              <a:latin typeface="Lato"/>
              <a:ea typeface="Lato"/>
              <a:cs typeface="Lato"/>
              <a:sym typeface="Lato"/>
            </a:endParaRPr>
          </a:p>
          <a:p>
            <a:pPr indent="0" lvl="0" marL="0" rtl="0" algn="l">
              <a:lnSpc>
                <a:spcPct val="100000"/>
              </a:lnSpc>
              <a:spcBef>
                <a:spcPts val="180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e443f0f29e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g1e443f0f29e_0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420c7e3ec3_0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g2420c7e3ec3_0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latin typeface="Lato"/>
                <a:ea typeface="Lato"/>
                <a:cs typeface="Lato"/>
                <a:sym typeface="Lato"/>
              </a:rPr>
              <a:t>Please find average credit card interest rates here: </a:t>
            </a:r>
            <a:r>
              <a:rPr lang="en-GB" u="sng">
                <a:solidFill>
                  <a:schemeClr val="hlink"/>
                </a:solidFill>
                <a:latin typeface="Lato"/>
                <a:ea typeface="Lato"/>
                <a:cs typeface="Lato"/>
                <a:sym typeface="Lato"/>
                <a:hlinkClick r:id="rId2"/>
              </a:rPr>
              <a:t>https://www.bankofengland.co.uk/statistics/money-and-credit/2023/january-2023</a:t>
            </a:r>
            <a:r>
              <a:rPr lang="en-GB">
                <a:latin typeface="Lato"/>
                <a:ea typeface="Lato"/>
                <a:cs typeface="Lato"/>
                <a:sym typeface="Lato"/>
              </a:rPr>
              <a:t> </a:t>
            </a:r>
            <a:endParaRPr>
              <a:latin typeface="Lato"/>
              <a:ea typeface="Lato"/>
              <a:cs typeface="Lato"/>
              <a:sym typeface="Lato"/>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420c7e3ec3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420c7e3ec3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1d2f3d144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1d2f3d144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7b768375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7b768375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e443f0f29e_0_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g1e443f0f29e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e443f0f29e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1e443f0f29e_0_3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a:t>
            </a:r>
            <a:r>
              <a:rPr b="1" lang="en-GB">
                <a:solidFill>
                  <a:schemeClr val="dk1"/>
                </a:solidFill>
                <a:latin typeface="Lato"/>
                <a:ea typeface="Lato"/>
                <a:cs typeface="Lato"/>
                <a:sym typeface="Lato"/>
              </a:rPr>
              <a:t>elivery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Assessment for learning. </a:t>
            </a:r>
            <a:r>
              <a:rPr lang="en-GB">
                <a:solidFill>
                  <a:schemeClr val="dk1"/>
                </a:solidFill>
                <a:latin typeface="Lato"/>
                <a:ea typeface="Lato"/>
                <a:cs typeface="Lato"/>
                <a:sym typeface="Lato"/>
              </a:rPr>
              <a:t>Teacher reads out or students to read aloud and put their hands up to share answers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e443f0f29e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g1e443f0f29e_0_3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e443f0f29e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1e443f0f29e_0_3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Assessment for learning. Teacher reads out or students to read aloud and put their hands up to share answers</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1e443f0f29e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1e443f0f29e_0_3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1e443f0f29e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1e443f0f29e_0_3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Assessment for learning. Teacher reads out or students to read aloud and put their hands up to share answers</a:t>
            </a:r>
            <a:endParaRPr>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b="1"/>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e443f0f29e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1e443f0f29e_0_4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1e443f0f29e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0" name="Google Shape;400;g1e443f0f29e_0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en-GB">
                <a:solidFill>
                  <a:schemeClr val="dk1"/>
                </a:solidFill>
                <a:latin typeface="Lato"/>
                <a:ea typeface="Lato"/>
                <a:cs typeface="Lato"/>
                <a:sym typeface="Lato"/>
              </a:rPr>
              <a:t>Delivery instruction:</a:t>
            </a:r>
            <a:r>
              <a:rPr lang="en-GB">
                <a:solidFill>
                  <a:schemeClr val="dk1"/>
                </a:solidFill>
                <a:latin typeface="Lato"/>
                <a:ea typeface="Lato"/>
                <a:cs typeface="Lato"/>
                <a:sym typeface="Lato"/>
              </a:rPr>
              <a:t>Students work in groups of three to discuss and complete the Learning Resource 4 ‘</a:t>
            </a:r>
            <a:r>
              <a:rPr i="1" lang="en-GB">
                <a:solidFill>
                  <a:schemeClr val="dk1"/>
                </a:solidFill>
                <a:latin typeface="Lato"/>
                <a:ea typeface="Lato"/>
                <a:cs typeface="Lato"/>
                <a:sym typeface="Lato"/>
              </a:rPr>
              <a:t>Assessing Credit Cards Worksheet</a:t>
            </a:r>
            <a:r>
              <a:rPr lang="en-GB">
                <a:solidFill>
                  <a:schemeClr val="dk1"/>
                </a:solidFill>
                <a:latin typeface="Lato"/>
                <a:ea typeface="Lato"/>
                <a:cs typeface="Lato"/>
                <a:sym typeface="Lato"/>
              </a:rPr>
              <a:t>’ by ticking risk or benefit</a:t>
            </a:r>
            <a:endParaRPr b="1">
              <a:solidFill>
                <a:schemeClr val="dk1"/>
              </a:solidFill>
              <a:latin typeface="Lato"/>
              <a:ea typeface="Lato"/>
              <a:cs typeface="Lato"/>
              <a:sym typeface="Lato"/>
            </a:endParaRPr>
          </a:p>
          <a:p>
            <a:pPr indent="0" lvl="0" marL="0" rtl="0" algn="l">
              <a:lnSpc>
                <a:spcPct val="115000"/>
              </a:lnSpc>
              <a:spcBef>
                <a:spcPts val="0"/>
              </a:spcBef>
              <a:spcAft>
                <a:spcPts val="0"/>
              </a:spcAft>
              <a:buSzPts val="1100"/>
              <a:buNone/>
            </a:pPr>
            <a:r>
              <a:t/>
            </a:r>
            <a:endParaRPr b="1">
              <a:solidFill>
                <a:schemeClr val="dk1"/>
              </a:solidFill>
              <a:latin typeface="Lato"/>
              <a:ea typeface="Lato"/>
              <a:cs typeface="Lato"/>
              <a:sym typeface="Lato"/>
            </a:endParaRPr>
          </a:p>
          <a:p>
            <a:pPr indent="0" lvl="0" marL="0" rtl="0" algn="l">
              <a:lnSpc>
                <a:spcPct val="115000"/>
              </a:lnSpc>
              <a:spcBef>
                <a:spcPts val="0"/>
              </a:spcBef>
              <a:spcAft>
                <a:spcPts val="0"/>
              </a:spcAft>
              <a:buSzPts val="1100"/>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15000"/>
              </a:lnSpc>
              <a:spcBef>
                <a:spcPts val="0"/>
              </a:spcBef>
              <a:spcAft>
                <a:spcPts val="0"/>
              </a:spcAft>
              <a:buSzPts val="1100"/>
              <a:buNone/>
            </a:pPr>
            <a:r>
              <a:rPr lang="en-GB">
                <a:solidFill>
                  <a:schemeClr val="dk1"/>
                </a:solidFill>
                <a:latin typeface="Lato"/>
                <a:ea typeface="Lato"/>
                <a:cs typeface="Lato"/>
                <a:sym typeface="Lato"/>
              </a:rPr>
              <a:t>Teacher develops the idea that risks and benefits have to be weighed up against the individual’s circumstances and ability to manage their finance and budget their monthly expenditure (money coming into their account) and outgoings (money leaving their accounts (bills and personal spending).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e443f0f29e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e443f0f29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Adaptive learning</a:t>
            </a:r>
            <a:endParaRPr b="1"/>
          </a:p>
          <a:p>
            <a:pPr indent="0" lvl="0" marL="0" rtl="0" algn="l">
              <a:spcBef>
                <a:spcPts val="0"/>
              </a:spcBef>
              <a:spcAft>
                <a:spcPts val="0"/>
              </a:spcAft>
              <a:buNone/>
            </a:pPr>
            <a:r>
              <a:rPr lang="en-GB"/>
              <a:t>Ask higher ability students to write up a short article explaining their reasoning.</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4067dd8f17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24067dd8f17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575e96a1fb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g1575e96a1fb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61116ae791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261116ae791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8a63e4e2c0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g28a63e4e2c0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6" name="Shape 6"/>
        <p:cNvGrpSpPr/>
        <p:nvPr/>
      </p:nvGrpSpPr>
      <p:grpSpPr>
        <a:xfrm>
          <a:off x="0" y="0"/>
          <a:ext cx="0" cy="0"/>
          <a:chOff x="0" y="0"/>
          <a:chExt cx="0" cy="0"/>
        </a:xfrm>
      </p:grpSpPr>
      <p:sp>
        <p:nvSpPr>
          <p:cNvPr id="7" name="Google Shape;7;g324d3bcef20_0_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8" name="Google Shape;8;g324d3bcef20_0_11"/>
          <p:cNvPicPr preferRelativeResize="0"/>
          <p:nvPr/>
        </p:nvPicPr>
        <p:blipFill rotWithShape="1">
          <a:blip r:embed="rId2">
            <a:alphaModFix/>
          </a:blip>
          <a:srcRect b="-5224" l="-1905" r="-1091" t="-5235"/>
          <a:stretch/>
        </p:blipFill>
        <p:spPr>
          <a:xfrm>
            <a:off x="426625" y="302950"/>
            <a:ext cx="2516427" cy="696225"/>
          </a:xfrm>
          <a:prstGeom prst="rect">
            <a:avLst/>
          </a:prstGeom>
          <a:noFill/>
          <a:ln>
            <a:noFill/>
          </a:ln>
        </p:spPr>
      </p:pic>
      <p:pic>
        <p:nvPicPr>
          <p:cNvPr id="9" name="Google Shape;9;g324d3bcef20_0_11"/>
          <p:cNvPicPr preferRelativeResize="0"/>
          <p:nvPr/>
        </p:nvPicPr>
        <p:blipFill rotWithShape="1">
          <a:blip r:embed="rId3">
            <a:alphaModFix/>
          </a:blip>
          <a:srcRect b="-2282" l="-4222" r="-3757"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0" name="Shape 10"/>
        <p:cNvGrpSpPr/>
        <p:nvPr/>
      </p:nvGrpSpPr>
      <p:grpSpPr>
        <a:xfrm>
          <a:off x="0" y="0"/>
          <a:ext cx="0" cy="0"/>
          <a:chOff x="0" y="0"/>
          <a:chExt cx="0" cy="0"/>
        </a:xfrm>
      </p:grpSpPr>
      <p:pic>
        <p:nvPicPr>
          <p:cNvPr id="11" name="Google Shape;11;g324d3bcef20_0_15"/>
          <p:cNvPicPr preferRelativeResize="0"/>
          <p:nvPr/>
        </p:nvPicPr>
        <p:blipFill rotWithShape="1">
          <a:blip r:embed="rId2">
            <a:alphaModFix/>
          </a:blip>
          <a:srcRect b="-9684" l="-7535" r="-5779" t="-8129"/>
          <a:stretch/>
        </p:blipFill>
        <p:spPr>
          <a:xfrm>
            <a:off x="8071200" y="4312800"/>
            <a:ext cx="835000" cy="64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2" name="Shape 12"/>
        <p:cNvGrpSpPr/>
        <p:nvPr/>
      </p:nvGrpSpPr>
      <p:grpSpPr>
        <a:xfrm>
          <a:off x="0" y="0"/>
          <a:ext cx="0" cy="0"/>
          <a:chOff x="0" y="0"/>
          <a:chExt cx="0" cy="0"/>
        </a:xfrm>
      </p:grpSpPr>
      <p:pic>
        <p:nvPicPr>
          <p:cNvPr id="13" name="Google Shape;13;g324d3bcef20_0_17"/>
          <p:cNvPicPr preferRelativeResize="0"/>
          <p:nvPr/>
        </p:nvPicPr>
        <p:blipFill rotWithShape="1">
          <a:blip r:embed="rId2">
            <a:alphaModFix/>
          </a:blip>
          <a:srcRect b="-8417" l="-5677" r="-7637" t="-10644"/>
          <a:stretch/>
        </p:blipFill>
        <p:spPr>
          <a:xfrm>
            <a:off x="8069450" y="4311925"/>
            <a:ext cx="835000" cy="6444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14" name="Shape 14"/>
        <p:cNvGrpSpPr/>
        <p:nvPr/>
      </p:nvGrpSpPr>
      <p:grpSpPr>
        <a:xfrm>
          <a:off x="0" y="0"/>
          <a:ext cx="0" cy="0"/>
          <a:chOff x="0" y="0"/>
          <a:chExt cx="0" cy="0"/>
        </a:xfrm>
      </p:grpSpPr>
      <p:pic>
        <p:nvPicPr>
          <p:cNvPr id="15" name="Google Shape;15;g324d3bcef20_0_19"/>
          <p:cNvPicPr preferRelativeResize="0"/>
          <p:nvPr/>
        </p:nvPicPr>
        <p:blipFill rotWithShape="1">
          <a:blip r:embed="rId2">
            <a:alphaModFix/>
          </a:blip>
          <a:srcRect b="-8417" l="-5677" r="-7637" t="-10644"/>
          <a:stretch/>
        </p:blipFill>
        <p:spPr>
          <a:xfrm>
            <a:off x="8069450" y="4311925"/>
            <a:ext cx="835000" cy="6444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16" name="Shape 16"/>
        <p:cNvGrpSpPr/>
        <p:nvPr/>
      </p:nvGrpSpPr>
      <p:grpSpPr>
        <a:xfrm>
          <a:off x="0" y="0"/>
          <a:ext cx="0" cy="0"/>
          <a:chOff x="0" y="0"/>
          <a:chExt cx="0" cy="0"/>
        </a:xfrm>
      </p:grpSpPr>
      <p:sp>
        <p:nvSpPr>
          <p:cNvPr id="17" name="Google Shape;17;g324d3bcef20_0_21"/>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 name="Google Shape;18;g324d3bcef20_0_21"/>
          <p:cNvPicPr preferRelativeResize="0"/>
          <p:nvPr/>
        </p:nvPicPr>
        <p:blipFill rotWithShape="1">
          <a:blip r:embed="rId2">
            <a:alphaModFix/>
          </a:blip>
          <a:srcRect b="-9684" l="-7535" r="-5779" t="-8129"/>
          <a:stretch/>
        </p:blipFill>
        <p:spPr>
          <a:xfrm>
            <a:off x="8071200" y="4312800"/>
            <a:ext cx="835000" cy="643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3">
  <p:cSld name="TITLE_AND_TWO_COLUMNS_7">
    <p:spTree>
      <p:nvGrpSpPr>
        <p:cNvPr id="19" name="Shape 19"/>
        <p:cNvGrpSpPr/>
        <p:nvPr/>
      </p:nvGrpSpPr>
      <p:grpSpPr>
        <a:xfrm>
          <a:off x="0" y="0"/>
          <a:ext cx="0" cy="0"/>
          <a:chOff x="0" y="0"/>
          <a:chExt cx="0" cy="0"/>
        </a:xfrm>
      </p:grpSpPr>
      <p:sp>
        <p:nvSpPr>
          <p:cNvPr id="20" name="Google Shape;20;g324d3bcef20_0_24"/>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21" name="Shape 21"/>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22" name="Shape 22"/>
        <p:cNvGrpSpPr/>
        <p:nvPr/>
      </p:nvGrpSpPr>
      <p:grpSpPr>
        <a:xfrm>
          <a:off x="0" y="0"/>
          <a:ext cx="0" cy="0"/>
          <a:chOff x="0" y="0"/>
          <a:chExt cx="0" cy="0"/>
        </a:xfrm>
      </p:grpSpPr>
      <p:sp>
        <p:nvSpPr>
          <p:cNvPr id="23" name="Google Shape;23;g324d3bcef20_0_27"/>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g324d3bcef20_0_27"/>
          <p:cNvPicPr preferRelativeResize="0"/>
          <p:nvPr/>
        </p:nvPicPr>
        <p:blipFill rotWithShape="1">
          <a:blip r:embed="rId2">
            <a:alphaModFix/>
          </a:blip>
          <a:srcRect b="-8417" l="-5677" r="-7637" t="-10644"/>
          <a:stretch/>
        </p:blipFill>
        <p:spPr>
          <a:xfrm>
            <a:off x="8069450" y="4311925"/>
            <a:ext cx="835000" cy="6444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25" name="Shape 25"/>
        <p:cNvGrpSpPr/>
        <p:nvPr/>
      </p:nvGrpSpPr>
      <p:grpSpPr>
        <a:xfrm>
          <a:off x="0" y="0"/>
          <a:ext cx="0" cy="0"/>
          <a:chOff x="0" y="0"/>
          <a:chExt cx="0" cy="0"/>
        </a:xfrm>
      </p:grpSpPr>
      <p:pic>
        <p:nvPicPr>
          <p:cNvPr id="26" name="Google Shape;26;g324d3bcef20_0_30"/>
          <p:cNvPicPr preferRelativeResize="0"/>
          <p:nvPr/>
        </p:nvPicPr>
        <p:blipFill rotWithShape="1">
          <a:blip r:embed="rId2">
            <a:alphaModFix/>
          </a:blip>
          <a:srcRect b="-5224" l="-1905" r="-1091" t="-5235"/>
          <a:stretch/>
        </p:blipFill>
        <p:spPr>
          <a:xfrm>
            <a:off x="426625" y="222564"/>
            <a:ext cx="2516427" cy="696225"/>
          </a:xfrm>
          <a:prstGeom prst="rect">
            <a:avLst/>
          </a:prstGeom>
          <a:noFill/>
          <a:ln>
            <a:noFill/>
          </a:ln>
        </p:spPr>
      </p:pic>
      <p:pic>
        <p:nvPicPr>
          <p:cNvPr id="27" name="Google Shape;27;g324d3bcef20_0_30"/>
          <p:cNvPicPr preferRelativeResize="0"/>
          <p:nvPr/>
        </p:nvPicPr>
        <p:blipFill rotWithShape="1">
          <a:blip r:embed="rId3">
            <a:alphaModFix/>
          </a:blip>
          <a:srcRect b="-2272" l="-4222" r="-3757" t="-2439"/>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1">
  <p:cSld name="Section slide 1_1_1">
    <p:spTree>
      <p:nvGrpSpPr>
        <p:cNvPr id="28" name="Shape 28"/>
        <p:cNvGrpSpPr/>
        <p:nvPr/>
      </p:nvGrpSpPr>
      <p:grpSpPr>
        <a:xfrm>
          <a:off x="0" y="0"/>
          <a:ext cx="0" cy="0"/>
          <a:chOff x="0" y="0"/>
          <a:chExt cx="0" cy="0"/>
        </a:xfrm>
      </p:grpSpPr>
      <p:sp>
        <p:nvSpPr>
          <p:cNvPr id="29" name="Google Shape;29;g324d3bcef20_0_3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5">
  <p:cSld name="TITLE_AND_TWO_COLUMNS_6">
    <p:spTree>
      <p:nvGrpSpPr>
        <p:cNvPr id="30" name="Shape 30"/>
        <p:cNvGrpSpPr/>
        <p:nvPr/>
      </p:nvGrpSpPr>
      <p:grpSpPr>
        <a:xfrm>
          <a:off x="0" y="0"/>
          <a:ext cx="0" cy="0"/>
          <a:chOff x="0" y="0"/>
          <a:chExt cx="0" cy="0"/>
        </a:xfrm>
      </p:grpSpPr>
      <p:sp>
        <p:nvSpPr>
          <p:cNvPr id="31" name="Google Shape;31;g324d3bcef20_0_35"/>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 name="Google Shape;32;g324d3bcef20_0_35"/>
          <p:cNvPicPr preferRelativeResize="0"/>
          <p:nvPr/>
        </p:nvPicPr>
        <p:blipFill rotWithShape="1">
          <a:blip r:embed="rId2">
            <a:alphaModFix/>
          </a:blip>
          <a:srcRect b="-9684" l="-7535" r="-5779" t="-8129"/>
          <a:stretch/>
        </p:blipFill>
        <p:spPr>
          <a:xfrm>
            <a:off x="8071200" y="4312800"/>
            <a:ext cx="835000" cy="64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33" name="Shape 33"/>
        <p:cNvGrpSpPr/>
        <p:nvPr/>
      </p:nvGrpSpPr>
      <p:grpSpPr>
        <a:xfrm>
          <a:off x="0" y="0"/>
          <a:ext cx="0" cy="0"/>
          <a:chOff x="0" y="0"/>
          <a:chExt cx="0" cy="0"/>
        </a:xfrm>
      </p:grpSpPr>
      <p:pic>
        <p:nvPicPr>
          <p:cNvPr id="34" name="Google Shape;34;g324d3bcef20_0_38"/>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35" name="Shape 35"/>
        <p:cNvGrpSpPr/>
        <p:nvPr/>
      </p:nvGrpSpPr>
      <p:grpSpPr>
        <a:xfrm>
          <a:off x="0" y="0"/>
          <a:ext cx="0" cy="0"/>
          <a:chOff x="0" y="0"/>
          <a:chExt cx="0" cy="0"/>
        </a:xfrm>
      </p:grpSpPr>
      <p:pic>
        <p:nvPicPr>
          <p:cNvPr id="36" name="Google Shape;36;g324d3bcef20_0_40"/>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37" name="Shape 37"/>
        <p:cNvGrpSpPr/>
        <p:nvPr/>
      </p:nvGrpSpPr>
      <p:grpSpPr>
        <a:xfrm>
          <a:off x="0" y="0"/>
          <a:ext cx="0" cy="0"/>
          <a:chOff x="0" y="0"/>
          <a:chExt cx="0" cy="0"/>
        </a:xfrm>
      </p:grpSpPr>
      <p:sp>
        <p:nvSpPr>
          <p:cNvPr id="38" name="Google Shape;38;g324d3bcef20_0_42"/>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9" name="Google Shape;39;g324d3bcef20_0_42"/>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Divider/pullout 1">
    <p:bg>
      <p:bgPr>
        <a:solidFill>
          <a:srgbClr val="0543B3"/>
        </a:solidFill>
      </p:bgPr>
    </p:bg>
    <p:spTree>
      <p:nvGrpSpPr>
        <p:cNvPr id="40" name="Shape 40"/>
        <p:cNvGrpSpPr/>
        <p:nvPr/>
      </p:nvGrpSpPr>
      <p:grpSpPr>
        <a:xfrm>
          <a:off x="0" y="0"/>
          <a:ext cx="0" cy="0"/>
          <a:chOff x="0" y="0"/>
          <a:chExt cx="0" cy="0"/>
        </a:xfrm>
      </p:grpSpPr>
      <p:pic>
        <p:nvPicPr>
          <p:cNvPr id="41" name="Google Shape;41;g324d3bcef20_0_45"/>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44" name="Shape 44"/>
        <p:cNvGrpSpPr/>
        <p:nvPr/>
      </p:nvGrpSpPr>
      <p:grpSpPr>
        <a:xfrm>
          <a:off x="0" y="0"/>
          <a:ext cx="0" cy="0"/>
          <a:chOff x="0" y="0"/>
          <a:chExt cx="0" cy="0"/>
        </a:xfrm>
      </p:grpSpPr>
      <p:sp>
        <p:nvSpPr>
          <p:cNvPr id="45" name="Google Shape;45;g37abeb36418_0_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46" name="Google Shape;46;g37abeb36418_0_21"/>
          <p:cNvPicPr preferRelativeResize="0"/>
          <p:nvPr/>
        </p:nvPicPr>
        <p:blipFill rotWithShape="1">
          <a:blip r:embed="rId2">
            <a:alphaModFix/>
          </a:blip>
          <a:srcRect b="-5224" l="-1905" r="-1091" t="-5235"/>
          <a:stretch/>
        </p:blipFill>
        <p:spPr>
          <a:xfrm>
            <a:off x="426625" y="302950"/>
            <a:ext cx="2516427" cy="696225"/>
          </a:xfrm>
          <a:prstGeom prst="rect">
            <a:avLst/>
          </a:prstGeom>
          <a:noFill/>
          <a:ln>
            <a:noFill/>
          </a:ln>
        </p:spPr>
      </p:pic>
      <p:pic>
        <p:nvPicPr>
          <p:cNvPr id="47" name="Google Shape;47;g37abeb36418_0_21"/>
          <p:cNvPicPr preferRelativeResize="0"/>
          <p:nvPr/>
        </p:nvPicPr>
        <p:blipFill rotWithShape="1">
          <a:blip r:embed="rId3">
            <a:alphaModFix/>
          </a:blip>
          <a:srcRect b="-2280" l="-4222" r="-3757"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48" name="Shape 48"/>
        <p:cNvGrpSpPr/>
        <p:nvPr/>
      </p:nvGrpSpPr>
      <p:grpSpPr>
        <a:xfrm>
          <a:off x="0" y="0"/>
          <a:ext cx="0" cy="0"/>
          <a:chOff x="0" y="0"/>
          <a:chExt cx="0" cy="0"/>
        </a:xfrm>
      </p:grpSpPr>
      <p:sp>
        <p:nvSpPr>
          <p:cNvPr id="49" name="Google Shape;49;g37abeb36418_0_25"/>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 name="Google Shape;50;g37abeb36418_0_25"/>
          <p:cNvPicPr preferRelativeResize="0"/>
          <p:nvPr/>
        </p:nvPicPr>
        <p:blipFill rotWithShape="1">
          <a:blip r:embed="rId2">
            <a:alphaModFix/>
          </a:blip>
          <a:srcRect b="-9683" l="-7535" r="-5779" t="-8128"/>
          <a:stretch/>
        </p:blipFill>
        <p:spPr>
          <a:xfrm>
            <a:off x="8055750" y="4325600"/>
            <a:ext cx="835000" cy="6433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51" name="Shape 51"/>
        <p:cNvGrpSpPr/>
        <p:nvPr/>
      </p:nvGrpSpPr>
      <p:grpSpPr>
        <a:xfrm>
          <a:off x="0" y="0"/>
          <a:ext cx="0" cy="0"/>
          <a:chOff x="0" y="0"/>
          <a:chExt cx="0" cy="0"/>
        </a:xfrm>
      </p:grpSpPr>
      <p:pic>
        <p:nvPicPr>
          <p:cNvPr id="52" name="Google Shape;52;g37abeb36418_0_28"/>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53" name="Shape 53"/>
        <p:cNvGrpSpPr/>
        <p:nvPr/>
      </p:nvGrpSpPr>
      <p:grpSpPr>
        <a:xfrm>
          <a:off x="0" y="0"/>
          <a:ext cx="0" cy="0"/>
          <a:chOff x="0" y="0"/>
          <a:chExt cx="0" cy="0"/>
        </a:xfrm>
      </p:grpSpPr>
      <p:pic>
        <p:nvPicPr>
          <p:cNvPr id="54" name="Google Shape;54;g37abeb36418_0_30"/>
          <p:cNvPicPr preferRelativeResize="0"/>
          <p:nvPr/>
        </p:nvPicPr>
        <p:blipFill rotWithShape="1">
          <a:blip r:embed="rId2">
            <a:alphaModFix/>
          </a:blip>
          <a:srcRect b="-8415" l="-5675" r="-7635" t="-10644"/>
          <a:stretch/>
        </p:blipFill>
        <p:spPr>
          <a:xfrm>
            <a:off x="8069450" y="4311925"/>
            <a:ext cx="835000" cy="6502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55" name="Shape 55"/>
        <p:cNvGrpSpPr/>
        <p:nvPr/>
      </p:nvGrpSpPr>
      <p:grpSpPr>
        <a:xfrm>
          <a:off x="0" y="0"/>
          <a:ext cx="0" cy="0"/>
          <a:chOff x="0" y="0"/>
          <a:chExt cx="0" cy="0"/>
        </a:xfrm>
      </p:grpSpPr>
      <p:pic>
        <p:nvPicPr>
          <p:cNvPr id="56" name="Google Shape;56;g37abeb36418_0_32"/>
          <p:cNvPicPr preferRelativeResize="0"/>
          <p:nvPr/>
        </p:nvPicPr>
        <p:blipFill rotWithShape="1">
          <a:blip r:embed="rId2">
            <a:alphaModFix/>
          </a:blip>
          <a:srcRect b="-8415" l="-5675" r="-7635" t="-10644"/>
          <a:stretch/>
        </p:blipFill>
        <p:spPr>
          <a:xfrm>
            <a:off x="8069450" y="4311925"/>
            <a:ext cx="835000" cy="6502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57" name="Shape 57"/>
        <p:cNvGrpSpPr/>
        <p:nvPr/>
      </p:nvGrpSpPr>
      <p:grpSpPr>
        <a:xfrm>
          <a:off x="0" y="0"/>
          <a:ext cx="0" cy="0"/>
          <a:chOff x="0" y="0"/>
          <a:chExt cx="0" cy="0"/>
        </a:xfrm>
      </p:grpSpPr>
      <p:pic>
        <p:nvPicPr>
          <p:cNvPr id="58" name="Google Shape;58;g37abeb36418_0_34"/>
          <p:cNvPicPr preferRelativeResize="0"/>
          <p:nvPr/>
        </p:nvPicPr>
        <p:blipFill rotWithShape="1">
          <a:blip r:embed="rId2">
            <a:alphaModFix/>
          </a:blip>
          <a:srcRect b="-8415" l="-5675" r="-7635" t="-10644"/>
          <a:stretch/>
        </p:blipFill>
        <p:spPr>
          <a:xfrm>
            <a:off x="8069450" y="4311925"/>
            <a:ext cx="835000" cy="650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59" name="Shape 59"/>
        <p:cNvGrpSpPr/>
        <p:nvPr/>
      </p:nvGrpSpPr>
      <p:grpSpPr>
        <a:xfrm>
          <a:off x="0" y="0"/>
          <a:ext cx="0" cy="0"/>
          <a:chOff x="0" y="0"/>
          <a:chExt cx="0" cy="0"/>
        </a:xfrm>
      </p:grpSpPr>
      <p:sp>
        <p:nvSpPr>
          <p:cNvPr id="60" name="Google Shape;60;g37abeb36418_0_36"/>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61" name="Google Shape;61;g37abeb36418_0_36"/>
          <p:cNvPicPr preferRelativeResize="0"/>
          <p:nvPr/>
        </p:nvPicPr>
        <p:blipFill rotWithShape="1">
          <a:blip r:embed="rId2">
            <a:alphaModFix/>
          </a:blip>
          <a:srcRect b="-8415" l="-5675" r="-7635" t="-10644"/>
          <a:stretch/>
        </p:blipFill>
        <p:spPr>
          <a:xfrm>
            <a:off x="8069450" y="4311925"/>
            <a:ext cx="835000" cy="650200"/>
          </a:xfrm>
          <a:prstGeom prst="rect">
            <a:avLst/>
          </a:prstGeom>
          <a:noFill/>
          <a:ln>
            <a:noFill/>
          </a:ln>
        </p:spPr>
      </p:pic>
      <p:sp>
        <p:nvSpPr>
          <p:cNvPr id="62" name="Google Shape;62;g37abeb36418_0_3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63" name="Shape 63"/>
        <p:cNvGrpSpPr/>
        <p:nvPr/>
      </p:nvGrpSpPr>
      <p:grpSpPr>
        <a:xfrm>
          <a:off x="0" y="0"/>
          <a:ext cx="0" cy="0"/>
          <a:chOff x="0" y="0"/>
          <a:chExt cx="0" cy="0"/>
        </a:xfrm>
      </p:grpSpPr>
      <p:pic>
        <p:nvPicPr>
          <p:cNvPr id="64" name="Google Shape;64;g37abeb36418_0_40"/>
          <p:cNvPicPr preferRelativeResize="0"/>
          <p:nvPr/>
        </p:nvPicPr>
        <p:blipFill rotWithShape="1">
          <a:blip r:embed="rId2">
            <a:alphaModFix/>
          </a:blip>
          <a:srcRect b="-8415" l="-5675" r="-7635" t="-10644"/>
          <a:stretch/>
        </p:blipFill>
        <p:spPr>
          <a:xfrm>
            <a:off x="8069450" y="4311925"/>
            <a:ext cx="835000" cy="6502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65" name="Shape 65"/>
        <p:cNvGrpSpPr/>
        <p:nvPr/>
      </p:nvGrpSpPr>
      <p:grpSpPr>
        <a:xfrm>
          <a:off x="0" y="0"/>
          <a:ext cx="0" cy="0"/>
          <a:chOff x="0" y="0"/>
          <a:chExt cx="0" cy="0"/>
        </a:xfrm>
      </p:grpSpPr>
      <p:sp>
        <p:nvSpPr>
          <p:cNvPr id="66" name="Google Shape;66;g37abeb36418_0_42"/>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7" name="Google Shape;67;g37abeb36418_0_42"/>
          <p:cNvPicPr preferRelativeResize="0"/>
          <p:nvPr/>
        </p:nvPicPr>
        <p:blipFill rotWithShape="1">
          <a:blip r:embed="rId2">
            <a:alphaModFix/>
          </a:blip>
          <a:srcRect b="-9683" l="-7535" r="-5779" t="-8128"/>
          <a:stretch/>
        </p:blipFill>
        <p:spPr>
          <a:xfrm>
            <a:off x="8055750" y="4325600"/>
            <a:ext cx="835000" cy="64337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68" name="Shape 68"/>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69" name="Shape 69"/>
        <p:cNvGrpSpPr/>
        <p:nvPr/>
      </p:nvGrpSpPr>
      <p:grpSpPr>
        <a:xfrm>
          <a:off x="0" y="0"/>
          <a:ext cx="0" cy="0"/>
          <a:chOff x="0" y="0"/>
          <a:chExt cx="0" cy="0"/>
        </a:xfrm>
      </p:grpSpPr>
      <p:sp>
        <p:nvSpPr>
          <p:cNvPr id="70" name="Google Shape;70;g37abeb36418_0_46"/>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1" name="Google Shape;71;g37abeb36418_0_46"/>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
        <p:nvSpPr>
          <p:cNvPr id="72" name="Google Shape;72;g37abeb36418_0_46"/>
          <p:cNvSpPr txBox="1"/>
          <p:nvPr/>
        </p:nvSpPr>
        <p:spPr>
          <a:xfrm>
            <a:off x="379375" y="406150"/>
            <a:ext cx="7731600" cy="51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900">
                <a:solidFill>
                  <a:srgbClr val="FF8022"/>
                </a:solidFill>
                <a:latin typeface="Lato Black"/>
                <a:ea typeface="Lato Black"/>
                <a:cs typeface="Lato Black"/>
                <a:sym typeface="Lato Black"/>
              </a:rPr>
              <a:t>Text here</a:t>
            </a:r>
            <a:endParaRPr b="1" sz="2900">
              <a:solidFill>
                <a:srgbClr val="FF8022"/>
              </a:solidFill>
              <a:latin typeface="Lato"/>
              <a:ea typeface="Lato"/>
              <a:cs typeface="Lato"/>
              <a:sym typeface="La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73" name="Shape 73"/>
        <p:cNvGrpSpPr/>
        <p:nvPr/>
      </p:nvGrpSpPr>
      <p:grpSpPr>
        <a:xfrm>
          <a:off x="0" y="0"/>
          <a:ext cx="0" cy="0"/>
          <a:chOff x="0" y="0"/>
          <a:chExt cx="0" cy="0"/>
        </a:xfrm>
      </p:grpSpPr>
      <p:pic>
        <p:nvPicPr>
          <p:cNvPr id="74" name="Google Shape;74;g37abeb36418_0_50"/>
          <p:cNvPicPr preferRelativeResize="0"/>
          <p:nvPr/>
        </p:nvPicPr>
        <p:blipFill rotWithShape="1">
          <a:blip r:embed="rId2">
            <a:alphaModFix/>
          </a:blip>
          <a:srcRect b="-5224" l="-1905" r="-1091" t="-5235"/>
          <a:stretch/>
        </p:blipFill>
        <p:spPr>
          <a:xfrm>
            <a:off x="426625" y="222564"/>
            <a:ext cx="2516427" cy="696225"/>
          </a:xfrm>
          <a:prstGeom prst="rect">
            <a:avLst/>
          </a:prstGeom>
          <a:noFill/>
          <a:ln>
            <a:noFill/>
          </a:ln>
        </p:spPr>
      </p:pic>
      <p:pic>
        <p:nvPicPr>
          <p:cNvPr id="75" name="Google Shape;75;g37abeb36418_0_50"/>
          <p:cNvPicPr preferRelativeResize="0"/>
          <p:nvPr/>
        </p:nvPicPr>
        <p:blipFill rotWithShape="1">
          <a:blip r:embed="rId3">
            <a:alphaModFix/>
          </a:blip>
          <a:srcRect b="-2272" l="-4222" r="-3757" t="-2439"/>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76" name="Shape 76"/>
        <p:cNvGrpSpPr/>
        <p:nvPr/>
      </p:nvGrpSpPr>
      <p:grpSpPr>
        <a:xfrm>
          <a:off x="0" y="0"/>
          <a:ext cx="0" cy="0"/>
          <a:chOff x="0" y="0"/>
          <a:chExt cx="0" cy="0"/>
        </a:xfrm>
      </p:grpSpPr>
      <p:pic>
        <p:nvPicPr>
          <p:cNvPr id="77" name="Google Shape;77;g37abeb36418_0_53"/>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78" name="Shape 78"/>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79" name="Shape 79"/>
        <p:cNvGrpSpPr/>
        <p:nvPr/>
      </p:nvGrpSpPr>
      <p:grpSpPr>
        <a:xfrm>
          <a:off x="0" y="0"/>
          <a:ext cx="0" cy="0"/>
          <a:chOff x="0" y="0"/>
          <a:chExt cx="0" cy="0"/>
        </a:xfrm>
      </p:grpSpPr>
      <p:sp>
        <p:nvSpPr>
          <p:cNvPr id="80" name="Google Shape;80;g37abeb36418_0_56"/>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1" name="Google Shape;81;g37abeb36418_0_56"/>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82" name="Google Shape;82;g37abeb36418_0_56"/>
          <p:cNvSpPr txBox="1"/>
          <p:nvPr/>
        </p:nvSpPr>
        <p:spPr>
          <a:xfrm>
            <a:off x="379375" y="406150"/>
            <a:ext cx="7731600" cy="51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900">
                <a:solidFill>
                  <a:srgbClr val="FF8022"/>
                </a:solidFill>
                <a:latin typeface="Lato Black"/>
                <a:ea typeface="Lato Black"/>
                <a:cs typeface="Lato Black"/>
                <a:sym typeface="Lato Black"/>
              </a:rPr>
              <a:t>Text here</a:t>
            </a:r>
            <a:endParaRPr b="1" sz="2900">
              <a:solidFill>
                <a:srgbClr val="FF8022"/>
              </a:solidFill>
              <a:latin typeface="Lato"/>
              <a:ea typeface="Lato"/>
              <a:cs typeface="Lato"/>
              <a:sym typeface="Lato"/>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83" name="Shape 83"/>
        <p:cNvGrpSpPr/>
        <p:nvPr/>
      </p:nvGrpSpPr>
      <p:grpSpPr>
        <a:xfrm>
          <a:off x="0" y="0"/>
          <a:ext cx="0" cy="0"/>
          <a:chOff x="0" y="0"/>
          <a:chExt cx="0" cy="0"/>
        </a:xfrm>
      </p:grpSpPr>
      <p:sp>
        <p:nvSpPr>
          <p:cNvPr id="84" name="Google Shape;84;g37abeb36418_0_60"/>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g37abeb36418_0_60"/>
          <p:cNvSpPr txBox="1"/>
          <p:nvPr/>
        </p:nvSpPr>
        <p:spPr>
          <a:xfrm>
            <a:off x="379375" y="406150"/>
            <a:ext cx="7731600" cy="51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900">
                <a:solidFill>
                  <a:srgbClr val="FF8022"/>
                </a:solidFill>
                <a:latin typeface="Lato Black"/>
                <a:ea typeface="Lato Black"/>
                <a:cs typeface="Lato Black"/>
                <a:sym typeface="Lato Black"/>
              </a:rPr>
              <a:t>Text here</a:t>
            </a:r>
            <a:endParaRPr b="1" sz="2900">
              <a:solidFill>
                <a:srgbClr val="FF8022"/>
              </a:solidFill>
              <a:latin typeface="Lato"/>
              <a:ea typeface="Lato"/>
              <a:cs typeface="Lato"/>
              <a:sym typeface="La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86" name="Shape 86"/>
        <p:cNvGrpSpPr/>
        <p:nvPr/>
      </p:nvGrpSpPr>
      <p:grpSpPr>
        <a:xfrm>
          <a:off x="0" y="0"/>
          <a:ext cx="0" cy="0"/>
          <a:chOff x="0" y="0"/>
          <a:chExt cx="0" cy="0"/>
        </a:xfrm>
      </p:grpSpPr>
      <p:pic>
        <p:nvPicPr>
          <p:cNvPr id="87" name="Google Shape;87;g37abeb36418_0_63"/>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slideLayout" Target="../slideLayouts/slideLayout30.xml"/><Relationship Id="rId16" Type="http://schemas.openxmlformats.org/officeDocument/2006/relationships/slideLayout" Target="../slideLayouts/slideLayout31.xml"/><Relationship Id="rId17" Type="http://schemas.openxmlformats.org/officeDocument/2006/relationships/slideLayout" Target="../slideLayouts/slideLayout32.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2" name="Shape 42"/>
        <p:cNvGrpSpPr/>
        <p:nvPr/>
      </p:nvGrpSpPr>
      <p:grpSpPr>
        <a:xfrm>
          <a:off x="0" y="0"/>
          <a:ext cx="0" cy="0"/>
          <a:chOff x="0" y="0"/>
          <a:chExt cx="0" cy="0"/>
        </a:xfrm>
      </p:grpSpPr>
      <p:sp>
        <p:nvSpPr>
          <p:cNvPr id="43" name="Google Shape;43;g37abeb36418_0_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3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9.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hyperlink" Target="https://www.moneyhelper.org.uk/en/everyday-money/credit-and-purchases/use-our-credit-card-calculator" TargetMode="External"/><Relationship Id="rId5"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hyperlink" Target="http://www.youtube.com/watch?v=kp7AjzpeYzI" TargetMode="External"/><Relationship Id="rId4" Type="http://schemas.openxmlformats.org/officeDocument/2006/relationships/image" Target="../media/image31.jpg"/><Relationship Id="rId5" Type="http://schemas.openxmlformats.org/officeDocument/2006/relationships/hyperlink" Target="https://www.youtube.com/watch?v=kp7AjzpeYzI&amp;list=PLc0nCZTu4-GcWOZEeFkIWwKBR1kDdxSlh&amp;index=15"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hyperlink" Target="https://www.citizensadvice.org.uk/debt-and-money/" TargetMode="External"/><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hyperlink" Target="https://www.nationaldebtline.org/" TargetMode="External"/><Relationship Id="rId7" Type="http://schemas.openxmlformats.org/officeDocument/2006/relationships/hyperlink" Target="http://www.moneyadvicetrust.org/Pages/default.aspx" TargetMode="External"/><Relationship Id="rId8"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s://resources.ftflic.com/" TargetMode="External"/><Relationship Id="rId4" Type="http://schemas.openxmlformats.org/officeDocument/2006/relationships/hyperlink" Target="https://www.moneyhelper.org.uk/en/everyday-money/types-of-credit/simple-guide-to-credit-cards" TargetMode="External"/><Relationship Id="rId5" Type="http://schemas.openxmlformats.org/officeDocument/2006/relationships/hyperlink" Target="https://www.money.co.uk/credit-cards/guid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91" name="Shape 91"/>
        <p:cNvGrpSpPr/>
        <p:nvPr/>
      </p:nvGrpSpPr>
      <p:grpSpPr>
        <a:xfrm>
          <a:off x="0" y="0"/>
          <a:ext cx="0" cy="0"/>
          <a:chOff x="0" y="0"/>
          <a:chExt cx="0" cy="0"/>
        </a:xfrm>
      </p:grpSpPr>
      <p:sp>
        <p:nvSpPr>
          <p:cNvPr id="92" name="Google Shape;92;p1"/>
          <p:cNvSpPr txBox="1"/>
          <p:nvPr>
            <p:ph type="ctrTitle"/>
          </p:nvPr>
        </p:nvSpPr>
        <p:spPr>
          <a:xfrm>
            <a:off x="360375" y="1253100"/>
            <a:ext cx="58707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How to prepare for your financial future</a:t>
            </a:r>
            <a:endParaRPr b="1" i="0" sz="4800" u="none" cap="none" strike="noStrike">
              <a:solidFill>
                <a:schemeClr val="lt1"/>
              </a:solidFill>
              <a:latin typeface="Lato Black"/>
              <a:ea typeface="Lato Black"/>
              <a:cs typeface="Lato Black"/>
              <a:sym typeface="Lato Black"/>
            </a:endParaRPr>
          </a:p>
        </p:txBody>
      </p:sp>
      <p:pic>
        <p:nvPicPr>
          <p:cNvPr id="93" name="Google Shape;93;p1"/>
          <p:cNvPicPr preferRelativeResize="0"/>
          <p:nvPr/>
        </p:nvPicPr>
        <p:blipFill rotWithShape="1">
          <a:blip r:embed="rId3">
            <a:alphaModFix/>
          </a:blip>
          <a:srcRect b="0" l="0" r="0" t="0"/>
          <a:stretch/>
        </p:blipFill>
        <p:spPr>
          <a:xfrm>
            <a:off x="6383475" y="152400"/>
            <a:ext cx="2608123" cy="2608123"/>
          </a:xfrm>
          <a:prstGeom prst="rect">
            <a:avLst/>
          </a:prstGeom>
          <a:noFill/>
          <a:ln>
            <a:noFill/>
          </a:ln>
        </p:spPr>
      </p:pic>
      <p:sp>
        <p:nvSpPr>
          <p:cNvPr id="94" name="Google Shape;94;p1"/>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accent2"/>
                </a:solidFill>
                <a:latin typeface="Arial"/>
                <a:ea typeface="Arial"/>
                <a:cs typeface="Arial"/>
                <a:sym typeface="Arial"/>
              </a:rPr>
              <a:t>This session is aimed at </a:t>
            </a:r>
            <a:r>
              <a:rPr b="1" lang="en-GB" sz="1000">
                <a:solidFill>
                  <a:schemeClr val="accent2"/>
                </a:solidFill>
              </a:rPr>
              <a:t>Key Stage Five</a:t>
            </a:r>
            <a:r>
              <a:rPr b="1" i="0" lang="en-GB" sz="1000" u="none" cap="none" strike="noStrike">
                <a:solidFill>
                  <a:schemeClr val="accent2"/>
                </a:solidFill>
                <a:latin typeface="Arial"/>
                <a:ea typeface="Arial"/>
                <a:cs typeface="Arial"/>
                <a:sym typeface="Arial"/>
              </a:rPr>
              <a:t> (recommended for Year 13)</a:t>
            </a:r>
            <a:endParaRPr b="1" i="0" sz="1000" u="none" cap="none" strike="noStrike">
              <a:solidFill>
                <a:schemeClr val="accent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g1466ef7c987_0_0"/>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rgbClr val="FF8022"/>
                </a:solidFill>
                <a:latin typeface="Lato"/>
                <a:ea typeface="Lato"/>
                <a:cs typeface="Lato"/>
                <a:sym typeface="Lato"/>
              </a:rPr>
              <a:t>Having a respectful learning environment</a:t>
            </a:r>
            <a:endParaRPr b="1" i="0" sz="2900" u="none" cap="none" strike="noStrike">
              <a:solidFill>
                <a:srgbClr val="FF8022"/>
              </a:solidFill>
              <a:latin typeface="Lato"/>
              <a:ea typeface="Lato"/>
              <a:cs typeface="Lato"/>
              <a:sym typeface="Lato"/>
            </a:endParaRPr>
          </a:p>
        </p:txBody>
      </p:sp>
      <p:sp>
        <p:nvSpPr>
          <p:cNvPr id="100" name="Google Shape;100;g1466ef7c987_0_0"/>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listen to each other respectfully</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avoid making judgements or assumptions about others</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comment on what has been said, not the person who has said it</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won’t put anyone on the spot and we have the right to pass</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not share personal stories or ask personal questions</a:t>
            </a:r>
            <a:endParaRPr b="1" i="0" sz="1600" u="none" cap="none" strike="noStrike">
              <a:solidFill>
                <a:schemeClr val="accent2"/>
              </a:solidFill>
              <a:latin typeface="Lato"/>
              <a:ea typeface="Lato"/>
              <a:cs typeface="Lato"/>
              <a:sym typeface="Lato"/>
            </a:endParaRPr>
          </a:p>
        </p:txBody>
      </p:sp>
      <p:sp>
        <p:nvSpPr>
          <p:cNvPr id="101" name="Google Shape;101;g1466ef7c987_0_0"/>
          <p:cNvSpPr txBox="1"/>
          <p:nvPr/>
        </p:nvSpPr>
        <p:spPr>
          <a:xfrm>
            <a:off x="418625" y="3452475"/>
            <a:ext cx="8242200" cy="677100"/>
          </a:xfrm>
          <a:prstGeom prst="rect">
            <a:avLst/>
          </a:prstGeom>
          <a:noFill/>
          <a:ln cap="flat" cmpd="sng" w="28575">
            <a:solidFill>
              <a:srgbClr val="FF802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Lato"/>
                <a:ea typeface="Lato"/>
                <a:cs typeface="Lato"/>
                <a:sym typeface="Lato"/>
              </a:rPr>
              <a:t>If there is a question that you do not wish to ask aloud, you can write it on a </a:t>
            </a:r>
            <a:r>
              <a:rPr b="1" lang="en-GB" sz="1600">
                <a:solidFill>
                  <a:srgbClr val="FFFFFF"/>
                </a:solidFill>
                <a:latin typeface="Lato"/>
                <a:ea typeface="Lato"/>
                <a:cs typeface="Lato"/>
                <a:sym typeface="Lato"/>
              </a:rPr>
              <a:t>P</a:t>
            </a:r>
            <a:r>
              <a:rPr b="1" i="0" lang="en-GB" sz="1600" u="none" cap="none" strike="noStrike">
                <a:solidFill>
                  <a:srgbClr val="FFFFFF"/>
                </a:solidFill>
                <a:latin typeface="Lato"/>
                <a:ea typeface="Lato"/>
                <a:cs typeface="Lato"/>
                <a:sym typeface="Lato"/>
              </a:rPr>
              <a:t>ost-it </a:t>
            </a:r>
            <a:r>
              <a:rPr b="1" lang="en-GB" sz="1600">
                <a:solidFill>
                  <a:srgbClr val="FFFFFF"/>
                </a:solidFill>
                <a:latin typeface="Lato"/>
                <a:ea typeface="Lato"/>
                <a:cs typeface="Lato"/>
                <a:sym typeface="Lato"/>
              </a:rPr>
              <a:t>N</a:t>
            </a:r>
            <a:r>
              <a:rPr b="1" i="0" lang="en-GB" sz="1600" u="none" cap="none" strike="noStrike">
                <a:solidFill>
                  <a:srgbClr val="FFFFFF"/>
                </a:solidFill>
                <a:latin typeface="Lato"/>
                <a:ea typeface="Lato"/>
                <a:cs typeface="Lato"/>
                <a:sym typeface="Lato"/>
              </a:rPr>
              <a:t>ote which will be collected throughout the session and answered at the end</a:t>
            </a:r>
            <a:endParaRPr b="1" i="0" sz="1600" u="none" cap="none" strike="noStrike">
              <a:solidFill>
                <a:srgbClr val="FFFFFF"/>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132c63cc0bd_0_20"/>
          <p:cNvSpPr txBox="1"/>
          <p:nvPr/>
        </p:nvSpPr>
        <p:spPr>
          <a:xfrm>
            <a:off x="311700" y="34425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107" name="Google Shape;107;g132c63cc0bd_0_20"/>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g132c63cc0bd_0_20"/>
          <p:cNvSpPr txBox="1"/>
          <p:nvPr/>
        </p:nvSpPr>
        <p:spPr>
          <a:xfrm>
            <a:off x="0" y="1491150"/>
            <a:ext cx="91440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a:ea typeface="Lato"/>
                <a:cs typeface="Lato"/>
                <a:sym typeface="Lato"/>
              </a:rPr>
              <a:t>Session 3:</a:t>
            </a:r>
            <a:endParaRPr b="0" i="0" sz="2400" u="none" cap="none" strike="noStrike">
              <a:solidFill>
                <a:schemeClr val="lt1"/>
              </a:solidFill>
              <a:latin typeface="Lato"/>
              <a:ea typeface="Lato"/>
              <a:cs typeface="Lato"/>
              <a:sym typeface="Lato"/>
            </a:endParaRPr>
          </a:p>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Credit cards</a:t>
            </a:r>
            <a:endParaRPr b="1" i="0" sz="5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understand how credit cards work and to assess the benefits and risks of using one</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Explain what a credit card is</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Describe how a credit card works</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Assess the benefits and risks of using a credit card</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1575e96a1fb_0_240"/>
          <p:cNvSpPr txBox="1"/>
          <p:nvPr>
            <p:ph type="ctrTitle"/>
          </p:nvPr>
        </p:nvSpPr>
        <p:spPr>
          <a:xfrm>
            <a:off x="360375" y="3039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Unit outline</a:t>
            </a:r>
            <a:endParaRPr b="1" i="0" sz="2900" u="none" cap="none" strike="noStrike">
              <a:solidFill>
                <a:schemeClr val="lt1"/>
              </a:solidFill>
              <a:latin typeface="Lato"/>
              <a:ea typeface="Lato"/>
              <a:cs typeface="Lato"/>
              <a:sym typeface="Lato"/>
            </a:endParaRPr>
          </a:p>
        </p:txBody>
      </p:sp>
      <p:graphicFrame>
        <p:nvGraphicFramePr>
          <p:cNvPr id="121" name="Google Shape;121;g1575e96a1fb_0_240"/>
          <p:cNvGraphicFramePr/>
          <p:nvPr/>
        </p:nvGraphicFramePr>
        <p:xfrm>
          <a:off x="871975" y="1721850"/>
          <a:ext cx="3000000" cy="3000000"/>
        </p:xfrm>
        <a:graphic>
          <a:graphicData uri="http://schemas.openxmlformats.org/drawingml/2006/table">
            <a:tbl>
              <a:tblPr>
                <a:noFill/>
                <a:tableStyleId>{9DD710FF-01B1-4220-8568-E290D713946A}</a:tableStyleId>
              </a:tblPr>
              <a:tblGrid>
                <a:gridCol w="1206500"/>
                <a:gridCol w="1206500"/>
                <a:gridCol w="1206500"/>
                <a:gridCol w="1206500"/>
                <a:gridCol w="1206500"/>
                <a:gridCol w="1206500"/>
              </a:tblGrid>
              <a:tr h="384425">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1</a:t>
                      </a:r>
                      <a:endParaRPr b="1" sz="1400" u="none" cap="none" strike="noStrike">
                        <a:solidFill>
                          <a:srgbClr val="262A33"/>
                        </a:solidFill>
                        <a:latin typeface="Lato"/>
                        <a:ea typeface="Lato"/>
                        <a:cs typeface="Lato"/>
                        <a:sym typeface="Lato"/>
                      </a:endParaRPr>
                    </a:p>
                  </a:txBody>
                  <a:tcPr marT="91425" marB="91425" marR="91425" marL="91425">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CE5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extLst>
                            <a:ext uri="http://customooxmlschemas.google.com/">
                              <go:slidesCustomData xmlns:go="http://customooxmlschemas.google.com/" textRoundtripDataId="1"/>
                            </a:ext>
                          </a:extLst>
                        </a:rPr>
                        <a:t>Session 2</a:t>
                      </a:r>
                      <a:endParaRPr b="1" sz="1400" u="none" cap="none" strike="noStrike">
                        <a:solidFill>
                          <a:srgbClr val="262A33"/>
                        </a:solidFill>
                        <a:latin typeface="Lato"/>
                        <a:ea typeface="Lato"/>
                        <a:cs typeface="Lato"/>
                        <a:sym typeface="Lato"/>
                      </a:endParaRPr>
                    </a:p>
                  </a:txBody>
                  <a:tcPr marT="91425" marB="91425" marR="91425" marL="91425">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CE5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3</a:t>
                      </a:r>
                      <a:endParaRPr b="1" sz="1400" u="none" cap="none" strike="noStrike">
                        <a:solidFill>
                          <a:srgbClr val="262A33"/>
                        </a:solidFill>
                        <a:latin typeface="Lato"/>
                        <a:ea typeface="Lato"/>
                        <a:cs typeface="Lato"/>
                        <a:sym typeface="Lato"/>
                      </a:endParaRPr>
                    </a:p>
                  </a:txBody>
                  <a:tcPr marT="91425" marB="91425" marR="91425" marL="91425">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4</a:t>
                      </a:r>
                      <a:endParaRPr b="1" sz="1400" u="none" cap="none" strike="noStrike">
                        <a:solidFill>
                          <a:srgbClr val="262A33"/>
                        </a:solidFill>
                        <a:latin typeface="Lato"/>
                        <a:ea typeface="Lato"/>
                        <a:cs typeface="Lato"/>
                        <a:sym typeface="Lato"/>
                      </a:endParaRPr>
                    </a:p>
                  </a:txBody>
                  <a:tcPr marT="91425" marB="91425" marR="91425" marL="91425">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CE5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5</a:t>
                      </a:r>
                      <a:endParaRPr b="1" sz="1400" u="none" cap="none" strike="noStrike">
                        <a:solidFill>
                          <a:srgbClr val="262A33"/>
                        </a:solidFill>
                        <a:latin typeface="Lato"/>
                        <a:ea typeface="Lato"/>
                        <a:cs typeface="Lato"/>
                        <a:sym typeface="Lato"/>
                      </a:endParaRPr>
                    </a:p>
                  </a:txBody>
                  <a:tcPr marT="91425" marB="91425" marR="91425" marL="91425">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CE5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6</a:t>
                      </a:r>
                      <a:endParaRPr b="1" sz="1400" u="none" cap="none" strike="noStrike">
                        <a:solidFill>
                          <a:srgbClr val="262A33"/>
                        </a:solidFill>
                        <a:latin typeface="Lato"/>
                        <a:ea typeface="Lato"/>
                        <a:cs typeface="Lato"/>
                        <a:sym typeface="Lato"/>
                      </a:endParaRPr>
                    </a:p>
                  </a:txBody>
                  <a:tcPr marT="91425" marB="91425" marR="91425" marL="91425">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CE5CD"/>
                    </a:solidFill>
                  </a:tcPr>
                </a:tc>
              </a:tr>
              <a:tr h="904850">
                <a:tc>
                  <a:txBody>
                    <a:bodyPr/>
                    <a:lstStyle/>
                    <a:p>
                      <a:pPr indent="0" lvl="0" marL="0" marR="0" rtl="0" algn="ctr">
                        <a:lnSpc>
                          <a:spcPct val="100000"/>
                        </a:lnSpc>
                        <a:spcBef>
                          <a:spcPts val="0"/>
                        </a:spcBef>
                        <a:spcAft>
                          <a:spcPts val="0"/>
                        </a:spcAft>
                        <a:buClr>
                          <a:srgbClr val="000000"/>
                        </a:buClr>
                        <a:buSzPts val="1400"/>
                        <a:buFont typeface="Arial"/>
                        <a:buNone/>
                      </a:pPr>
                      <a:r>
                        <a:rPr lang="en-GB">
                          <a:solidFill>
                            <a:schemeClr val="dk1"/>
                          </a:solidFill>
                          <a:latin typeface="Lato"/>
                          <a:ea typeface="Lato"/>
                          <a:cs typeface="Lato"/>
                          <a:sym typeface="Lato"/>
                        </a:rPr>
                        <a:t>The economy </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a:t>Mortgages </a:t>
                      </a:r>
                      <a:endParaRPr sz="1400" u="none" cap="none" strike="noStrike"/>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a:solidFill>
                            <a:srgbClr val="0543B3"/>
                          </a:solidFill>
                        </a:rPr>
                        <a:t>C</a:t>
                      </a:r>
                      <a:r>
                        <a:rPr b="1" lang="en-GB" sz="1400" u="none" cap="none" strike="noStrike">
                          <a:solidFill>
                            <a:srgbClr val="0543B3"/>
                          </a:solidFill>
                        </a:rPr>
                        <a:t>redit </a:t>
                      </a:r>
                      <a:r>
                        <a:rPr b="1" lang="en-GB">
                          <a:solidFill>
                            <a:srgbClr val="0543B3"/>
                          </a:solidFill>
                        </a:rPr>
                        <a:t>c</a:t>
                      </a:r>
                      <a:r>
                        <a:rPr b="1" lang="en-GB" sz="1400" u="none" cap="none" strike="noStrike">
                          <a:solidFill>
                            <a:srgbClr val="0543B3"/>
                          </a:solidFill>
                        </a:rPr>
                        <a:t>ards </a:t>
                      </a:r>
                      <a:endParaRPr b="1" sz="1400" u="none" cap="none" strike="noStrike">
                        <a:solidFill>
                          <a:schemeClr val="accent2"/>
                        </a:solidFill>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a:t>Pensions </a:t>
                      </a:r>
                      <a:endParaRPr sz="1400" u="none" cap="none" strike="noStrike"/>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a:t>ISAs </a:t>
                      </a:r>
                      <a:endParaRPr sz="1400" u="none" cap="none" strike="noStrike"/>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400"/>
                        <a:buFont typeface="Arial"/>
                        <a:buNone/>
                      </a:pPr>
                      <a:r>
                        <a:rPr lang="en-GB">
                          <a:solidFill>
                            <a:schemeClr val="dk1"/>
                          </a:solidFill>
                          <a:latin typeface="Lato"/>
                          <a:ea typeface="Lato"/>
                          <a:cs typeface="Lato"/>
                          <a:sym typeface="Lato"/>
                        </a:rPr>
                        <a:t>Financial decisions</a:t>
                      </a:r>
                      <a:endParaRPr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2416db44058_0_0"/>
          <p:cNvSpPr txBox="1"/>
          <p:nvPr>
            <p:ph type="ctrTitle"/>
          </p:nvPr>
        </p:nvSpPr>
        <p:spPr>
          <a:xfrm>
            <a:off x="360375" y="3039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Starter | What  is a credit card?</a:t>
            </a:r>
            <a:endParaRPr b="1" i="0" sz="2900" u="none" cap="none" strike="noStrike">
              <a:solidFill>
                <a:schemeClr val="lt1"/>
              </a:solidFill>
              <a:latin typeface="Lato"/>
              <a:ea typeface="Lato"/>
              <a:cs typeface="Lato"/>
              <a:sym typeface="Lato"/>
            </a:endParaRPr>
          </a:p>
        </p:txBody>
      </p:sp>
      <p:sp>
        <p:nvSpPr>
          <p:cNvPr id="127" name="Google Shape;127;g2416db44058_0_0"/>
          <p:cNvSpPr txBox="1"/>
          <p:nvPr/>
        </p:nvSpPr>
        <p:spPr>
          <a:xfrm>
            <a:off x="296925" y="1139675"/>
            <a:ext cx="8490900" cy="246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lang="en-GB" sz="2200">
                <a:latin typeface="Lato"/>
                <a:ea typeface="Lato"/>
                <a:cs typeface="Lato"/>
                <a:sym typeface="Lato"/>
              </a:rPr>
              <a:t>Lucy is looking to buy a new sofa. She decides to use a credit card.</a:t>
            </a:r>
            <a:endParaRPr b="1" sz="2200">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Lato"/>
              <a:ea typeface="Lato"/>
              <a:cs typeface="Lato"/>
              <a:sym typeface="Lato"/>
            </a:endParaRPr>
          </a:p>
        </p:txBody>
      </p:sp>
      <p:pic>
        <p:nvPicPr>
          <p:cNvPr id="128" name="Google Shape;128;g2416db44058_0_0"/>
          <p:cNvPicPr preferRelativeResize="0"/>
          <p:nvPr/>
        </p:nvPicPr>
        <p:blipFill rotWithShape="1">
          <a:blip r:embed="rId3">
            <a:alphaModFix/>
          </a:blip>
          <a:srcRect b="27104" l="18823" r="18516" t="27865"/>
          <a:stretch/>
        </p:blipFill>
        <p:spPr>
          <a:xfrm>
            <a:off x="3323050" y="1836675"/>
            <a:ext cx="2365576" cy="1700026"/>
          </a:xfrm>
          <a:prstGeom prst="rect">
            <a:avLst/>
          </a:prstGeom>
          <a:noFill/>
          <a:ln cap="flat" cmpd="sng" w="38100">
            <a:solidFill>
              <a:schemeClr val="accent2"/>
            </a:solidFill>
            <a:prstDash val="solid"/>
            <a:round/>
            <a:headEnd len="sm" w="sm" type="none"/>
            <a:tailEnd len="sm" w="sm" type="none"/>
          </a:ln>
        </p:spPr>
      </p:pic>
      <p:sp>
        <p:nvSpPr>
          <p:cNvPr id="129" name="Google Shape;129;g2416db44058_0_0"/>
          <p:cNvSpPr txBox="1"/>
          <p:nvPr/>
        </p:nvSpPr>
        <p:spPr>
          <a:xfrm>
            <a:off x="360375" y="3602375"/>
            <a:ext cx="92160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200">
                <a:solidFill>
                  <a:schemeClr val="accent1"/>
                </a:solidFill>
                <a:latin typeface="Lato"/>
                <a:ea typeface="Lato"/>
                <a:cs typeface="Lato"/>
                <a:sym typeface="Lato"/>
              </a:rPr>
              <a:t>Talk to the person next to you:</a:t>
            </a:r>
            <a:endParaRPr b="1" sz="2200">
              <a:solidFill>
                <a:schemeClr val="accent1"/>
              </a:solidFill>
              <a:latin typeface="Lato"/>
              <a:ea typeface="Lato"/>
              <a:cs typeface="Lato"/>
              <a:sym typeface="Lato"/>
            </a:endParaRPr>
          </a:p>
          <a:p>
            <a:pPr indent="-368300" lvl="0" marL="457200" rtl="0" algn="l">
              <a:spcBef>
                <a:spcPts val="0"/>
              </a:spcBef>
              <a:spcAft>
                <a:spcPts val="0"/>
              </a:spcAft>
              <a:buClr>
                <a:schemeClr val="accent1"/>
              </a:buClr>
              <a:buSzPts val="2200"/>
              <a:buFont typeface="Lato"/>
              <a:buChar char="●"/>
            </a:pPr>
            <a:r>
              <a:rPr b="1" lang="en-GB" sz="2200">
                <a:solidFill>
                  <a:schemeClr val="accent1"/>
                </a:solidFill>
                <a:latin typeface="Lato"/>
                <a:ea typeface="Lato"/>
                <a:cs typeface="Lato"/>
                <a:sym typeface="Lato"/>
              </a:rPr>
              <a:t>What is a credit card? </a:t>
            </a:r>
            <a:endParaRPr b="1" sz="2200">
              <a:solidFill>
                <a:schemeClr val="accent1"/>
              </a:solidFill>
              <a:latin typeface="Lato"/>
              <a:ea typeface="Lato"/>
              <a:cs typeface="Lato"/>
              <a:sym typeface="Lato"/>
            </a:endParaRPr>
          </a:p>
          <a:p>
            <a:pPr indent="-368300" lvl="0" marL="457200" rtl="0" algn="l">
              <a:spcBef>
                <a:spcPts val="0"/>
              </a:spcBef>
              <a:spcAft>
                <a:spcPts val="0"/>
              </a:spcAft>
              <a:buClr>
                <a:schemeClr val="accent1"/>
              </a:buClr>
              <a:buSzPts val="2200"/>
              <a:buFont typeface="Lato"/>
              <a:buChar char="●"/>
            </a:pPr>
            <a:r>
              <a:rPr b="1" lang="en-GB" sz="2200">
                <a:solidFill>
                  <a:schemeClr val="accent1"/>
                </a:solidFill>
                <a:latin typeface="Lato"/>
                <a:ea typeface="Lato"/>
                <a:cs typeface="Lato"/>
                <a:sym typeface="Lato"/>
              </a:rPr>
              <a:t>How much might a sofa cost? </a:t>
            </a:r>
            <a:endParaRPr b="1" sz="2200">
              <a:solidFill>
                <a:schemeClr val="accent1"/>
              </a:solidFill>
              <a:latin typeface="Lato"/>
              <a:ea typeface="Lato"/>
              <a:cs typeface="Lato"/>
              <a:sym typeface="Lato"/>
            </a:endParaRPr>
          </a:p>
          <a:p>
            <a:pPr indent="-368300" lvl="0" marL="457200" rtl="0" algn="l">
              <a:spcBef>
                <a:spcPts val="0"/>
              </a:spcBef>
              <a:spcAft>
                <a:spcPts val="0"/>
              </a:spcAft>
              <a:buClr>
                <a:schemeClr val="accent1"/>
              </a:buClr>
              <a:buSzPts val="2200"/>
              <a:buFont typeface="Lato"/>
              <a:buChar char="●"/>
            </a:pPr>
            <a:r>
              <a:rPr b="1" lang="en-GB" sz="2200">
                <a:solidFill>
                  <a:schemeClr val="accent1"/>
                </a:solidFill>
                <a:latin typeface="Lato"/>
                <a:ea typeface="Lato"/>
                <a:cs typeface="Lato"/>
                <a:sym typeface="Lato"/>
              </a:rPr>
              <a:t>Why might she choose to use a credit card here? </a:t>
            </a:r>
            <a:endParaRPr b="1" sz="2200">
              <a:solidFill>
                <a:schemeClr val="accen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15d90976663_0_30"/>
          <p:cNvSpPr txBox="1"/>
          <p:nvPr>
            <p:ph type="ctrTitle"/>
          </p:nvPr>
        </p:nvSpPr>
        <p:spPr>
          <a:xfrm>
            <a:off x="18977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What is a credit card?</a:t>
            </a:r>
            <a:endParaRPr b="1" i="0" sz="2900" u="none" cap="none" strike="noStrike">
              <a:solidFill>
                <a:schemeClr val="lt1"/>
              </a:solidFill>
              <a:latin typeface="Lato"/>
              <a:ea typeface="Lato"/>
              <a:cs typeface="Lato"/>
              <a:sym typeface="Lato"/>
            </a:endParaRPr>
          </a:p>
        </p:txBody>
      </p:sp>
      <p:sp>
        <p:nvSpPr>
          <p:cNvPr id="135" name="Google Shape;135;g15d90976663_0_30"/>
          <p:cNvSpPr txBox="1"/>
          <p:nvPr/>
        </p:nvSpPr>
        <p:spPr>
          <a:xfrm>
            <a:off x="0" y="1060921"/>
            <a:ext cx="9144000" cy="4311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lang="en-GB" sz="1600">
                <a:solidFill>
                  <a:schemeClr val="dk1"/>
                </a:solidFill>
                <a:latin typeface="Lato"/>
                <a:ea typeface="Lato"/>
                <a:cs typeface="Lato"/>
                <a:sym typeface="Lato"/>
              </a:rPr>
              <a:t>Activity 1: Use the missing words below to fill in the gaps </a:t>
            </a:r>
            <a:endParaRPr b="1" i="0" sz="1600" cap="none" strike="noStrike">
              <a:solidFill>
                <a:schemeClr val="dk1"/>
              </a:solidFill>
              <a:latin typeface="Lato"/>
              <a:ea typeface="Lato"/>
              <a:cs typeface="Lato"/>
              <a:sym typeface="Lato"/>
            </a:endParaRPr>
          </a:p>
        </p:txBody>
      </p:sp>
      <p:sp>
        <p:nvSpPr>
          <p:cNvPr id="136" name="Google Shape;136;g15d90976663_0_30"/>
          <p:cNvSpPr/>
          <p:nvPr/>
        </p:nvSpPr>
        <p:spPr>
          <a:xfrm>
            <a:off x="7357275" y="4124250"/>
            <a:ext cx="1734000" cy="841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 name="Google Shape;137;g15d90976663_0_30"/>
          <p:cNvGrpSpPr/>
          <p:nvPr/>
        </p:nvGrpSpPr>
        <p:grpSpPr>
          <a:xfrm>
            <a:off x="183650" y="4425475"/>
            <a:ext cx="8776700" cy="400200"/>
            <a:chOff x="189775" y="4443175"/>
            <a:chExt cx="8776700" cy="400200"/>
          </a:xfrm>
        </p:grpSpPr>
        <p:sp>
          <p:nvSpPr>
            <p:cNvPr id="138" name="Google Shape;138;g15d90976663_0_30"/>
            <p:cNvSpPr txBox="1"/>
            <p:nvPr/>
          </p:nvSpPr>
          <p:spPr>
            <a:xfrm>
              <a:off x="189775"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s</a:t>
              </a:r>
              <a:r>
                <a:rPr b="1" lang="en-GB">
                  <a:solidFill>
                    <a:schemeClr val="lt1"/>
                  </a:solidFill>
                  <a:latin typeface="Lato"/>
                  <a:ea typeface="Lato"/>
                  <a:cs typeface="Lato"/>
                  <a:sym typeface="Lato"/>
                </a:rPr>
                <a:t>pending</a:t>
              </a:r>
              <a:endParaRPr>
                <a:solidFill>
                  <a:schemeClr val="lt1"/>
                </a:solidFill>
                <a:latin typeface="Lato"/>
                <a:ea typeface="Lato"/>
                <a:cs typeface="Lato"/>
                <a:sym typeface="Lato"/>
              </a:endParaRPr>
            </a:p>
          </p:txBody>
        </p:sp>
        <p:sp>
          <p:nvSpPr>
            <p:cNvPr id="139" name="Google Shape;139;g15d90976663_0_30"/>
            <p:cNvSpPr txBox="1"/>
            <p:nvPr/>
          </p:nvSpPr>
          <p:spPr>
            <a:xfrm>
              <a:off x="1545275"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condition</a:t>
              </a:r>
              <a:endParaRPr>
                <a:solidFill>
                  <a:schemeClr val="lt1"/>
                </a:solidFill>
                <a:latin typeface="Lato"/>
                <a:ea typeface="Lato"/>
                <a:cs typeface="Lato"/>
                <a:sym typeface="Lato"/>
              </a:endParaRPr>
            </a:p>
          </p:txBody>
        </p:sp>
        <p:sp>
          <p:nvSpPr>
            <p:cNvPr id="140" name="Google Shape;140;g15d90976663_0_30"/>
            <p:cNvSpPr txBox="1"/>
            <p:nvPr/>
          </p:nvSpPr>
          <p:spPr>
            <a:xfrm>
              <a:off x="2900775" y="4443175"/>
              <a:ext cx="8454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d</a:t>
              </a:r>
              <a:r>
                <a:rPr b="1" lang="en-GB">
                  <a:solidFill>
                    <a:schemeClr val="lt1"/>
                  </a:solidFill>
                  <a:latin typeface="Lato"/>
                  <a:ea typeface="Lato"/>
                  <a:cs typeface="Lato"/>
                  <a:sym typeface="Lato"/>
                </a:rPr>
                <a:t>ebt </a:t>
              </a:r>
              <a:endParaRPr>
                <a:solidFill>
                  <a:schemeClr val="lt1"/>
                </a:solidFill>
                <a:latin typeface="Lato"/>
                <a:ea typeface="Lato"/>
                <a:cs typeface="Lato"/>
                <a:sym typeface="Lato"/>
              </a:endParaRPr>
            </a:p>
          </p:txBody>
        </p:sp>
        <p:sp>
          <p:nvSpPr>
            <p:cNvPr id="141" name="Google Shape;141;g15d90976663_0_30"/>
            <p:cNvSpPr txBox="1"/>
            <p:nvPr/>
          </p:nvSpPr>
          <p:spPr>
            <a:xfrm>
              <a:off x="3858463"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charges</a:t>
              </a:r>
              <a:endParaRPr>
                <a:solidFill>
                  <a:schemeClr val="lt1"/>
                </a:solidFill>
                <a:latin typeface="Lato"/>
                <a:ea typeface="Lato"/>
                <a:cs typeface="Lato"/>
                <a:sym typeface="Lato"/>
              </a:endParaRPr>
            </a:p>
          </p:txBody>
        </p:sp>
        <p:sp>
          <p:nvSpPr>
            <p:cNvPr id="142" name="Google Shape;142;g15d90976663_0_30"/>
            <p:cNvSpPr txBox="1"/>
            <p:nvPr/>
          </p:nvSpPr>
          <p:spPr>
            <a:xfrm>
              <a:off x="6569475" y="4443175"/>
              <a:ext cx="23970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f</a:t>
              </a:r>
              <a:r>
                <a:rPr b="1" lang="en-GB">
                  <a:solidFill>
                    <a:schemeClr val="lt1"/>
                  </a:solidFill>
                  <a:latin typeface="Lato"/>
                  <a:ea typeface="Lato"/>
                  <a:cs typeface="Lato"/>
                  <a:sym typeface="Lato"/>
                </a:rPr>
                <a:t>inancial services company</a:t>
              </a:r>
              <a:endParaRPr>
                <a:solidFill>
                  <a:schemeClr val="lt1"/>
                </a:solidFill>
                <a:latin typeface="Lato"/>
                <a:ea typeface="Lato"/>
                <a:cs typeface="Lato"/>
                <a:sym typeface="Lato"/>
              </a:endParaRPr>
            </a:p>
          </p:txBody>
        </p:sp>
        <p:sp>
          <p:nvSpPr>
            <p:cNvPr id="143" name="Google Shape;143;g15d90976663_0_30"/>
            <p:cNvSpPr txBox="1"/>
            <p:nvPr/>
          </p:nvSpPr>
          <p:spPr>
            <a:xfrm>
              <a:off x="5213963"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retailers</a:t>
              </a:r>
              <a:endParaRPr>
                <a:solidFill>
                  <a:schemeClr val="lt1"/>
                </a:solidFill>
                <a:latin typeface="Lato"/>
                <a:ea typeface="Lato"/>
                <a:cs typeface="Lato"/>
                <a:sym typeface="Lato"/>
              </a:endParaRPr>
            </a:p>
          </p:txBody>
        </p:sp>
      </p:grpSp>
      <p:sp>
        <p:nvSpPr>
          <p:cNvPr id="144" name="Google Shape;144;g15d90976663_0_30"/>
          <p:cNvSpPr txBox="1"/>
          <p:nvPr/>
        </p:nvSpPr>
        <p:spPr>
          <a:xfrm>
            <a:off x="99050" y="4854100"/>
            <a:ext cx="4167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800">
                <a:solidFill>
                  <a:srgbClr val="0543B3"/>
                </a:solidFill>
                <a:latin typeface="Lato"/>
                <a:ea typeface="Lato"/>
                <a:cs typeface="Lato"/>
                <a:sym typeface="Lato"/>
              </a:rPr>
              <a:t>Resource 1: What is a credit card?</a:t>
            </a:r>
            <a:endParaRPr b="1" sz="800">
              <a:solidFill>
                <a:schemeClr val="accent2"/>
              </a:solidFill>
              <a:latin typeface="Lato"/>
              <a:ea typeface="Lato"/>
              <a:cs typeface="Lato"/>
              <a:sym typeface="Lato"/>
            </a:endParaRPr>
          </a:p>
        </p:txBody>
      </p:sp>
      <p:sp>
        <p:nvSpPr>
          <p:cNvPr id="145" name="Google Shape;145;g15d90976663_0_30"/>
          <p:cNvSpPr txBox="1"/>
          <p:nvPr/>
        </p:nvSpPr>
        <p:spPr>
          <a:xfrm>
            <a:off x="35475" y="1556675"/>
            <a:ext cx="9105900" cy="2618100"/>
          </a:xfrm>
          <a:prstGeom prst="rect">
            <a:avLst/>
          </a:prstGeom>
          <a:noFill/>
          <a:ln>
            <a:noFill/>
          </a:ln>
        </p:spPr>
        <p:txBody>
          <a:bodyPr anchorCtr="0" anchor="t" bIns="91425" lIns="91425" spcFirstLastPara="1" rIns="91425" wrap="square" tIns="91425">
            <a:spAutoFit/>
          </a:bodyPr>
          <a:lstStyle/>
          <a:p>
            <a:pPr indent="-327025" lvl="0" marL="457200" marR="0" rtl="0" algn="l">
              <a:lnSpc>
                <a:spcPct val="115000"/>
              </a:lnSpc>
              <a:spcBef>
                <a:spcPts val="1200"/>
              </a:spcBef>
              <a:spcAft>
                <a:spcPts val="0"/>
              </a:spcAft>
              <a:buClr>
                <a:srgbClr val="111111"/>
              </a:buClr>
              <a:buSzPts val="1550"/>
              <a:buFont typeface="Lato"/>
              <a:buChar char="●"/>
            </a:pPr>
            <a:r>
              <a:rPr i="0" lang="en-GB" sz="1550" u="none" cap="none" strike="noStrike">
                <a:solidFill>
                  <a:srgbClr val="111111"/>
                </a:solidFill>
                <a:highlight>
                  <a:srgbClr val="FFFFFF"/>
                </a:highlight>
                <a:latin typeface="Lato"/>
                <a:ea typeface="Lato"/>
                <a:cs typeface="Lato"/>
                <a:sym typeface="Lato"/>
              </a:rPr>
              <a:t>A credit card is a card issued by a bank or </a:t>
            </a:r>
            <a:r>
              <a:rPr i="0" lang="en-GB" sz="1550" u="none" cap="none" strike="noStrike">
                <a:solidFill>
                  <a:schemeClr val="accent1"/>
                </a:solidFill>
                <a:highlight>
                  <a:srgbClr val="FFFFFF"/>
                </a:highlight>
                <a:latin typeface="Lato"/>
                <a:ea typeface="Lato"/>
                <a:cs typeface="Lato"/>
                <a:sym typeface="Lato"/>
              </a:rPr>
              <a:t> </a:t>
            </a:r>
            <a:r>
              <a:rPr lang="en-GB" sz="1550">
                <a:solidFill>
                  <a:srgbClr val="0543B3"/>
                </a:solidFill>
                <a:highlight>
                  <a:schemeClr val="lt1"/>
                </a:highlight>
                <a:latin typeface="Lato"/>
                <a:ea typeface="Lato"/>
                <a:cs typeface="Lato"/>
                <a:sym typeface="Lato"/>
              </a:rPr>
              <a:t>(1)</a:t>
            </a:r>
            <a:r>
              <a:rPr i="0" lang="en-GB" sz="1550" u="none" cap="none" strike="noStrike">
                <a:solidFill>
                  <a:srgbClr val="111111"/>
                </a:solidFill>
                <a:highlight>
                  <a:srgbClr val="FFFFFF"/>
                </a:highlight>
                <a:latin typeface="Lato"/>
                <a:ea typeface="Lato"/>
                <a:cs typeface="Lato"/>
                <a:sym typeface="Lato"/>
              </a:rPr>
              <a:t>…</a:t>
            </a:r>
            <a:r>
              <a:rPr lang="en-GB" sz="1550">
                <a:solidFill>
                  <a:srgbClr val="111111"/>
                </a:solidFill>
                <a:highlight>
                  <a:srgbClr val="FFFFFF"/>
                </a:highlight>
                <a:latin typeface="Lato"/>
                <a:ea typeface="Lato"/>
                <a:cs typeface="Lato"/>
                <a:sym typeface="Lato"/>
              </a:rPr>
              <a:t>……………………… </a:t>
            </a:r>
            <a:r>
              <a:rPr i="0" lang="en-GB" sz="1550" u="none" cap="none" strike="noStrike">
                <a:solidFill>
                  <a:srgbClr val="111111"/>
                </a:solidFill>
                <a:highlight>
                  <a:srgbClr val="FFFFFF"/>
                </a:highlight>
                <a:latin typeface="Lato"/>
                <a:ea typeface="Lato"/>
                <a:cs typeface="Lato"/>
                <a:sym typeface="Lato"/>
              </a:rPr>
              <a:t>that allows </a:t>
            </a:r>
            <a:r>
              <a:rPr lang="en-GB" sz="1550">
                <a:solidFill>
                  <a:srgbClr val="111111"/>
                </a:solidFill>
                <a:highlight>
                  <a:srgbClr val="FFFFFF"/>
                </a:highlight>
                <a:latin typeface="Lato"/>
                <a:ea typeface="Lato"/>
                <a:cs typeface="Lato"/>
                <a:sym typeface="Lato"/>
              </a:rPr>
              <a:t>a person</a:t>
            </a:r>
            <a:r>
              <a:rPr i="0" lang="en-GB" sz="1550" u="none" cap="none" strike="noStrike">
                <a:solidFill>
                  <a:srgbClr val="111111"/>
                </a:solidFill>
                <a:highlight>
                  <a:srgbClr val="FFFFFF"/>
                </a:highlight>
                <a:latin typeface="Lato"/>
                <a:ea typeface="Lato"/>
                <a:cs typeface="Lato"/>
                <a:sym typeface="Lato"/>
              </a:rPr>
              <a:t> to borrow money to pay for goods and services with </a:t>
            </a:r>
            <a:r>
              <a:rPr i="0" lang="en-GB" sz="1550" u="none" cap="none" strike="noStrike">
                <a:solidFill>
                  <a:srgbClr val="0543B3"/>
                </a:solidFill>
                <a:highlight>
                  <a:srgbClr val="FFFFFF"/>
                </a:highlight>
                <a:latin typeface="Lato"/>
                <a:ea typeface="Lato"/>
                <a:cs typeface="Lato"/>
                <a:sym typeface="Lato"/>
              </a:rPr>
              <a:t>(2)</a:t>
            </a:r>
            <a:r>
              <a:rPr lang="en-GB" sz="1550">
                <a:solidFill>
                  <a:srgbClr val="111111"/>
                </a:solidFill>
                <a:highlight>
                  <a:schemeClr val="lt1"/>
                </a:highlight>
                <a:latin typeface="Lato"/>
                <a:ea typeface="Lato"/>
                <a:cs typeface="Lato"/>
                <a:sym typeface="Lato"/>
              </a:rPr>
              <a:t>………………………… </a:t>
            </a:r>
            <a:r>
              <a:rPr i="0" lang="en-GB" sz="1550" u="none" cap="none" strike="noStrike">
                <a:solidFill>
                  <a:srgbClr val="111111"/>
                </a:solidFill>
                <a:highlight>
                  <a:srgbClr val="FFFFFF"/>
                </a:highlight>
                <a:latin typeface="Lato"/>
                <a:ea typeface="Lato"/>
                <a:cs typeface="Lato"/>
                <a:sym typeface="Lato"/>
              </a:rPr>
              <a:t>that accept credit cards for payment.</a:t>
            </a:r>
            <a:endParaRPr i="0" sz="1550" u="none" cap="none" strike="noStrike">
              <a:solidFill>
                <a:srgbClr val="111111"/>
              </a:solidFill>
              <a:highlight>
                <a:srgbClr val="FFFFFF"/>
              </a:highlight>
              <a:latin typeface="Lato"/>
              <a:ea typeface="Lato"/>
              <a:cs typeface="Lato"/>
              <a:sym typeface="Lato"/>
            </a:endParaRPr>
          </a:p>
          <a:p>
            <a:pPr indent="-327025" lvl="0" marL="457200" marR="0" rtl="0" algn="l">
              <a:lnSpc>
                <a:spcPct val="115000"/>
              </a:lnSpc>
              <a:spcBef>
                <a:spcPts val="0"/>
              </a:spcBef>
              <a:spcAft>
                <a:spcPts val="0"/>
              </a:spcAft>
              <a:buClr>
                <a:srgbClr val="111111"/>
              </a:buClr>
              <a:buSzPts val="1550"/>
              <a:buFont typeface="Lato"/>
              <a:buChar char="●"/>
            </a:pPr>
            <a:r>
              <a:rPr i="0" lang="en-GB" sz="1550" u="none" cap="none" strike="noStrike">
                <a:solidFill>
                  <a:srgbClr val="111111"/>
                </a:solidFill>
                <a:highlight>
                  <a:srgbClr val="FFFFFF"/>
                </a:highlight>
                <a:latin typeface="Lato"/>
                <a:ea typeface="Lato"/>
                <a:cs typeface="Lato"/>
                <a:sym typeface="Lato"/>
              </a:rPr>
              <a:t>Credit cards are a type of </a:t>
            </a:r>
            <a:r>
              <a:rPr i="0" lang="en-GB" sz="1550" u="none" cap="none" strike="noStrike">
                <a:solidFill>
                  <a:srgbClr val="0543B3"/>
                </a:solidFill>
                <a:highlight>
                  <a:srgbClr val="FFFFFF"/>
                </a:highlight>
                <a:latin typeface="Lato"/>
                <a:ea typeface="Lato"/>
                <a:cs typeface="Lato"/>
                <a:sym typeface="Lato"/>
              </a:rPr>
              <a:t>(3)</a:t>
            </a:r>
            <a:r>
              <a:rPr lang="en-GB" sz="1550">
                <a:solidFill>
                  <a:srgbClr val="111111"/>
                </a:solidFill>
                <a:highlight>
                  <a:schemeClr val="lt1"/>
                </a:highlight>
                <a:latin typeface="Lato"/>
                <a:ea typeface="Lato"/>
                <a:cs typeface="Lato"/>
                <a:sym typeface="Lato"/>
              </a:rPr>
              <a:t>………………………… </a:t>
            </a:r>
            <a:r>
              <a:rPr i="0" lang="en-GB" sz="1550" u="none" cap="none" strike="noStrike">
                <a:solidFill>
                  <a:srgbClr val="111111"/>
                </a:solidFill>
                <a:highlight>
                  <a:srgbClr val="FFFFFF"/>
                </a:highlight>
                <a:latin typeface="Lato"/>
                <a:ea typeface="Lato"/>
                <a:cs typeface="Lato"/>
                <a:sym typeface="Lato"/>
              </a:rPr>
              <a:t> They are not attached to an account like debit cards, so </a:t>
            </a:r>
            <a:r>
              <a:rPr lang="en-GB" sz="1550">
                <a:solidFill>
                  <a:srgbClr val="111111"/>
                </a:solidFill>
                <a:highlight>
                  <a:srgbClr val="FFFFFF"/>
                </a:highlight>
                <a:latin typeface="Lato"/>
                <a:ea typeface="Lato"/>
                <a:cs typeface="Lato"/>
                <a:sym typeface="Lato"/>
              </a:rPr>
              <a:t>the person is</a:t>
            </a:r>
            <a:r>
              <a:rPr i="0" lang="en-GB" sz="1550" u="none" cap="none" strike="noStrike">
                <a:solidFill>
                  <a:srgbClr val="111111"/>
                </a:solidFill>
                <a:highlight>
                  <a:srgbClr val="FFFFFF"/>
                </a:highlight>
                <a:latin typeface="Lato"/>
                <a:ea typeface="Lato"/>
                <a:cs typeface="Lato"/>
                <a:sym typeface="Lato"/>
              </a:rPr>
              <a:t> not </a:t>
            </a:r>
            <a:r>
              <a:rPr i="0" lang="en-GB" sz="1550" u="none" cap="none" strike="noStrike">
                <a:solidFill>
                  <a:srgbClr val="0543B3"/>
                </a:solidFill>
                <a:highlight>
                  <a:srgbClr val="FFFFFF"/>
                </a:highlight>
                <a:latin typeface="Lato"/>
                <a:ea typeface="Lato"/>
                <a:cs typeface="Lato"/>
                <a:sym typeface="Lato"/>
              </a:rPr>
              <a:t>(4)</a:t>
            </a:r>
            <a:r>
              <a:rPr lang="en-GB" sz="1550">
                <a:solidFill>
                  <a:srgbClr val="111111"/>
                </a:solidFill>
                <a:highlight>
                  <a:schemeClr val="lt1"/>
                </a:highlight>
                <a:latin typeface="Lato"/>
                <a:ea typeface="Lato"/>
                <a:cs typeface="Lato"/>
                <a:sym typeface="Lato"/>
              </a:rPr>
              <a:t>………………………… </a:t>
            </a:r>
            <a:r>
              <a:rPr i="0" lang="en-GB" sz="1550" u="none" cap="none" strike="noStrike">
                <a:solidFill>
                  <a:srgbClr val="111111"/>
                </a:solidFill>
                <a:highlight>
                  <a:srgbClr val="FFFFFF"/>
                </a:highlight>
                <a:latin typeface="Lato"/>
                <a:ea typeface="Lato"/>
                <a:cs typeface="Lato"/>
                <a:sym typeface="Lato"/>
              </a:rPr>
              <a:t> money </a:t>
            </a:r>
            <a:r>
              <a:rPr lang="en-GB" sz="1550">
                <a:solidFill>
                  <a:srgbClr val="111111"/>
                </a:solidFill>
                <a:highlight>
                  <a:srgbClr val="FFFFFF"/>
                </a:highlight>
                <a:latin typeface="Lato"/>
                <a:ea typeface="Lato"/>
                <a:cs typeface="Lato"/>
                <a:sym typeface="Lato"/>
              </a:rPr>
              <a:t>they</a:t>
            </a:r>
            <a:r>
              <a:rPr i="0" lang="en-GB" sz="1550" u="none" cap="none" strike="noStrike">
                <a:solidFill>
                  <a:srgbClr val="111111"/>
                </a:solidFill>
                <a:highlight>
                  <a:srgbClr val="FFFFFF"/>
                </a:highlight>
                <a:latin typeface="Lato"/>
                <a:ea typeface="Lato"/>
                <a:cs typeface="Lato"/>
                <a:sym typeface="Lato"/>
              </a:rPr>
              <a:t> have but are borrowing money from the bank/financial institution.</a:t>
            </a:r>
            <a:endParaRPr i="0" sz="1550" u="none" cap="none" strike="noStrike">
              <a:solidFill>
                <a:srgbClr val="111111"/>
              </a:solidFill>
              <a:highlight>
                <a:srgbClr val="FFFFFF"/>
              </a:highlight>
              <a:latin typeface="Lato"/>
              <a:ea typeface="Lato"/>
              <a:cs typeface="Lato"/>
              <a:sym typeface="Lato"/>
            </a:endParaRPr>
          </a:p>
          <a:p>
            <a:pPr indent="-327025" lvl="0" marL="457200" marR="0" rtl="0" algn="l">
              <a:lnSpc>
                <a:spcPct val="115000"/>
              </a:lnSpc>
              <a:spcBef>
                <a:spcPts val="0"/>
              </a:spcBef>
              <a:spcAft>
                <a:spcPts val="0"/>
              </a:spcAft>
              <a:buClr>
                <a:srgbClr val="111111"/>
              </a:buClr>
              <a:buSzPts val="1550"/>
              <a:buFont typeface="Lato"/>
              <a:buChar char="●"/>
            </a:pPr>
            <a:r>
              <a:rPr i="0" lang="en-GB" sz="1550" u="none" cap="none" strike="noStrike">
                <a:solidFill>
                  <a:srgbClr val="111111"/>
                </a:solidFill>
                <a:highlight>
                  <a:srgbClr val="FFFFFF"/>
                </a:highlight>
                <a:latin typeface="Lato"/>
                <a:ea typeface="Lato"/>
                <a:cs typeface="Lato"/>
                <a:sym typeface="Lato"/>
              </a:rPr>
              <a:t>This means that the bank allows </a:t>
            </a:r>
            <a:r>
              <a:rPr lang="en-GB" sz="1550">
                <a:solidFill>
                  <a:srgbClr val="111111"/>
                </a:solidFill>
                <a:highlight>
                  <a:srgbClr val="FFFFFF"/>
                </a:highlight>
                <a:latin typeface="Lato"/>
                <a:ea typeface="Lato"/>
                <a:cs typeface="Lato"/>
                <a:sym typeface="Lato"/>
              </a:rPr>
              <a:t>them</a:t>
            </a:r>
            <a:r>
              <a:rPr i="0" lang="en-GB" sz="1550" u="none" cap="none" strike="noStrike">
                <a:solidFill>
                  <a:srgbClr val="111111"/>
                </a:solidFill>
                <a:highlight>
                  <a:srgbClr val="FFFFFF"/>
                </a:highlight>
                <a:latin typeface="Lato"/>
                <a:ea typeface="Lato"/>
                <a:cs typeface="Lato"/>
                <a:sym typeface="Lato"/>
              </a:rPr>
              <a:t> to borrow money based on the </a:t>
            </a:r>
            <a:r>
              <a:rPr i="0" lang="en-GB" sz="1550" u="none" cap="none" strike="noStrike">
                <a:solidFill>
                  <a:srgbClr val="0543B3"/>
                </a:solidFill>
                <a:highlight>
                  <a:srgbClr val="FFFFFF"/>
                </a:highlight>
                <a:latin typeface="Lato"/>
                <a:ea typeface="Lato"/>
                <a:cs typeface="Lato"/>
                <a:sym typeface="Lato"/>
              </a:rPr>
              <a:t>(5)</a:t>
            </a:r>
            <a:r>
              <a:rPr lang="en-GB" sz="1550">
                <a:solidFill>
                  <a:srgbClr val="111111"/>
                </a:solidFill>
                <a:highlight>
                  <a:schemeClr val="lt1"/>
                </a:highlight>
                <a:latin typeface="Lato"/>
                <a:ea typeface="Lato"/>
                <a:cs typeface="Lato"/>
                <a:sym typeface="Lato"/>
              </a:rPr>
              <a:t>………………………… </a:t>
            </a:r>
            <a:r>
              <a:rPr i="0" lang="en-GB" sz="1550" u="none" cap="none" strike="noStrike">
                <a:solidFill>
                  <a:srgbClr val="111111"/>
                </a:solidFill>
                <a:highlight>
                  <a:srgbClr val="FFFFFF"/>
                </a:highlight>
                <a:latin typeface="Lato"/>
                <a:ea typeface="Lato"/>
                <a:cs typeface="Lato"/>
                <a:sym typeface="Lato"/>
              </a:rPr>
              <a:t> that </a:t>
            </a:r>
            <a:r>
              <a:rPr lang="en-GB" sz="1550">
                <a:solidFill>
                  <a:srgbClr val="111111"/>
                </a:solidFill>
                <a:highlight>
                  <a:srgbClr val="FFFFFF"/>
                </a:highlight>
                <a:latin typeface="Lato"/>
                <a:ea typeface="Lato"/>
                <a:cs typeface="Lato"/>
                <a:sym typeface="Lato"/>
              </a:rPr>
              <a:t>they</a:t>
            </a:r>
            <a:r>
              <a:rPr i="0" lang="en-GB" sz="1550" u="none" cap="none" strike="noStrike">
                <a:solidFill>
                  <a:srgbClr val="111111"/>
                </a:solidFill>
                <a:highlight>
                  <a:srgbClr val="FFFFFF"/>
                </a:highlight>
                <a:latin typeface="Lato"/>
                <a:ea typeface="Lato"/>
                <a:cs typeface="Lato"/>
                <a:sym typeface="Lato"/>
              </a:rPr>
              <a:t> pay the money back over a period of time, plus </a:t>
            </a:r>
            <a:r>
              <a:rPr i="0" lang="en-GB" sz="1550" u="none" cap="none" strike="noStrike">
                <a:solidFill>
                  <a:srgbClr val="111111"/>
                </a:solidFill>
                <a:highlight>
                  <a:srgbClr val="FFFFFF"/>
                </a:highlight>
                <a:latin typeface="Lato"/>
                <a:ea typeface="Lato"/>
                <a:cs typeface="Lato"/>
                <a:sym typeface="Lato"/>
                <a:extLst>
                  <a:ext uri="http://customooxmlschemas.google.com/">
                    <go:slidesCustomData xmlns:go="http://customooxmlschemas.google.com/" textRoundtripDataId="2"/>
                  </a:ext>
                </a:extLst>
              </a:rPr>
              <a:t>interest</a:t>
            </a:r>
            <a:r>
              <a:rPr lang="en-GB" sz="1550">
                <a:solidFill>
                  <a:srgbClr val="111111"/>
                </a:solidFill>
                <a:highlight>
                  <a:srgbClr val="FFFFFF"/>
                </a:highlight>
                <a:latin typeface="Lato"/>
                <a:ea typeface="Lato"/>
                <a:cs typeface="Lato"/>
                <a:sym typeface="Lato"/>
              </a:rPr>
              <a:t> </a:t>
            </a:r>
            <a:r>
              <a:rPr i="1" lang="en-GB" sz="1550">
                <a:solidFill>
                  <a:srgbClr val="111111"/>
                </a:solidFill>
                <a:highlight>
                  <a:srgbClr val="FFFFFF"/>
                </a:highlight>
                <a:latin typeface="Lato"/>
                <a:ea typeface="Lato"/>
                <a:cs typeface="Lato"/>
                <a:sym typeface="Lato"/>
              </a:rPr>
              <a:t>(</a:t>
            </a:r>
            <a:r>
              <a:rPr i="1" lang="en-GB" sz="1550">
                <a:latin typeface="Lato"/>
                <a:ea typeface="Lato"/>
                <a:cs typeface="Lato"/>
                <a:sym typeface="Lato"/>
              </a:rPr>
              <a:t>the extra money paid regularly, usually monthly, as a percentage of the sum of money borrowed)</a:t>
            </a:r>
            <a:r>
              <a:rPr i="0" lang="en-GB" sz="1550" u="none" cap="none" strike="noStrike">
                <a:solidFill>
                  <a:srgbClr val="111111"/>
                </a:solidFill>
                <a:highlight>
                  <a:srgbClr val="FFFFFF"/>
                </a:highlight>
                <a:latin typeface="Lato"/>
                <a:ea typeface="Lato"/>
                <a:cs typeface="Lato"/>
                <a:sym typeface="Lato"/>
              </a:rPr>
              <a:t> and any other </a:t>
            </a:r>
            <a:r>
              <a:rPr i="0" lang="en-GB" sz="1550" u="none" cap="none" strike="noStrike">
                <a:solidFill>
                  <a:srgbClr val="0543B3"/>
                </a:solidFill>
                <a:highlight>
                  <a:srgbClr val="FFFFFF"/>
                </a:highlight>
                <a:latin typeface="Lato"/>
                <a:ea typeface="Lato"/>
                <a:cs typeface="Lato"/>
                <a:sym typeface="Lato"/>
              </a:rPr>
              <a:t>(6)</a:t>
            </a:r>
            <a:r>
              <a:rPr i="0" lang="en-GB" sz="1550" u="none" cap="none" strike="noStrike">
                <a:solidFill>
                  <a:srgbClr val="111111"/>
                </a:solidFill>
                <a:highlight>
                  <a:srgbClr val="FFFFFF"/>
                </a:highlight>
                <a:latin typeface="Lato"/>
                <a:ea typeface="Lato"/>
                <a:cs typeface="Lato"/>
                <a:sym typeface="Lato"/>
              </a:rPr>
              <a:t> …</a:t>
            </a:r>
            <a:r>
              <a:rPr lang="en-GB" sz="1550">
                <a:solidFill>
                  <a:srgbClr val="111111"/>
                </a:solidFill>
                <a:highlight>
                  <a:srgbClr val="FFFFFF"/>
                </a:highlight>
                <a:latin typeface="Lato"/>
                <a:ea typeface="Lato"/>
                <a:cs typeface="Lato"/>
                <a:sym typeface="Lato"/>
              </a:rPr>
              <a:t>…..</a:t>
            </a:r>
            <a:r>
              <a:rPr i="0" lang="en-GB" sz="1550" u="none" cap="none" strike="noStrike">
                <a:solidFill>
                  <a:srgbClr val="111111"/>
                </a:solidFill>
                <a:highlight>
                  <a:srgbClr val="FFFFFF"/>
                </a:highlight>
                <a:latin typeface="Lato"/>
                <a:ea typeface="Lato"/>
                <a:cs typeface="Lato"/>
                <a:sym typeface="Lato"/>
              </a:rPr>
              <a:t>the</a:t>
            </a:r>
            <a:r>
              <a:rPr lang="en-GB" sz="1550">
                <a:solidFill>
                  <a:srgbClr val="111111"/>
                </a:solidFill>
                <a:highlight>
                  <a:srgbClr val="FFFFFF"/>
                </a:highlight>
                <a:latin typeface="Lato"/>
                <a:ea typeface="Lato"/>
                <a:cs typeface="Lato"/>
                <a:sym typeface="Lato"/>
              </a:rPr>
              <a:t> bank</a:t>
            </a:r>
            <a:r>
              <a:rPr i="0" lang="en-GB" sz="1550" u="none" cap="none" strike="noStrike">
                <a:solidFill>
                  <a:srgbClr val="111111"/>
                </a:solidFill>
                <a:highlight>
                  <a:srgbClr val="FFFFFF"/>
                </a:highlight>
                <a:latin typeface="Lato"/>
                <a:ea typeface="Lato"/>
                <a:cs typeface="Lato"/>
                <a:sym typeface="Lato"/>
              </a:rPr>
              <a:t> may have stated when </a:t>
            </a:r>
            <a:r>
              <a:rPr lang="en-GB" sz="1550">
                <a:solidFill>
                  <a:srgbClr val="111111"/>
                </a:solidFill>
                <a:highlight>
                  <a:srgbClr val="FFFFFF"/>
                </a:highlight>
                <a:latin typeface="Lato"/>
                <a:ea typeface="Lato"/>
                <a:cs typeface="Lato"/>
                <a:sym typeface="Lato"/>
              </a:rPr>
              <a:t>the person</a:t>
            </a:r>
            <a:r>
              <a:rPr i="0" lang="en-GB" sz="1550" u="none" cap="none" strike="noStrike">
                <a:solidFill>
                  <a:srgbClr val="111111"/>
                </a:solidFill>
                <a:highlight>
                  <a:srgbClr val="FFFFFF"/>
                </a:highlight>
                <a:latin typeface="Lato"/>
                <a:ea typeface="Lato"/>
                <a:cs typeface="Lato"/>
                <a:sym typeface="Lato"/>
              </a:rPr>
              <a:t> signed up for the credit card.</a:t>
            </a:r>
            <a:endParaRPr sz="1550">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37cd8a1ab29_0_49"/>
          <p:cNvSpPr txBox="1"/>
          <p:nvPr>
            <p:ph type="ctrTitle"/>
          </p:nvPr>
        </p:nvSpPr>
        <p:spPr>
          <a:xfrm>
            <a:off x="18977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What is a credit card?	</a:t>
            </a:r>
            <a:endParaRPr b="1" i="0" sz="2900" u="none" cap="none" strike="noStrike">
              <a:solidFill>
                <a:schemeClr val="lt1"/>
              </a:solidFill>
              <a:latin typeface="Lato"/>
              <a:ea typeface="Lato"/>
              <a:cs typeface="Lato"/>
              <a:sym typeface="Lato"/>
            </a:endParaRPr>
          </a:p>
        </p:txBody>
      </p:sp>
      <p:sp>
        <p:nvSpPr>
          <p:cNvPr id="151" name="Google Shape;151;g37cd8a1ab29_0_49"/>
          <p:cNvSpPr txBox="1"/>
          <p:nvPr/>
        </p:nvSpPr>
        <p:spPr>
          <a:xfrm>
            <a:off x="115650" y="1184400"/>
            <a:ext cx="8912700" cy="3573000"/>
          </a:xfrm>
          <a:prstGeom prst="rect">
            <a:avLst/>
          </a:prstGeom>
          <a:noFill/>
          <a:ln>
            <a:noFill/>
          </a:ln>
        </p:spPr>
        <p:txBody>
          <a:bodyPr anchorCtr="0" anchor="t" bIns="91425" lIns="91425" spcFirstLastPara="1" rIns="91425" wrap="square" tIns="91425">
            <a:spAutoFit/>
          </a:bodyPr>
          <a:lstStyle/>
          <a:p>
            <a:pPr indent="-339725" lvl="0" marL="457200" marR="0" rtl="0" algn="l">
              <a:lnSpc>
                <a:spcPct val="115000"/>
              </a:lnSpc>
              <a:spcBef>
                <a:spcPts val="1000"/>
              </a:spcBef>
              <a:spcAft>
                <a:spcPts val="0"/>
              </a:spcAft>
              <a:buClr>
                <a:schemeClr val="accent2"/>
              </a:buClr>
              <a:buSzPts val="1750"/>
              <a:buFont typeface="Arial"/>
              <a:buChar char="●"/>
            </a:pPr>
            <a:r>
              <a:rPr i="0" lang="en-GB" sz="1750" u="none" cap="none" strike="noStrike">
                <a:solidFill>
                  <a:srgbClr val="111111"/>
                </a:solidFill>
                <a:highlight>
                  <a:srgbClr val="FFFFFF"/>
                </a:highlight>
                <a:latin typeface="Lato"/>
                <a:ea typeface="Lato"/>
                <a:cs typeface="Lato"/>
                <a:sym typeface="Lato"/>
              </a:rPr>
              <a:t>A credit card is a card issued by a bank or</a:t>
            </a:r>
            <a:r>
              <a:rPr b="1" i="0" lang="en-GB" sz="1750" u="none" cap="none" strike="noStrike">
                <a:solidFill>
                  <a:srgbClr val="111111"/>
                </a:solidFill>
                <a:highlight>
                  <a:srgbClr val="FFFFFF"/>
                </a:highlight>
                <a:latin typeface="Lato"/>
                <a:ea typeface="Lato"/>
                <a:cs typeface="Lato"/>
                <a:sym typeface="Lato"/>
              </a:rPr>
              <a:t> </a:t>
            </a:r>
            <a:r>
              <a:rPr b="1" lang="en-GB" sz="1750">
                <a:solidFill>
                  <a:srgbClr val="0543B3"/>
                </a:solidFill>
                <a:highlight>
                  <a:srgbClr val="FFFFFF"/>
                </a:highlight>
                <a:latin typeface="Lato"/>
                <a:ea typeface="Lato"/>
                <a:cs typeface="Lato"/>
                <a:sym typeface="Lato"/>
              </a:rPr>
              <a:t>f</a:t>
            </a:r>
            <a:r>
              <a:rPr b="1" i="0" lang="en-GB" sz="1750" u="none" cap="none" strike="noStrike">
                <a:solidFill>
                  <a:srgbClr val="0543B3"/>
                </a:solidFill>
                <a:highlight>
                  <a:srgbClr val="FFFFFF"/>
                </a:highlight>
                <a:latin typeface="Lato"/>
                <a:ea typeface="Lato"/>
                <a:cs typeface="Lato"/>
                <a:sym typeface="Lato"/>
              </a:rPr>
              <a:t>inancial services company</a:t>
            </a:r>
            <a:r>
              <a:rPr b="1" i="0" lang="en-GB" sz="1750" u="none" cap="none" strike="noStrike">
                <a:solidFill>
                  <a:srgbClr val="111111"/>
                </a:solidFill>
                <a:highlight>
                  <a:srgbClr val="FFFFFF"/>
                </a:highlight>
                <a:latin typeface="Lato"/>
                <a:ea typeface="Lato"/>
                <a:cs typeface="Lato"/>
                <a:sym typeface="Lato"/>
              </a:rPr>
              <a:t> </a:t>
            </a:r>
            <a:r>
              <a:rPr i="0" lang="en-GB" sz="1750" u="none" cap="none" strike="noStrike">
                <a:solidFill>
                  <a:srgbClr val="111111"/>
                </a:solidFill>
                <a:highlight>
                  <a:srgbClr val="FFFFFF"/>
                </a:highlight>
                <a:latin typeface="Lato"/>
                <a:ea typeface="Lato"/>
                <a:cs typeface="Lato"/>
                <a:sym typeface="Lato"/>
              </a:rPr>
              <a:t>that allows </a:t>
            </a:r>
            <a:r>
              <a:rPr lang="en-GB" sz="1750">
                <a:solidFill>
                  <a:srgbClr val="111111"/>
                </a:solidFill>
                <a:highlight>
                  <a:srgbClr val="FFFFFF"/>
                </a:highlight>
                <a:latin typeface="Lato"/>
                <a:ea typeface="Lato"/>
                <a:cs typeface="Lato"/>
                <a:sym typeface="Lato"/>
              </a:rPr>
              <a:t>a person </a:t>
            </a:r>
            <a:r>
              <a:rPr i="0" lang="en-GB" sz="1750" u="none" cap="none" strike="noStrike">
                <a:solidFill>
                  <a:srgbClr val="111111"/>
                </a:solidFill>
                <a:highlight>
                  <a:srgbClr val="FFFFFF"/>
                </a:highlight>
                <a:latin typeface="Lato"/>
                <a:ea typeface="Lato"/>
                <a:cs typeface="Lato"/>
                <a:sym typeface="Lato"/>
              </a:rPr>
              <a:t>to borrow money to pay for goods and services with </a:t>
            </a:r>
            <a:r>
              <a:rPr b="1" lang="en-GB" sz="1750">
                <a:solidFill>
                  <a:srgbClr val="0543B3"/>
                </a:solidFill>
                <a:highlight>
                  <a:srgbClr val="FFFFFF"/>
                </a:highlight>
                <a:latin typeface="Lato"/>
                <a:ea typeface="Lato"/>
                <a:cs typeface="Lato"/>
                <a:sym typeface="Lato"/>
              </a:rPr>
              <a:t>retailers</a:t>
            </a:r>
            <a:r>
              <a:rPr lang="en-GB" sz="1750">
                <a:solidFill>
                  <a:srgbClr val="FF8022"/>
                </a:solidFill>
                <a:highlight>
                  <a:srgbClr val="FFFFFF"/>
                </a:highlight>
                <a:latin typeface="Lato"/>
                <a:ea typeface="Lato"/>
                <a:cs typeface="Lato"/>
                <a:sym typeface="Lato"/>
              </a:rPr>
              <a:t> </a:t>
            </a:r>
            <a:r>
              <a:rPr i="0" lang="en-GB" sz="1750" u="none" cap="none" strike="noStrike">
                <a:solidFill>
                  <a:srgbClr val="111111"/>
                </a:solidFill>
                <a:highlight>
                  <a:srgbClr val="FFFFFF"/>
                </a:highlight>
                <a:latin typeface="Lato"/>
                <a:ea typeface="Lato"/>
                <a:cs typeface="Lato"/>
                <a:sym typeface="Lato"/>
              </a:rPr>
              <a:t>that accept credit cards for payment.</a:t>
            </a:r>
            <a:endParaRPr sz="1750">
              <a:solidFill>
                <a:srgbClr val="111111"/>
              </a:solidFill>
              <a:highlight>
                <a:srgbClr val="FFFFFF"/>
              </a:highlight>
              <a:latin typeface="Lato"/>
              <a:ea typeface="Lato"/>
              <a:cs typeface="Lato"/>
              <a:sym typeface="Lato"/>
            </a:endParaRPr>
          </a:p>
          <a:p>
            <a:pPr indent="-339725" lvl="0" marL="457200" marR="0" rtl="0" algn="l">
              <a:lnSpc>
                <a:spcPct val="115000"/>
              </a:lnSpc>
              <a:spcBef>
                <a:spcPts val="1000"/>
              </a:spcBef>
              <a:spcAft>
                <a:spcPts val="0"/>
              </a:spcAft>
              <a:buClr>
                <a:schemeClr val="accent2"/>
              </a:buClr>
              <a:buSzPts val="1750"/>
              <a:buFont typeface="Arial"/>
              <a:buChar char="●"/>
            </a:pPr>
            <a:r>
              <a:rPr i="0" lang="en-GB" sz="1750" u="none" cap="none" strike="noStrike">
                <a:solidFill>
                  <a:srgbClr val="111111"/>
                </a:solidFill>
                <a:highlight>
                  <a:srgbClr val="FFFFFF"/>
                </a:highlight>
                <a:latin typeface="Lato"/>
                <a:ea typeface="Lato"/>
                <a:cs typeface="Lato"/>
                <a:sym typeface="Lato"/>
              </a:rPr>
              <a:t>Credit cards are a type of </a:t>
            </a:r>
            <a:r>
              <a:rPr b="1" i="0" lang="en-GB" sz="1750" u="none" cap="none" strike="noStrike">
                <a:solidFill>
                  <a:srgbClr val="0543B3"/>
                </a:solidFill>
                <a:highlight>
                  <a:srgbClr val="FFFFFF"/>
                </a:highlight>
                <a:latin typeface="Lato"/>
                <a:ea typeface="Lato"/>
                <a:cs typeface="Lato"/>
                <a:sym typeface="Lato"/>
              </a:rPr>
              <a:t>debt</a:t>
            </a:r>
            <a:r>
              <a:rPr b="1" i="0" lang="en-GB" sz="1750" u="none" cap="none" strike="noStrike">
                <a:solidFill>
                  <a:srgbClr val="111111"/>
                </a:solidFill>
                <a:highlight>
                  <a:srgbClr val="FFFFFF"/>
                </a:highlight>
                <a:latin typeface="Lato"/>
                <a:ea typeface="Lato"/>
                <a:cs typeface="Lato"/>
                <a:sym typeface="Lato"/>
              </a:rPr>
              <a:t>.</a:t>
            </a:r>
            <a:r>
              <a:rPr i="0" lang="en-GB" sz="1750" u="none" cap="none" strike="noStrike">
                <a:solidFill>
                  <a:srgbClr val="111111"/>
                </a:solidFill>
                <a:highlight>
                  <a:srgbClr val="FFFFFF"/>
                </a:highlight>
                <a:latin typeface="Lato"/>
                <a:ea typeface="Lato"/>
                <a:cs typeface="Lato"/>
                <a:sym typeface="Lato"/>
              </a:rPr>
              <a:t> They are not attached to an account like debit cards, so </a:t>
            </a:r>
            <a:r>
              <a:rPr lang="en-GB" sz="1750">
                <a:solidFill>
                  <a:srgbClr val="111111"/>
                </a:solidFill>
                <a:highlight>
                  <a:srgbClr val="FFFFFF"/>
                </a:highlight>
                <a:latin typeface="Lato"/>
                <a:ea typeface="Lato"/>
                <a:cs typeface="Lato"/>
                <a:sym typeface="Lato"/>
              </a:rPr>
              <a:t>the person is </a:t>
            </a:r>
            <a:r>
              <a:rPr i="0" lang="en-GB" sz="1750" u="none" cap="none" strike="noStrike">
                <a:solidFill>
                  <a:srgbClr val="111111"/>
                </a:solidFill>
                <a:highlight>
                  <a:srgbClr val="FFFFFF"/>
                </a:highlight>
                <a:latin typeface="Lato"/>
                <a:ea typeface="Lato"/>
                <a:cs typeface="Lato"/>
                <a:sym typeface="Lato"/>
              </a:rPr>
              <a:t>not </a:t>
            </a:r>
            <a:r>
              <a:rPr b="1" i="0" lang="en-GB" sz="1750" u="none" cap="none" strike="noStrike">
                <a:solidFill>
                  <a:srgbClr val="0543B3"/>
                </a:solidFill>
                <a:highlight>
                  <a:srgbClr val="FFFFFF"/>
                </a:highlight>
                <a:latin typeface="Lato"/>
                <a:ea typeface="Lato"/>
                <a:cs typeface="Lato"/>
                <a:sym typeface="Lato"/>
              </a:rPr>
              <a:t>spending</a:t>
            </a:r>
            <a:r>
              <a:rPr i="0" lang="en-GB" sz="1750" u="none" cap="none" strike="noStrike">
                <a:solidFill>
                  <a:srgbClr val="111111"/>
                </a:solidFill>
                <a:highlight>
                  <a:srgbClr val="FFFFFF"/>
                </a:highlight>
                <a:latin typeface="Lato"/>
                <a:ea typeface="Lato"/>
                <a:cs typeface="Lato"/>
                <a:sym typeface="Lato"/>
              </a:rPr>
              <a:t> money </a:t>
            </a:r>
            <a:r>
              <a:rPr lang="en-GB" sz="1750">
                <a:solidFill>
                  <a:srgbClr val="111111"/>
                </a:solidFill>
                <a:highlight>
                  <a:srgbClr val="FFFFFF"/>
                </a:highlight>
                <a:latin typeface="Lato"/>
                <a:ea typeface="Lato"/>
                <a:cs typeface="Lato"/>
                <a:sym typeface="Lato"/>
              </a:rPr>
              <a:t>they</a:t>
            </a:r>
            <a:r>
              <a:rPr i="0" lang="en-GB" sz="1750" u="none" cap="none" strike="noStrike">
                <a:solidFill>
                  <a:srgbClr val="111111"/>
                </a:solidFill>
                <a:highlight>
                  <a:srgbClr val="FFFFFF"/>
                </a:highlight>
                <a:latin typeface="Lato"/>
                <a:ea typeface="Lato"/>
                <a:cs typeface="Lato"/>
                <a:sym typeface="Lato"/>
              </a:rPr>
              <a:t> have but </a:t>
            </a:r>
            <a:r>
              <a:rPr lang="en-GB" sz="1750">
                <a:solidFill>
                  <a:srgbClr val="111111"/>
                </a:solidFill>
                <a:highlight>
                  <a:srgbClr val="FFFFFF"/>
                </a:highlight>
                <a:latin typeface="Lato"/>
                <a:ea typeface="Lato"/>
                <a:cs typeface="Lato"/>
                <a:sym typeface="Lato"/>
              </a:rPr>
              <a:t>is</a:t>
            </a:r>
            <a:r>
              <a:rPr i="0" lang="en-GB" sz="1750" u="none" cap="none" strike="noStrike">
                <a:solidFill>
                  <a:srgbClr val="111111"/>
                </a:solidFill>
                <a:highlight>
                  <a:srgbClr val="FFFFFF"/>
                </a:highlight>
                <a:latin typeface="Lato"/>
                <a:ea typeface="Lato"/>
                <a:cs typeface="Lato"/>
                <a:sym typeface="Lato"/>
              </a:rPr>
              <a:t> borrowing money from the bank/financial institution.</a:t>
            </a:r>
            <a:endParaRPr sz="1750">
              <a:solidFill>
                <a:srgbClr val="111111"/>
              </a:solidFill>
              <a:highlight>
                <a:srgbClr val="FFFFFF"/>
              </a:highlight>
              <a:latin typeface="Lato"/>
              <a:ea typeface="Lato"/>
              <a:cs typeface="Lato"/>
              <a:sym typeface="Lato"/>
            </a:endParaRPr>
          </a:p>
          <a:p>
            <a:pPr indent="-339725" lvl="0" marL="457200" marR="0" rtl="0" algn="l">
              <a:lnSpc>
                <a:spcPct val="115000"/>
              </a:lnSpc>
              <a:spcBef>
                <a:spcPts val="1000"/>
              </a:spcBef>
              <a:spcAft>
                <a:spcPts val="0"/>
              </a:spcAft>
              <a:buClr>
                <a:schemeClr val="accent2"/>
              </a:buClr>
              <a:buSzPts val="1750"/>
              <a:buFont typeface="Arial"/>
              <a:buChar char="●"/>
            </a:pPr>
            <a:r>
              <a:rPr i="0" lang="en-GB" sz="1750" u="none" cap="none" strike="noStrike">
                <a:solidFill>
                  <a:srgbClr val="111111"/>
                </a:solidFill>
                <a:highlight>
                  <a:srgbClr val="FFFFFF"/>
                </a:highlight>
                <a:latin typeface="Lato"/>
                <a:ea typeface="Lato"/>
                <a:cs typeface="Lato"/>
                <a:sym typeface="Lato"/>
              </a:rPr>
              <a:t>This means that the bank allows </a:t>
            </a:r>
            <a:r>
              <a:rPr lang="en-GB" sz="1750">
                <a:solidFill>
                  <a:srgbClr val="111111"/>
                </a:solidFill>
                <a:highlight>
                  <a:srgbClr val="FFFFFF"/>
                </a:highlight>
                <a:latin typeface="Lato"/>
                <a:ea typeface="Lato"/>
                <a:cs typeface="Lato"/>
                <a:sym typeface="Lato"/>
              </a:rPr>
              <a:t>them</a:t>
            </a:r>
            <a:r>
              <a:rPr i="0" lang="en-GB" sz="1750" u="none" cap="none" strike="noStrike">
                <a:solidFill>
                  <a:srgbClr val="111111"/>
                </a:solidFill>
                <a:highlight>
                  <a:srgbClr val="FFFFFF"/>
                </a:highlight>
                <a:latin typeface="Lato"/>
                <a:ea typeface="Lato"/>
                <a:cs typeface="Lato"/>
                <a:sym typeface="Lato"/>
              </a:rPr>
              <a:t> to borrow money based on the </a:t>
            </a:r>
            <a:r>
              <a:rPr b="1" i="0" lang="en-GB" sz="1750" u="none" cap="none" strike="noStrike">
                <a:solidFill>
                  <a:srgbClr val="0543B3"/>
                </a:solidFill>
                <a:highlight>
                  <a:srgbClr val="FFFFFF"/>
                </a:highlight>
                <a:latin typeface="Lato"/>
                <a:ea typeface="Lato"/>
                <a:cs typeface="Lato"/>
                <a:sym typeface="Lato"/>
              </a:rPr>
              <a:t>condition</a:t>
            </a:r>
            <a:r>
              <a:rPr i="0" lang="en-GB" sz="1750" u="none" cap="none" strike="noStrike">
                <a:solidFill>
                  <a:srgbClr val="111111"/>
                </a:solidFill>
                <a:highlight>
                  <a:srgbClr val="FFFFFF"/>
                </a:highlight>
                <a:latin typeface="Lato"/>
                <a:ea typeface="Lato"/>
                <a:cs typeface="Lato"/>
                <a:sym typeface="Lato"/>
              </a:rPr>
              <a:t> that </a:t>
            </a:r>
            <a:r>
              <a:rPr lang="en-GB" sz="1750">
                <a:solidFill>
                  <a:srgbClr val="111111"/>
                </a:solidFill>
                <a:highlight>
                  <a:srgbClr val="FFFFFF"/>
                </a:highlight>
                <a:latin typeface="Lato"/>
                <a:ea typeface="Lato"/>
                <a:cs typeface="Lato"/>
                <a:sym typeface="Lato"/>
              </a:rPr>
              <a:t>they </a:t>
            </a:r>
            <a:r>
              <a:rPr i="0" lang="en-GB" sz="1750" u="none" cap="none" strike="noStrike">
                <a:solidFill>
                  <a:srgbClr val="111111"/>
                </a:solidFill>
                <a:highlight>
                  <a:srgbClr val="FFFFFF"/>
                </a:highlight>
                <a:latin typeface="Lato"/>
                <a:ea typeface="Lato"/>
                <a:cs typeface="Lato"/>
                <a:sym typeface="Lato"/>
              </a:rPr>
              <a:t>pay the money back over a period of time, plus interest and any other </a:t>
            </a:r>
            <a:r>
              <a:rPr b="1" i="0" lang="en-GB" sz="1750" u="none" cap="none" strike="noStrike">
                <a:solidFill>
                  <a:srgbClr val="0543B3"/>
                </a:solidFill>
                <a:highlight>
                  <a:srgbClr val="FFFFFF"/>
                </a:highlight>
                <a:latin typeface="Lato"/>
                <a:ea typeface="Lato"/>
                <a:cs typeface="Lato"/>
                <a:sym typeface="Lato"/>
              </a:rPr>
              <a:t>charges</a:t>
            </a:r>
            <a:r>
              <a:rPr i="0" lang="en-GB" sz="1750" u="none" cap="none" strike="noStrike">
                <a:solidFill>
                  <a:srgbClr val="111111"/>
                </a:solidFill>
                <a:highlight>
                  <a:srgbClr val="FFFFFF"/>
                </a:highlight>
                <a:latin typeface="Lato"/>
                <a:ea typeface="Lato"/>
                <a:cs typeface="Lato"/>
                <a:sym typeface="Lato"/>
              </a:rPr>
              <a:t> the</a:t>
            </a:r>
            <a:r>
              <a:rPr lang="en-GB" sz="1750">
                <a:solidFill>
                  <a:srgbClr val="111111"/>
                </a:solidFill>
                <a:highlight>
                  <a:srgbClr val="FFFFFF"/>
                </a:highlight>
                <a:latin typeface="Lato"/>
                <a:ea typeface="Lato"/>
                <a:cs typeface="Lato"/>
                <a:sym typeface="Lato"/>
              </a:rPr>
              <a:t> bank</a:t>
            </a:r>
            <a:r>
              <a:rPr i="0" lang="en-GB" sz="1750" u="none" cap="none" strike="noStrike">
                <a:solidFill>
                  <a:srgbClr val="111111"/>
                </a:solidFill>
                <a:highlight>
                  <a:srgbClr val="FFFFFF"/>
                </a:highlight>
                <a:latin typeface="Lato"/>
                <a:ea typeface="Lato"/>
                <a:cs typeface="Lato"/>
                <a:sym typeface="Lato"/>
              </a:rPr>
              <a:t> may have stated when </a:t>
            </a:r>
            <a:r>
              <a:rPr lang="en-GB" sz="1750">
                <a:solidFill>
                  <a:srgbClr val="111111"/>
                </a:solidFill>
                <a:highlight>
                  <a:srgbClr val="FFFFFF"/>
                </a:highlight>
                <a:latin typeface="Lato"/>
                <a:ea typeface="Lato"/>
                <a:cs typeface="Lato"/>
                <a:sym typeface="Lato"/>
              </a:rPr>
              <a:t>the person</a:t>
            </a:r>
            <a:r>
              <a:rPr i="0" lang="en-GB" sz="1750" u="none" cap="none" strike="noStrike">
                <a:solidFill>
                  <a:srgbClr val="111111"/>
                </a:solidFill>
                <a:highlight>
                  <a:srgbClr val="FFFFFF"/>
                </a:highlight>
                <a:latin typeface="Lato"/>
                <a:ea typeface="Lato"/>
                <a:cs typeface="Lato"/>
                <a:sym typeface="Lato"/>
              </a:rPr>
              <a:t> signed up for the credit card.</a:t>
            </a:r>
            <a:endParaRPr i="0" sz="1750" u="none" cap="none" strike="noStrike">
              <a:solidFill>
                <a:srgbClr val="111111"/>
              </a:solidFill>
              <a:highlight>
                <a:srgbClr val="FFFFFF"/>
              </a:highlight>
              <a:latin typeface="Lato"/>
              <a:ea typeface="Lato"/>
              <a:cs typeface="Lato"/>
              <a:sym typeface="Lato"/>
            </a:endParaRPr>
          </a:p>
          <a:p>
            <a:pPr indent="0" lvl="0" marL="0" marR="0" rtl="0" algn="l">
              <a:lnSpc>
                <a:spcPct val="100000"/>
              </a:lnSpc>
              <a:spcBef>
                <a:spcPts val="1000"/>
              </a:spcBef>
              <a:spcAft>
                <a:spcPts val="0"/>
              </a:spcAft>
              <a:buClr>
                <a:srgbClr val="000000"/>
              </a:buClr>
              <a:buSzPts val="1400"/>
              <a:buFont typeface="Arial"/>
              <a:buNone/>
            </a:pPr>
            <a:r>
              <a:t/>
            </a:r>
            <a:endParaRPr i="0" sz="1400" u="none" cap="none" strike="noStrike">
              <a:solidFill>
                <a:srgbClr val="000000"/>
              </a:solidFill>
              <a:latin typeface="Lato"/>
              <a:ea typeface="Lato"/>
              <a:cs typeface="Lato"/>
              <a:sym typeface="Lato"/>
            </a:endParaRPr>
          </a:p>
        </p:txBody>
      </p:sp>
      <p:grpSp>
        <p:nvGrpSpPr>
          <p:cNvPr id="152" name="Google Shape;152;g37cd8a1ab29_0_49"/>
          <p:cNvGrpSpPr/>
          <p:nvPr/>
        </p:nvGrpSpPr>
        <p:grpSpPr>
          <a:xfrm>
            <a:off x="183650" y="4425475"/>
            <a:ext cx="8776700" cy="400200"/>
            <a:chOff x="189775" y="4443175"/>
            <a:chExt cx="8776700" cy="400200"/>
          </a:xfrm>
        </p:grpSpPr>
        <p:sp>
          <p:nvSpPr>
            <p:cNvPr id="153" name="Google Shape;153;g37cd8a1ab29_0_49"/>
            <p:cNvSpPr txBox="1"/>
            <p:nvPr/>
          </p:nvSpPr>
          <p:spPr>
            <a:xfrm>
              <a:off x="189775"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spending</a:t>
              </a:r>
              <a:endParaRPr>
                <a:solidFill>
                  <a:schemeClr val="lt1"/>
                </a:solidFill>
                <a:latin typeface="Lato"/>
                <a:ea typeface="Lato"/>
                <a:cs typeface="Lato"/>
                <a:sym typeface="Lato"/>
              </a:endParaRPr>
            </a:p>
          </p:txBody>
        </p:sp>
        <p:sp>
          <p:nvSpPr>
            <p:cNvPr id="154" name="Google Shape;154;g37cd8a1ab29_0_49"/>
            <p:cNvSpPr txBox="1"/>
            <p:nvPr/>
          </p:nvSpPr>
          <p:spPr>
            <a:xfrm>
              <a:off x="1545275"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condition</a:t>
              </a:r>
              <a:endParaRPr>
                <a:solidFill>
                  <a:schemeClr val="lt1"/>
                </a:solidFill>
                <a:latin typeface="Lato"/>
                <a:ea typeface="Lato"/>
                <a:cs typeface="Lato"/>
                <a:sym typeface="Lato"/>
              </a:endParaRPr>
            </a:p>
          </p:txBody>
        </p:sp>
        <p:sp>
          <p:nvSpPr>
            <p:cNvPr id="155" name="Google Shape;155;g37cd8a1ab29_0_49"/>
            <p:cNvSpPr txBox="1"/>
            <p:nvPr/>
          </p:nvSpPr>
          <p:spPr>
            <a:xfrm>
              <a:off x="2900775" y="4443175"/>
              <a:ext cx="8454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debt </a:t>
              </a:r>
              <a:endParaRPr>
                <a:solidFill>
                  <a:schemeClr val="lt1"/>
                </a:solidFill>
                <a:latin typeface="Lato"/>
                <a:ea typeface="Lato"/>
                <a:cs typeface="Lato"/>
                <a:sym typeface="Lato"/>
              </a:endParaRPr>
            </a:p>
          </p:txBody>
        </p:sp>
        <p:sp>
          <p:nvSpPr>
            <p:cNvPr id="156" name="Google Shape;156;g37cd8a1ab29_0_49"/>
            <p:cNvSpPr txBox="1"/>
            <p:nvPr/>
          </p:nvSpPr>
          <p:spPr>
            <a:xfrm>
              <a:off x="3858463"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charges</a:t>
              </a:r>
              <a:endParaRPr>
                <a:solidFill>
                  <a:schemeClr val="lt1"/>
                </a:solidFill>
                <a:latin typeface="Lato"/>
                <a:ea typeface="Lato"/>
                <a:cs typeface="Lato"/>
                <a:sym typeface="Lato"/>
              </a:endParaRPr>
            </a:p>
          </p:txBody>
        </p:sp>
        <p:sp>
          <p:nvSpPr>
            <p:cNvPr id="157" name="Google Shape;157;g37cd8a1ab29_0_49"/>
            <p:cNvSpPr txBox="1"/>
            <p:nvPr/>
          </p:nvSpPr>
          <p:spPr>
            <a:xfrm>
              <a:off x="6569475" y="4443175"/>
              <a:ext cx="23970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financial services company</a:t>
              </a:r>
              <a:endParaRPr>
                <a:solidFill>
                  <a:schemeClr val="lt1"/>
                </a:solidFill>
                <a:latin typeface="Lato"/>
                <a:ea typeface="Lato"/>
                <a:cs typeface="Lato"/>
                <a:sym typeface="Lato"/>
              </a:endParaRPr>
            </a:p>
          </p:txBody>
        </p:sp>
        <p:sp>
          <p:nvSpPr>
            <p:cNvPr id="158" name="Google Shape;158;g37cd8a1ab29_0_49"/>
            <p:cNvSpPr txBox="1"/>
            <p:nvPr/>
          </p:nvSpPr>
          <p:spPr>
            <a:xfrm>
              <a:off x="5213963" y="4443175"/>
              <a:ext cx="1243200" cy="400200"/>
            </a:xfrm>
            <a:prstGeom prst="rect">
              <a:avLst/>
            </a:prstGeom>
            <a:solidFill>
              <a:schemeClr val="accen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chemeClr val="lt1"/>
                  </a:solidFill>
                  <a:latin typeface="Lato"/>
                  <a:ea typeface="Lato"/>
                  <a:cs typeface="Lato"/>
                  <a:sym typeface="Lato"/>
                </a:rPr>
                <a:t>retailers</a:t>
              </a:r>
              <a:endParaRPr>
                <a:solidFill>
                  <a:schemeClr val="lt1"/>
                </a:solidFill>
                <a:latin typeface="Lato"/>
                <a:ea typeface="Lato"/>
                <a:cs typeface="Lato"/>
                <a:sym typeface="Lato"/>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1e443350127_1_34"/>
          <p:cNvSpPr txBox="1"/>
          <p:nvPr>
            <p:ph type="ctrTitle"/>
          </p:nvPr>
        </p:nvSpPr>
        <p:spPr>
          <a:xfrm>
            <a:off x="142350"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GB" sz="2900" u="none" cap="none" strike="noStrike">
                <a:solidFill>
                  <a:schemeClr val="lt1"/>
                </a:solidFill>
                <a:latin typeface="Lato"/>
                <a:ea typeface="Lato"/>
                <a:cs typeface="Lato"/>
                <a:sym typeface="Lato"/>
              </a:rPr>
              <a:t>Credit cards and credit scores</a:t>
            </a:r>
            <a:endParaRPr b="1" i="0" sz="2900" u="none" cap="none" strike="noStrike">
              <a:solidFill>
                <a:schemeClr val="lt1"/>
              </a:solidFill>
              <a:latin typeface="Lato"/>
              <a:ea typeface="Lato"/>
              <a:cs typeface="Lato"/>
              <a:sym typeface="Lato"/>
            </a:endParaRPr>
          </a:p>
        </p:txBody>
      </p:sp>
      <p:sp>
        <p:nvSpPr>
          <p:cNvPr id="164" name="Google Shape;164;g1e443350127_1_34"/>
          <p:cNvSpPr/>
          <p:nvPr/>
        </p:nvSpPr>
        <p:spPr>
          <a:xfrm>
            <a:off x="561850" y="2702373"/>
            <a:ext cx="1084500" cy="2172300"/>
          </a:xfrm>
          <a:prstGeom prst="upArrow">
            <a:avLst>
              <a:gd fmla="val 50000" name="adj1"/>
              <a:gd fmla="val 50000" name="adj2"/>
            </a:avLst>
          </a:prstGeom>
          <a:solidFill>
            <a:srgbClr val="0543B3"/>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i="0" sz="1400" u="none" cap="none" strike="noStrike">
              <a:solidFill>
                <a:schemeClr val="accent1"/>
              </a:solidFill>
              <a:latin typeface="Lato"/>
              <a:ea typeface="Lato"/>
              <a:cs typeface="Lato"/>
              <a:sym typeface="Lato"/>
            </a:endParaRPr>
          </a:p>
        </p:txBody>
      </p:sp>
      <p:sp>
        <p:nvSpPr>
          <p:cNvPr id="165" name="Google Shape;165;g1e443350127_1_34"/>
          <p:cNvSpPr/>
          <p:nvPr/>
        </p:nvSpPr>
        <p:spPr>
          <a:xfrm rot="10800000">
            <a:off x="4833175" y="2697075"/>
            <a:ext cx="1084500" cy="2222400"/>
          </a:xfrm>
          <a:prstGeom prst="upArrow">
            <a:avLst>
              <a:gd fmla="val 50000" name="adj1"/>
              <a:gd fmla="val 50000" name="adj2"/>
            </a:avLst>
          </a:prstGeom>
          <a:solidFill>
            <a:srgbClr val="0543B3"/>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i="0" sz="1400" u="none" cap="none" strike="noStrike">
              <a:solidFill>
                <a:schemeClr val="accent1"/>
              </a:solidFill>
              <a:latin typeface="Lato"/>
              <a:ea typeface="Lato"/>
              <a:cs typeface="Lato"/>
              <a:sym typeface="Lato"/>
            </a:endParaRPr>
          </a:p>
        </p:txBody>
      </p:sp>
      <p:sp>
        <p:nvSpPr>
          <p:cNvPr id="166" name="Google Shape;166;g1e443350127_1_34"/>
          <p:cNvSpPr txBox="1"/>
          <p:nvPr/>
        </p:nvSpPr>
        <p:spPr>
          <a:xfrm>
            <a:off x="1833027" y="2626175"/>
            <a:ext cx="26922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sz="1800">
                <a:solidFill>
                  <a:schemeClr val="accent1"/>
                </a:solidFill>
                <a:latin typeface="Lato"/>
                <a:ea typeface="Lato"/>
                <a:cs typeface="Lato"/>
                <a:sym typeface="Lato"/>
              </a:rPr>
              <a:t> A c</a:t>
            </a:r>
            <a:r>
              <a:rPr i="0" lang="en-GB" sz="1800" u="none" cap="none" strike="noStrike">
                <a:solidFill>
                  <a:schemeClr val="accent1"/>
                </a:solidFill>
                <a:latin typeface="Lato"/>
                <a:ea typeface="Lato"/>
                <a:cs typeface="Lato"/>
                <a:sym typeface="Lato"/>
              </a:rPr>
              <a:t>redit score </a:t>
            </a:r>
            <a:r>
              <a:rPr b="1" i="0" lang="en-GB" sz="1800" u="none" cap="none" strike="noStrike">
                <a:solidFill>
                  <a:schemeClr val="accent1"/>
                </a:solidFill>
                <a:latin typeface="Lato"/>
                <a:ea typeface="Lato"/>
                <a:cs typeface="Lato"/>
                <a:sym typeface="Lato"/>
              </a:rPr>
              <a:t>i</a:t>
            </a:r>
            <a:r>
              <a:rPr b="1" lang="en-GB" sz="1800">
                <a:solidFill>
                  <a:schemeClr val="accent1"/>
                </a:solidFill>
                <a:latin typeface="Lato"/>
                <a:ea typeface="Lato"/>
                <a:cs typeface="Lato"/>
                <a:sym typeface="Lato"/>
              </a:rPr>
              <a:t>mproves</a:t>
            </a:r>
            <a:r>
              <a:rPr b="1" i="0" lang="en-GB" sz="1800" u="none" cap="none" strike="noStrike">
                <a:solidFill>
                  <a:schemeClr val="accent1"/>
                </a:solidFill>
                <a:latin typeface="Lato"/>
                <a:ea typeface="Lato"/>
                <a:cs typeface="Lato"/>
                <a:sym typeface="Lato"/>
              </a:rPr>
              <a:t> </a:t>
            </a:r>
            <a:r>
              <a:rPr i="0" lang="en-GB" sz="1800" u="none" cap="none" strike="noStrike">
                <a:solidFill>
                  <a:schemeClr val="accent1"/>
                </a:solidFill>
                <a:latin typeface="Lato"/>
                <a:ea typeface="Lato"/>
                <a:cs typeface="Lato"/>
                <a:sym typeface="Lato"/>
              </a:rPr>
              <a:t>when a person </a:t>
            </a:r>
            <a:r>
              <a:rPr b="1" i="0" lang="en-GB" sz="1800" u="none" cap="none" strike="noStrike">
                <a:solidFill>
                  <a:srgbClr val="0543B3"/>
                </a:solidFill>
                <a:latin typeface="Lato"/>
                <a:ea typeface="Lato"/>
                <a:cs typeface="Lato"/>
                <a:sym typeface="Lato"/>
              </a:rPr>
              <a:t>stays within the cre</a:t>
            </a:r>
            <a:r>
              <a:rPr b="1" lang="en-GB" sz="1800">
                <a:solidFill>
                  <a:srgbClr val="0543B3"/>
                </a:solidFill>
                <a:latin typeface="Lato"/>
                <a:ea typeface="Lato"/>
                <a:cs typeface="Lato"/>
                <a:sym typeface="Lato"/>
              </a:rPr>
              <a:t>dit limit</a:t>
            </a:r>
            <a:r>
              <a:rPr lang="en-GB" sz="1800">
                <a:solidFill>
                  <a:schemeClr val="accent1"/>
                </a:solidFill>
                <a:latin typeface="Lato"/>
                <a:ea typeface="Lato"/>
                <a:cs typeface="Lato"/>
                <a:sym typeface="Lato"/>
              </a:rPr>
              <a:t> and pays </a:t>
            </a:r>
            <a:r>
              <a:rPr b="1" lang="en-GB" sz="1800">
                <a:solidFill>
                  <a:srgbClr val="0543B3"/>
                </a:solidFill>
                <a:latin typeface="Lato"/>
                <a:ea typeface="Lato"/>
                <a:cs typeface="Lato"/>
                <a:sym typeface="Lato"/>
              </a:rPr>
              <a:t>at least the minimum on time</a:t>
            </a:r>
            <a:r>
              <a:rPr lang="en-GB" sz="1800">
                <a:solidFill>
                  <a:schemeClr val="accent1"/>
                </a:solidFill>
                <a:latin typeface="Lato"/>
                <a:ea typeface="Lato"/>
                <a:cs typeface="Lato"/>
                <a:sym typeface="Lato"/>
              </a:rPr>
              <a:t> every month (though it’s even better to pay the full amount!)</a:t>
            </a:r>
            <a:endParaRPr b="1" i="0" sz="1800" u="none" cap="none" strike="noStrike">
              <a:solidFill>
                <a:schemeClr val="accent1"/>
              </a:solidFill>
              <a:latin typeface="Lato"/>
              <a:ea typeface="Lato"/>
              <a:cs typeface="Lato"/>
              <a:sym typeface="Lato"/>
            </a:endParaRPr>
          </a:p>
        </p:txBody>
      </p:sp>
      <p:sp>
        <p:nvSpPr>
          <p:cNvPr id="167" name="Google Shape;167;g1e443350127_1_34"/>
          <p:cNvSpPr txBox="1"/>
          <p:nvPr/>
        </p:nvSpPr>
        <p:spPr>
          <a:xfrm>
            <a:off x="6027075" y="2626175"/>
            <a:ext cx="25056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sz="1800">
                <a:solidFill>
                  <a:schemeClr val="accent1"/>
                </a:solidFill>
                <a:latin typeface="Lato"/>
                <a:ea typeface="Lato"/>
                <a:cs typeface="Lato"/>
                <a:sym typeface="Lato"/>
              </a:rPr>
              <a:t>A c</a:t>
            </a:r>
            <a:r>
              <a:rPr i="0" lang="en-GB" sz="1800" u="none" cap="none" strike="noStrike">
                <a:solidFill>
                  <a:schemeClr val="accent1"/>
                </a:solidFill>
                <a:latin typeface="Lato"/>
                <a:ea typeface="Lato"/>
                <a:cs typeface="Lato"/>
                <a:sym typeface="Lato"/>
              </a:rPr>
              <a:t>redit score </a:t>
            </a:r>
            <a:r>
              <a:rPr b="1" i="0" lang="en-GB" sz="1800" u="none" cap="none" strike="noStrike">
                <a:solidFill>
                  <a:schemeClr val="accent1"/>
                </a:solidFill>
                <a:latin typeface="Lato"/>
                <a:ea typeface="Lato"/>
                <a:cs typeface="Lato"/>
                <a:sym typeface="Lato"/>
              </a:rPr>
              <a:t>decreases </a:t>
            </a:r>
            <a:r>
              <a:rPr i="0" lang="en-GB" sz="1800" u="none" cap="none" strike="noStrike">
                <a:solidFill>
                  <a:schemeClr val="accent1"/>
                </a:solidFill>
                <a:latin typeface="Lato"/>
                <a:ea typeface="Lato"/>
                <a:cs typeface="Lato"/>
                <a:sym typeface="Lato"/>
              </a:rPr>
              <a:t>when </a:t>
            </a:r>
            <a:r>
              <a:rPr lang="en-GB" sz="1800">
                <a:solidFill>
                  <a:schemeClr val="accent1"/>
                </a:solidFill>
                <a:latin typeface="Lato"/>
                <a:ea typeface="Lato"/>
                <a:cs typeface="Lato"/>
                <a:sym typeface="Lato"/>
              </a:rPr>
              <a:t>a person </a:t>
            </a:r>
            <a:r>
              <a:rPr b="1" lang="en-GB" sz="1800">
                <a:solidFill>
                  <a:srgbClr val="0543B3"/>
                </a:solidFill>
                <a:latin typeface="Lato"/>
                <a:ea typeface="Lato"/>
                <a:cs typeface="Lato"/>
                <a:sym typeface="Lato"/>
              </a:rPr>
              <a:t>misses </a:t>
            </a:r>
            <a:r>
              <a:rPr lang="en-GB" sz="1800">
                <a:solidFill>
                  <a:schemeClr val="accent1"/>
                </a:solidFill>
                <a:latin typeface="Lato"/>
                <a:ea typeface="Lato"/>
                <a:cs typeface="Lato"/>
                <a:sym typeface="Lato"/>
              </a:rPr>
              <a:t>or is </a:t>
            </a:r>
            <a:r>
              <a:rPr b="1" lang="en-GB" sz="1800">
                <a:solidFill>
                  <a:srgbClr val="0543B3"/>
                </a:solidFill>
                <a:latin typeface="Lato"/>
                <a:ea typeface="Lato"/>
                <a:cs typeface="Lato"/>
                <a:sym typeface="Lato"/>
              </a:rPr>
              <a:t>late paying the monthly repayments</a:t>
            </a:r>
            <a:r>
              <a:rPr lang="en-GB" sz="1800">
                <a:solidFill>
                  <a:schemeClr val="accent1"/>
                </a:solidFill>
                <a:latin typeface="Lato"/>
                <a:ea typeface="Lato"/>
                <a:cs typeface="Lato"/>
                <a:sym typeface="Lato"/>
              </a:rPr>
              <a:t>, or </a:t>
            </a:r>
            <a:r>
              <a:rPr b="1" lang="en-GB" sz="1800">
                <a:solidFill>
                  <a:srgbClr val="0543B3"/>
                </a:solidFill>
                <a:latin typeface="Lato"/>
                <a:ea typeface="Lato"/>
                <a:cs typeface="Lato"/>
                <a:sym typeface="Lato"/>
              </a:rPr>
              <a:t>goes above the credit limit</a:t>
            </a:r>
            <a:endParaRPr b="1" i="0" sz="1800" u="none" cap="none" strike="noStrike">
              <a:solidFill>
                <a:schemeClr val="accent2"/>
              </a:solidFill>
              <a:latin typeface="Lato"/>
              <a:ea typeface="Lato"/>
              <a:cs typeface="Lato"/>
              <a:sym typeface="Lato"/>
            </a:endParaRPr>
          </a:p>
        </p:txBody>
      </p:sp>
      <p:sp>
        <p:nvSpPr>
          <p:cNvPr id="168" name="Google Shape;168;g1e443350127_1_34"/>
          <p:cNvSpPr txBox="1"/>
          <p:nvPr/>
        </p:nvSpPr>
        <p:spPr>
          <a:xfrm>
            <a:off x="0" y="1830471"/>
            <a:ext cx="9144000" cy="4155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lang="en-GB" sz="1500">
                <a:solidFill>
                  <a:schemeClr val="dk1"/>
                </a:solidFill>
                <a:latin typeface="Lato"/>
                <a:ea typeface="Lato"/>
                <a:cs typeface="Lato"/>
                <a:sym typeface="Lato"/>
              </a:rPr>
              <a:t>What behaviours do you think can increase or decrease credit scores when a person uses a credit card?</a:t>
            </a:r>
            <a:endParaRPr b="1" i="0" sz="1500" cap="none" strike="noStrike">
              <a:solidFill>
                <a:schemeClr val="dk1"/>
              </a:solidFill>
              <a:latin typeface="Lato"/>
              <a:ea typeface="Lato"/>
              <a:cs typeface="Lato"/>
              <a:sym typeface="Lato"/>
            </a:endParaRPr>
          </a:p>
        </p:txBody>
      </p:sp>
      <p:sp>
        <p:nvSpPr>
          <p:cNvPr id="169" name="Google Shape;169;g1e443350127_1_34"/>
          <p:cNvSpPr txBox="1"/>
          <p:nvPr/>
        </p:nvSpPr>
        <p:spPr>
          <a:xfrm>
            <a:off x="66150" y="999950"/>
            <a:ext cx="9001800" cy="11499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None/>
            </a:pPr>
            <a:r>
              <a:rPr b="1" lang="en-GB" sz="1900">
                <a:solidFill>
                  <a:schemeClr val="accent1"/>
                </a:solidFill>
                <a:latin typeface="Lato"/>
                <a:ea typeface="Lato"/>
                <a:cs typeface="Lato"/>
                <a:sym typeface="Lato"/>
              </a:rPr>
              <a:t>A</a:t>
            </a:r>
            <a:r>
              <a:rPr b="1" i="0" lang="en-GB" sz="1900" u="none" cap="none" strike="noStrike">
                <a:solidFill>
                  <a:schemeClr val="accent1"/>
                </a:solidFill>
                <a:latin typeface="Lato"/>
                <a:ea typeface="Lato"/>
                <a:cs typeface="Lato"/>
                <a:sym typeface="Lato"/>
              </a:rPr>
              <a:t> credit score shows how financially reliable </a:t>
            </a:r>
            <a:r>
              <a:rPr b="1" lang="en-GB" sz="1900">
                <a:solidFill>
                  <a:schemeClr val="accent1"/>
                </a:solidFill>
                <a:latin typeface="Lato"/>
                <a:ea typeface="Lato"/>
                <a:cs typeface="Lato"/>
                <a:sym typeface="Lato"/>
              </a:rPr>
              <a:t>a person is</a:t>
            </a:r>
            <a:r>
              <a:rPr b="1" i="0" lang="en-GB" sz="1900" u="none" cap="none" strike="noStrike">
                <a:solidFill>
                  <a:schemeClr val="accent1"/>
                </a:solidFill>
                <a:latin typeface="Lato"/>
                <a:ea typeface="Lato"/>
                <a:cs typeface="Lato"/>
                <a:sym typeface="Lato"/>
              </a:rPr>
              <a:t>; the higher </a:t>
            </a:r>
            <a:r>
              <a:rPr b="1" lang="en-GB" sz="1900">
                <a:solidFill>
                  <a:schemeClr val="accent1"/>
                </a:solidFill>
                <a:latin typeface="Lato"/>
                <a:ea typeface="Lato"/>
                <a:cs typeface="Lato"/>
                <a:sym typeface="Lato"/>
              </a:rPr>
              <a:t>the</a:t>
            </a:r>
            <a:r>
              <a:rPr b="1" i="0" lang="en-GB" sz="1900" u="none" cap="none" strike="noStrike">
                <a:solidFill>
                  <a:schemeClr val="accent1"/>
                </a:solidFill>
                <a:latin typeface="Lato"/>
                <a:ea typeface="Lato"/>
                <a:cs typeface="Lato"/>
                <a:sym typeface="Lato"/>
              </a:rPr>
              <a:t> score, the better deals </a:t>
            </a:r>
            <a:r>
              <a:rPr b="1" lang="en-GB" sz="1900">
                <a:solidFill>
                  <a:schemeClr val="accent1"/>
                </a:solidFill>
                <a:latin typeface="Lato"/>
                <a:ea typeface="Lato"/>
                <a:cs typeface="Lato"/>
                <a:sym typeface="Lato"/>
              </a:rPr>
              <a:t>a person can</a:t>
            </a:r>
            <a:r>
              <a:rPr b="1" i="0" lang="en-GB" sz="1900" u="none" cap="none" strike="noStrike">
                <a:solidFill>
                  <a:schemeClr val="accent1"/>
                </a:solidFill>
                <a:latin typeface="Lato"/>
                <a:ea typeface="Lato"/>
                <a:cs typeface="Lato"/>
                <a:sym typeface="Lato"/>
              </a:rPr>
              <a:t> get for </a:t>
            </a:r>
            <a:r>
              <a:rPr b="1" i="0" lang="en-GB" sz="1900" u="none" cap="none" strike="noStrike">
                <a:solidFill>
                  <a:schemeClr val="accent1"/>
                </a:solidFill>
                <a:latin typeface="Lato"/>
                <a:ea typeface="Lato"/>
                <a:cs typeface="Lato"/>
                <a:sym typeface="Lato"/>
                <a:extLst>
                  <a:ext uri="http://customooxmlschemas.google.com/">
                    <go:slidesCustomData xmlns:go="http://customooxmlschemas.google.com/" textRoundtripDataId="3"/>
                  </a:ext>
                </a:extLst>
              </a:rPr>
              <a:t>financial products such as a loan or </a:t>
            </a:r>
            <a:r>
              <a:rPr b="1" lang="en-GB" sz="1900">
                <a:solidFill>
                  <a:schemeClr val="accent1"/>
                </a:solidFill>
                <a:latin typeface="Lato"/>
                <a:ea typeface="Lato"/>
                <a:cs typeface="Lato"/>
                <a:sym typeface="Lato"/>
                <a:extLst>
                  <a:ext uri="http://customooxmlschemas.google.com/">
                    <go:slidesCustomData xmlns:go="http://customooxmlschemas.google.com/" textRoundtripDataId="4"/>
                  </a:ext>
                </a:extLst>
              </a:rPr>
              <a:t>mortgage</a:t>
            </a:r>
            <a:r>
              <a:rPr b="1" i="0" lang="en-GB" sz="1900" u="none" cap="none" strike="noStrike">
                <a:solidFill>
                  <a:schemeClr val="accent1"/>
                </a:solidFill>
                <a:latin typeface="Lato"/>
                <a:ea typeface="Lato"/>
                <a:cs typeface="Lato"/>
                <a:sym typeface="Lato"/>
                <a:extLst>
                  <a:ext uri="http://customooxmlschemas.google.com/">
                    <go:slidesCustomData xmlns:go="http://customooxmlschemas.google.com/" textRoundtripDataId="5"/>
                  </a:ext>
                </a:extLst>
              </a:rPr>
              <a:t>.</a:t>
            </a:r>
            <a:endParaRPr sz="1900">
              <a:solidFill>
                <a:schemeClr val="accent1"/>
              </a:solidFill>
              <a:latin typeface="Lato"/>
              <a:ea typeface="Lato"/>
              <a:cs typeface="Lato"/>
              <a:sym typeface="Lato"/>
            </a:endParaRPr>
          </a:p>
          <a:p>
            <a:pPr indent="0" lvl="0" marL="101600" marR="0" rtl="0" algn="l">
              <a:lnSpc>
                <a:spcPct val="115000"/>
              </a:lnSpc>
              <a:spcBef>
                <a:spcPts val="0"/>
              </a:spcBef>
              <a:spcAft>
                <a:spcPts val="0"/>
              </a:spcAft>
              <a:buNone/>
            </a:pPr>
            <a:r>
              <a:t/>
            </a:r>
            <a:endParaRPr b="1" i="0" sz="1900" u="none" cap="none" strike="noStrike">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15e2f1462ae_0_7"/>
          <p:cNvSpPr txBox="1"/>
          <p:nvPr>
            <p:ph type="ctrTitle"/>
          </p:nvPr>
        </p:nvSpPr>
        <p:spPr>
          <a:xfrm>
            <a:off x="36037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Your perspective</a:t>
            </a:r>
            <a:endParaRPr b="1" i="0" sz="2900" u="none" cap="none" strike="noStrike">
              <a:solidFill>
                <a:schemeClr val="lt1"/>
              </a:solidFill>
              <a:latin typeface="Lato"/>
              <a:ea typeface="Lato"/>
              <a:cs typeface="Lato"/>
              <a:sym typeface="Lato"/>
            </a:endParaRPr>
          </a:p>
        </p:txBody>
      </p:sp>
      <p:sp>
        <p:nvSpPr>
          <p:cNvPr id="175" name="Google Shape;175;g15e2f1462ae_0_7"/>
          <p:cNvSpPr txBox="1"/>
          <p:nvPr/>
        </p:nvSpPr>
        <p:spPr>
          <a:xfrm>
            <a:off x="251450" y="1949550"/>
            <a:ext cx="8931600" cy="2470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t/>
            </a:r>
            <a:endParaRPr b="1" i="0" sz="2200" u="none" cap="none" strike="noStrike">
              <a:solidFill>
                <a:schemeClr val="accent1"/>
              </a:solidFill>
              <a:highlight>
                <a:schemeClr val="lt1"/>
              </a:highlight>
              <a:latin typeface="Lato"/>
              <a:ea typeface="Lato"/>
              <a:cs typeface="Lato"/>
              <a:sym typeface="Lato"/>
            </a:endParaRPr>
          </a:p>
          <a:p>
            <a:pPr indent="-368300" lvl="0" marL="457200" marR="0" rtl="0" algn="l">
              <a:lnSpc>
                <a:spcPct val="115000"/>
              </a:lnSpc>
              <a:spcBef>
                <a:spcPts val="0"/>
              </a:spcBef>
              <a:spcAft>
                <a:spcPts val="0"/>
              </a:spcAft>
              <a:buClr>
                <a:schemeClr val="accent1"/>
              </a:buClr>
              <a:buSzPts val="2200"/>
              <a:buFont typeface="Lato"/>
              <a:buAutoNum type="arabicPeriod"/>
            </a:pPr>
            <a:r>
              <a:rPr b="1" i="0" lang="en-GB" sz="2200" u="none" cap="none" strike="noStrike">
                <a:solidFill>
                  <a:schemeClr val="accent1"/>
                </a:solidFill>
                <a:highlight>
                  <a:schemeClr val="lt1"/>
                </a:highlight>
                <a:latin typeface="Lato"/>
                <a:ea typeface="Lato"/>
                <a:cs typeface="Lato"/>
                <a:sym typeface="Lato"/>
              </a:rPr>
              <a:t>Everyone uses credit cards</a:t>
            </a:r>
            <a:endParaRPr b="1" i="0" sz="2200" u="none" cap="none" strike="noStrike">
              <a:solidFill>
                <a:schemeClr val="accent1"/>
              </a:solidFill>
              <a:highlight>
                <a:schemeClr val="lt1"/>
              </a:highlight>
              <a:latin typeface="Lato"/>
              <a:ea typeface="Lato"/>
              <a:cs typeface="Lato"/>
              <a:sym typeface="Lato"/>
            </a:endParaRPr>
          </a:p>
          <a:p>
            <a:pPr indent="0" lvl="0" marL="0" marR="0" rtl="0" algn="l">
              <a:lnSpc>
                <a:spcPct val="115000"/>
              </a:lnSpc>
              <a:spcBef>
                <a:spcPts val="0"/>
              </a:spcBef>
              <a:spcAft>
                <a:spcPts val="0"/>
              </a:spcAft>
              <a:buClr>
                <a:srgbClr val="000000"/>
              </a:buClr>
              <a:buSzPts val="2400"/>
              <a:buFont typeface="Arial"/>
              <a:buNone/>
            </a:pPr>
            <a:r>
              <a:t/>
            </a:r>
            <a:endParaRPr b="1" sz="2200">
              <a:solidFill>
                <a:schemeClr val="accent1"/>
              </a:solidFill>
              <a:highlight>
                <a:schemeClr val="lt1"/>
              </a:highlight>
              <a:latin typeface="Lato"/>
              <a:ea typeface="Lato"/>
              <a:cs typeface="Lato"/>
              <a:sym typeface="Lato"/>
            </a:endParaRPr>
          </a:p>
          <a:p>
            <a:pPr indent="-368300" lvl="0" marL="457200" marR="0" rtl="0" algn="l">
              <a:lnSpc>
                <a:spcPct val="115000"/>
              </a:lnSpc>
              <a:spcBef>
                <a:spcPts val="0"/>
              </a:spcBef>
              <a:spcAft>
                <a:spcPts val="0"/>
              </a:spcAft>
              <a:buClr>
                <a:schemeClr val="accent1"/>
              </a:buClr>
              <a:buSzPts val="2200"/>
              <a:buFont typeface="Lato"/>
              <a:buAutoNum type="arabicPeriod"/>
            </a:pPr>
            <a:r>
              <a:rPr b="1" i="0" lang="en-GB" sz="2200" u="none" cap="none" strike="noStrike">
                <a:solidFill>
                  <a:schemeClr val="accent1"/>
                </a:solidFill>
                <a:highlight>
                  <a:schemeClr val="lt1"/>
                </a:highlight>
                <a:latin typeface="Lato"/>
                <a:ea typeface="Lato"/>
                <a:cs typeface="Lato"/>
                <a:sym typeface="Lato"/>
              </a:rPr>
              <a:t>Using credit cards can help </a:t>
            </a:r>
            <a:r>
              <a:rPr b="1" lang="en-GB" sz="2200">
                <a:solidFill>
                  <a:schemeClr val="accent1"/>
                </a:solidFill>
                <a:highlight>
                  <a:schemeClr val="lt1"/>
                </a:highlight>
                <a:latin typeface="Lato"/>
                <a:ea typeface="Lato"/>
                <a:cs typeface="Lato"/>
                <a:sym typeface="Lato"/>
              </a:rPr>
              <a:t>people</a:t>
            </a:r>
            <a:r>
              <a:rPr b="1" i="0" lang="en-GB" sz="2200" u="none" cap="none" strike="noStrike">
                <a:solidFill>
                  <a:schemeClr val="accent1"/>
                </a:solidFill>
                <a:highlight>
                  <a:schemeClr val="lt1"/>
                </a:highlight>
                <a:latin typeface="Lato"/>
                <a:ea typeface="Lato"/>
                <a:cs typeface="Lato"/>
                <a:sym typeface="Lato"/>
              </a:rPr>
              <a:t> build up a good credit rating</a:t>
            </a:r>
            <a:endParaRPr b="1" i="0" sz="2200" u="none" cap="none" strike="noStrike">
              <a:solidFill>
                <a:schemeClr val="accent1"/>
              </a:solidFill>
              <a:highlight>
                <a:schemeClr val="lt1"/>
              </a:highlight>
              <a:latin typeface="Lato"/>
              <a:ea typeface="Lato"/>
              <a:cs typeface="Lato"/>
              <a:sym typeface="Lato"/>
            </a:endParaRPr>
          </a:p>
          <a:p>
            <a:pPr indent="0" lvl="0" marL="0" marR="0" rtl="0" algn="l">
              <a:lnSpc>
                <a:spcPct val="115000"/>
              </a:lnSpc>
              <a:spcBef>
                <a:spcPts val="0"/>
              </a:spcBef>
              <a:spcAft>
                <a:spcPts val="0"/>
              </a:spcAft>
              <a:buClr>
                <a:srgbClr val="000000"/>
              </a:buClr>
              <a:buSzPts val="2400"/>
              <a:buFont typeface="Arial"/>
              <a:buNone/>
            </a:pPr>
            <a:r>
              <a:t/>
            </a:r>
            <a:endParaRPr b="1" sz="2200">
              <a:solidFill>
                <a:schemeClr val="accent1"/>
              </a:solidFill>
              <a:highlight>
                <a:schemeClr val="lt1"/>
              </a:highlight>
              <a:latin typeface="Lato"/>
              <a:ea typeface="Lato"/>
              <a:cs typeface="Lato"/>
              <a:sym typeface="Lato"/>
            </a:endParaRPr>
          </a:p>
          <a:p>
            <a:pPr indent="-368300" lvl="0" marL="457200" marR="0" rtl="0" algn="l">
              <a:lnSpc>
                <a:spcPct val="115000"/>
              </a:lnSpc>
              <a:spcBef>
                <a:spcPts val="0"/>
              </a:spcBef>
              <a:spcAft>
                <a:spcPts val="0"/>
              </a:spcAft>
              <a:buClr>
                <a:schemeClr val="accent1"/>
              </a:buClr>
              <a:buSzPts val="2200"/>
              <a:buFont typeface="Lato"/>
              <a:buAutoNum type="arabicPeriod"/>
            </a:pPr>
            <a:r>
              <a:rPr b="1" i="0" lang="en-GB" sz="2200" u="none" cap="none" strike="noStrike">
                <a:solidFill>
                  <a:schemeClr val="accent1"/>
                </a:solidFill>
                <a:highlight>
                  <a:schemeClr val="lt1"/>
                </a:highlight>
                <a:latin typeface="Lato"/>
                <a:ea typeface="Lato"/>
                <a:cs typeface="Lato"/>
                <a:sym typeface="Lato"/>
              </a:rPr>
              <a:t>Credit cards provide free and unlimited money</a:t>
            </a:r>
            <a:endParaRPr b="1" i="0" sz="2200" u="none" cap="none" strike="noStrike">
              <a:solidFill>
                <a:schemeClr val="accent1"/>
              </a:solidFill>
              <a:highlight>
                <a:schemeClr val="lt1"/>
              </a:highlight>
              <a:latin typeface="Lato"/>
              <a:ea typeface="Lato"/>
              <a:cs typeface="Lato"/>
              <a:sym typeface="Lato"/>
            </a:endParaRPr>
          </a:p>
        </p:txBody>
      </p:sp>
      <p:sp>
        <p:nvSpPr>
          <p:cNvPr id="176" name="Google Shape;176;g15e2f1462ae_0_7"/>
          <p:cNvSpPr/>
          <p:nvPr/>
        </p:nvSpPr>
        <p:spPr>
          <a:xfrm>
            <a:off x="221625" y="1142825"/>
            <a:ext cx="8832600" cy="882900"/>
          </a:xfrm>
          <a:prstGeom prst="leftRightArrow">
            <a:avLst>
              <a:gd fmla="val 50000" name="adj1"/>
              <a:gd fmla="val 50000" name="adj2"/>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15e2f1462ae_0_7"/>
          <p:cNvSpPr txBox="1"/>
          <p:nvPr/>
        </p:nvSpPr>
        <p:spPr>
          <a:xfrm>
            <a:off x="760800" y="1381650"/>
            <a:ext cx="76224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latin typeface="Arial"/>
                <a:ea typeface="Arial"/>
                <a:cs typeface="Arial"/>
                <a:sym typeface="Arial"/>
              </a:rPr>
              <a:t>AGREE                                                                                                            DISAGREE</a:t>
            </a:r>
            <a:endParaRPr b="1" i="0" sz="15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261116ae791_0_11"/>
          <p:cNvSpPr txBox="1"/>
          <p:nvPr/>
        </p:nvSpPr>
        <p:spPr>
          <a:xfrm>
            <a:off x="377325" y="2753100"/>
            <a:ext cx="8676900" cy="1098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i="1" lang="en-GB" sz="1800">
                <a:solidFill>
                  <a:schemeClr val="dk1"/>
                </a:solidFill>
                <a:highlight>
                  <a:schemeClr val="lt1"/>
                </a:highlight>
                <a:latin typeface="Lato"/>
                <a:ea typeface="Lato"/>
                <a:cs typeface="Lato"/>
                <a:sym typeface="Lato"/>
              </a:rPr>
              <a:t>N</a:t>
            </a:r>
            <a:r>
              <a:rPr i="1" lang="en-GB" sz="1800" u="none" cap="none" strike="noStrike">
                <a:solidFill>
                  <a:schemeClr val="dk1"/>
                </a:solidFill>
                <a:highlight>
                  <a:schemeClr val="lt1"/>
                </a:highlight>
                <a:latin typeface="Lato"/>
                <a:ea typeface="Lato"/>
                <a:cs typeface="Lato"/>
                <a:sym typeface="Lato"/>
              </a:rPr>
              <a:t>ot everyone does, it</a:t>
            </a:r>
            <a:r>
              <a:rPr i="1" lang="en-GB" sz="1800">
                <a:solidFill>
                  <a:schemeClr val="dk1"/>
                </a:solidFill>
                <a:highlight>
                  <a:schemeClr val="lt1"/>
                </a:highlight>
                <a:latin typeface="Lato"/>
                <a:ea typeface="Lato"/>
                <a:cs typeface="Lato"/>
                <a:sym typeface="Lato"/>
              </a:rPr>
              <a:t> depends on personal preference. Some people may also not pass a ‘</a:t>
            </a:r>
            <a:r>
              <a:rPr i="1" lang="en-GB" sz="1800" u="sng">
                <a:solidFill>
                  <a:schemeClr val="dk1"/>
                </a:solidFill>
                <a:highlight>
                  <a:schemeClr val="lt1"/>
                </a:highlight>
                <a:latin typeface="Lato"/>
                <a:ea typeface="Lato"/>
                <a:cs typeface="Lato"/>
                <a:sym typeface="Lato"/>
              </a:rPr>
              <a:t>credit check</a:t>
            </a:r>
            <a:r>
              <a:rPr i="1" lang="en-GB" sz="1800">
                <a:solidFill>
                  <a:schemeClr val="dk1"/>
                </a:solidFill>
                <a:highlight>
                  <a:schemeClr val="lt1"/>
                </a:highlight>
                <a:latin typeface="Lato"/>
                <a:ea typeface="Lato"/>
                <a:cs typeface="Lato"/>
                <a:sym typeface="Lato"/>
              </a:rPr>
              <a:t>’ (which is a way for banks to see how well </a:t>
            </a:r>
            <a:r>
              <a:rPr i="1" lang="en-GB" sz="1800">
                <a:solidFill>
                  <a:schemeClr val="dk1"/>
                </a:solidFill>
                <a:highlight>
                  <a:schemeClr val="lt1"/>
                </a:highlight>
                <a:latin typeface="Lato"/>
                <a:ea typeface="Lato"/>
                <a:cs typeface="Lato"/>
                <a:sym typeface="Lato"/>
              </a:rPr>
              <a:t>somebody</a:t>
            </a:r>
            <a:r>
              <a:rPr i="1" lang="en-GB" sz="1800">
                <a:solidFill>
                  <a:schemeClr val="dk1"/>
                </a:solidFill>
                <a:highlight>
                  <a:schemeClr val="lt1"/>
                </a:highlight>
                <a:latin typeface="Lato"/>
                <a:ea typeface="Lato"/>
                <a:cs typeface="Lato"/>
                <a:sym typeface="Lato"/>
              </a:rPr>
              <a:t> has managed their money or credit in the past to assess how financially risky they are) so may not be eligible.</a:t>
            </a:r>
            <a:endParaRPr i="1" sz="1800" u="sng" cap="none" strike="noStrike">
              <a:solidFill>
                <a:schemeClr val="dk1"/>
              </a:solidFill>
              <a:highlight>
                <a:schemeClr val="lt1"/>
              </a:highlight>
              <a:latin typeface="Lato"/>
              <a:ea typeface="Lato"/>
              <a:cs typeface="Lato"/>
              <a:sym typeface="Lato"/>
            </a:endParaRPr>
          </a:p>
        </p:txBody>
      </p:sp>
      <p:sp>
        <p:nvSpPr>
          <p:cNvPr id="183" name="Google Shape;183;g261116ae791_0_11"/>
          <p:cNvSpPr txBox="1"/>
          <p:nvPr/>
        </p:nvSpPr>
        <p:spPr>
          <a:xfrm>
            <a:off x="360375" y="2163900"/>
            <a:ext cx="8832600" cy="492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b="1" lang="en-GB" sz="2000">
                <a:solidFill>
                  <a:schemeClr val="accent1"/>
                </a:solidFill>
                <a:highlight>
                  <a:schemeClr val="lt1"/>
                </a:highlight>
                <a:latin typeface="Lato"/>
                <a:ea typeface="Lato"/>
                <a:cs typeface="Lato"/>
                <a:sym typeface="Lato"/>
              </a:rPr>
              <a:t>1. </a:t>
            </a:r>
            <a:r>
              <a:rPr b="1" i="0" lang="en-GB" sz="2000" u="none" cap="none" strike="noStrike">
                <a:solidFill>
                  <a:schemeClr val="accent1"/>
                </a:solidFill>
                <a:highlight>
                  <a:schemeClr val="lt1"/>
                </a:highlight>
                <a:latin typeface="Lato"/>
                <a:ea typeface="Lato"/>
                <a:cs typeface="Lato"/>
                <a:sym typeface="Lato"/>
              </a:rPr>
              <a:t>Everyone uses credit card</a:t>
            </a:r>
            <a:r>
              <a:rPr b="1" i="0" lang="en-GB" sz="2000" u="none" cap="none" strike="noStrike">
                <a:solidFill>
                  <a:schemeClr val="accent1"/>
                </a:solidFill>
                <a:highlight>
                  <a:schemeClr val="lt1"/>
                </a:highlight>
                <a:latin typeface="Lato"/>
                <a:ea typeface="Lato"/>
                <a:cs typeface="Lato"/>
                <a:sym typeface="Lato"/>
              </a:rPr>
              <a:t>s</a:t>
            </a:r>
            <a:endParaRPr i="1" sz="1800" u="sng" cap="none" strike="noStrike">
              <a:solidFill>
                <a:schemeClr val="dk1"/>
              </a:solidFill>
              <a:highlight>
                <a:schemeClr val="lt1"/>
              </a:highlight>
              <a:latin typeface="Lato"/>
              <a:ea typeface="Lato"/>
              <a:cs typeface="Lato"/>
              <a:sym typeface="Lato"/>
            </a:endParaRPr>
          </a:p>
        </p:txBody>
      </p:sp>
      <p:sp>
        <p:nvSpPr>
          <p:cNvPr id="184" name="Google Shape;184;g261116ae791_0_11"/>
          <p:cNvSpPr txBox="1"/>
          <p:nvPr>
            <p:ph type="ctrTitle"/>
          </p:nvPr>
        </p:nvSpPr>
        <p:spPr>
          <a:xfrm>
            <a:off x="36037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Your perspective</a:t>
            </a:r>
            <a:endParaRPr b="1" i="0" sz="2900" u="none" cap="none" strike="noStrike">
              <a:solidFill>
                <a:schemeClr val="lt1"/>
              </a:solidFill>
              <a:latin typeface="Lato"/>
              <a:ea typeface="Lato"/>
              <a:cs typeface="Lato"/>
              <a:sym typeface="Lato"/>
            </a:endParaRPr>
          </a:p>
        </p:txBody>
      </p:sp>
      <p:sp>
        <p:nvSpPr>
          <p:cNvPr id="185" name="Google Shape;185;g261116ae791_0_11"/>
          <p:cNvSpPr/>
          <p:nvPr/>
        </p:nvSpPr>
        <p:spPr>
          <a:xfrm>
            <a:off x="221625" y="1142825"/>
            <a:ext cx="8832600" cy="882900"/>
          </a:xfrm>
          <a:prstGeom prst="leftRightArrow">
            <a:avLst>
              <a:gd fmla="val 50000" name="adj1"/>
              <a:gd fmla="val 50000" name="adj2"/>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261116ae791_0_11"/>
          <p:cNvSpPr txBox="1"/>
          <p:nvPr/>
        </p:nvSpPr>
        <p:spPr>
          <a:xfrm>
            <a:off x="760800" y="1381650"/>
            <a:ext cx="76224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latin typeface="Arial"/>
                <a:ea typeface="Arial"/>
                <a:cs typeface="Arial"/>
                <a:sym typeface="Arial"/>
              </a:rPr>
              <a:t>AGREE                                                                                                            DISAGREE</a:t>
            </a:r>
            <a:endParaRPr b="1" i="0" sz="15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24851f3330f_0_1"/>
          <p:cNvSpPr txBox="1"/>
          <p:nvPr/>
        </p:nvSpPr>
        <p:spPr>
          <a:xfrm>
            <a:off x="377325" y="2753100"/>
            <a:ext cx="8676900" cy="10989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GB" sz="1800">
                <a:solidFill>
                  <a:schemeClr val="dk1"/>
                </a:solidFill>
                <a:highlight>
                  <a:schemeClr val="lt1"/>
                </a:highlight>
                <a:latin typeface="Lato"/>
                <a:ea typeface="Lato"/>
                <a:cs typeface="Lato"/>
                <a:sym typeface="Lato"/>
              </a:rPr>
              <a:t>If a person pays back the money they owe regularly, using a credit card can be a good way to improve credit rating, but if repayments are not paid back in time, it can worsen or lead to a poor credit rating.</a:t>
            </a:r>
            <a:endParaRPr i="1" sz="1800">
              <a:solidFill>
                <a:schemeClr val="dk1"/>
              </a:solidFill>
              <a:highlight>
                <a:schemeClr val="lt1"/>
              </a:highlight>
              <a:latin typeface="Lato"/>
              <a:ea typeface="Lato"/>
              <a:cs typeface="Lato"/>
              <a:sym typeface="Lato"/>
            </a:endParaRPr>
          </a:p>
        </p:txBody>
      </p:sp>
      <p:sp>
        <p:nvSpPr>
          <p:cNvPr id="192" name="Google Shape;192;g24851f3330f_0_1"/>
          <p:cNvSpPr txBox="1"/>
          <p:nvPr>
            <p:ph type="ctrTitle"/>
          </p:nvPr>
        </p:nvSpPr>
        <p:spPr>
          <a:xfrm>
            <a:off x="36037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Your perspective</a:t>
            </a:r>
            <a:endParaRPr b="1" i="0" sz="2900" u="none" cap="none" strike="noStrike">
              <a:solidFill>
                <a:schemeClr val="lt1"/>
              </a:solidFill>
              <a:latin typeface="Lato"/>
              <a:ea typeface="Lato"/>
              <a:cs typeface="Lato"/>
              <a:sym typeface="Lato"/>
            </a:endParaRPr>
          </a:p>
        </p:txBody>
      </p:sp>
      <p:sp>
        <p:nvSpPr>
          <p:cNvPr id="193" name="Google Shape;193;g24851f3330f_0_1"/>
          <p:cNvSpPr/>
          <p:nvPr/>
        </p:nvSpPr>
        <p:spPr>
          <a:xfrm>
            <a:off x="221625" y="1142825"/>
            <a:ext cx="8832600" cy="882900"/>
          </a:xfrm>
          <a:prstGeom prst="leftRightArrow">
            <a:avLst>
              <a:gd fmla="val 50000" name="adj1"/>
              <a:gd fmla="val 50000" name="adj2"/>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24851f3330f_0_1"/>
          <p:cNvSpPr txBox="1"/>
          <p:nvPr/>
        </p:nvSpPr>
        <p:spPr>
          <a:xfrm>
            <a:off x="760800" y="1381650"/>
            <a:ext cx="76224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latin typeface="Arial"/>
                <a:ea typeface="Arial"/>
                <a:cs typeface="Arial"/>
                <a:sym typeface="Arial"/>
              </a:rPr>
              <a:t>AGREE                                                                                                            DISAGREE</a:t>
            </a:r>
            <a:endParaRPr b="1" i="0" sz="1500" u="none" cap="none" strike="noStrike">
              <a:solidFill>
                <a:schemeClr val="dk1"/>
              </a:solidFill>
              <a:latin typeface="Arial"/>
              <a:ea typeface="Arial"/>
              <a:cs typeface="Arial"/>
              <a:sym typeface="Arial"/>
            </a:endParaRPr>
          </a:p>
        </p:txBody>
      </p:sp>
      <p:sp>
        <p:nvSpPr>
          <p:cNvPr id="195" name="Google Shape;195;g24851f3330f_0_1"/>
          <p:cNvSpPr txBox="1"/>
          <p:nvPr/>
        </p:nvSpPr>
        <p:spPr>
          <a:xfrm>
            <a:off x="360375" y="2163900"/>
            <a:ext cx="8832600" cy="492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000">
                <a:solidFill>
                  <a:schemeClr val="accent1"/>
                </a:solidFill>
                <a:highlight>
                  <a:schemeClr val="lt1"/>
                </a:highlight>
                <a:latin typeface="Lato"/>
                <a:ea typeface="Lato"/>
                <a:cs typeface="Lato"/>
                <a:sym typeface="Lato"/>
              </a:rPr>
              <a:t>2. Using credit cards can help people build up a good credit score</a:t>
            </a:r>
            <a:endParaRPr b="1" sz="2000">
              <a:solidFill>
                <a:schemeClr val="accent1"/>
              </a:solidFill>
              <a:highlight>
                <a:schemeClr val="lt1"/>
              </a:highlight>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61116ae791_0_1"/>
          <p:cNvSpPr txBox="1"/>
          <p:nvPr>
            <p:ph type="ctrTitle"/>
          </p:nvPr>
        </p:nvSpPr>
        <p:spPr>
          <a:xfrm>
            <a:off x="36037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Your perspective</a:t>
            </a:r>
            <a:endParaRPr b="1" i="0" sz="2900" u="none" cap="none" strike="noStrike">
              <a:solidFill>
                <a:schemeClr val="lt1"/>
              </a:solidFill>
              <a:latin typeface="Lato"/>
              <a:ea typeface="Lato"/>
              <a:cs typeface="Lato"/>
              <a:sym typeface="Lato"/>
            </a:endParaRPr>
          </a:p>
        </p:txBody>
      </p:sp>
      <p:sp>
        <p:nvSpPr>
          <p:cNvPr id="201" name="Google Shape;201;g261116ae791_0_1"/>
          <p:cNvSpPr/>
          <p:nvPr/>
        </p:nvSpPr>
        <p:spPr>
          <a:xfrm>
            <a:off x="221625" y="1142825"/>
            <a:ext cx="8832600" cy="882900"/>
          </a:xfrm>
          <a:prstGeom prst="leftRightArrow">
            <a:avLst>
              <a:gd fmla="val 50000" name="adj1"/>
              <a:gd fmla="val 50000" name="adj2"/>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261116ae791_0_1"/>
          <p:cNvSpPr txBox="1"/>
          <p:nvPr/>
        </p:nvSpPr>
        <p:spPr>
          <a:xfrm>
            <a:off x="760800" y="1381650"/>
            <a:ext cx="76224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latin typeface="Arial"/>
                <a:ea typeface="Arial"/>
                <a:cs typeface="Arial"/>
                <a:sym typeface="Arial"/>
              </a:rPr>
              <a:t>AGREE                                                                                                            DISAGREE</a:t>
            </a:r>
            <a:endParaRPr b="1" i="0" sz="1500" u="none" cap="none" strike="noStrike">
              <a:solidFill>
                <a:schemeClr val="dk1"/>
              </a:solidFill>
              <a:latin typeface="Arial"/>
              <a:ea typeface="Arial"/>
              <a:cs typeface="Arial"/>
              <a:sym typeface="Arial"/>
            </a:endParaRPr>
          </a:p>
        </p:txBody>
      </p:sp>
      <p:sp>
        <p:nvSpPr>
          <p:cNvPr id="203" name="Google Shape;203;g261116ae791_0_1"/>
          <p:cNvSpPr txBox="1"/>
          <p:nvPr/>
        </p:nvSpPr>
        <p:spPr>
          <a:xfrm>
            <a:off x="360375" y="2163900"/>
            <a:ext cx="8832600" cy="492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000">
                <a:solidFill>
                  <a:schemeClr val="accent1"/>
                </a:solidFill>
                <a:highlight>
                  <a:schemeClr val="lt1"/>
                </a:highlight>
                <a:latin typeface="Lato"/>
                <a:ea typeface="Lato"/>
                <a:cs typeface="Lato"/>
                <a:sym typeface="Lato"/>
              </a:rPr>
              <a:t>3. Credit cards provide free and unlimited money</a:t>
            </a:r>
            <a:endParaRPr b="1" sz="2000">
              <a:solidFill>
                <a:schemeClr val="accent1"/>
              </a:solidFill>
              <a:highlight>
                <a:schemeClr val="lt1"/>
              </a:highlight>
              <a:latin typeface="Lato"/>
              <a:ea typeface="Lato"/>
              <a:cs typeface="Lato"/>
              <a:sym typeface="Lato"/>
            </a:endParaRPr>
          </a:p>
        </p:txBody>
      </p:sp>
      <p:sp>
        <p:nvSpPr>
          <p:cNvPr id="204" name="Google Shape;204;g261116ae791_0_1"/>
          <p:cNvSpPr txBox="1"/>
          <p:nvPr/>
        </p:nvSpPr>
        <p:spPr>
          <a:xfrm>
            <a:off x="377325" y="2753100"/>
            <a:ext cx="8676900" cy="780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GB" sz="1800">
                <a:solidFill>
                  <a:schemeClr val="dk1"/>
                </a:solidFill>
                <a:highlight>
                  <a:schemeClr val="lt1"/>
                </a:highlight>
                <a:latin typeface="Lato"/>
                <a:ea typeface="Lato"/>
                <a:cs typeface="Lato"/>
                <a:sym typeface="Lato"/>
              </a:rPr>
              <a:t>No, eventually there is a cost in interest payments and a limited amount that can be spent, known as a credit limit.</a:t>
            </a:r>
            <a:endParaRPr i="1" sz="1800">
              <a:solidFill>
                <a:schemeClr val="dk1"/>
              </a:solidFill>
              <a:highlight>
                <a:schemeClr val="lt1"/>
              </a:highlight>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understand how credit cards work and to assess the benefits and risks of using one</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Explain what a credit card is</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Describe how a credit card works</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Assess the benefits and risks of using a credit card</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114" name="Google Shape;114;p3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24067dd8f17_0_197"/>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How do credit cards </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7"/>
                  </a:ext>
                </a:extLst>
              </a:rPr>
              <a:t>work</a:t>
            </a:r>
            <a:r>
              <a:rPr b="1" i="0" lang="en-GB" sz="2900" u="none" cap="none" strike="noStrike">
                <a:solidFill>
                  <a:schemeClr val="lt1"/>
                </a:solidFill>
                <a:latin typeface="Lato"/>
                <a:ea typeface="Lato"/>
                <a:cs typeface="Lato"/>
                <a:sym typeface="Lato"/>
              </a:rPr>
              <a:t>?</a:t>
            </a:r>
            <a:endParaRPr b="1" i="0" sz="2900" u="none" cap="none" strike="noStrike">
              <a:solidFill>
                <a:schemeClr val="lt1"/>
              </a:solidFill>
              <a:latin typeface="Lato"/>
              <a:ea typeface="Lato"/>
              <a:cs typeface="Lato"/>
              <a:sym typeface="Lato"/>
            </a:endParaRPr>
          </a:p>
        </p:txBody>
      </p:sp>
      <p:sp>
        <p:nvSpPr>
          <p:cNvPr id="217" name="Google Shape;217;g24067dd8f17_0_197"/>
          <p:cNvSpPr txBox="1"/>
          <p:nvPr/>
        </p:nvSpPr>
        <p:spPr>
          <a:xfrm>
            <a:off x="0" y="4138900"/>
            <a:ext cx="8783700" cy="677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5"/>
            </a:pPr>
            <a:r>
              <a:rPr lang="en-GB" sz="1600">
                <a:solidFill>
                  <a:schemeClr val="accent1"/>
                </a:solidFill>
                <a:latin typeface="Lato"/>
                <a:ea typeface="Lato"/>
                <a:cs typeface="Lato"/>
                <a:sym typeface="Lato"/>
              </a:rPr>
              <a:t>If the balance is paid off in instalments, interest will charged on what's owed, unless in                       an introductory interest free (known as 0% APR) period.</a:t>
            </a:r>
            <a:endParaRPr/>
          </a:p>
        </p:txBody>
      </p:sp>
      <p:sp>
        <p:nvSpPr>
          <p:cNvPr id="218" name="Google Shape;218;g24067dd8f17_0_197"/>
          <p:cNvSpPr txBox="1"/>
          <p:nvPr/>
        </p:nvSpPr>
        <p:spPr>
          <a:xfrm>
            <a:off x="35725" y="1681775"/>
            <a:ext cx="9047400" cy="677100"/>
          </a:xfrm>
          <a:prstGeom prst="rect">
            <a:avLst/>
          </a:prstGeom>
          <a:noFill/>
          <a:ln>
            <a:noFill/>
          </a:ln>
        </p:spPr>
        <p:txBody>
          <a:bodyPr anchorCtr="0" anchor="ctr" bIns="91425" lIns="91425" spcFirstLastPara="1" rIns="91425" wrap="square" tIns="91425">
            <a:spAutoFit/>
          </a:bodyPr>
          <a:lstStyle/>
          <a:p>
            <a:pPr indent="-330200" lvl="0" marL="457200" marR="0" rtl="0" algn="l">
              <a:lnSpc>
                <a:spcPct val="100000"/>
              </a:lnSpc>
              <a:spcBef>
                <a:spcPts val="0"/>
              </a:spcBef>
              <a:spcAft>
                <a:spcPts val="0"/>
              </a:spcAft>
              <a:buClr>
                <a:schemeClr val="accent2"/>
              </a:buClr>
              <a:buSzPts val="1600"/>
              <a:buFont typeface="Lato"/>
              <a:buAutoNum type="alphaUcPeriod"/>
            </a:pPr>
            <a:r>
              <a:rPr lang="en-GB" sz="1600">
                <a:solidFill>
                  <a:schemeClr val="accent1"/>
                </a:solidFill>
                <a:latin typeface="Lato"/>
                <a:ea typeface="Lato"/>
                <a:cs typeface="Lato"/>
                <a:sym typeface="Lato"/>
              </a:rPr>
              <a:t>Pay back</a:t>
            </a:r>
            <a:r>
              <a:rPr i="0" lang="en-GB" sz="1600" u="none" cap="none" strike="noStrike">
                <a:solidFill>
                  <a:schemeClr val="accent1"/>
                </a:solidFill>
                <a:latin typeface="Lato"/>
                <a:ea typeface="Lato"/>
                <a:cs typeface="Lato"/>
                <a:sym typeface="Lato"/>
              </a:rPr>
              <a:t> at least minimum repayments or more</a:t>
            </a:r>
            <a:r>
              <a:rPr lang="en-GB" sz="1600">
                <a:solidFill>
                  <a:schemeClr val="accent1"/>
                </a:solidFill>
                <a:latin typeface="Lato"/>
                <a:ea typeface="Lato"/>
                <a:cs typeface="Lato"/>
                <a:sym typeface="Lato"/>
              </a:rPr>
              <a:t> </a:t>
            </a:r>
            <a:r>
              <a:rPr i="0" lang="en-GB" sz="1600" u="none" cap="none" strike="noStrike">
                <a:solidFill>
                  <a:schemeClr val="accent1"/>
                </a:solidFill>
                <a:latin typeface="Lato"/>
                <a:ea typeface="Lato"/>
                <a:cs typeface="Lato"/>
                <a:sym typeface="Lato"/>
              </a:rPr>
              <a:t>based on </a:t>
            </a:r>
            <a:r>
              <a:rPr lang="en-GB" sz="1600">
                <a:solidFill>
                  <a:schemeClr val="accent1"/>
                </a:solidFill>
                <a:latin typeface="Lato"/>
                <a:ea typeface="Lato"/>
                <a:cs typeface="Lato"/>
                <a:sym typeface="Lato"/>
              </a:rPr>
              <a:t>somebody’s </a:t>
            </a:r>
            <a:r>
              <a:rPr i="0" lang="en-GB" sz="1600" u="none" cap="none" strike="noStrike">
                <a:solidFill>
                  <a:schemeClr val="accent1"/>
                </a:solidFill>
                <a:latin typeface="Lato"/>
                <a:ea typeface="Lato"/>
                <a:cs typeface="Lato"/>
                <a:sym typeface="Lato"/>
              </a:rPr>
              <a:t>monthly salary and how long </a:t>
            </a:r>
            <a:r>
              <a:rPr lang="en-GB" sz="1600">
                <a:solidFill>
                  <a:schemeClr val="accent1"/>
                </a:solidFill>
                <a:latin typeface="Lato"/>
                <a:ea typeface="Lato"/>
                <a:cs typeface="Lato"/>
                <a:sym typeface="Lato"/>
              </a:rPr>
              <a:t>they can</a:t>
            </a:r>
            <a:r>
              <a:rPr i="0" lang="en-GB" sz="1600" u="none" cap="none" strike="noStrike">
                <a:solidFill>
                  <a:schemeClr val="accent1"/>
                </a:solidFill>
                <a:latin typeface="Lato"/>
                <a:ea typeface="Lato"/>
                <a:cs typeface="Lato"/>
                <a:sym typeface="Lato"/>
              </a:rPr>
              <a:t> pay back what </a:t>
            </a:r>
            <a:r>
              <a:rPr lang="en-GB" sz="1600">
                <a:solidFill>
                  <a:schemeClr val="accent1"/>
                </a:solidFill>
                <a:latin typeface="Lato"/>
                <a:ea typeface="Lato"/>
                <a:cs typeface="Lato"/>
                <a:sym typeface="Lato"/>
              </a:rPr>
              <a:t>they</a:t>
            </a:r>
            <a:r>
              <a:rPr i="0" lang="en-GB" sz="1600" u="none" cap="none" strike="noStrike">
                <a:solidFill>
                  <a:schemeClr val="accent1"/>
                </a:solidFill>
                <a:latin typeface="Lato"/>
                <a:ea typeface="Lato"/>
                <a:cs typeface="Lato"/>
                <a:sym typeface="Lato"/>
              </a:rPr>
              <a:t> owe on the credit card (also known as the </a:t>
            </a:r>
            <a:r>
              <a:rPr i="0" lang="en-GB" sz="1600" u="sng" cap="none" strike="noStrike">
                <a:solidFill>
                  <a:schemeClr val="accent1"/>
                </a:solidFill>
                <a:latin typeface="Lato"/>
                <a:ea typeface="Lato"/>
                <a:cs typeface="Lato"/>
                <a:sym typeface="Lato"/>
              </a:rPr>
              <a:t>balance</a:t>
            </a:r>
            <a:r>
              <a:rPr i="0" lang="en-GB" sz="1600" u="none" cap="none" strike="noStrike">
                <a:solidFill>
                  <a:schemeClr val="accent1"/>
                </a:solidFill>
                <a:latin typeface="Lato"/>
                <a:ea typeface="Lato"/>
                <a:cs typeface="Lato"/>
                <a:sym typeface="Lato"/>
              </a:rPr>
              <a:t>)</a:t>
            </a:r>
            <a:r>
              <a:rPr lang="en-GB" sz="1600">
                <a:solidFill>
                  <a:schemeClr val="accent1"/>
                </a:solidFill>
                <a:latin typeface="Lato"/>
                <a:ea typeface="Lato"/>
                <a:cs typeface="Lato"/>
                <a:sym typeface="Lato"/>
              </a:rPr>
              <a:t>.</a:t>
            </a:r>
            <a:endParaRPr i="0" sz="1600" u="none" cap="none" strike="noStrike">
              <a:solidFill>
                <a:srgbClr val="000000"/>
              </a:solidFill>
              <a:latin typeface="Lato"/>
              <a:ea typeface="Lato"/>
              <a:cs typeface="Lato"/>
              <a:sym typeface="Lato"/>
            </a:endParaRPr>
          </a:p>
        </p:txBody>
      </p:sp>
      <p:sp>
        <p:nvSpPr>
          <p:cNvPr id="219" name="Google Shape;219;g24067dd8f17_0_197"/>
          <p:cNvSpPr txBox="1"/>
          <p:nvPr/>
        </p:nvSpPr>
        <p:spPr>
          <a:xfrm>
            <a:off x="0" y="1144671"/>
            <a:ext cx="9144000" cy="4311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lang="en-GB" sz="1600">
                <a:solidFill>
                  <a:schemeClr val="dk1"/>
                </a:solidFill>
                <a:latin typeface="Lato"/>
                <a:ea typeface="Lato"/>
                <a:cs typeface="Lato"/>
                <a:sym typeface="Lato"/>
              </a:rPr>
              <a:t>Activity: Place the statements in the correct order. Which comes first? </a:t>
            </a:r>
            <a:endParaRPr b="1" i="0" sz="1600" cap="none" strike="noStrike">
              <a:solidFill>
                <a:schemeClr val="dk1"/>
              </a:solidFill>
              <a:latin typeface="Lato"/>
              <a:ea typeface="Lato"/>
              <a:cs typeface="Lato"/>
              <a:sym typeface="Lato"/>
            </a:endParaRPr>
          </a:p>
        </p:txBody>
      </p:sp>
      <p:sp>
        <p:nvSpPr>
          <p:cNvPr id="220" name="Google Shape;220;g24067dd8f17_0_197"/>
          <p:cNvSpPr txBox="1"/>
          <p:nvPr/>
        </p:nvSpPr>
        <p:spPr>
          <a:xfrm>
            <a:off x="0" y="2358875"/>
            <a:ext cx="8898000" cy="677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2"/>
            </a:pPr>
            <a:r>
              <a:rPr lang="en-GB" sz="1600">
                <a:solidFill>
                  <a:schemeClr val="accent1"/>
                </a:solidFill>
                <a:latin typeface="Lato"/>
                <a:ea typeface="Lato"/>
                <a:cs typeface="Lato"/>
                <a:sym typeface="Lato"/>
              </a:rPr>
              <a:t>Apply for a credit card online by comparing the terms and conditions of using credit cards, such as the rate of interest charged (we will explore this later in more detail).</a:t>
            </a:r>
            <a:endParaRPr sz="1600">
              <a:solidFill>
                <a:schemeClr val="accent1"/>
              </a:solidFill>
              <a:latin typeface="Lato"/>
              <a:ea typeface="Lato"/>
              <a:cs typeface="Lato"/>
              <a:sym typeface="Lato"/>
            </a:endParaRPr>
          </a:p>
        </p:txBody>
      </p:sp>
      <p:sp>
        <p:nvSpPr>
          <p:cNvPr id="221" name="Google Shape;221;g24067dd8f17_0_197"/>
          <p:cNvSpPr txBox="1"/>
          <p:nvPr/>
        </p:nvSpPr>
        <p:spPr>
          <a:xfrm>
            <a:off x="0" y="3085400"/>
            <a:ext cx="9144000" cy="431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3"/>
            </a:pPr>
            <a:r>
              <a:rPr lang="en-GB" sz="1600">
                <a:solidFill>
                  <a:schemeClr val="accent1"/>
                </a:solidFill>
                <a:latin typeface="Lato"/>
                <a:ea typeface="Lato"/>
                <a:cs typeface="Lato"/>
                <a:sym typeface="Lato"/>
              </a:rPr>
              <a:t>Use the credit card to buy goods &amp; services.</a:t>
            </a:r>
            <a:endParaRPr/>
          </a:p>
        </p:txBody>
      </p:sp>
      <p:sp>
        <p:nvSpPr>
          <p:cNvPr id="222" name="Google Shape;222;g24067dd8f17_0_197"/>
          <p:cNvSpPr txBox="1"/>
          <p:nvPr/>
        </p:nvSpPr>
        <p:spPr>
          <a:xfrm>
            <a:off x="0" y="3612150"/>
            <a:ext cx="9144000" cy="431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4"/>
            </a:pPr>
            <a:r>
              <a:rPr lang="en-GB" sz="1600">
                <a:solidFill>
                  <a:schemeClr val="accent1"/>
                </a:solidFill>
                <a:latin typeface="Lato"/>
                <a:ea typeface="Lato"/>
                <a:cs typeface="Lato"/>
                <a:sym typeface="Lato"/>
              </a:rPr>
              <a:t>If the balance is paid back in full, no interest is paid. </a:t>
            </a:r>
            <a:endParaRPr/>
          </a:p>
        </p:txBody>
      </p:sp>
      <p:sp>
        <p:nvSpPr>
          <p:cNvPr id="223" name="Google Shape;223;g24067dd8f17_0_197"/>
          <p:cNvSpPr txBox="1"/>
          <p:nvPr/>
        </p:nvSpPr>
        <p:spPr>
          <a:xfrm>
            <a:off x="175250" y="4777900"/>
            <a:ext cx="4167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rgbClr val="0543B3"/>
                </a:solidFill>
                <a:latin typeface="Lato"/>
                <a:ea typeface="Lato"/>
                <a:cs typeface="Lato"/>
                <a:sym typeface="Lato"/>
              </a:rPr>
              <a:t>Resource 2: How do credit cards work?  Card sort</a:t>
            </a:r>
            <a:endParaRPr sz="800">
              <a:solidFill>
                <a:schemeClr val="accent2"/>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1e443350127_1_22"/>
          <p:cNvSpPr txBox="1"/>
          <p:nvPr/>
        </p:nvSpPr>
        <p:spPr>
          <a:xfrm>
            <a:off x="0" y="2438400"/>
            <a:ext cx="9047400" cy="923400"/>
          </a:xfrm>
          <a:prstGeom prst="rect">
            <a:avLst/>
          </a:prstGeom>
          <a:noFill/>
          <a:ln>
            <a:noFill/>
          </a:ln>
        </p:spPr>
        <p:txBody>
          <a:bodyPr anchorCtr="0" anchor="ctr"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a:pPr>
            <a:r>
              <a:rPr lang="en-GB" sz="1600">
                <a:solidFill>
                  <a:schemeClr val="accent1"/>
                </a:solidFill>
                <a:latin typeface="Lato"/>
                <a:ea typeface="Lato"/>
                <a:cs typeface="Lato"/>
                <a:sym typeface="Lato"/>
              </a:rPr>
              <a:t>Pay back at least the minimum repayments or more based on somebody’s monthly salary and how long they can pay back what they owe on the credit card (also known as the </a:t>
            </a:r>
            <a:r>
              <a:rPr lang="en-GB" sz="1600" u="sng">
                <a:solidFill>
                  <a:schemeClr val="accent1"/>
                </a:solidFill>
                <a:latin typeface="Lato"/>
                <a:ea typeface="Lato"/>
                <a:cs typeface="Lato"/>
                <a:sym typeface="Lato"/>
              </a:rPr>
              <a:t>balance</a:t>
            </a:r>
            <a:r>
              <a:rPr lang="en-GB" sz="1600">
                <a:solidFill>
                  <a:schemeClr val="accent1"/>
                </a:solidFill>
                <a:latin typeface="Lato"/>
                <a:ea typeface="Lato"/>
                <a:cs typeface="Lato"/>
                <a:sym typeface="Lato"/>
              </a:rPr>
              <a:t>).</a:t>
            </a:r>
            <a:endParaRPr sz="1600">
              <a:latin typeface="Lato"/>
              <a:ea typeface="Lato"/>
              <a:cs typeface="Lato"/>
              <a:sym typeface="Lato"/>
            </a:endParaRPr>
          </a:p>
          <a:p>
            <a:pPr indent="0" lvl="0" marL="457200" marR="0" rtl="0" algn="l">
              <a:lnSpc>
                <a:spcPct val="100000"/>
              </a:lnSpc>
              <a:spcBef>
                <a:spcPts val="0"/>
              </a:spcBef>
              <a:spcAft>
                <a:spcPts val="0"/>
              </a:spcAft>
              <a:buNone/>
            </a:pPr>
            <a:r>
              <a:t/>
            </a:r>
            <a:endParaRPr sz="1600">
              <a:solidFill>
                <a:schemeClr val="accent1"/>
              </a:solidFill>
              <a:latin typeface="Lato"/>
              <a:ea typeface="Lato"/>
              <a:cs typeface="Lato"/>
              <a:sym typeface="Lato"/>
            </a:endParaRPr>
          </a:p>
        </p:txBody>
      </p:sp>
      <p:sp>
        <p:nvSpPr>
          <p:cNvPr id="229" name="Google Shape;229;g1e443350127_1_22"/>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u="sng">
                <a:solidFill>
                  <a:schemeClr val="lt1"/>
                </a:solidFill>
                <a:latin typeface="Lato"/>
                <a:ea typeface="Lato"/>
                <a:cs typeface="Lato"/>
                <a:sym typeface="Lato"/>
              </a:rPr>
              <a:t>Answers</a:t>
            </a:r>
            <a:r>
              <a:rPr b="1" lang="en-GB" sz="2900">
                <a:solidFill>
                  <a:schemeClr val="lt1"/>
                </a:solidFill>
                <a:latin typeface="Lato"/>
                <a:ea typeface="Lato"/>
                <a:cs typeface="Lato"/>
                <a:sym typeface="Lato"/>
              </a:rPr>
              <a:t> | </a:t>
            </a:r>
            <a:r>
              <a:rPr b="1" i="0" lang="en-GB" sz="2900" u="none" cap="none" strike="noStrike">
                <a:solidFill>
                  <a:schemeClr val="lt1"/>
                </a:solidFill>
                <a:latin typeface="Lato"/>
                <a:ea typeface="Lato"/>
                <a:cs typeface="Lato"/>
                <a:sym typeface="Lato"/>
              </a:rPr>
              <a:t>How do credit cards </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8"/>
                  </a:ext>
                </a:extLst>
              </a:rPr>
              <a:t>work</a:t>
            </a:r>
            <a:r>
              <a:rPr b="1" i="0" lang="en-GB" sz="2900" u="none" cap="none" strike="noStrike">
                <a:solidFill>
                  <a:schemeClr val="lt1"/>
                </a:solidFill>
                <a:latin typeface="Lato"/>
                <a:ea typeface="Lato"/>
                <a:cs typeface="Lato"/>
                <a:sym typeface="Lato"/>
              </a:rPr>
              <a:t>?</a:t>
            </a:r>
            <a:endParaRPr b="1" i="0" sz="2900" u="none" cap="none" strike="noStrike">
              <a:solidFill>
                <a:schemeClr val="lt1"/>
              </a:solidFill>
              <a:latin typeface="Lato"/>
              <a:ea typeface="Lato"/>
              <a:cs typeface="Lato"/>
              <a:sym typeface="Lato"/>
            </a:endParaRPr>
          </a:p>
        </p:txBody>
      </p:sp>
      <p:sp>
        <p:nvSpPr>
          <p:cNvPr id="230" name="Google Shape;230;g1e443350127_1_22"/>
          <p:cNvSpPr txBox="1"/>
          <p:nvPr/>
        </p:nvSpPr>
        <p:spPr>
          <a:xfrm>
            <a:off x="0" y="3642250"/>
            <a:ext cx="8783700" cy="92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5"/>
            </a:pPr>
            <a:r>
              <a:rPr lang="en-GB" sz="1600">
                <a:solidFill>
                  <a:schemeClr val="accent1"/>
                </a:solidFill>
                <a:latin typeface="Lato"/>
                <a:ea typeface="Lato"/>
                <a:cs typeface="Lato"/>
                <a:sym typeface="Lato"/>
              </a:rPr>
              <a:t>If the balance is paid off in instalments, interest will charged on what's owed, unless in                       an introductory </a:t>
            </a:r>
            <a:r>
              <a:rPr lang="en-GB" sz="1600">
                <a:solidFill>
                  <a:schemeClr val="accent1"/>
                </a:solidFill>
                <a:latin typeface="Lato"/>
                <a:ea typeface="Lato"/>
                <a:cs typeface="Lato"/>
                <a:sym typeface="Lato"/>
              </a:rPr>
              <a:t>unless in an introductory interest free (known as 0% APR) period.</a:t>
            </a:r>
            <a:endParaRPr/>
          </a:p>
          <a:p>
            <a:pPr indent="0" lvl="0" marL="0" rtl="0" algn="l">
              <a:spcBef>
                <a:spcPts val="0"/>
              </a:spcBef>
              <a:spcAft>
                <a:spcPts val="0"/>
              </a:spcAft>
              <a:buNone/>
            </a:pPr>
            <a:r>
              <a:t/>
            </a:r>
            <a:endParaRPr sz="1600">
              <a:solidFill>
                <a:schemeClr val="accent1"/>
              </a:solidFill>
              <a:latin typeface="Lato"/>
              <a:ea typeface="Lato"/>
              <a:cs typeface="Lato"/>
              <a:sym typeface="Lato"/>
            </a:endParaRPr>
          </a:p>
        </p:txBody>
      </p:sp>
      <p:sp>
        <p:nvSpPr>
          <p:cNvPr id="231" name="Google Shape;231;g1e443350127_1_22"/>
          <p:cNvSpPr txBox="1"/>
          <p:nvPr/>
        </p:nvSpPr>
        <p:spPr>
          <a:xfrm>
            <a:off x="0" y="1171925"/>
            <a:ext cx="8898000" cy="677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2"/>
            </a:pPr>
            <a:r>
              <a:rPr lang="en-GB" sz="1600">
                <a:solidFill>
                  <a:schemeClr val="accent1"/>
                </a:solidFill>
                <a:latin typeface="Lato"/>
                <a:ea typeface="Lato"/>
                <a:cs typeface="Lato"/>
                <a:sym typeface="Lato"/>
              </a:rPr>
              <a:t>Apply for a credit card online by comparing the terms and conditions of using credit cards, such as the rate of interest charged (we will explore this later in more detail).</a:t>
            </a:r>
            <a:endParaRPr sz="1600">
              <a:solidFill>
                <a:schemeClr val="accent1"/>
              </a:solidFill>
              <a:latin typeface="Lato"/>
              <a:ea typeface="Lato"/>
              <a:cs typeface="Lato"/>
              <a:sym typeface="Lato"/>
            </a:endParaRPr>
          </a:p>
        </p:txBody>
      </p:sp>
      <p:sp>
        <p:nvSpPr>
          <p:cNvPr id="232" name="Google Shape;232;g1e443350127_1_22"/>
          <p:cNvSpPr txBox="1"/>
          <p:nvPr/>
        </p:nvSpPr>
        <p:spPr>
          <a:xfrm>
            <a:off x="0" y="1898450"/>
            <a:ext cx="9144000" cy="431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3"/>
            </a:pPr>
            <a:r>
              <a:rPr lang="en-GB" sz="1600">
                <a:solidFill>
                  <a:schemeClr val="accent1"/>
                </a:solidFill>
                <a:latin typeface="Lato"/>
                <a:ea typeface="Lato"/>
                <a:cs typeface="Lato"/>
                <a:sym typeface="Lato"/>
              </a:rPr>
              <a:t>Use the credit card to buy goods &amp; services.</a:t>
            </a:r>
            <a:endParaRPr/>
          </a:p>
        </p:txBody>
      </p:sp>
      <p:sp>
        <p:nvSpPr>
          <p:cNvPr id="233" name="Google Shape;233;g1e443350127_1_22"/>
          <p:cNvSpPr txBox="1"/>
          <p:nvPr/>
        </p:nvSpPr>
        <p:spPr>
          <a:xfrm>
            <a:off x="0" y="3115500"/>
            <a:ext cx="9144000" cy="431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accent2"/>
              </a:buClr>
              <a:buSzPts val="1600"/>
              <a:buFont typeface="Lato"/>
              <a:buAutoNum type="alphaUcPeriod" startAt="4"/>
            </a:pPr>
            <a:r>
              <a:rPr lang="en-GB" sz="1600">
                <a:solidFill>
                  <a:schemeClr val="accent1"/>
                </a:solidFill>
                <a:latin typeface="Lato"/>
                <a:ea typeface="Lato"/>
                <a:cs typeface="Lato"/>
                <a:sym typeface="Lato"/>
              </a:rPr>
              <a:t>If the balance is paid back in full, no interest is paid.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1e443350127_1_64"/>
          <p:cNvSpPr txBox="1"/>
          <p:nvPr>
            <p:ph type="ctrTitle"/>
          </p:nvPr>
        </p:nvSpPr>
        <p:spPr>
          <a:xfrm>
            <a:off x="200350" y="242750"/>
            <a:ext cx="86295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Factors to consider when selecting</a:t>
            </a:r>
            <a:r>
              <a:rPr b="1" lang="en-GB" sz="2900">
                <a:solidFill>
                  <a:schemeClr val="lt1"/>
                </a:solidFill>
                <a:latin typeface="Lato"/>
                <a:ea typeface="Lato"/>
                <a:cs typeface="Lato"/>
                <a:sym typeface="Lato"/>
              </a:rPr>
              <a:t> </a:t>
            </a:r>
            <a:r>
              <a:rPr b="1" i="0" lang="en-GB" sz="2900" u="none" cap="none" strike="noStrike">
                <a:solidFill>
                  <a:schemeClr val="lt1"/>
                </a:solidFill>
                <a:latin typeface="Lato"/>
                <a:ea typeface="Lato"/>
                <a:cs typeface="Lato"/>
                <a:sym typeface="Lato"/>
              </a:rPr>
              <a:t>a credit card</a:t>
            </a:r>
            <a:endParaRPr b="1" i="0" sz="2900" u="none" cap="none" strike="noStrike">
              <a:solidFill>
                <a:schemeClr val="lt1"/>
              </a:solidFill>
              <a:latin typeface="Lato"/>
              <a:ea typeface="Lato"/>
              <a:cs typeface="Lato"/>
              <a:sym typeface="Lato"/>
            </a:endParaRPr>
          </a:p>
        </p:txBody>
      </p:sp>
      <p:sp>
        <p:nvSpPr>
          <p:cNvPr id="239" name="Google Shape;239;g1e443350127_1_64"/>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1e443350127_1_64"/>
          <p:cNvSpPr txBox="1"/>
          <p:nvPr/>
        </p:nvSpPr>
        <p:spPr>
          <a:xfrm>
            <a:off x="6068475" y="2970625"/>
            <a:ext cx="1120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Electricity bills </a:t>
            </a:r>
            <a:endParaRPr b="0" i="0" sz="1400" u="none" cap="none" strike="noStrike">
              <a:solidFill>
                <a:schemeClr val="accent6"/>
              </a:solidFill>
              <a:latin typeface="Arial"/>
              <a:ea typeface="Arial"/>
              <a:cs typeface="Arial"/>
              <a:sym typeface="Arial"/>
            </a:endParaRPr>
          </a:p>
        </p:txBody>
      </p:sp>
      <p:sp>
        <p:nvSpPr>
          <p:cNvPr id="241" name="Google Shape;241;g1e443350127_1_64"/>
          <p:cNvSpPr txBox="1"/>
          <p:nvPr/>
        </p:nvSpPr>
        <p:spPr>
          <a:xfrm>
            <a:off x="7251075" y="3273425"/>
            <a:ext cx="1120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Weekly food shop</a:t>
            </a:r>
            <a:endParaRPr b="0" i="0" sz="1400" u="none" cap="none" strike="noStrike">
              <a:solidFill>
                <a:schemeClr val="accent6"/>
              </a:solidFill>
              <a:latin typeface="Arial"/>
              <a:ea typeface="Arial"/>
              <a:cs typeface="Arial"/>
              <a:sym typeface="Arial"/>
            </a:endParaRPr>
          </a:p>
        </p:txBody>
      </p:sp>
      <p:sp>
        <p:nvSpPr>
          <p:cNvPr id="242" name="Google Shape;242;g1e443350127_1_64"/>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243" name="Google Shape;243;g1e443350127_1_64"/>
          <p:cNvSpPr txBox="1"/>
          <p:nvPr/>
        </p:nvSpPr>
        <p:spPr>
          <a:xfrm>
            <a:off x="7521800" y="41682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244" name="Google Shape;244;g1e443350127_1_64"/>
          <p:cNvSpPr txBox="1"/>
          <p:nvPr/>
        </p:nvSpPr>
        <p:spPr>
          <a:xfrm>
            <a:off x="175250" y="4777900"/>
            <a:ext cx="4167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rgbClr val="0543B3"/>
                </a:solidFill>
                <a:latin typeface="Lato"/>
                <a:ea typeface="Lato"/>
                <a:cs typeface="Lato"/>
                <a:sym typeface="Lato"/>
              </a:rPr>
              <a:t>Resource 3: Credit cards: Factors to consider</a:t>
            </a:r>
            <a:endParaRPr sz="800">
              <a:solidFill>
                <a:schemeClr val="accent2"/>
              </a:solidFill>
              <a:latin typeface="Lato"/>
              <a:ea typeface="Lato"/>
              <a:cs typeface="Lato"/>
              <a:sym typeface="Lato"/>
            </a:endParaRPr>
          </a:p>
        </p:txBody>
      </p:sp>
      <p:sp>
        <p:nvSpPr>
          <p:cNvPr id="245" name="Google Shape;245;g1e443350127_1_64"/>
          <p:cNvSpPr txBox="1"/>
          <p:nvPr/>
        </p:nvSpPr>
        <p:spPr>
          <a:xfrm>
            <a:off x="66000" y="1143225"/>
            <a:ext cx="6002400" cy="3072900"/>
          </a:xfrm>
          <a:prstGeom prst="rect">
            <a:avLst/>
          </a:prstGeom>
          <a:noFill/>
          <a:ln>
            <a:noFill/>
          </a:ln>
        </p:spPr>
        <p:txBody>
          <a:bodyPr anchorCtr="0" anchor="t" bIns="91425" lIns="91425" spcFirstLastPara="1" rIns="91425" wrap="square" tIns="91425">
            <a:spAutoFit/>
          </a:bodyPr>
          <a:lstStyle/>
          <a:p>
            <a:pPr indent="0" lvl="0" marL="0" rtl="0" algn="l">
              <a:lnSpc>
                <a:spcPct val="129545"/>
              </a:lnSpc>
              <a:spcBef>
                <a:spcPts val="1200"/>
              </a:spcBef>
              <a:spcAft>
                <a:spcPts val="0"/>
              </a:spcAft>
              <a:buNone/>
            </a:pPr>
            <a:r>
              <a:rPr b="1" lang="en-GB" sz="2200">
                <a:solidFill>
                  <a:schemeClr val="accent1"/>
                </a:solidFill>
                <a:latin typeface="Lato"/>
                <a:ea typeface="Lato"/>
                <a:cs typeface="Lato"/>
                <a:sym typeface="Lato"/>
              </a:rPr>
              <a:t>Activity  </a:t>
            </a:r>
            <a:endParaRPr b="1" sz="2200">
              <a:solidFill>
                <a:schemeClr val="accent1"/>
              </a:solidFill>
              <a:latin typeface="Lato"/>
              <a:ea typeface="Lato"/>
              <a:cs typeface="Lato"/>
              <a:sym typeface="Lato"/>
            </a:endParaRPr>
          </a:p>
          <a:p>
            <a:pPr indent="-336550" lvl="0" marL="457200" rtl="0" algn="l">
              <a:lnSpc>
                <a:spcPct val="129545"/>
              </a:lnSpc>
              <a:spcBef>
                <a:spcPts val="1200"/>
              </a:spcBef>
              <a:spcAft>
                <a:spcPts val="0"/>
              </a:spcAft>
              <a:buClr>
                <a:schemeClr val="accent1"/>
              </a:buClr>
              <a:buSzPts val="1700"/>
              <a:buFont typeface="Lato"/>
              <a:buAutoNum type="arabicPeriod"/>
            </a:pPr>
            <a:r>
              <a:rPr b="1" lang="en-GB" sz="1700">
                <a:solidFill>
                  <a:schemeClr val="accent1"/>
                </a:solidFill>
                <a:latin typeface="Lato"/>
                <a:ea typeface="Lato"/>
                <a:cs typeface="Lato"/>
                <a:sym typeface="Lato"/>
              </a:rPr>
              <a:t>Read</a:t>
            </a:r>
            <a:r>
              <a:rPr lang="en-GB" sz="1700">
                <a:solidFill>
                  <a:schemeClr val="accent1"/>
                </a:solidFill>
                <a:latin typeface="Lato"/>
                <a:ea typeface="Lato"/>
                <a:cs typeface="Lato"/>
                <a:sym typeface="Lato"/>
              </a:rPr>
              <a:t> about the key factors to consider when choosing a credit card.</a:t>
            </a:r>
            <a:endParaRPr sz="1700">
              <a:solidFill>
                <a:schemeClr val="accent1"/>
              </a:solidFill>
              <a:latin typeface="Lato"/>
              <a:ea typeface="Lato"/>
              <a:cs typeface="Lato"/>
              <a:sym typeface="Lato"/>
            </a:endParaRPr>
          </a:p>
          <a:p>
            <a:pPr indent="-336550" lvl="0" marL="457200" rtl="0" algn="l">
              <a:lnSpc>
                <a:spcPct val="129545"/>
              </a:lnSpc>
              <a:spcBef>
                <a:spcPts val="0"/>
              </a:spcBef>
              <a:spcAft>
                <a:spcPts val="0"/>
              </a:spcAft>
              <a:buClr>
                <a:schemeClr val="accent1"/>
              </a:buClr>
              <a:buSzPts val="1700"/>
              <a:buFont typeface="Lato"/>
              <a:buAutoNum type="arabicPeriod"/>
            </a:pPr>
            <a:r>
              <a:rPr b="1" lang="en-GB" sz="1700">
                <a:solidFill>
                  <a:schemeClr val="accent1"/>
                </a:solidFill>
                <a:latin typeface="Lato"/>
                <a:ea typeface="Lato"/>
                <a:cs typeface="Lato"/>
                <a:sym typeface="Lato"/>
              </a:rPr>
              <a:t>Choose</a:t>
            </a:r>
            <a:r>
              <a:rPr lang="en-GB" sz="1700">
                <a:solidFill>
                  <a:schemeClr val="accent1"/>
                </a:solidFill>
                <a:latin typeface="Lato"/>
                <a:ea typeface="Lato"/>
                <a:cs typeface="Lato"/>
                <a:sym typeface="Lato"/>
              </a:rPr>
              <a:t> the most important factors for an 18-year-old getting their first credit card.</a:t>
            </a:r>
            <a:endParaRPr sz="1700">
              <a:solidFill>
                <a:schemeClr val="accent1"/>
              </a:solidFill>
              <a:latin typeface="Lato"/>
              <a:ea typeface="Lato"/>
              <a:cs typeface="Lato"/>
              <a:sym typeface="Lato"/>
            </a:endParaRPr>
          </a:p>
          <a:p>
            <a:pPr indent="-336550" lvl="0" marL="457200" rtl="0" algn="l">
              <a:lnSpc>
                <a:spcPct val="129545"/>
              </a:lnSpc>
              <a:spcBef>
                <a:spcPts val="0"/>
              </a:spcBef>
              <a:spcAft>
                <a:spcPts val="0"/>
              </a:spcAft>
              <a:buClr>
                <a:schemeClr val="accent1"/>
              </a:buClr>
              <a:buSzPts val="1700"/>
              <a:buFont typeface="Lato"/>
              <a:buAutoNum type="arabicPeriod"/>
            </a:pPr>
            <a:r>
              <a:rPr b="1" lang="en-GB" sz="1700">
                <a:solidFill>
                  <a:schemeClr val="accent1"/>
                </a:solidFill>
                <a:latin typeface="Lato"/>
                <a:ea typeface="Lato"/>
                <a:cs typeface="Lato"/>
                <a:sym typeface="Lato"/>
              </a:rPr>
              <a:t>Rank</a:t>
            </a:r>
            <a:r>
              <a:rPr lang="en-GB" sz="1700">
                <a:solidFill>
                  <a:schemeClr val="accent1"/>
                </a:solidFill>
                <a:latin typeface="Lato"/>
                <a:ea typeface="Lato"/>
                <a:cs typeface="Lato"/>
                <a:sym typeface="Lato"/>
              </a:rPr>
              <a:t> these factors in order and explain why they matter.</a:t>
            </a:r>
            <a:endParaRPr sz="1700">
              <a:solidFill>
                <a:schemeClr val="accent1"/>
              </a:solidFill>
              <a:latin typeface="Lato"/>
              <a:ea typeface="Lato"/>
              <a:cs typeface="Lato"/>
              <a:sym typeface="Lato"/>
            </a:endParaRPr>
          </a:p>
          <a:p>
            <a:pPr indent="-336550" lvl="0" marL="457200" rtl="0" algn="l">
              <a:lnSpc>
                <a:spcPct val="129545"/>
              </a:lnSpc>
              <a:spcBef>
                <a:spcPts val="0"/>
              </a:spcBef>
              <a:spcAft>
                <a:spcPts val="0"/>
              </a:spcAft>
              <a:buClr>
                <a:schemeClr val="accent1"/>
              </a:buClr>
              <a:buSzPts val="1700"/>
              <a:buFont typeface="Lato"/>
              <a:buAutoNum type="arabicPeriod"/>
            </a:pPr>
            <a:r>
              <a:rPr b="1" lang="en-GB" sz="1700">
                <a:solidFill>
                  <a:schemeClr val="accent1"/>
                </a:solidFill>
                <a:latin typeface="Lato"/>
                <a:ea typeface="Lato"/>
                <a:cs typeface="Lato"/>
                <a:sym typeface="Lato"/>
              </a:rPr>
              <a:t>Review</a:t>
            </a:r>
            <a:r>
              <a:rPr lang="en-GB" sz="1700">
                <a:solidFill>
                  <a:schemeClr val="accent1"/>
                </a:solidFill>
                <a:latin typeface="Lato"/>
                <a:ea typeface="Lato"/>
                <a:cs typeface="Lato"/>
                <a:sym typeface="Lato"/>
              </a:rPr>
              <a:t> the 10 credit card features.</a:t>
            </a:r>
            <a:endParaRPr sz="1700">
              <a:solidFill>
                <a:schemeClr val="accent1"/>
              </a:solidFill>
              <a:latin typeface="Lato"/>
              <a:ea typeface="Lato"/>
              <a:cs typeface="Lato"/>
              <a:sym typeface="Lato"/>
            </a:endParaRPr>
          </a:p>
          <a:p>
            <a:pPr indent="-336550" lvl="0" marL="457200" rtl="0" algn="l">
              <a:lnSpc>
                <a:spcPct val="129545"/>
              </a:lnSpc>
              <a:spcBef>
                <a:spcPts val="0"/>
              </a:spcBef>
              <a:spcAft>
                <a:spcPts val="0"/>
              </a:spcAft>
              <a:buClr>
                <a:schemeClr val="accent1"/>
              </a:buClr>
              <a:buSzPts val="1700"/>
              <a:buFont typeface="Lato"/>
              <a:buAutoNum type="arabicPeriod"/>
            </a:pPr>
            <a:r>
              <a:rPr lang="en-GB" sz="1700">
                <a:solidFill>
                  <a:schemeClr val="accent1"/>
                </a:solidFill>
                <a:latin typeface="Lato"/>
                <a:ea typeface="Lato"/>
                <a:cs typeface="Lato"/>
                <a:sym typeface="Lato"/>
              </a:rPr>
              <a:t>Weigh the </a:t>
            </a:r>
            <a:r>
              <a:rPr b="1" lang="en-GB" sz="1700">
                <a:solidFill>
                  <a:schemeClr val="accent1"/>
                </a:solidFill>
                <a:latin typeface="Lato"/>
                <a:ea typeface="Lato"/>
                <a:cs typeface="Lato"/>
                <a:sym typeface="Lato"/>
              </a:rPr>
              <a:t>risks</a:t>
            </a:r>
            <a:r>
              <a:rPr lang="en-GB" sz="1700">
                <a:solidFill>
                  <a:schemeClr val="accent1"/>
                </a:solidFill>
                <a:latin typeface="Lato"/>
                <a:ea typeface="Lato"/>
                <a:cs typeface="Lato"/>
                <a:sym typeface="Lato"/>
              </a:rPr>
              <a:t> and </a:t>
            </a:r>
            <a:r>
              <a:rPr b="1" lang="en-GB" sz="1700">
                <a:solidFill>
                  <a:schemeClr val="accent1"/>
                </a:solidFill>
                <a:latin typeface="Lato"/>
                <a:ea typeface="Lato"/>
                <a:cs typeface="Lato"/>
                <a:sym typeface="Lato"/>
              </a:rPr>
              <a:t>benefits</a:t>
            </a:r>
            <a:r>
              <a:rPr lang="en-GB" sz="1700">
                <a:solidFill>
                  <a:schemeClr val="accent1"/>
                </a:solidFill>
                <a:latin typeface="Lato"/>
                <a:ea typeface="Lato"/>
                <a:cs typeface="Lato"/>
                <a:sym typeface="Lato"/>
              </a:rPr>
              <a:t> of having a credit card.</a:t>
            </a:r>
            <a:endParaRPr sz="1700">
              <a:solidFill>
                <a:schemeClr val="accent1"/>
              </a:solidFill>
              <a:latin typeface="Lato"/>
              <a:ea typeface="Lato"/>
              <a:cs typeface="Lato"/>
              <a:sym typeface="Lato"/>
            </a:endParaRPr>
          </a:p>
        </p:txBody>
      </p:sp>
      <p:pic>
        <p:nvPicPr>
          <p:cNvPr id="246" name="Google Shape;246;g1e443350127_1_64"/>
          <p:cNvPicPr preferRelativeResize="0"/>
          <p:nvPr/>
        </p:nvPicPr>
        <p:blipFill>
          <a:blip r:embed="rId3">
            <a:alphaModFix/>
          </a:blip>
          <a:stretch>
            <a:fillRect/>
          </a:stretch>
        </p:blipFill>
        <p:spPr>
          <a:xfrm>
            <a:off x="6179478" y="1188325"/>
            <a:ext cx="1767384" cy="2550338"/>
          </a:xfrm>
          <a:prstGeom prst="rect">
            <a:avLst/>
          </a:prstGeom>
          <a:noFill/>
          <a:ln cap="flat" cmpd="sng" w="4725">
            <a:solidFill>
              <a:schemeClr val="accent2"/>
            </a:solidFill>
            <a:prstDash val="solid"/>
            <a:round/>
            <a:headEnd len="sm" w="sm" type="none"/>
            <a:tailEnd len="sm" w="sm" type="none"/>
          </a:ln>
          <a:effectLst>
            <a:outerShdw blurRad="28337" rotWithShape="0" algn="bl" dir="5400000" dist="9446">
              <a:srgbClr val="000000">
                <a:alpha val="50000"/>
              </a:srgbClr>
            </a:outerShdw>
          </a:effectLst>
        </p:spPr>
      </p:pic>
      <p:pic>
        <p:nvPicPr>
          <p:cNvPr id="247" name="Google Shape;247;g1e443350127_1_64"/>
          <p:cNvPicPr preferRelativeResize="0"/>
          <p:nvPr/>
        </p:nvPicPr>
        <p:blipFill>
          <a:blip r:embed="rId4">
            <a:alphaModFix/>
          </a:blip>
          <a:stretch>
            <a:fillRect/>
          </a:stretch>
        </p:blipFill>
        <p:spPr>
          <a:xfrm>
            <a:off x="7143375" y="1665787"/>
            <a:ext cx="1816537" cy="2550336"/>
          </a:xfrm>
          <a:prstGeom prst="rect">
            <a:avLst/>
          </a:prstGeom>
          <a:noFill/>
          <a:ln cap="flat" cmpd="sng" w="4725">
            <a:solidFill>
              <a:schemeClr val="accent2"/>
            </a:solidFill>
            <a:prstDash val="solid"/>
            <a:round/>
            <a:headEnd len="sm" w="sm" type="none"/>
            <a:tailEnd len="sm" w="sm" type="none"/>
          </a:ln>
          <a:effectLst>
            <a:outerShdw blurRad="28337" rotWithShape="0" algn="bl" dir="5400000" dist="9446">
              <a:srgbClr val="000000">
                <a:alpha val="5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24067dd8f17_0_227"/>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1" i="0" lang="en-GB" sz="2900" u="none" cap="none" strike="noStrike">
                <a:solidFill>
                  <a:schemeClr val="lt1"/>
                </a:solidFill>
                <a:latin typeface="Lato"/>
                <a:ea typeface="Lato"/>
                <a:cs typeface="Lato"/>
                <a:sym typeface="Lato"/>
              </a:rPr>
              <a:t>Annual Percentage Rate (APR)</a:t>
            </a:r>
            <a:endParaRPr b="1" i="0" sz="2900" u="none" cap="none" strike="noStrike">
              <a:solidFill>
                <a:schemeClr val="lt1"/>
              </a:solidFill>
              <a:latin typeface="Lato"/>
              <a:ea typeface="Lato"/>
              <a:cs typeface="Lato"/>
              <a:sym typeface="Lato"/>
            </a:endParaRPr>
          </a:p>
        </p:txBody>
      </p:sp>
      <p:sp>
        <p:nvSpPr>
          <p:cNvPr id="253" name="Google Shape;253;g24067dd8f17_0_227"/>
          <p:cNvSpPr txBox="1"/>
          <p:nvPr/>
        </p:nvSpPr>
        <p:spPr>
          <a:xfrm>
            <a:off x="200350" y="1377050"/>
            <a:ext cx="8628900" cy="355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b="1" i="0" lang="en-GB" sz="2600" u="none" cap="none" strike="noStrike">
                <a:solidFill>
                  <a:srgbClr val="0543B3"/>
                </a:solidFill>
                <a:latin typeface="Lato"/>
                <a:ea typeface="Lato"/>
                <a:cs typeface="Lato"/>
                <a:sym typeface="Lato"/>
              </a:rPr>
              <a:t>APR</a:t>
            </a:r>
            <a:r>
              <a:rPr b="1" lang="en-GB" sz="2600">
                <a:solidFill>
                  <a:srgbClr val="0543B3"/>
                </a:solidFill>
                <a:latin typeface="Lato"/>
                <a:ea typeface="Lato"/>
                <a:cs typeface="Lato"/>
                <a:sym typeface="Lato"/>
              </a:rPr>
              <a:t> i</a:t>
            </a:r>
            <a:r>
              <a:rPr b="1" i="0" lang="en-GB" sz="2600" u="none" cap="none" strike="noStrike">
                <a:solidFill>
                  <a:srgbClr val="0543B3"/>
                </a:solidFill>
                <a:latin typeface="Lato"/>
                <a:ea typeface="Lato"/>
                <a:cs typeface="Lato"/>
                <a:sym typeface="Lato"/>
              </a:rPr>
              <a:t>s the cost of borrowing on </a:t>
            </a:r>
            <a:r>
              <a:rPr b="1" lang="en-GB" sz="2600">
                <a:solidFill>
                  <a:srgbClr val="0543B3"/>
                </a:solidFill>
                <a:latin typeface="Lato"/>
                <a:ea typeface="Lato"/>
                <a:cs typeface="Lato"/>
                <a:sym typeface="Lato"/>
              </a:rPr>
              <a:t>a</a:t>
            </a:r>
            <a:r>
              <a:rPr b="1" i="0" lang="en-GB" sz="2600" u="none" cap="none" strike="noStrike">
                <a:solidFill>
                  <a:srgbClr val="0543B3"/>
                </a:solidFill>
                <a:latin typeface="Lato"/>
                <a:ea typeface="Lato"/>
                <a:cs typeface="Lato"/>
                <a:sym typeface="Lato"/>
              </a:rPr>
              <a:t> credit card for a year, which includes:</a:t>
            </a:r>
            <a:endParaRPr b="1" i="0" sz="2600" u="none" cap="none" strike="noStrike">
              <a:solidFill>
                <a:schemeClr val="accent2"/>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300"/>
              <a:buFont typeface="Arial"/>
              <a:buNone/>
            </a:pPr>
            <a:r>
              <a:t/>
            </a:r>
            <a:endParaRPr b="1" i="0" sz="2300" u="none" cap="none" strike="noStrike">
              <a:solidFill>
                <a:schemeClr val="accent2"/>
              </a:solidFill>
              <a:latin typeface="Lato"/>
              <a:ea typeface="Lato"/>
              <a:cs typeface="Lato"/>
              <a:sym typeface="Lato"/>
            </a:endParaRPr>
          </a:p>
          <a:p>
            <a:pPr indent="-374650" lvl="0" marL="457200" marR="0" rtl="0" algn="l">
              <a:lnSpc>
                <a:spcPct val="100000"/>
              </a:lnSpc>
              <a:spcBef>
                <a:spcPts val="0"/>
              </a:spcBef>
              <a:spcAft>
                <a:spcPts val="0"/>
              </a:spcAft>
              <a:buSzPts val="2300"/>
              <a:buFont typeface="Lato"/>
              <a:buChar char="●"/>
            </a:pPr>
            <a:r>
              <a:rPr b="1" lang="en-GB" sz="2300">
                <a:latin typeface="Lato"/>
                <a:ea typeface="Lato"/>
                <a:cs typeface="Lato"/>
                <a:sym typeface="Lato"/>
              </a:rPr>
              <a:t>The cost of borrowing i.e. the </a:t>
            </a:r>
            <a:r>
              <a:rPr b="1" lang="en-GB" sz="2300">
                <a:solidFill>
                  <a:srgbClr val="0543B3"/>
                </a:solidFill>
                <a:latin typeface="Lato"/>
                <a:ea typeface="Lato"/>
                <a:cs typeface="Lato"/>
                <a:sym typeface="Lato"/>
              </a:rPr>
              <a:t>interest rate </a:t>
            </a:r>
            <a:r>
              <a:rPr b="1" lang="en-GB" sz="2300">
                <a:latin typeface="Lato"/>
                <a:ea typeface="Lato"/>
                <a:cs typeface="Lato"/>
                <a:sym typeface="Lato"/>
              </a:rPr>
              <a:t>charged </a:t>
            </a:r>
            <a:endParaRPr b="1" sz="2300">
              <a:latin typeface="Lato"/>
              <a:ea typeface="Lato"/>
              <a:cs typeface="Lato"/>
              <a:sym typeface="Lato"/>
            </a:endParaRPr>
          </a:p>
          <a:p>
            <a:pPr indent="-374650" lvl="0" marL="457200" marR="0" rtl="0" algn="l">
              <a:lnSpc>
                <a:spcPct val="100000"/>
              </a:lnSpc>
              <a:spcBef>
                <a:spcPts val="0"/>
              </a:spcBef>
              <a:spcAft>
                <a:spcPts val="0"/>
              </a:spcAft>
              <a:buSzPts val="2300"/>
              <a:buFont typeface="Lato"/>
              <a:buChar char="●"/>
            </a:pPr>
            <a:r>
              <a:rPr b="1" lang="en-GB" sz="2300">
                <a:solidFill>
                  <a:srgbClr val="0543B3"/>
                </a:solidFill>
                <a:latin typeface="Lato"/>
                <a:ea typeface="Lato"/>
                <a:cs typeface="Lato"/>
                <a:sym typeface="Lato"/>
              </a:rPr>
              <a:t>Other fees</a:t>
            </a:r>
            <a:r>
              <a:rPr b="1" lang="en-GB" sz="2300">
                <a:latin typeface="Lato"/>
                <a:ea typeface="Lato"/>
                <a:cs typeface="Lato"/>
                <a:sym typeface="Lato"/>
              </a:rPr>
              <a:t> such as an application fee</a:t>
            </a:r>
            <a:endParaRPr b="1" sz="2300">
              <a:latin typeface="Lato"/>
              <a:ea typeface="Lato"/>
              <a:cs typeface="Lato"/>
              <a:sym typeface="Lato"/>
            </a:endParaRPr>
          </a:p>
          <a:p>
            <a:pPr indent="0" lvl="0" marL="0" marR="0" rtl="0" algn="ctr">
              <a:lnSpc>
                <a:spcPct val="100000"/>
              </a:lnSpc>
              <a:spcBef>
                <a:spcPts val="0"/>
              </a:spcBef>
              <a:spcAft>
                <a:spcPts val="0"/>
              </a:spcAft>
              <a:buNone/>
            </a:pPr>
            <a:r>
              <a:t/>
            </a:r>
            <a:endParaRPr b="1" sz="2300">
              <a:latin typeface="Lato"/>
              <a:ea typeface="Lato"/>
              <a:cs typeface="Lato"/>
              <a:sym typeface="Lato"/>
            </a:endParaRPr>
          </a:p>
          <a:p>
            <a:pPr indent="0" lvl="0" marL="0" marR="0" rtl="0" algn="ctr">
              <a:lnSpc>
                <a:spcPct val="100000"/>
              </a:lnSpc>
              <a:spcBef>
                <a:spcPts val="0"/>
              </a:spcBef>
              <a:spcAft>
                <a:spcPts val="0"/>
              </a:spcAft>
              <a:buNone/>
            </a:pPr>
            <a:r>
              <a:t/>
            </a:r>
            <a:endParaRPr b="1" sz="2300">
              <a:latin typeface="Lato"/>
              <a:ea typeface="Lato"/>
              <a:cs typeface="Lato"/>
              <a:sym typeface="Lato"/>
            </a:endParaRPr>
          </a:p>
          <a:p>
            <a:pPr indent="0" lvl="0" marL="0" marR="0" rtl="0" algn="ctr">
              <a:lnSpc>
                <a:spcPct val="100000"/>
              </a:lnSpc>
              <a:spcBef>
                <a:spcPts val="0"/>
              </a:spcBef>
              <a:spcAft>
                <a:spcPts val="0"/>
              </a:spcAft>
              <a:buNone/>
            </a:pPr>
            <a:r>
              <a:rPr b="1" i="1" lang="en-GB" sz="2300" u="none" cap="none" strike="noStrike">
                <a:solidFill>
                  <a:schemeClr val="accent1"/>
                </a:solidFill>
                <a:latin typeface="Lato"/>
                <a:ea typeface="Lato"/>
                <a:cs typeface="Lato"/>
                <a:sym typeface="Lato"/>
              </a:rPr>
              <a:t>The higher the % APR, the more expensive it is to borrow</a:t>
            </a:r>
            <a:endParaRPr b="1" i="1" sz="23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t/>
            </a:r>
            <a:endParaRPr b="1" sz="6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rPr b="1" i="1" lang="en-GB" sz="2300" u="none" cap="none" strike="noStrike">
                <a:solidFill>
                  <a:schemeClr val="accent1"/>
                </a:solidFill>
                <a:latin typeface="Lato"/>
                <a:ea typeface="Lato"/>
                <a:cs typeface="Lato"/>
                <a:sym typeface="Lato"/>
              </a:rPr>
              <a:t>The lower the % APR, the cheaper it is to borrow</a:t>
            </a:r>
            <a:endParaRPr b="1" i="1" sz="2300" u="none" cap="none" strike="noStrike">
              <a:solidFill>
                <a:schemeClr val="accent1"/>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1e443f0f29e_0_160"/>
          <p:cNvSpPr txBox="1"/>
          <p:nvPr/>
        </p:nvSpPr>
        <p:spPr>
          <a:xfrm>
            <a:off x="606600" y="1122350"/>
            <a:ext cx="6004500" cy="10158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Lato"/>
                <a:ea typeface="Lato"/>
                <a:cs typeface="Lato"/>
                <a:sym typeface="Lato"/>
              </a:rPr>
              <a:t>The APR is the cost of a loan (how much was borrowed plus the interest and any fees) per year.</a:t>
            </a:r>
            <a:endParaRPr b="1" i="0" sz="18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Lato"/>
                <a:ea typeface="Lato"/>
                <a:cs typeface="Lato"/>
                <a:sym typeface="Lato"/>
              </a:rPr>
              <a:t>The higher the APR, the more expensive it is to borrow.</a:t>
            </a:r>
            <a:endParaRPr b="1" i="0" sz="1800" u="none" cap="none" strike="noStrike">
              <a:solidFill>
                <a:schemeClr val="dk1"/>
              </a:solidFill>
              <a:latin typeface="Lato"/>
              <a:ea typeface="Lato"/>
              <a:cs typeface="Lato"/>
              <a:sym typeface="Lato"/>
            </a:endParaRPr>
          </a:p>
        </p:txBody>
      </p:sp>
      <p:sp>
        <p:nvSpPr>
          <p:cNvPr id="259" name="Google Shape;259;g1e443f0f29e_0_160"/>
          <p:cNvSpPr txBox="1"/>
          <p:nvPr/>
        </p:nvSpPr>
        <p:spPr>
          <a:xfrm>
            <a:off x="606600" y="2571750"/>
            <a:ext cx="6004500" cy="2416500"/>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900" u="none" cap="none" strike="noStrike">
                <a:solidFill>
                  <a:schemeClr val="accent1"/>
                </a:solidFill>
                <a:latin typeface="Lato"/>
                <a:ea typeface="Lato"/>
                <a:cs typeface="Lato"/>
                <a:sym typeface="Lato"/>
              </a:rPr>
              <a:t>Example: </a:t>
            </a:r>
            <a:endParaRPr b="0" i="0" sz="19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i="0" lang="en-GB" sz="1900" u="none" cap="none" strike="noStrike">
                <a:solidFill>
                  <a:schemeClr val="accent1"/>
                </a:solidFill>
                <a:latin typeface="Lato"/>
                <a:ea typeface="Lato"/>
                <a:cs typeface="Lato"/>
                <a:sym typeface="Lato"/>
              </a:rPr>
              <a:t>If Neeta borrows </a:t>
            </a:r>
            <a:r>
              <a:rPr b="1" i="0" lang="en-GB" sz="2500" u="none" cap="none" strike="noStrike">
                <a:solidFill>
                  <a:schemeClr val="accent1"/>
                </a:solidFill>
                <a:latin typeface="Lato"/>
                <a:ea typeface="Lato"/>
                <a:cs typeface="Lato"/>
                <a:sym typeface="Lato"/>
              </a:rPr>
              <a:t>£1,000 </a:t>
            </a:r>
            <a:r>
              <a:rPr b="1" i="0" lang="en-GB" sz="1900" u="none" cap="none" strike="noStrike">
                <a:solidFill>
                  <a:schemeClr val="accent1"/>
                </a:solidFill>
                <a:latin typeface="Lato"/>
                <a:ea typeface="Lato"/>
                <a:cs typeface="Lato"/>
                <a:sym typeface="Lato"/>
              </a:rPr>
              <a:t>from the bank</a:t>
            </a:r>
            <a:endParaRPr b="1" sz="19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lang="en-GB" sz="1900">
                <a:solidFill>
                  <a:schemeClr val="accent1"/>
                </a:solidFill>
                <a:latin typeface="Lato"/>
                <a:ea typeface="Lato"/>
                <a:cs typeface="Lato"/>
                <a:sym typeface="Lato"/>
              </a:rPr>
              <a:t>→ </a:t>
            </a:r>
            <a:r>
              <a:rPr b="1" i="0" lang="en-GB" sz="1900" u="none" cap="none" strike="noStrike">
                <a:solidFill>
                  <a:schemeClr val="accent1"/>
                </a:solidFill>
                <a:latin typeface="Lato"/>
                <a:ea typeface="Lato"/>
                <a:cs typeface="Lato"/>
                <a:sym typeface="Lato"/>
              </a:rPr>
              <a:t>with 3</a:t>
            </a:r>
            <a:r>
              <a:rPr b="1" lang="en-GB" sz="1900">
                <a:solidFill>
                  <a:schemeClr val="accent1"/>
                </a:solidFill>
                <a:latin typeface="Lato"/>
                <a:ea typeface="Lato"/>
                <a:cs typeface="Lato"/>
                <a:sym typeface="Lato"/>
              </a:rPr>
              <a:t>0</a:t>
            </a:r>
            <a:r>
              <a:rPr b="1" i="0" lang="en-GB" sz="1900" u="none" cap="none" strike="noStrike">
                <a:solidFill>
                  <a:schemeClr val="accent1"/>
                </a:solidFill>
                <a:latin typeface="Lato"/>
                <a:ea typeface="Lato"/>
                <a:cs typeface="Lato"/>
                <a:sym typeface="Lato"/>
              </a:rPr>
              <a:t>% APR</a:t>
            </a:r>
            <a:endParaRPr b="1" sz="19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lang="en-GB" sz="1900">
                <a:solidFill>
                  <a:schemeClr val="accent1"/>
                </a:solidFill>
                <a:latin typeface="Lato"/>
                <a:ea typeface="Lato"/>
                <a:cs typeface="Lato"/>
                <a:sym typeface="Lato"/>
              </a:rPr>
              <a:t>→ </a:t>
            </a:r>
            <a:r>
              <a:rPr b="1" i="0" lang="en-GB" sz="1900" u="none" cap="none" strike="noStrike">
                <a:solidFill>
                  <a:schemeClr val="accent1"/>
                </a:solidFill>
                <a:latin typeface="Lato"/>
                <a:ea typeface="Lato"/>
                <a:cs typeface="Lato"/>
                <a:sym typeface="Lato"/>
              </a:rPr>
              <a:t>and paid this back over one year</a:t>
            </a:r>
            <a:endParaRPr b="1" sz="19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lang="en-GB" sz="1900">
                <a:solidFill>
                  <a:schemeClr val="accent1"/>
                </a:solidFill>
                <a:latin typeface="Lato"/>
                <a:ea typeface="Lato"/>
                <a:cs typeface="Lato"/>
                <a:sym typeface="Lato"/>
              </a:rPr>
              <a:t>→ </a:t>
            </a:r>
            <a:r>
              <a:rPr b="1" i="0" lang="en-GB" sz="1900" u="none" cap="none" strike="noStrike">
                <a:solidFill>
                  <a:schemeClr val="accent1"/>
                </a:solidFill>
                <a:latin typeface="Lato"/>
                <a:ea typeface="Lato"/>
                <a:cs typeface="Lato"/>
                <a:sym typeface="Lato"/>
              </a:rPr>
              <a:t>she’d </a:t>
            </a:r>
            <a:r>
              <a:rPr b="1" lang="en-GB" sz="1900">
                <a:solidFill>
                  <a:schemeClr val="accent1"/>
                </a:solidFill>
                <a:latin typeface="Lato"/>
                <a:ea typeface="Lato"/>
                <a:cs typeface="Lato"/>
                <a:sym typeface="Lato"/>
              </a:rPr>
              <a:t>have to pay back </a:t>
            </a:r>
            <a:r>
              <a:rPr b="1" i="0" lang="en-GB" sz="2500" u="none" cap="none" strike="noStrike">
                <a:solidFill>
                  <a:schemeClr val="accent1"/>
                </a:solidFill>
                <a:latin typeface="Lato"/>
                <a:ea typeface="Lato"/>
                <a:cs typeface="Lato"/>
                <a:sym typeface="Lato"/>
              </a:rPr>
              <a:t>£1,3</a:t>
            </a:r>
            <a:r>
              <a:rPr b="1" lang="en-GB" sz="2500">
                <a:solidFill>
                  <a:schemeClr val="accent1"/>
                </a:solidFill>
                <a:latin typeface="Lato"/>
                <a:ea typeface="Lato"/>
                <a:cs typeface="Lato"/>
                <a:sym typeface="Lato"/>
              </a:rPr>
              <a:t>0</a:t>
            </a:r>
            <a:r>
              <a:rPr b="1" i="0" lang="en-GB" sz="2500" u="none" cap="none" strike="noStrike">
                <a:solidFill>
                  <a:schemeClr val="accent1"/>
                </a:solidFill>
                <a:latin typeface="Lato"/>
                <a:ea typeface="Lato"/>
                <a:cs typeface="Lato"/>
                <a:sym typeface="Lato"/>
              </a:rPr>
              <a:t>0</a:t>
            </a:r>
            <a:r>
              <a:rPr b="1" i="0" lang="en-GB" sz="1900" u="none" cap="none" strike="noStrike">
                <a:solidFill>
                  <a:schemeClr val="accent1"/>
                </a:solidFill>
                <a:latin typeface="Lato"/>
                <a:ea typeface="Lato"/>
                <a:cs typeface="Lato"/>
                <a:sym typeface="Lato"/>
              </a:rPr>
              <a:t> in total.</a:t>
            </a:r>
            <a:endParaRPr b="1" i="0" sz="19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1" sz="19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i="0" lang="en-GB" sz="1900" u="none" cap="none" strike="noStrike">
                <a:solidFill>
                  <a:schemeClr val="accent1"/>
                </a:solidFill>
                <a:latin typeface="Lato"/>
                <a:ea typeface="Lato"/>
                <a:cs typeface="Lato"/>
                <a:sym typeface="Lato"/>
              </a:rPr>
              <a:t>This includes the £1,000 loan + £3</a:t>
            </a:r>
            <a:r>
              <a:rPr b="1" lang="en-GB" sz="1900">
                <a:solidFill>
                  <a:schemeClr val="accent1"/>
                </a:solidFill>
                <a:latin typeface="Lato"/>
                <a:ea typeface="Lato"/>
                <a:cs typeface="Lato"/>
                <a:sym typeface="Lato"/>
              </a:rPr>
              <a:t>0</a:t>
            </a:r>
            <a:r>
              <a:rPr b="1" i="0" lang="en-GB" sz="1900" u="none" cap="none" strike="noStrike">
                <a:solidFill>
                  <a:schemeClr val="accent1"/>
                </a:solidFill>
                <a:latin typeface="Lato"/>
                <a:ea typeface="Lato"/>
                <a:cs typeface="Lato"/>
                <a:sym typeface="Lato"/>
              </a:rPr>
              <a:t>0 interest and fees </a:t>
            </a:r>
            <a:endParaRPr b="1" i="0" sz="1900" u="none" cap="none" strike="noStrike">
              <a:solidFill>
                <a:schemeClr val="accent1"/>
              </a:solidFill>
              <a:latin typeface="Lato"/>
              <a:ea typeface="Lato"/>
              <a:cs typeface="Lato"/>
              <a:sym typeface="Lato"/>
            </a:endParaRPr>
          </a:p>
        </p:txBody>
      </p:sp>
      <p:pic>
        <p:nvPicPr>
          <p:cNvPr id="260" name="Google Shape;260;g1e443f0f29e_0_160"/>
          <p:cNvPicPr preferRelativeResize="0"/>
          <p:nvPr/>
        </p:nvPicPr>
        <p:blipFill rotWithShape="1">
          <a:blip r:embed="rId3">
            <a:alphaModFix/>
          </a:blip>
          <a:srcRect b="16262" l="23602" r="20940" t="14913"/>
          <a:stretch/>
        </p:blipFill>
        <p:spPr>
          <a:xfrm>
            <a:off x="6783125" y="1491225"/>
            <a:ext cx="2123550" cy="2635375"/>
          </a:xfrm>
          <a:prstGeom prst="rect">
            <a:avLst/>
          </a:prstGeom>
          <a:noFill/>
          <a:ln>
            <a:noFill/>
          </a:ln>
        </p:spPr>
      </p:pic>
      <p:sp>
        <p:nvSpPr>
          <p:cNvPr id="261" name="Google Shape;261;g1e443f0f29e_0_160"/>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1" i="0" lang="en-GB" sz="2900" u="none" cap="none" strike="noStrike">
                <a:solidFill>
                  <a:schemeClr val="lt1"/>
                </a:solidFill>
                <a:latin typeface="Lato"/>
                <a:ea typeface="Lato"/>
                <a:cs typeface="Lato"/>
                <a:sym typeface="Lato"/>
              </a:rPr>
              <a:t>Annual Percentage Rate (APR)</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2420c7e3ec3_0_169"/>
          <p:cNvSpPr txBox="1"/>
          <p:nvPr/>
        </p:nvSpPr>
        <p:spPr>
          <a:xfrm>
            <a:off x="131775" y="1116650"/>
            <a:ext cx="8830800" cy="160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lang="en-GB" sz="1500">
                <a:solidFill>
                  <a:srgbClr val="0543B3"/>
                </a:solidFill>
                <a:latin typeface="Lato"/>
                <a:ea typeface="Lato"/>
                <a:cs typeface="Lato"/>
                <a:sym typeface="Lato"/>
              </a:rPr>
              <a:t>Lucy </a:t>
            </a:r>
            <a:r>
              <a:rPr lang="en-GB" sz="1500">
                <a:solidFill>
                  <a:srgbClr val="0543B3"/>
                </a:solidFill>
                <a:latin typeface="Lato"/>
                <a:ea typeface="Lato"/>
                <a:cs typeface="Lato"/>
                <a:sym typeface="Lato"/>
              </a:rPr>
              <a:t>has £1,000 credit on her credit card. This means she owes the bank £1,000. She has an </a:t>
            </a:r>
            <a:r>
              <a:rPr lang="en-GB" sz="1500">
                <a:solidFill>
                  <a:srgbClr val="0543B3"/>
                </a:solidFill>
                <a:latin typeface="Lato"/>
                <a:ea typeface="Lato"/>
                <a:cs typeface="Lato"/>
                <a:sym typeface="Lato"/>
              </a:rPr>
              <a:t>APR</a:t>
            </a:r>
            <a:r>
              <a:rPr lang="en-GB" sz="1500">
                <a:solidFill>
                  <a:srgbClr val="0543B3"/>
                </a:solidFill>
                <a:latin typeface="Lato"/>
                <a:ea typeface="Lato"/>
                <a:cs typeface="Lato"/>
                <a:sym typeface="Lato"/>
              </a:rPr>
              <a:t> (annual percentage rate) of 30% and has to pay a minimum of £50 back per month. Here are 3 different ways she can pay off her credit.</a:t>
            </a:r>
            <a:endParaRPr sz="1500">
              <a:solidFill>
                <a:srgbClr val="0543B3"/>
              </a:solidFill>
              <a:latin typeface="Lato"/>
              <a:ea typeface="Lato"/>
              <a:cs typeface="Lato"/>
              <a:sym typeface="Lato"/>
            </a:endParaRPr>
          </a:p>
          <a:p>
            <a:pPr indent="0" lvl="0" marL="0" marR="0" rtl="0" algn="l">
              <a:lnSpc>
                <a:spcPct val="115000"/>
              </a:lnSpc>
              <a:spcBef>
                <a:spcPts val="1000"/>
              </a:spcBef>
              <a:spcAft>
                <a:spcPts val="1000"/>
              </a:spcAft>
              <a:buNone/>
            </a:pPr>
            <a:r>
              <a:rPr b="1" lang="en-GB" sz="1500">
                <a:solidFill>
                  <a:schemeClr val="accent1"/>
                </a:solidFill>
                <a:latin typeface="Lato"/>
                <a:ea typeface="Lato"/>
                <a:cs typeface="Lato"/>
                <a:sym typeface="Lato"/>
              </a:rPr>
              <a:t>What do you notice about these options</a:t>
            </a:r>
            <a:r>
              <a:rPr b="1" lang="en-GB" sz="1500">
                <a:solidFill>
                  <a:schemeClr val="accent1"/>
                </a:solidFill>
                <a:latin typeface="Lato"/>
                <a:ea typeface="Lato"/>
                <a:cs typeface="Lato"/>
                <a:sym typeface="Lato"/>
              </a:rPr>
              <a:t>? Which might be best for Lucy and why? Use the numbers in the tables to support your responses.</a:t>
            </a:r>
            <a:endParaRPr b="1" i="0" sz="1500" u="none" cap="none" strike="noStrike">
              <a:solidFill>
                <a:schemeClr val="accent1"/>
              </a:solidFill>
              <a:latin typeface="Lato"/>
              <a:ea typeface="Lato"/>
              <a:cs typeface="Lato"/>
              <a:sym typeface="Lato"/>
            </a:endParaRPr>
          </a:p>
        </p:txBody>
      </p:sp>
      <p:sp>
        <p:nvSpPr>
          <p:cNvPr id="267" name="Google Shape;267;g2420c7e3ec3_0_169"/>
          <p:cNvSpPr txBox="1"/>
          <p:nvPr>
            <p:ph type="ctrTitle"/>
          </p:nvPr>
        </p:nvSpPr>
        <p:spPr>
          <a:xfrm>
            <a:off x="156600" y="1199900"/>
            <a:ext cx="8830800" cy="14559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lang="en-GB" sz="2500">
                <a:solidFill>
                  <a:schemeClr val="dk1"/>
                </a:solidFill>
                <a:latin typeface="Lato"/>
                <a:ea typeface="Lato"/>
                <a:cs typeface="Lato"/>
                <a:sym typeface="Lato"/>
              </a:rPr>
              <a:t>The longer it takes to pay back credit (borrowed money), the more interest a customer will </a:t>
            </a:r>
            <a:r>
              <a:rPr b="1" lang="en-GB" sz="2500">
                <a:solidFill>
                  <a:schemeClr val="dk1"/>
                </a:solidFill>
                <a:latin typeface="Lato"/>
                <a:ea typeface="Lato"/>
                <a:cs typeface="Lato"/>
                <a:sym typeface="Lato"/>
                <a:extLst>
                  <a:ext uri="http://customooxmlschemas.google.com/">
                    <go:slidesCustomData xmlns:go="http://customooxmlschemas.google.com/" textRoundtripDataId="9"/>
                  </a:ext>
                </a:extLst>
              </a:rPr>
              <a:t>pay</a:t>
            </a:r>
            <a:endParaRPr b="1" i="0" sz="2500" u="none" cap="none" strike="noStrike">
              <a:solidFill>
                <a:schemeClr val="dk1"/>
              </a:solidFill>
              <a:latin typeface="Lato"/>
              <a:ea typeface="Lato"/>
              <a:cs typeface="Lato"/>
              <a:sym typeface="Lato"/>
            </a:endParaRPr>
          </a:p>
        </p:txBody>
      </p:sp>
      <p:sp>
        <p:nvSpPr>
          <p:cNvPr id="268" name="Google Shape;268;g2420c7e3ec3_0_169"/>
          <p:cNvSpPr txBox="1"/>
          <p:nvPr>
            <p:ph idx="2" type="ctrTitle"/>
          </p:nvPr>
        </p:nvSpPr>
        <p:spPr>
          <a:xfrm>
            <a:off x="969977" y="225765"/>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lang="en-GB" sz="2900">
                <a:solidFill>
                  <a:schemeClr val="lt1"/>
                </a:solidFill>
                <a:latin typeface="Lato"/>
                <a:ea typeface="Lato"/>
                <a:cs typeface="Lato"/>
                <a:sym typeface="Lato"/>
              </a:rPr>
              <a:t>Credit card </a:t>
            </a:r>
            <a:r>
              <a:rPr b="1" lang="en-GB" sz="2900">
                <a:solidFill>
                  <a:schemeClr val="lt1"/>
                </a:solidFill>
                <a:latin typeface="Lato"/>
                <a:ea typeface="Lato"/>
                <a:cs typeface="Lato"/>
                <a:sym typeface="Lato"/>
                <a:extLst>
                  <a:ext uri="http://customooxmlschemas.google.com/">
                    <go:slidesCustomData xmlns:go="http://customooxmlschemas.google.com/" textRoundtripDataId="10"/>
                  </a:ext>
                </a:extLst>
              </a:rPr>
              <a:t>pay-</a:t>
            </a:r>
            <a:r>
              <a:rPr b="1" lang="en-GB" sz="2900">
                <a:solidFill>
                  <a:schemeClr val="lt1"/>
                </a:solidFill>
                <a:latin typeface="Lato"/>
                <a:ea typeface="Lato"/>
                <a:cs typeface="Lato"/>
                <a:sym typeface="Lato"/>
              </a:rPr>
              <a:t>back options | Case study</a:t>
            </a:r>
            <a:endParaRPr b="1" i="0" sz="2900" u="none" cap="none" strike="noStrike">
              <a:solidFill>
                <a:schemeClr val="lt1"/>
              </a:solidFill>
              <a:latin typeface="Lato"/>
              <a:ea typeface="Lato"/>
              <a:cs typeface="Lato"/>
              <a:sym typeface="Lato"/>
            </a:endParaRPr>
          </a:p>
        </p:txBody>
      </p:sp>
      <p:graphicFrame>
        <p:nvGraphicFramePr>
          <p:cNvPr id="269" name="Google Shape;269;g2420c7e3ec3_0_169"/>
          <p:cNvGraphicFramePr/>
          <p:nvPr/>
        </p:nvGraphicFramePr>
        <p:xfrm>
          <a:off x="207975" y="2730000"/>
          <a:ext cx="3000000" cy="3000000"/>
        </p:xfrm>
        <a:graphic>
          <a:graphicData uri="http://schemas.openxmlformats.org/drawingml/2006/table">
            <a:tbl>
              <a:tblPr>
                <a:noFill/>
                <a:tableStyleId>{14E8789F-5D13-4D56-8615-22786343C5E0}</a:tableStyleId>
              </a:tblPr>
              <a:tblGrid>
                <a:gridCol w="1617500"/>
                <a:gridCol w="1062925"/>
              </a:tblGrid>
              <a:tr h="609575">
                <a:tc gridSpan="2">
                  <a:txBody>
                    <a:bodyPr/>
                    <a:lstStyle/>
                    <a:p>
                      <a:pPr indent="0" lvl="0" marL="0" rtl="0" algn="l">
                        <a:spcBef>
                          <a:spcPts val="0"/>
                        </a:spcBef>
                        <a:spcAft>
                          <a:spcPts val="0"/>
                        </a:spcAft>
                        <a:buNone/>
                      </a:pPr>
                      <a:r>
                        <a:rPr b="1" lang="en-GB">
                          <a:latin typeface="Lato"/>
                          <a:ea typeface="Lato"/>
                          <a:cs typeface="Lato"/>
                          <a:sym typeface="Lato"/>
                          <a:extLst>
                            <a:ext uri="http://customooxmlschemas.google.com/">
                              <go:slidesCustomData xmlns:go="http://customooxmlschemas.google.com/" textRoundtripDataId="11"/>
                            </a:ext>
                          </a:extLst>
                        </a:rPr>
                        <a:t>Option 1: </a:t>
                      </a:r>
                      <a:endParaRPr b="1">
                        <a:latin typeface="Lato"/>
                        <a:ea typeface="Lato"/>
                        <a:cs typeface="Lato"/>
                        <a:sym typeface="Lato"/>
                      </a:endParaRPr>
                    </a:p>
                    <a:p>
                      <a:pPr indent="0" lvl="0" marL="0" rtl="0" algn="l">
                        <a:spcBef>
                          <a:spcPts val="0"/>
                        </a:spcBef>
                        <a:spcAft>
                          <a:spcPts val="0"/>
                        </a:spcAft>
                        <a:buNone/>
                      </a:pPr>
                      <a:r>
                        <a:rPr b="1" lang="en-GB">
                          <a:latin typeface="Lato"/>
                          <a:ea typeface="Lato"/>
                          <a:cs typeface="Lato"/>
                          <a:sym typeface="Lato"/>
                        </a:rPr>
                        <a:t>Pay back in full</a:t>
                      </a:r>
                      <a:endParaRPr b="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hMerge="1">
                  <a:txBody>
                    <a:bodyPr/>
                    <a:p/>
                  </a:txBody>
                </a:tc>
              </a:tr>
              <a:tr h="822925">
                <a:tc>
                  <a:txBody>
                    <a:bodyPr/>
                    <a:lstStyle/>
                    <a:p>
                      <a:pPr indent="0" lvl="0" marL="0" rtl="0" algn="l">
                        <a:spcBef>
                          <a:spcPts val="0"/>
                        </a:spcBef>
                        <a:spcAft>
                          <a:spcPts val="0"/>
                        </a:spcAft>
                        <a:buNone/>
                      </a:pPr>
                      <a:r>
                        <a:rPr i="1" lang="en-GB">
                          <a:latin typeface="Lato"/>
                          <a:ea typeface="Lato"/>
                          <a:cs typeface="Lato"/>
                          <a:sym typeface="Lato"/>
                        </a:rPr>
                        <a:t>Pays the full amount</a:t>
                      </a:r>
                      <a:endParaRPr i="1">
                        <a:latin typeface="Lato"/>
                        <a:ea typeface="Lato"/>
                        <a:cs typeface="Lato"/>
                        <a:sym typeface="Lato"/>
                      </a:endParaRPr>
                    </a:p>
                    <a:p>
                      <a:pPr indent="0" lvl="0" marL="0" rtl="0" algn="l">
                        <a:spcBef>
                          <a:spcPts val="0"/>
                        </a:spcBef>
                        <a:spcAft>
                          <a:spcPts val="0"/>
                        </a:spcAft>
                        <a:buNone/>
                      </a:pPr>
                      <a:r>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Lato"/>
                          <a:ea typeface="Lato"/>
                          <a:cs typeface="Lato"/>
                          <a:sym typeface="Lato"/>
                        </a:rPr>
                        <a:t>Pay £1,000</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96200">
                <a:tc>
                  <a:txBody>
                    <a:bodyPr/>
                    <a:lstStyle/>
                    <a:p>
                      <a:pPr indent="0" lvl="0" marL="0" rtl="0" algn="l">
                        <a:spcBef>
                          <a:spcPts val="0"/>
                        </a:spcBef>
                        <a:spcAft>
                          <a:spcPts val="0"/>
                        </a:spcAft>
                        <a:buNone/>
                      </a:pPr>
                      <a:r>
                        <a:rPr i="1" lang="en-GB">
                          <a:latin typeface="Lato"/>
                          <a:ea typeface="Lato"/>
                          <a:cs typeface="Lato"/>
                          <a:sym typeface="Lato"/>
                        </a:rPr>
                        <a:t>Interest charged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Lato"/>
                          <a:ea typeface="Lato"/>
                          <a:cs typeface="Lato"/>
                          <a:sym typeface="Lato"/>
                        </a:rPr>
                        <a:t>None</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96200">
                <a:tc>
                  <a:txBody>
                    <a:bodyPr/>
                    <a:lstStyle/>
                    <a:p>
                      <a:pPr indent="0" lvl="0" marL="0" rtl="0" algn="l">
                        <a:spcBef>
                          <a:spcPts val="0"/>
                        </a:spcBef>
                        <a:spcAft>
                          <a:spcPts val="0"/>
                        </a:spcAft>
                        <a:buNone/>
                      </a:pPr>
                      <a:r>
                        <a:rPr i="1" lang="en-GB">
                          <a:latin typeface="Lato"/>
                          <a:ea typeface="Lato"/>
                          <a:cs typeface="Lato"/>
                          <a:sym typeface="Lato"/>
                        </a:rPr>
                        <a:t>Time to pay back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Lato"/>
                          <a:ea typeface="Lato"/>
                          <a:cs typeface="Lato"/>
                          <a:sym typeface="Lato"/>
                        </a:rPr>
                        <a:t>0</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graphicFrame>
        <p:nvGraphicFramePr>
          <p:cNvPr id="270" name="Google Shape;270;g2420c7e3ec3_0_169"/>
          <p:cNvGraphicFramePr/>
          <p:nvPr/>
        </p:nvGraphicFramePr>
        <p:xfrm>
          <a:off x="3057650" y="2730000"/>
          <a:ext cx="3000000" cy="3000000"/>
        </p:xfrm>
        <a:graphic>
          <a:graphicData uri="http://schemas.openxmlformats.org/drawingml/2006/table">
            <a:tbl>
              <a:tblPr>
                <a:noFill/>
                <a:tableStyleId>{14E8789F-5D13-4D56-8615-22786343C5E0}</a:tableStyleId>
              </a:tblPr>
              <a:tblGrid>
                <a:gridCol w="1705750"/>
                <a:gridCol w="1120900"/>
              </a:tblGrid>
              <a:tr h="381000">
                <a:tc gridSpan="2">
                  <a:txBody>
                    <a:bodyPr/>
                    <a:lstStyle/>
                    <a:p>
                      <a:pPr indent="0" lvl="0" marL="0" rtl="0" algn="l">
                        <a:spcBef>
                          <a:spcPts val="0"/>
                        </a:spcBef>
                        <a:spcAft>
                          <a:spcPts val="0"/>
                        </a:spcAft>
                        <a:buNone/>
                      </a:pPr>
                      <a:r>
                        <a:rPr b="1" lang="en-GB">
                          <a:latin typeface="Lato"/>
                          <a:ea typeface="Lato"/>
                          <a:cs typeface="Lato"/>
                          <a:sym typeface="Lato"/>
                        </a:rPr>
                        <a:t>Option 2: </a:t>
                      </a:r>
                      <a:endParaRPr b="1">
                        <a:latin typeface="Lato"/>
                        <a:ea typeface="Lato"/>
                        <a:cs typeface="Lato"/>
                        <a:sym typeface="Lato"/>
                      </a:endParaRPr>
                    </a:p>
                    <a:p>
                      <a:pPr indent="0" lvl="0" marL="0" rtl="0" algn="l">
                        <a:spcBef>
                          <a:spcPts val="0"/>
                        </a:spcBef>
                        <a:spcAft>
                          <a:spcPts val="0"/>
                        </a:spcAft>
                        <a:buNone/>
                      </a:pPr>
                      <a:r>
                        <a:rPr b="1" lang="en-GB">
                          <a:latin typeface="Lato"/>
                          <a:ea typeface="Lato"/>
                          <a:cs typeface="Lato"/>
                          <a:sym typeface="Lato"/>
                        </a:rPr>
                        <a:t>Pay the minimum amount</a:t>
                      </a:r>
                      <a:endParaRPr b="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hMerge="1">
                  <a:txBody>
                    <a:bodyPr/>
                    <a:p/>
                  </a:txBody>
                </a:tc>
              </a:tr>
              <a:tr h="381000">
                <a:tc>
                  <a:txBody>
                    <a:bodyPr/>
                    <a:lstStyle/>
                    <a:p>
                      <a:pPr indent="0" lvl="0" marL="0" rtl="0" algn="l">
                        <a:spcBef>
                          <a:spcPts val="0"/>
                        </a:spcBef>
                        <a:spcAft>
                          <a:spcPts val="0"/>
                        </a:spcAft>
                        <a:buNone/>
                      </a:pPr>
                      <a:r>
                        <a:rPr i="1" lang="en-GB">
                          <a:latin typeface="Lato"/>
                          <a:ea typeface="Lato"/>
                          <a:cs typeface="Lato"/>
                          <a:sym typeface="Lato"/>
                        </a:rPr>
                        <a:t>Pays the minimum monthly amount</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Lato"/>
                          <a:ea typeface="Lato"/>
                          <a:cs typeface="Lato"/>
                          <a:sym typeface="Lato"/>
                        </a:rPr>
                        <a:t>Pay £50 per month</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i="1" lang="en-GB">
                          <a:latin typeface="Lato"/>
                          <a:ea typeface="Lato"/>
                          <a:cs typeface="Lato"/>
                          <a:sym typeface="Lato"/>
                        </a:rPr>
                        <a:t>Interest charged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Lato"/>
                          <a:ea typeface="Lato"/>
                          <a:cs typeface="Lato"/>
                          <a:sym typeface="Lato"/>
                        </a:rPr>
                        <a:t>£335</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i="1" lang="en-GB">
                          <a:latin typeface="Lato"/>
                          <a:ea typeface="Lato"/>
                          <a:cs typeface="Lato"/>
                          <a:sym typeface="Lato"/>
                        </a:rPr>
                        <a:t>Time to pay back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Lato"/>
                          <a:ea typeface="Lato"/>
                          <a:cs typeface="Lato"/>
                          <a:sym typeface="Lato"/>
                        </a:rPr>
                        <a:t>2 years, 3 months</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graphicFrame>
        <p:nvGraphicFramePr>
          <p:cNvPr id="271" name="Google Shape;271;g2420c7e3ec3_0_169"/>
          <p:cNvGraphicFramePr/>
          <p:nvPr/>
        </p:nvGraphicFramePr>
        <p:xfrm>
          <a:off x="6059725" y="2730000"/>
          <a:ext cx="3000000" cy="3000000"/>
        </p:xfrm>
        <a:graphic>
          <a:graphicData uri="http://schemas.openxmlformats.org/drawingml/2006/table">
            <a:tbl>
              <a:tblPr>
                <a:noFill/>
                <a:tableStyleId>{14E8789F-5D13-4D56-8615-22786343C5E0}</a:tableStyleId>
              </a:tblPr>
              <a:tblGrid>
                <a:gridCol w="1751725"/>
                <a:gridCol w="1151125"/>
              </a:tblGrid>
              <a:tr h="609575">
                <a:tc gridSpan="2">
                  <a:txBody>
                    <a:bodyPr/>
                    <a:lstStyle/>
                    <a:p>
                      <a:pPr indent="0" lvl="0" marL="0" rtl="0" algn="l">
                        <a:spcBef>
                          <a:spcPts val="0"/>
                        </a:spcBef>
                        <a:spcAft>
                          <a:spcPts val="0"/>
                        </a:spcAft>
                        <a:buNone/>
                      </a:pPr>
                      <a:r>
                        <a:rPr b="1" lang="en-GB" sz="1300">
                          <a:latin typeface="Lato"/>
                          <a:ea typeface="Lato"/>
                          <a:cs typeface="Lato"/>
                          <a:sym typeface="Lato"/>
                        </a:rPr>
                        <a:t>Option 3: </a:t>
                      </a:r>
                      <a:endParaRPr b="1" sz="1300">
                        <a:latin typeface="Lato"/>
                        <a:ea typeface="Lato"/>
                        <a:cs typeface="Lato"/>
                        <a:sym typeface="Lato"/>
                      </a:endParaRPr>
                    </a:p>
                    <a:p>
                      <a:pPr indent="0" lvl="0" marL="0" rtl="0" algn="l">
                        <a:spcBef>
                          <a:spcPts val="0"/>
                        </a:spcBef>
                        <a:spcAft>
                          <a:spcPts val="0"/>
                        </a:spcAft>
                        <a:buNone/>
                      </a:pPr>
                      <a:r>
                        <a:rPr b="1" lang="en-GB" sz="1300">
                          <a:latin typeface="Lato"/>
                          <a:ea typeface="Lato"/>
                          <a:cs typeface="Lato"/>
                          <a:sym typeface="Lato"/>
                        </a:rPr>
                        <a:t>Pay more than minimum amount</a:t>
                      </a:r>
                      <a:endParaRPr b="1" sz="1300">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c hMerge="1">
                  <a:txBody>
                    <a:bodyPr/>
                    <a:p/>
                  </a:txBody>
                </a:tc>
              </a:tr>
              <a:tr h="822925">
                <a:tc>
                  <a:txBody>
                    <a:bodyPr/>
                    <a:lstStyle/>
                    <a:p>
                      <a:pPr indent="0" lvl="0" marL="0" rtl="0" algn="l">
                        <a:spcBef>
                          <a:spcPts val="0"/>
                        </a:spcBef>
                        <a:spcAft>
                          <a:spcPts val="0"/>
                        </a:spcAft>
                        <a:buNone/>
                      </a:pPr>
                      <a:r>
                        <a:rPr i="1" lang="en-GB">
                          <a:latin typeface="Lato"/>
                          <a:ea typeface="Lato"/>
                          <a:cs typeface="Lato"/>
                          <a:sym typeface="Lato"/>
                        </a:rPr>
                        <a:t>Pays more than the minimum per month</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rPr lang="en-GB">
                          <a:latin typeface="Lato"/>
                          <a:ea typeface="Lato"/>
                          <a:cs typeface="Lato"/>
                          <a:sym typeface="Lato"/>
                        </a:rPr>
                        <a:t>£200 per month</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r>
              <a:tr h="396200">
                <a:tc>
                  <a:txBody>
                    <a:bodyPr/>
                    <a:lstStyle/>
                    <a:p>
                      <a:pPr indent="0" lvl="0" marL="0" rtl="0" algn="l">
                        <a:spcBef>
                          <a:spcPts val="0"/>
                        </a:spcBef>
                        <a:spcAft>
                          <a:spcPts val="0"/>
                        </a:spcAft>
                        <a:buNone/>
                      </a:pPr>
                      <a:r>
                        <a:rPr i="1" lang="en-GB">
                          <a:latin typeface="Lato"/>
                          <a:ea typeface="Lato"/>
                          <a:cs typeface="Lato"/>
                          <a:sym typeface="Lato"/>
                        </a:rPr>
                        <a:t>Interest charged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rPr lang="en-GB">
                          <a:latin typeface="Lato"/>
                          <a:ea typeface="Lato"/>
                          <a:cs typeface="Lato"/>
                          <a:sym typeface="Lato"/>
                        </a:rPr>
                        <a:t>£72</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r>
              <a:tr h="396200">
                <a:tc>
                  <a:txBody>
                    <a:bodyPr/>
                    <a:lstStyle/>
                    <a:p>
                      <a:pPr indent="0" lvl="0" marL="0" rtl="0" algn="l">
                        <a:spcBef>
                          <a:spcPts val="0"/>
                        </a:spcBef>
                        <a:spcAft>
                          <a:spcPts val="0"/>
                        </a:spcAft>
                        <a:buNone/>
                      </a:pPr>
                      <a:r>
                        <a:rPr i="1" lang="en-GB">
                          <a:latin typeface="Lato"/>
                          <a:ea typeface="Lato"/>
                          <a:cs typeface="Lato"/>
                          <a:sym typeface="Lato"/>
                        </a:rPr>
                        <a:t>Time to pay back </a:t>
                      </a:r>
                      <a:endParaRPr i="1">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rPr lang="en-GB">
                          <a:latin typeface="Lato"/>
                          <a:ea typeface="Lato"/>
                          <a:cs typeface="Lato"/>
                          <a:sym typeface="Lato"/>
                        </a:rPr>
                        <a:t>6 months</a:t>
                      </a:r>
                      <a:endParaRPr>
                        <a:latin typeface="Lato"/>
                        <a:ea typeface="Lato"/>
                        <a:cs typeface="Lato"/>
                        <a:sym typeface="Lato"/>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chemeClr val="accent6"/>
                    </a:solidFill>
                  </a:tcPr>
                </a:tc>
              </a:tr>
            </a:tbl>
          </a:graphicData>
        </a:graphic>
      </p:graphicFrame>
      <p:pic>
        <p:nvPicPr>
          <p:cNvPr id="272" name="Google Shape;272;g2420c7e3ec3_0_169"/>
          <p:cNvPicPr preferRelativeResize="0"/>
          <p:nvPr/>
        </p:nvPicPr>
        <p:blipFill rotWithShape="1">
          <a:blip r:embed="rId3">
            <a:alphaModFix/>
          </a:blip>
          <a:srcRect b="0" l="0" r="0" t="0"/>
          <a:stretch/>
        </p:blipFill>
        <p:spPr>
          <a:xfrm>
            <a:off x="2512421" y="2750917"/>
            <a:ext cx="273100" cy="273100"/>
          </a:xfrm>
          <a:prstGeom prst="rect">
            <a:avLst/>
          </a:prstGeom>
          <a:noFill/>
          <a:ln>
            <a:noFill/>
          </a:ln>
        </p:spPr>
      </p:pic>
      <p:pic>
        <p:nvPicPr>
          <p:cNvPr id="273" name="Google Shape;273;g2420c7e3ec3_0_169"/>
          <p:cNvPicPr preferRelativeResize="0"/>
          <p:nvPr/>
        </p:nvPicPr>
        <p:blipFill rotWithShape="1">
          <a:blip r:embed="rId3">
            <a:alphaModFix/>
          </a:blip>
          <a:srcRect b="0" l="0" r="0" t="0"/>
          <a:stretch/>
        </p:blipFill>
        <p:spPr>
          <a:xfrm>
            <a:off x="5513021" y="2750917"/>
            <a:ext cx="273100" cy="273100"/>
          </a:xfrm>
          <a:prstGeom prst="rect">
            <a:avLst/>
          </a:prstGeom>
          <a:noFill/>
          <a:ln>
            <a:noFill/>
          </a:ln>
        </p:spPr>
      </p:pic>
      <p:pic>
        <p:nvPicPr>
          <p:cNvPr id="274" name="Google Shape;274;g2420c7e3ec3_0_169"/>
          <p:cNvPicPr preferRelativeResize="0"/>
          <p:nvPr/>
        </p:nvPicPr>
        <p:blipFill rotWithShape="1">
          <a:blip r:embed="rId3">
            <a:alphaModFix/>
          </a:blip>
          <a:srcRect b="0" l="0" r="0" t="0"/>
          <a:stretch/>
        </p:blipFill>
        <p:spPr>
          <a:xfrm>
            <a:off x="8589821" y="2751642"/>
            <a:ext cx="273100" cy="273100"/>
          </a:xfrm>
          <a:prstGeom prst="rect">
            <a:avLst/>
          </a:prstGeom>
          <a:noFill/>
          <a:ln>
            <a:noFill/>
          </a:ln>
        </p:spPr>
      </p:pic>
      <p:pic>
        <p:nvPicPr>
          <p:cNvPr id="275" name="Google Shape;275;g2420c7e3ec3_0_169"/>
          <p:cNvPicPr preferRelativeResize="0"/>
          <p:nvPr/>
        </p:nvPicPr>
        <p:blipFill rotWithShape="1">
          <a:blip r:embed="rId4">
            <a:alphaModFix/>
          </a:blip>
          <a:srcRect b="0" l="0" r="0" t="0"/>
          <a:stretch/>
        </p:blipFill>
        <p:spPr>
          <a:xfrm>
            <a:off x="220199" y="94988"/>
            <a:ext cx="690376" cy="690376"/>
          </a:xfrm>
          <a:prstGeom prst="rect">
            <a:avLst/>
          </a:prstGeom>
          <a:noFill/>
          <a:ln>
            <a:noFill/>
          </a:ln>
        </p:spPr>
      </p:pic>
      <p:sp>
        <p:nvSpPr>
          <p:cNvPr id="276" name="Google Shape;276;g2420c7e3ec3_0_169"/>
          <p:cNvSpPr txBox="1"/>
          <p:nvPr/>
        </p:nvSpPr>
        <p:spPr>
          <a:xfrm>
            <a:off x="200350" y="4863825"/>
            <a:ext cx="6687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900">
                <a:solidFill>
                  <a:srgbClr val="0543B3"/>
                </a:solidFill>
                <a:latin typeface="Lato"/>
                <a:ea typeface="Lato"/>
                <a:cs typeface="Lato"/>
                <a:sym typeface="Lato"/>
              </a:rPr>
              <a:t>Credit card calculator used: https://www.moneysupermarket.com/credit-cards/calculator/</a:t>
            </a:r>
            <a:endParaRPr b="1" sz="900">
              <a:solidFill>
                <a:schemeClr val="accent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2420c7e3ec3_0_182"/>
          <p:cNvSpPr txBox="1"/>
          <p:nvPr>
            <p:ph type="ctrTitle"/>
          </p:nvPr>
        </p:nvSpPr>
        <p:spPr>
          <a:xfrm>
            <a:off x="224677" y="24274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lang="en-GB" sz="2900">
                <a:solidFill>
                  <a:schemeClr val="lt1"/>
                </a:solidFill>
                <a:latin typeface="Lato"/>
                <a:ea typeface="Lato"/>
                <a:cs typeface="Lato"/>
                <a:sym typeface="Lato"/>
              </a:rPr>
              <a:t>Credit card payback options</a:t>
            </a:r>
            <a:endParaRPr b="1" i="0" sz="2900" u="none" cap="none" strike="noStrike">
              <a:solidFill>
                <a:schemeClr val="lt1"/>
              </a:solidFill>
              <a:latin typeface="Lato"/>
              <a:ea typeface="Lato"/>
              <a:cs typeface="Lato"/>
              <a:sym typeface="Lato"/>
            </a:endParaRPr>
          </a:p>
        </p:txBody>
      </p:sp>
      <p:sp>
        <p:nvSpPr>
          <p:cNvPr id="282" name="Google Shape;282;g2420c7e3ec3_0_182"/>
          <p:cNvSpPr txBox="1"/>
          <p:nvPr/>
        </p:nvSpPr>
        <p:spPr>
          <a:xfrm>
            <a:off x="224675" y="1117775"/>
            <a:ext cx="3681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latin typeface="Lato"/>
                <a:ea typeface="Lato"/>
                <a:cs typeface="Lato"/>
                <a:sym typeface="Lato"/>
              </a:rPr>
              <a:t>What have we learnt?</a:t>
            </a:r>
            <a:endParaRPr b="1" sz="1800">
              <a:latin typeface="Lato"/>
              <a:ea typeface="Lato"/>
              <a:cs typeface="Lato"/>
              <a:sym typeface="Lato"/>
            </a:endParaRPr>
          </a:p>
        </p:txBody>
      </p:sp>
      <p:grpSp>
        <p:nvGrpSpPr>
          <p:cNvPr id="283" name="Google Shape;283;g2420c7e3ec3_0_182"/>
          <p:cNvGrpSpPr/>
          <p:nvPr/>
        </p:nvGrpSpPr>
        <p:grpSpPr>
          <a:xfrm>
            <a:off x="106748" y="1440499"/>
            <a:ext cx="6214012" cy="738953"/>
            <a:chOff x="129289" y="1745350"/>
            <a:chExt cx="8765711" cy="629700"/>
          </a:xfrm>
        </p:grpSpPr>
        <p:sp>
          <p:nvSpPr>
            <p:cNvPr id="284" name="Google Shape;284;g2420c7e3ec3_0_182"/>
            <p:cNvSpPr txBox="1"/>
            <p:nvPr/>
          </p:nvSpPr>
          <p:spPr>
            <a:xfrm>
              <a:off x="524400" y="1745350"/>
              <a:ext cx="8370600" cy="62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Lato"/>
                  <a:ea typeface="Lato"/>
                  <a:cs typeface="Lato"/>
                  <a:sym typeface="Lato"/>
                </a:rPr>
                <a:t>If Lucy pays more each month, she pays less interest and clears her debt faster.</a:t>
              </a:r>
              <a:endParaRPr sz="1800">
                <a:latin typeface="Lato"/>
                <a:ea typeface="Lato"/>
                <a:cs typeface="Lato"/>
                <a:sym typeface="Lato"/>
              </a:endParaRPr>
            </a:p>
          </p:txBody>
        </p:sp>
        <p:pic>
          <p:nvPicPr>
            <p:cNvPr id="285" name="Google Shape;285;g2420c7e3ec3_0_182"/>
            <p:cNvPicPr preferRelativeResize="0"/>
            <p:nvPr/>
          </p:nvPicPr>
          <p:blipFill rotWithShape="1">
            <a:blip r:embed="rId3">
              <a:alphaModFix/>
            </a:blip>
            <a:srcRect b="0" l="0" r="0" t="0"/>
            <a:stretch/>
          </p:blipFill>
          <p:spPr>
            <a:xfrm>
              <a:off x="129289" y="1897719"/>
              <a:ext cx="377168" cy="273115"/>
            </a:xfrm>
            <a:prstGeom prst="rect">
              <a:avLst/>
            </a:prstGeom>
            <a:noFill/>
            <a:ln>
              <a:noFill/>
            </a:ln>
          </p:spPr>
        </p:pic>
      </p:grpSp>
      <p:grpSp>
        <p:nvGrpSpPr>
          <p:cNvPr id="286" name="Google Shape;286;g2420c7e3ec3_0_182"/>
          <p:cNvGrpSpPr/>
          <p:nvPr/>
        </p:nvGrpSpPr>
        <p:grpSpPr>
          <a:xfrm>
            <a:off x="106747" y="2412832"/>
            <a:ext cx="6001644" cy="738953"/>
            <a:chOff x="129289" y="2573925"/>
            <a:chExt cx="8466136" cy="629700"/>
          </a:xfrm>
        </p:grpSpPr>
        <p:pic>
          <p:nvPicPr>
            <p:cNvPr id="287" name="Google Shape;287;g2420c7e3ec3_0_182"/>
            <p:cNvPicPr preferRelativeResize="0"/>
            <p:nvPr/>
          </p:nvPicPr>
          <p:blipFill rotWithShape="1">
            <a:blip r:embed="rId3">
              <a:alphaModFix/>
            </a:blip>
            <a:srcRect b="0" l="0" r="0" t="0"/>
            <a:stretch/>
          </p:blipFill>
          <p:spPr>
            <a:xfrm>
              <a:off x="129289" y="2735917"/>
              <a:ext cx="377168" cy="273115"/>
            </a:xfrm>
            <a:prstGeom prst="rect">
              <a:avLst/>
            </a:prstGeom>
            <a:noFill/>
            <a:ln>
              <a:noFill/>
            </a:ln>
          </p:spPr>
        </p:pic>
        <p:sp>
          <p:nvSpPr>
            <p:cNvPr id="288" name="Google Shape;288;g2420c7e3ec3_0_182"/>
            <p:cNvSpPr txBox="1"/>
            <p:nvPr/>
          </p:nvSpPr>
          <p:spPr>
            <a:xfrm>
              <a:off x="565325" y="2573925"/>
              <a:ext cx="8030100" cy="62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Lato"/>
                  <a:ea typeface="Lato"/>
                  <a:cs typeface="Lato"/>
                  <a:sym typeface="Lato"/>
                </a:rPr>
                <a:t>Paying it back immediately avoids interest—but isn’t always realistic.</a:t>
              </a:r>
              <a:endParaRPr sz="1800">
                <a:latin typeface="Lato"/>
                <a:ea typeface="Lato"/>
                <a:cs typeface="Lato"/>
                <a:sym typeface="Lato"/>
              </a:endParaRPr>
            </a:p>
          </p:txBody>
        </p:sp>
      </p:grpSp>
      <p:grpSp>
        <p:nvGrpSpPr>
          <p:cNvPr id="289" name="Google Shape;289;g2420c7e3ec3_0_182"/>
          <p:cNvGrpSpPr/>
          <p:nvPr/>
        </p:nvGrpSpPr>
        <p:grpSpPr>
          <a:xfrm>
            <a:off x="106746" y="3385161"/>
            <a:ext cx="6142125" cy="738953"/>
            <a:chOff x="129290" y="3402500"/>
            <a:chExt cx="8389735" cy="629700"/>
          </a:xfrm>
        </p:grpSpPr>
        <p:pic>
          <p:nvPicPr>
            <p:cNvPr id="290" name="Google Shape;290;g2420c7e3ec3_0_182"/>
            <p:cNvPicPr preferRelativeResize="0"/>
            <p:nvPr/>
          </p:nvPicPr>
          <p:blipFill rotWithShape="1">
            <a:blip r:embed="rId3">
              <a:alphaModFix/>
            </a:blip>
            <a:srcRect b="0" l="0" r="0" t="0"/>
            <a:stretch/>
          </p:blipFill>
          <p:spPr>
            <a:xfrm>
              <a:off x="129290" y="3574114"/>
              <a:ext cx="377168" cy="273115"/>
            </a:xfrm>
            <a:prstGeom prst="rect">
              <a:avLst/>
            </a:prstGeom>
            <a:noFill/>
            <a:ln>
              <a:noFill/>
            </a:ln>
          </p:spPr>
        </p:pic>
        <p:sp>
          <p:nvSpPr>
            <p:cNvPr id="291" name="Google Shape;291;g2420c7e3ec3_0_182"/>
            <p:cNvSpPr txBox="1"/>
            <p:nvPr/>
          </p:nvSpPr>
          <p:spPr>
            <a:xfrm>
              <a:off x="551925" y="3402500"/>
              <a:ext cx="7967100" cy="62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Lato"/>
                  <a:ea typeface="Lato"/>
                  <a:cs typeface="Lato"/>
                  <a:sym typeface="Lato"/>
                </a:rPr>
                <a:t>She must at least make the minimum payment to avoid fees and protect her credit score.</a:t>
              </a:r>
              <a:endParaRPr sz="1800">
                <a:latin typeface="Lato"/>
                <a:ea typeface="Lato"/>
                <a:cs typeface="Lato"/>
                <a:sym typeface="Lato"/>
              </a:endParaRPr>
            </a:p>
          </p:txBody>
        </p:sp>
      </p:grpSp>
      <p:sp>
        <p:nvSpPr>
          <p:cNvPr id="292" name="Google Shape;292;g2420c7e3ec3_0_182"/>
          <p:cNvSpPr txBox="1"/>
          <p:nvPr/>
        </p:nvSpPr>
        <p:spPr>
          <a:xfrm>
            <a:off x="6309125" y="1098200"/>
            <a:ext cx="3736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latin typeface="Lato"/>
                <a:ea typeface="Lato"/>
                <a:cs typeface="Lato"/>
                <a:sym typeface="Lato"/>
              </a:rPr>
              <a:t>Play around with credit payback options </a:t>
            </a:r>
            <a:r>
              <a:rPr lang="en-GB" sz="1000" u="sng">
                <a:solidFill>
                  <a:schemeClr val="hlink"/>
                </a:solidFill>
                <a:latin typeface="Lato"/>
                <a:ea typeface="Lato"/>
                <a:cs typeface="Lato"/>
                <a:sym typeface="Lato"/>
                <a:hlinkClick r:id="rId4"/>
              </a:rPr>
              <a:t>here</a:t>
            </a:r>
            <a:r>
              <a:rPr lang="en-GB" sz="1000">
                <a:latin typeface="Lato"/>
                <a:ea typeface="Lato"/>
                <a:cs typeface="Lato"/>
                <a:sym typeface="Lato"/>
              </a:rPr>
              <a:t> </a:t>
            </a:r>
            <a:endParaRPr sz="1000">
              <a:latin typeface="Lato"/>
              <a:ea typeface="Lato"/>
              <a:cs typeface="Lato"/>
              <a:sym typeface="Lato"/>
            </a:endParaRPr>
          </a:p>
        </p:txBody>
      </p:sp>
      <p:pic>
        <p:nvPicPr>
          <p:cNvPr id="293" name="Google Shape;293;g2420c7e3ec3_0_182"/>
          <p:cNvPicPr preferRelativeResize="0"/>
          <p:nvPr/>
        </p:nvPicPr>
        <p:blipFill>
          <a:blip r:embed="rId5">
            <a:alphaModFix/>
          </a:blip>
          <a:stretch>
            <a:fillRect/>
          </a:stretch>
        </p:blipFill>
        <p:spPr>
          <a:xfrm>
            <a:off x="6266450" y="1470524"/>
            <a:ext cx="2677026" cy="2489924"/>
          </a:xfrm>
          <a:prstGeom prst="rect">
            <a:avLst/>
          </a:prstGeom>
          <a:noFill/>
          <a:ln cap="flat" cmpd="sng" w="28575">
            <a:solidFill>
              <a:schemeClr val="accent2"/>
            </a:solidFill>
            <a:prstDash val="solid"/>
            <a:round/>
            <a:headEnd len="sm" w="sm" type="none"/>
            <a:tailEnd len="sm" w="sm" type="none"/>
          </a:ln>
        </p:spPr>
      </p:pic>
      <p:sp>
        <p:nvSpPr>
          <p:cNvPr id="294" name="Google Shape;294;g2420c7e3ec3_0_182"/>
          <p:cNvSpPr/>
          <p:nvPr/>
        </p:nvSpPr>
        <p:spPr>
          <a:xfrm>
            <a:off x="130700" y="4185325"/>
            <a:ext cx="8812800" cy="859500"/>
          </a:xfrm>
          <a:prstGeom prst="roundRect">
            <a:avLst>
              <a:gd fmla="val 16667"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700">
                <a:solidFill>
                  <a:schemeClr val="dk1"/>
                </a:solidFill>
                <a:latin typeface="Lato"/>
                <a:ea typeface="Lato"/>
                <a:cs typeface="Lato"/>
                <a:sym typeface="Lato"/>
              </a:rPr>
              <a:t>Credit cards offer </a:t>
            </a:r>
            <a:r>
              <a:rPr lang="en-GB" sz="1700">
                <a:solidFill>
                  <a:schemeClr val="dk1"/>
                </a:solidFill>
                <a:latin typeface="Lato Black"/>
                <a:ea typeface="Lato Black"/>
                <a:cs typeface="Lato Black"/>
                <a:sym typeface="Lato Black"/>
              </a:rPr>
              <a:t>interest-free periods</a:t>
            </a:r>
            <a:r>
              <a:rPr b="1" lang="en-GB" sz="1700">
                <a:solidFill>
                  <a:schemeClr val="dk1"/>
                </a:solidFill>
                <a:latin typeface="Lato"/>
                <a:ea typeface="Lato"/>
                <a:cs typeface="Lato"/>
                <a:sym typeface="Lato"/>
              </a:rPr>
              <a:t>. This means that the user will typically get up to 3 or 4 weeks between spending on their credit card and having to pay back interest.</a:t>
            </a:r>
            <a:endParaRPr b="1" sz="1700">
              <a:solidFill>
                <a:schemeClr val="dk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descr="This video looks at the different uses of a credit card and explores the reasons why a credit card may or may not work for you." id="299" name="Google Shape;299;g31d2f3d1444_0_4" title="Credit cards: The benefits and pitfalls">
            <a:hlinkClick r:id="rId3"/>
          </p:cNvPr>
          <p:cNvPicPr preferRelativeResize="0"/>
          <p:nvPr/>
        </p:nvPicPr>
        <p:blipFill>
          <a:blip r:embed="rId4">
            <a:alphaModFix/>
          </a:blip>
          <a:stretch>
            <a:fillRect/>
          </a:stretch>
        </p:blipFill>
        <p:spPr>
          <a:xfrm>
            <a:off x="4758650" y="1507166"/>
            <a:ext cx="3846075" cy="2163400"/>
          </a:xfrm>
          <a:prstGeom prst="rect">
            <a:avLst/>
          </a:prstGeom>
          <a:noFill/>
          <a:ln>
            <a:noFill/>
          </a:ln>
        </p:spPr>
      </p:pic>
      <p:sp>
        <p:nvSpPr>
          <p:cNvPr id="300" name="Google Shape;300;g31d2f3d1444_0_4"/>
          <p:cNvSpPr txBox="1"/>
          <p:nvPr>
            <p:ph type="ctrTitle"/>
          </p:nvPr>
        </p:nvSpPr>
        <p:spPr>
          <a:xfrm>
            <a:off x="224677" y="24274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lang="en-GB" sz="2900">
                <a:solidFill>
                  <a:schemeClr val="lt1"/>
                </a:solidFill>
                <a:latin typeface="Lato"/>
                <a:ea typeface="Lato"/>
                <a:cs typeface="Lato"/>
                <a:sym typeface="Lato"/>
              </a:rPr>
              <a:t>Using a c</a:t>
            </a:r>
            <a:r>
              <a:rPr b="1" lang="en-GB" sz="2900">
                <a:solidFill>
                  <a:schemeClr val="lt1"/>
                </a:solidFill>
                <a:latin typeface="Lato"/>
                <a:ea typeface="Lato"/>
                <a:cs typeface="Lato"/>
                <a:sym typeface="Lato"/>
              </a:rPr>
              <a:t>redit card responsibly</a:t>
            </a:r>
            <a:endParaRPr b="1" i="0" sz="2900" u="none" cap="none" strike="noStrike">
              <a:solidFill>
                <a:schemeClr val="lt1"/>
              </a:solidFill>
              <a:latin typeface="Lato"/>
              <a:ea typeface="Lato"/>
              <a:cs typeface="Lato"/>
              <a:sym typeface="Lato"/>
            </a:endParaRPr>
          </a:p>
        </p:txBody>
      </p:sp>
      <p:sp>
        <p:nvSpPr>
          <p:cNvPr id="301" name="Google Shape;301;g31d2f3d1444_0_4"/>
          <p:cNvSpPr txBox="1"/>
          <p:nvPr/>
        </p:nvSpPr>
        <p:spPr>
          <a:xfrm>
            <a:off x="790850" y="4533525"/>
            <a:ext cx="457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u="sng">
                <a:solidFill>
                  <a:schemeClr val="lt1"/>
                </a:solidFill>
                <a:latin typeface="Lato"/>
                <a:ea typeface="Lato"/>
                <a:cs typeface="Lato"/>
                <a:sym typeface="Lato"/>
                <a:hlinkClick r:id="rId5">
                  <a:extLst>
                    <a:ext uri="{A12FA001-AC4F-418D-AE19-62706E023703}">
                      <ahyp:hlinkClr val="tx"/>
                    </a:ext>
                  </a:extLst>
                </a:hlinkClick>
              </a:rPr>
              <a:t>Credit cards: The benefits and pitfalls</a:t>
            </a:r>
            <a:endParaRPr b="1">
              <a:solidFill>
                <a:schemeClr val="lt1"/>
              </a:solidFill>
              <a:latin typeface="Lato"/>
              <a:ea typeface="Lato"/>
              <a:cs typeface="Lato"/>
              <a:sym typeface="Lato"/>
            </a:endParaRPr>
          </a:p>
        </p:txBody>
      </p:sp>
      <p:sp>
        <p:nvSpPr>
          <p:cNvPr id="302" name="Google Shape;302;g31d2f3d1444_0_4"/>
          <p:cNvSpPr txBox="1"/>
          <p:nvPr>
            <p:ph idx="2" type="ctrTitle"/>
          </p:nvPr>
        </p:nvSpPr>
        <p:spPr>
          <a:xfrm>
            <a:off x="360375" y="1490050"/>
            <a:ext cx="4221900" cy="21633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chemeClr val="lt1"/>
              </a:buClr>
              <a:buSzPts val="2000"/>
              <a:buFont typeface="Lato"/>
              <a:buAutoNum type="arabicPeriod"/>
            </a:pPr>
            <a:r>
              <a:rPr b="1" lang="en-GB" sz="2000">
                <a:solidFill>
                  <a:schemeClr val="lt1"/>
                </a:solidFill>
                <a:latin typeface="Lato"/>
                <a:ea typeface="Lato"/>
                <a:cs typeface="Lato"/>
                <a:sym typeface="Lato"/>
              </a:rPr>
              <a:t>Watch the video (2m4s)</a:t>
            </a:r>
            <a:endParaRPr b="1" sz="2000">
              <a:solidFill>
                <a:schemeClr val="lt1"/>
              </a:solidFill>
              <a:latin typeface="Lato"/>
              <a:ea typeface="Lato"/>
              <a:cs typeface="Lato"/>
              <a:sym typeface="Lato"/>
            </a:endParaRPr>
          </a:p>
          <a:p>
            <a:pPr indent="-355600" lvl="0" marL="457200" marR="0" rtl="0" algn="l">
              <a:lnSpc>
                <a:spcPct val="100000"/>
              </a:lnSpc>
              <a:spcBef>
                <a:spcPts val="1000"/>
              </a:spcBef>
              <a:spcAft>
                <a:spcPts val="1000"/>
              </a:spcAft>
              <a:buClr>
                <a:schemeClr val="lt1"/>
              </a:buClr>
              <a:buSzPts val="2000"/>
              <a:buFont typeface="Lato"/>
              <a:buAutoNum type="arabicPeriod"/>
            </a:pPr>
            <a:r>
              <a:rPr b="1" lang="en-GB" sz="2000">
                <a:solidFill>
                  <a:schemeClr val="lt1"/>
                </a:solidFill>
                <a:latin typeface="Lato"/>
                <a:ea typeface="Lato"/>
                <a:cs typeface="Lato"/>
                <a:sym typeface="Lato"/>
              </a:rPr>
              <a:t>List some of the benefits of using a credit card </a:t>
            </a:r>
            <a:r>
              <a:rPr b="1" lang="en-GB" sz="2000">
                <a:solidFill>
                  <a:schemeClr val="lt1"/>
                </a:solidFill>
                <a:latin typeface="Lato"/>
                <a:ea typeface="Lato"/>
                <a:cs typeface="Lato"/>
                <a:sym typeface="Lato"/>
              </a:rPr>
              <a:t>responsibly</a:t>
            </a:r>
            <a:endParaRPr b="1" sz="2000">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g27b76837555_0_0"/>
          <p:cNvSpPr txBox="1"/>
          <p:nvPr>
            <p:ph type="ctrTitle"/>
          </p:nvPr>
        </p:nvSpPr>
        <p:spPr>
          <a:xfrm>
            <a:off x="224677" y="24274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lang="en-GB" sz="2900">
                <a:solidFill>
                  <a:schemeClr val="lt1"/>
                </a:solidFill>
                <a:latin typeface="Lato"/>
                <a:ea typeface="Lato"/>
                <a:cs typeface="Lato"/>
                <a:sym typeface="Lato"/>
              </a:rPr>
              <a:t>Credit cards vs. other borrowing options</a:t>
            </a:r>
            <a:endParaRPr b="1" i="0" sz="2900" u="none" cap="none" strike="noStrike">
              <a:solidFill>
                <a:schemeClr val="lt1"/>
              </a:solidFill>
              <a:latin typeface="Lato"/>
              <a:ea typeface="Lato"/>
              <a:cs typeface="Lato"/>
              <a:sym typeface="Lato"/>
            </a:endParaRPr>
          </a:p>
        </p:txBody>
      </p:sp>
      <p:sp>
        <p:nvSpPr>
          <p:cNvPr id="308" name="Google Shape;308;g27b76837555_0_0"/>
          <p:cNvSpPr txBox="1"/>
          <p:nvPr/>
        </p:nvSpPr>
        <p:spPr>
          <a:xfrm>
            <a:off x="360375" y="1251150"/>
            <a:ext cx="8431200" cy="15495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Lato"/>
              <a:buChar char="●"/>
            </a:pPr>
            <a:r>
              <a:rPr b="1" lang="en-GB" sz="1800">
                <a:latin typeface="Lato"/>
                <a:ea typeface="Lato"/>
                <a:cs typeface="Lato"/>
                <a:sym typeface="Lato"/>
              </a:rPr>
              <a:t>Credit cards have their time and place.</a:t>
            </a:r>
            <a:endParaRPr b="1" sz="1800">
              <a:latin typeface="Lato"/>
              <a:ea typeface="Lato"/>
              <a:cs typeface="Lato"/>
              <a:sym typeface="Lato"/>
            </a:endParaRPr>
          </a:p>
          <a:p>
            <a:pPr indent="-342900" lvl="0" marL="457200" rtl="0" algn="l">
              <a:spcBef>
                <a:spcPts val="1000"/>
              </a:spcBef>
              <a:spcAft>
                <a:spcPts val="0"/>
              </a:spcAft>
              <a:buSzPts val="1800"/>
              <a:buFont typeface="Lato"/>
              <a:buChar char="●"/>
            </a:pPr>
            <a:r>
              <a:rPr b="1" lang="en-GB" sz="1800">
                <a:latin typeface="Lato"/>
                <a:ea typeface="Lato"/>
                <a:cs typeface="Lato"/>
                <a:sym typeface="Lato"/>
              </a:rPr>
              <a:t>For big purchases (e.g., kitchen refurb) or debt repayment, a personal loan is usually cheaper.</a:t>
            </a:r>
            <a:endParaRPr b="1" sz="1800">
              <a:latin typeface="Lato"/>
              <a:ea typeface="Lato"/>
              <a:cs typeface="Lato"/>
              <a:sym typeface="Lato"/>
            </a:endParaRPr>
          </a:p>
          <a:p>
            <a:pPr indent="-342900" lvl="0" marL="457200" rtl="0" algn="l">
              <a:spcBef>
                <a:spcPts val="1000"/>
              </a:spcBef>
              <a:spcAft>
                <a:spcPts val="1000"/>
              </a:spcAft>
              <a:buSzPts val="1800"/>
              <a:buFont typeface="Lato"/>
              <a:buChar char="●"/>
            </a:pPr>
            <a:r>
              <a:rPr b="1" lang="en-GB" sz="1800">
                <a:latin typeface="Lato"/>
                <a:ea typeface="Lato"/>
                <a:cs typeface="Lato"/>
                <a:sym typeface="Lato"/>
              </a:rPr>
              <a:t>Loans typically have 5-10% interest, while credit cards can charge 25-30%.</a:t>
            </a:r>
            <a:endParaRPr b="1" sz="1800">
              <a:latin typeface="Lato"/>
              <a:ea typeface="Lato"/>
              <a:cs typeface="Lato"/>
              <a:sym typeface="Lato"/>
            </a:endParaRPr>
          </a:p>
        </p:txBody>
      </p:sp>
      <p:pic>
        <p:nvPicPr>
          <p:cNvPr id="309" name="Google Shape;309;g27b76837555_0_0"/>
          <p:cNvPicPr preferRelativeResize="0"/>
          <p:nvPr/>
        </p:nvPicPr>
        <p:blipFill>
          <a:blip r:embed="rId3">
            <a:alphaModFix/>
          </a:blip>
          <a:stretch>
            <a:fillRect/>
          </a:stretch>
        </p:blipFill>
        <p:spPr>
          <a:xfrm>
            <a:off x="3696498" y="3090877"/>
            <a:ext cx="1421650" cy="1421650"/>
          </a:xfrm>
          <a:prstGeom prst="rect">
            <a:avLst/>
          </a:prstGeom>
          <a:noFill/>
          <a:ln cap="flat" cmpd="sng" w="38100">
            <a:solidFill>
              <a:schemeClr val="accent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understand how credit cards work and to assess the benefits and risks of using one</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Explain what a credit card is</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Describe how a credit card works</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Assess the benefits and risks of using a credit card</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114" name="Google Shape;114;p3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115" name="Google Shape;115;p30"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1e443f0f29e_0_313"/>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g1e443f0f29e_0_313"/>
          <p:cNvSpPr txBox="1"/>
          <p:nvPr/>
        </p:nvSpPr>
        <p:spPr>
          <a:xfrm>
            <a:off x="200350" y="1588575"/>
            <a:ext cx="8700000" cy="98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t/>
            </a:r>
            <a:endParaRPr b="0" i="0" sz="1500" u="none" cap="none" strike="noStrike">
              <a:solidFill>
                <a:schemeClr val="accent1"/>
              </a:solidFill>
              <a:latin typeface="Lato"/>
              <a:ea typeface="Lato"/>
              <a:cs typeface="Lato"/>
              <a:sym typeface="Lato"/>
            </a:endParaRPr>
          </a:p>
          <a:p>
            <a:pPr indent="0" lvl="0" marL="45720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200"/>
              <a:buFont typeface="Arial"/>
              <a:buNone/>
            </a:pPr>
            <a:r>
              <a:t/>
            </a:r>
            <a:endParaRPr b="0" i="0" sz="1400" u="none" cap="none" strike="noStrike">
              <a:solidFill>
                <a:schemeClr val="accent1"/>
              </a:solidFill>
              <a:latin typeface="Lato"/>
              <a:ea typeface="Lato"/>
              <a:cs typeface="Lato"/>
              <a:sym typeface="Lato"/>
            </a:endParaRPr>
          </a:p>
        </p:txBody>
      </p:sp>
      <p:sp>
        <p:nvSpPr>
          <p:cNvPr id="323" name="Google Shape;323;g1e443f0f29e_0_313"/>
          <p:cNvSpPr txBox="1"/>
          <p:nvPr/>
        </p:nvSpPr>
        <p:spPr>
          <a:xfrm>
            <a:off x="7251075" y="3273425"/>
            <a:ext cx="1120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Weekly food shop</a:t>
            </a:r>
            <a:endParaRPr b="0" i="0" sz="1400" u="none" cap="none" strike="noStrike">
              <a:solidFill>
                <a:schemeClr val="accent6"/>
              </a:solidFill>
              <a:latin typeface="Arial"/>
              <a:ea typeface="Arial"/>
              <a:cs typeface="Arial"/>
              <a:sym typeface="Arial"/>
            </a:endParaRPr>
          </a:p>
        </p:txBody>
      </p:sp>
      <p:sp>
        <p:nvSpPr>
          <p:cNvPr id="324" name="Google Shape;324;g1e443f0f29e_0_313"/>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25" name="Google Shape;325;g1e443f0f29e_0_313"/>
          <p:cNvSpPr txBox="1"/>
          <p:nvPr/>
        </p:nvSpPr>
        <p:spPr>
          <a:xfrm>
            <a:off x="360363" y="1346750"/>
            <a:ext cx="4721700" cy="6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GB" sz="2700">
                <a:solidFill>
                  <a:schemeClr val="accent1"/>
                </a:solidFill>
                <a:latin typeface="Lato"/>
                <a:ea typeface="Lato"/>
                <a:cs typeface="Lato"/>
                <a:sym typeface="Lato"/>
              </a:rPr>
              <a:t>APR stands for:</a:t>
            </a:r>
            <a:endParaRPr b="1" sz="2100">
              <a:solidFill>
                <a:schemeClr val="accent2"/>
              </a:solidFill>
            </a:endParaRPr>
          </a:p>
        </p:txBody>
      </p:sp>
      <p:sp>
        <p:nvSpPr>
          <p:cNvPr id="326" name="Google Shape;326;g1e443f0f29e_0_313"/>
          <p:cNvSpPr txBox="1"/>
          <p:nvPr/>
        </p:nvSpPr>
        <p:spPr>
          <a:xfrm>
            <a:off x="7521800" y="41682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27" name="Google Shape;327;g1e443f0f29e_0_313"/>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Multiple choice Q1</a:t>
            </a:r>
            <a:endParaRPr b="1" i="0" sz="2900" u="none" cap="none" strike="noStrike">
              <a:solidFill>
                <a:schemeClr val="lt1"/>
              </a:solidFill>
              <a:latin typeface="Lato"/>
              <a:ea typeface="Lato"/>
              <a:cs typeface="Lato"/>
              <a:sym typeface="Lato"/>
            </a:endParaRPr>
          </a:p>
        </p:txBody>
      </p:sp>
      <p:sp>
        <p:nvSpPr>
          <p:cNvPr id="328" name="Google Shape;328;g1e443f0f29e_0_313"/>
          <p:cNvSpPr/>
          <p:nvPr/>
        </p:nvSpPr>
        <p:spPr>
          <a:xfrm>
            <a:off x="2476625"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B. </a:t>
            </a:r>
            <a:r>
              <a:rPr b="1" lang="en-GB" sz="1800">
                <a:solidFill>
                  <a:schemeClr val="lt1"/>
                </a:solidFill>
                <a:latin typeface="Lato"/>
                <a:ea typeface="Lato"/>
                <a:cs typeface="Lato"/>
                <a:sym typeface="Lato"/>
              </a:rPr>
              <a:t>Annual Percentage Rate</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p:txBody>
      </p:sp>
      <p:sp>
        <p:nvSpPr>
          <p:cNvPr id="329" name="Google Shape;329;g1e443f0f29e_0_313"/>
          <p:cNvSpPr/>
          <p:nvPr/>
        </p:nvSpPr>
        <p:spPr>
          <a:xfrm>
            <a:off x="307850"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A. Annual Profit Rate</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p:txBody>
      </p:sp>
      <p:sp>
        <p:nvSpPr>
          <p:cNvPr id="330" name="Google Shape;330;g1e443f0f29e_0_313"/>
          <p:cNvSpPr/>
          <p:nvPr/>
        </p:nvSpPr>
        <p:spPr>
          <a:xfrm>
            <a:off x="6701900"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D</a:t>
            </a:r>
            <a:r>
              <a:rPr b="1" lang="en-GB" sz="1800">
                <a:solidFill>
                  <a:schemeClr val="lt1"/>
                </a:solidFill>
                <a:latin typeface="Lato"/>
                <a:ea typeface="Lato"/>
                <a:cs typeface="Lato"/>
                <a:sym typeface="Lato"/>
              </a:rPr>
              <a:t>.</a:t>
            </a:r>
            <a:r>
              <a:rPr b="1" lang="en-GB" sz="1800">
                <a:solidFill>
                  <a:schemeClr val="lt1"/>
                </a:solidFill>
                <a:latin typeface="Lato"/>
                <a:ea typeface="Lato"/>
                <a:cs typeface="Lato"/>
                <a:sym typeface="Lato"/>
              </a:rPr>
              <a:t> Absolute Percentage Return</a:t>
            </a:r>
            <a:endParaRPr b="1" sz="18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p:txBody>
      </p:sp>
      <p:sp>
        <p:nvSpPr>
          <p:cNvPr id="331" name="Google Shape;331;g1e443f0f29e_0_313"/>
          <p:cNvSpPr txBox="1"/>
          <p:nvPr/>
        </p:nvSpPr>
        <p:spPr>
          <a:xfrm>
            <a:off x="2248250" y="242750"/>
            <a:ext cx="3000000" cy="400200"/>
          </a:xfrm>
          <a:prstGeom prst="rect">
            <a:avLst/>
          </a:prstGeom>
          <a:noFill/>
          <a:ln>
            <a:noFill/>
          </a:ln>
        </p:spPr>
        <p:txBody>
          <a:bodyPr anchorCtr="0" anchor="t" bIns="91425" lIns="91425" spcFirstLastPara="1" rIns="91425" wrap="square" tIns="91425">
            <a:spAutoFit/>
          </a:bodyPr>
          <a:lstStyle/>
          <a:p>
            <a:pPr indent="-228600" lvl="0" marL="0" rtl="0" algn="l">
              <a:lnSpc>
                <a:spcPct val="115000"/>
              </a:lnSpc>
              <a:spcBef>
                <a:spcPts val="1200"/>
              </a:spcBef>
              <a:spcAft>
                <a:spcPts val="1200"/>
              </a:spcAft>
              <a:buNone/>
            </a:pPr>
            <a:r>
              <a:t/>
            </a:r>
            <a:endParaRPr/>
          </a:p>
        </p:txBody>
      </p:sp>
      <p:sp>
        <p:nvSpPr>
          <p:cNvPr id="332" name="Google Shape;332;g1e443f0f29e_0_313"/>
          <p:cNvSpPr/>
          <p:nvPr/>
        </p:nvSpPr>
        <p:spPr>
          <a:xfrm>
            <a:off x="4645400"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C</a:t>
            </a:r>
            <a:r>
              <a:rPr b="1" lang="en-GB" sz="1800">
                <a:solidFill>
                  <a:schemeClr val="lt1"/>
                </a:solidFill>
                <a:latin typeface="Lato"/>
                <a:ea typeface="Lato"/>
                <a:cs typeface="Lato"/>
                <a:sym typeface="Lato"/>
              </a:rPr>
              <a:t>. </a:t>
            </a:r>
            <a:r>
              <a:rPr b="1" lang="en-GB" sz="1800">
                <a:solidFill>
                  <a:schemeClr val="lt1"/>
                </a:solidFill>
                <a:latin typeface="Lato"/>
                <a:ea typeface="Lato"/>
                <a:cs typeface="Lato"/>
                <a:sym typeface="Lato"/>
              </a:rPr>
              <a:t>Accumulated Percentage Rate</a:t>
            </a:r>
            <a:endParaRPr b="1" sz="18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1e443f0f29e_0_346"/>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g1e443f0f29e_0_346"/>
          <p:cNvSpPr txBox="1"/>
          <p:nvPr/>
        </p:nvSpPr>
        <p:spPr>
          <a:xfrm>
            <a:off x="200350" y="1588575"/>
            <a:ext cx="8700000" cy="98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t/>
            </a:r>
            <a:endParaRPr b="0" i="0" sz="1500" u="none" cap="none" strike="noStrike">
              <a:solidFill>
                <a:schemeClr val="accent1"/>
              </a:solidFill>
              <a:latin typeface="Lato"/>
              <a:ea typeface="Lato"/>
              <a:cs typeface="Lato"/>
              <a:sym typeface="Lato"/>
            </a:endParaRPr>
          </a:p>
          <a:p>
            <a:pPr indent="0" lvl="0" marL="45720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200"/>
              <a:buFont typeface="Arial"/>
              <a:buNone/>
            </a:pPr>
            <a:r>
              <a:t/>
            </a:r>
            <a:endParaRPr b="0" i="0" sz="1400" u="none" cap="none" strike="noStrike">
              <a:solidFill>
                <a:schemeClr val="accent1"/>
              </a:solidFill>
              <a:latin typeface="Lato"/>
              <a:ea typeface="Lato"/>
              <a:cs typeface="Lato"/>
              <a:sym typeface="Lato"/>
            </a:endParaRPr>
          </a:p>
        </p:txBody>
      </p:sp>
      <p:sp>
        <p:nvSpPr>
          <p:cNvPr id="339" name="Google Shape;339;g1e443f0f29e_0_346"/>
          <p:cNvSpPr txBox="1"/>
          <p:nvPr/>
        </p:nvSpPr>
        <p:spPr>
          <a:xfrm>
            <a:off x="7251075" y="3273425"/>
            <a:ext cx="1120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Weekly food shop</a:t>
            </a:r>
            <a:endParaRPr b="0" i="0" sz="1400" u="none" cap="none" strike="noStrike">
              <a:solidFill>
                <a:schemeClr val="accent6"/>
              </a:solidFill>
              <a:latin typeface="Arial"/>
              <a:ea typeface="Arial"/>
              <a:cs typeface="Arial"/>
              <a:sym typeface="Arial"/>
            </a:endParaRPr>
          </a:p>
        </p:txBody>
      </p:sp>
      <p:sp>
        <p:nvSpPr>
          <p:cNvPr id="340" name="Google Shape;340;g1e443f0f29e_0_346"/>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41" name="Google Shape;341;g1e443f0f29e_0_346"/>
          <p:cNvSpPr txBox="1"/>
          <p:nvPr/>
        </p:nvSpPr>
        <p:spPr>
          <a:xfrm>
            <a:off x="360363" y="1346750"/>
            <a:ext cx="4721700" cy="6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GB" sz="2700">
                <a:solidFill>
                  <a:schemeClr val="accent1"/>
                </a:solidFill>
                <a:latin typeface="Lato"/>
                <a:ea typeface="Lato"/>
                <a:cs typeface="Lato"/>
                <a:sym typeface="Lato"/>
              </a:rPr>
              <a:t>APR stands for:</a:t>
            </a:r>
            <a:endParaRPr b="1" sz="2100">
              <a:solidFill>
                <a:schemeClr val="accent2"/>
              </a:solidFill>
            </a:endParaRPr>
          </a:p>
        </p:txBody>
      </p:sp>
      <p:sp>
        <p:nvSpPr>
          <p:cNvPr id="342" name="Google Shape;342;g1e443f0f29e_0_346"/>
          <p:cNvSpPr txBox="1"/>
          <p:nvPr/>
        </p:nvSpPr>
        <p:spPr>
          <a:xfrm>
            <a:off x="7521800" y="41682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43" name="Google Shape;343;g1e443f0f29e_0_346"/>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Multiple choice Q1</a:t>
            </a:r>
            <a:endParaRPr b="1" i="0" sz="2900" u="none" cap="none" strike="noStrike">
              <a:solidFill>
                <a:schemeClr val="lt1"/>
              </a:solidFill>
              <a:latin typeface="Lato"/>
              <a:ea typeface="Lato"/>
              <a:cs typeface="Lato"/>
              <a:sym typeface="Lato"/>
            </a:endParaRPr>
          </a:p>
        </p:txBody>
      </p:sp>
      <p:sp>
        <p:nvSpPr>
          <p:cNvPr id="344" name="Google Shape;344;g1e443f0f29e_0_346"/>
          <p:cNvSpPr/>
          <p:nvPr/>
        </p:nvSpPr>
        <p:spPr>
          <a:xfrm>
            <a:off x="2476625" y="2422550"/>
            <a:ext cx="1940400" cy="1201500"/>
          </a:xfrm>
          <a:prstGeom prst="roundRect">
            <a:avLst>
              <a:gd fmla="val 16667" name="adj"/>
            </a:avLst>
          </a:prstGeom>
          <a:solidFill>
            <a:srgbClr val="00FF00"/>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dk1"/>
                </a:solidFill>
                <a:latin typeface="Lato"/>
                <a:ea typeface="Lato"/>
                <a:cs typeface="Lato"/>
                <a:sym typeface="Lato"/>
              </a:rPr>
              <a:t>B. Annual Percentage Rate</a:t>
            </a:r>
            <a:endParaRPr b="1" sz="1800">
              <a:solidFill>
                <a:schemeClr val="dk1"/>
              </a:solidFill>
              <a:latin typeface="Lato"/>
              <a:ea typeface="Lato"/>
              <a:cs typeface="Lato"/>
              <a:sym typeface="Lato"/>
            </a:endParaRPr>
          </a:p>
          <a:p>
            <a:pPr indent="0" lvl="0" marL="0" rtl="0" algn="ctr">
              <a:spcBef>
                <a:spcPts val="1200"/>
              </a:spcBef>
              <a:spcAft>
                <a:spcPts val="0"/>
              </a:spcAft>
              <a:buNone/>
            </a:pPr>
            <a:r>
              <a:t/>
            </a:r>
            <a:endParaRPr b="1" sz="1800">
              <a:solidFill>
                <a:schemeClr val="dk1"/>
              </a:solidFill>
              <a:latin typeface="Lato"/>
              <a:ea typeface="Lato"/>
              <a:cs typeface="Lato"/>
              <a:sym typeface="Lato"/>
            </a:endParaRPr>
          </a:p>
          <a:p>
            <a:pPr indent="0" lvl="0" marL="0" rtl="0" algn="ctr">
              <a:spcBef>
                <a:spcPts val="0"/>
              </a:spcBef>
              <a:spcAft>
                <a:spcPts val="0"/>
              </a:spcAft>
              <a:buNone/>
            </a:pPr>
            <a:r>
              <a:t/>
            </a:r>
            <a:endParaRPr b="1" sz="1800">
              <a:solidFill>
                <a:schemeClr val="dk1"/>
              </a:solidFill>
              <a:latin typeface="Lato"/>
              <a:ea typeface="Lato"/>
              <a:cs typeface="Lato"/>
              <a:sym typeface="Lato"/>
            </a:endParaRPr>
          </a:p>
        </p:txBody>
      </p:sp>
      <p:sp>
        <p:nvSpPr>
          <p:cNvPr id="345" name="Google Shape;345;g1e443f0f29e_0_346"/>
          <p:cNvSpPr/>
          <p:nvPr/>
        </p:nvSpPr>
        <p:spPr>
          <a:xfrm>
            <a:off x="307850"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A. </a:t>
            </a:r>
            <a:r>
              <a:rPr b="1" lang="en-GB" sz="1800">
                <a:solidFill>
                  <a:schemeClr val="lt1"/>
                </a:solidFill>
                <a:latin typeface="Lato"/>
                <a:ea typeface="Lato"/>
                <a:cs typeface="Lato"/>
                <a:sym typeface="Lato"/>
              </a:rPr>
              <a:t>Annual Profit Rate</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p:txBody>
      </p:sp>
      <p:sp>
        <p:nvSpPr>
          <p:cNvPr id="346" name="Google Shape;346;g1e443f0f29e_0_346"/>
          <p:cNvSpPr/>
          <p:nvPr/>
        </p:nvSpPr>
        <p:spPr>
          <a:xfrm>
            <a:off x="6701900"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D. Absolute Percentage Return</a:t>
            </a:r>
            <a:endParaRPr b="1" sz="18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p:txBody>
      </p:sp>
      <p:sp>
        <p:nvSpPr>
          <p:cNvPr id="347" name="Google Shape;347;g1e443f0f29e_0_346"/>
          <p:cNvSpPr/>
          <p:nvPr/>
        </p:nvSpPr>
        <p:spPr>
          <a:xfrm>
            <a:off x="4645400" y="2422550"/>
            <a:ext cx="1940400" cy="12015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800">
                <a:solidFill>
                  <a:schemeClr val="lt1"/>
                </a:solidFill>
                <a:latin typeface="Lato"/>
                <a:ea typeface="Lato"/>
                <a:cs typeface="Lato"/>
                <a:sym typeface="Lato"/>
              </a:rPr>
              <a:t>C. Accumulated Percentage Rate</a:t>
            </a:r>
            <a:endParaRPr b="1" sz="18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1e443f0f29e_0_362"/>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1e443f0f29e_0_362"/>
          <p:cNvSpPr txBox="1"/>
          <p:nvPr/>
        </p:nvSpPr>
        <p:spPr>
          <a:xfrm>
            <a:off x="200350" y="1588575"/>
            <a:ext cx="8700000" cy="98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t/>
            </a:r>
            <a:endParaRPr b="0" i="0" sz="1500" u="none" cap="none" strike="noStrike">
              <a:solidFill>
                <a:schemeClr val="accent1"/>
              </a:solidFill>
              <a:latin typeface="Lato"/>
              <a:ea typeface="Lato"/>
              <a:cs typeface="Lato"/>
              <a:sym typeface="Lato"/>
            </a:endParaRPr>
          </a:p>
          <a:p>
            <a:pPr indent="0" lvl="0" marL="45720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200"/>
              <a:buFont typeface="Arial"/>
              <a:buNone/>
            </a:pPr>
            <a:r>
              <a:t/>
            </a:r>
            <a:endParaRPr b="0" i="0" sz="1400" u="none" cap="none" strike="noStrike">
              <a:solidFill>
                <a:schemeClr val="accent1"/>
              </a:solidFill>
              <a:latin typeface="Lato"/>
              <a:ea typeface="Lato"/>
              <a:cs typeface="Lato"/>
              <a:sym typeface="Lato"/>
            </a:endParaRPr>
          </a:p>
        </p:txBody>
      </p:sp>
      <p:sp>
        <p:nvSpPr>
          <p:cNvPr id="354" name="Google Shape;354;g1e443f0f29e_0_362"/>
          <p:cNvSpPr txBox="1"/>
          <p:nvPr/>
        </p:nvSpPr>
        <p:spPr>
          <a:xfrm>
            <a:off x="7251075" y="3273425"/>
            <a:ext cx="1120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Weekly food shop</a:t>
            </a:r>
            <a:endParaRPr b="0" i="0" sz="1400" u="none" cap="none" strike="noStrike">
              <a:solidFill>
                <a:schemeClr val="accent6"/>
              </a:solidFill>
              <a:latin typeface="Arial"/>
              <a:ea typeface="Arial"/>
              <a:cs typeface="Arial"/>
              <a:sym typeface="Arial"/>
            </a:endParaRPr>
          </a:p>
        </p:txBody>
      </p:sp>
      <p:sp>
        <p:nvSpPr>
          <p:cNvPr id="355" name="Google Shape;355;g1e443f0f29e_0_362"/>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56" name="Google Shape;356;g1e443f0f29e_0_362"/>
          <p:cNvSpPr txBox="1"/>
          <p:nvPr/>
        </p:nvSpPr>
        <p:spPr>
          <a:xfrm>
            <a:off x="7521800" y="41682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57" name="Google Shape;357;g1e443f0f29e_0_362"/>
          <p:cNvSpPr txBox="1"/>
          <p:nvPr/>
        </p:nvSpPr>
        <p:spPr>
          <a:xfrm>
            <a:off x="360384" y="1270550"/>
            <a:ext cx="8235000" cy="2143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400">
                <a:solidFill>
                  <a:schemeClr val="accent1"/>
                </a:solidFill>
                <a:latin typeface="Lato"/>
                <a:ea typeface="Lato"/>
                <a:cs typeface="Lato"/>
                <a:sym typeface="Lato"/>
              </a:rPr>
              <a:t>The credit card holder should repay the bank or financial institution that issued the credit card:</a:t>
            </a:r>
            <a:endParaRPr b="1" sz="2400">
              <a:solidFill>
                <a:schemeClr val="accent1"/>
              </a:solidFill>
              <a:latin typeface="Lato"/>
              <a:ea typeface="Lato"/>
              <a:cs typeface="Lato"/>
              <a:sym typeface="Lato"/>
            </a:endParaRPr>
          </a:p>
          <a:p>
            <a:pPr indent="0" lvl="0" marL="0" rtl="0" algn="l">
              <a:lnSpc>
                <a:spcPct val="115000"/>
              </a:lnSpc>
              <a:spcBef>
                <a:spcPts val="1200"/>
              </a:spcBef>
              <a:spcAft>
                <a:spcPts val="0"/>
              </a:spcAft>
              <a:buNone/>
            </a:pPr>
            <a:r>
              <a:t/>
            </a:r>
            <a:endParaRPr b="1" sz="2700">
              <a:solidFill>
                <a:schemeClr val="accent1"/>
              </a:solidFill>
              <a:latin typeface="Lato"/>
              <a:ea typeface="Lato"/>
              <a:cs typeface="Lato"/>
              <a:sym typeface="Lato"/>
            </a:endParaRPr>
          </a:p>
          <a:p>
            <a:pPr indent="0" lvl="0" marL="0" marR="0" rtl="0" algn="ctr">
              <a:lnSpc>
                <a:spcPct val="100000"/>
              </a:lnSpc>
              <a:spcBef>
                <a:spcPts val="1200"/>
              </a:spcBef>
              <a:spcAft>
                <a:spcPts val="0"/>
              </a:spcAft>
              <a:buClr>
                <a:srgbClr val="000000"/>
              </a:buClr>
              <a:buSzPts val="2100"/>
              <a:buFont typeface="Arial"/>
              <a:buNone/>
            </a:pPr>
            <a:r>
              <a:t/>
            </a:r>
            <a:endParaRPr b="1" sz="2100">
              <a:solidFill>
                <a:schemeClr val="accent1"/>
              </a:solidFill>
              <a:latin typeface="Lato"/>
              <a:ea typeface="Lato"/>
              <a:cs typeface="Lato"/>
              <a:sym typeface="Lato"/>
            </a:endParaRPr>
          </a:p>
        </p:txBody>
      </p:sp>
      <p:sp>
        <p:nvSpPr>
          <p:cNvPr id="358" name="Google Shape;358;g1e443f0f29e_0_362"/>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Multiple choice Q2</a:t>
            </a:r>
            <a:endParaRPr b="1" i="0" sz="2900" u="none" cap="none" strike="noStrike">
              <a:solidFill>
                <a:schemeClr val="lt1"/>
              </a:solidFill>
              <a:latin typeface="Lato"/>
              <a:ea typeface="Lato"/>
              <a:cs typeface="Lato"/>
              <a:sym typeface="Lato"/>
            </a:endParaRPr>
          </a:p>
        </p:txBody>
      </p:sp>
      <p:sp>
        <p:nvSpPr>
          <p:cNvPr id="359" name="Google Shape;359;g1e443f0f29e_0_362"/>
          <p:cNvSpPr/>
          <p:nvPr/>
        </p:nvSpPr>
        <p:spPr>
          <a:xfrm>
            <a:off x="2476625"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600">
                <a:solidFill>
                  <a:schemeClr val="lt1"/>
                </a:solidFill>
                <a:latin typeface="Lato"/>
                <a:ea typeface="Lato"/>
                <a:cs typeface="Lato"/>
                <a:sym typeface="Lato"/>
              </a:rPr>
              <a:t>     </a:t>
            </a:r>
            <a:r>
              <a:rPr b="1" lang="en-GB" sz="1600">
                <a:solidFill>
                  <a:schemeClr val="lt1"/>
                </a:solidFill>
                <a:latin typeface="Lato"/>
                <a:ea typeface="Lato"/>
                <a:cs typeface="Lato"/>
                <a:sym typeface="Lato"/>
              </a:rPr>
              <a:t>B.  A minimum flat rate of £5 per month</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0"/>
              </a:spcBef>
              <a:spcAft>
                <a:spcPts val="0"/>
              </a:spcAft>
              <a:buNone/>
            </a:pPr>
            <a:r>
              <a:t/>
            </a:r>
            <a:endParaRPr b="1" sz="1600">
              <a:solidFill>
                <a:schemeClr val="lt1"/>
              </a:solidFill>
              <a:latin typeface="Lato"/>
              <a:ea typeface="Lato"/>
              <a:cs typeface="Lato"/>
              <a:sym typeface="Lato"/>
            </a:endParaRPr>
          </a:p>
        </p:txBody>
      </p:sp>
      <p:sp>
        <p:nvSpPr>
          <p:cNvPr id="360" name="Google Shape;360;g1e443f0f29e_0_362"/>
          <p:cNvSpPr/>
          <p:nvPr/>
        </p:nvSpPr>
        <p:spPr>
          <a:xfrm>
            <a:off x="307850"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600">
                <a:solidFill>
                  <a:schemeClr val="lt1"/>
                </a:solidFill>
                <a:latin typeface="Lato"/>
                <a:ea typeface="Lato"/>
                <a:cs typeface="Lato"/>
                <a:sym typeface="Lato"/>
              </a:rPr>
              <a:t>A. As little or as much as they like every month</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p:txBody>
      </p:sp>
      <p:sp>
        <p:nvSpPr>
          <p:cNvPr id="361" name="Google Shape;361;g1e443f0f29e_0_362"/>
          <p:cNvSpPr/>
          <p:nvPr/>
        </p:nvSpPr>
        <p:spPr>
          <a:xfrm>
            <a:off x="6701900"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600">
                <a:solidFill>
                  <a:schemeClr val="lt1"/>
                </a:solidFill>
                <a:latin typeface="Lato"/>
                <a:ea typeface="Lato"/>
                <a:cs typeface="Lato"/>
                <a:sym typeface="Lato"/>
              </a:rPr>
              <a:t>      </a:t>
            </a:r>
            <a:r>
              <a:rPr b="1" lang="en-GB" sz="1600">
                <a:solidFill>
                  <a:schemeClr val="lt1"/>
                </a:solidFill>
                <a:latin typeface="Lato"/>
                <a:ea typeface="Lato"/>
                <a:cs typeface="Lato"/>
                <a:sym typeface="Lato"/>
              </a:rPr>
              <a:t>D.  25% of the total amount they owe the lender</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0"/>
              </a:spcBef>
              <a:spcAft>
                <a:spcPts val="0"/>
              </a:spcAft>
              <a:buNone/>
            </a:pPr>
            <a:r>
              <a:t/>
            </a:r>
            <a:endParaRPr b="1" sz="1600">
              <a:solidFill>
                <a:schemeClr val="lt1"/>
              </a:solidFill>
              <a:latin typeface="Lato"/>
              <a:ea typeface="Lato"/>
              <a:cs typeface="Lato"/>
              <a:sym typeface="Lato"/>
            </a:endParaRPr>
          </a:p>
        </p:txBody>
      </p:sp>
      <p:sp>
        <p:nvSpPr>
          <p:cNvPr id="362" name="Google Shape;362;g1e443f0f29e_0_362"/>
          <p:cNvSpPr/>
          <p:nvPr/>
        </p:nvSpPr>
        <p:spPr>
          <a:xfrm>
            <a:off x="4645400"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600">
                <a:solidFill>
                  <a:schemeClr val="lt1"/>
                </a:solidFill>
                <a:latin typeface="Lato"/>
                <a:ea typeface="Lato"/>
                <a:cs typeface="Lato"/>
                <a:sym typeface="Lato"/>
              </a:rPr>
              <a:t>     </a:t>
            </a:r>
            <a:r>
              <a:rPr b="1" lang="en-GB" sz="1600">
                <a:solidFill>
                  <a:schemeClr val="lt1"/>
                </a:solidFill>
                <a:latin typeface="Lato"/>
                <a:ea typeface="Lato"/>
                <a:cs typeface="Lato"/>
                <a:sym typeface="Lato"/>
              </a:rPr>
              <a:t>C. The minimum percentage or minimum amount required by the lender</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0"/>
              </a:spcBef>
              <a:spcAft>
                <a:spcPts val="0"/>
              </a:spcAft>
              <a:buNone/>
            </a:pPr>
            <a:r>
              <a:t/>
            </a:r>
            <a:endParaRPr b="1" sz="1600">
              <a:solidFill>
                <a:schemeClr val="lt1"/>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1e443f0f29e_0_378"/>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g1e443f0f29e_0_378"/>
          <p:cNvSpPr txBox="1"/>
          <p:nvPr/>
        </p:nvSpPr>
        <p:spPr>
          <a:xfrm>
            <a:off x="200350" y="1588575"/>
            <a:ext cx="8700000" cy="98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t/>
            </a:r>
            <a:endParaRPr b="0" i="0" sz="1500" u="none" cap="none" strike="noStrike">
              <a:solidFill>
                <a:schemeClr val="accent1"/>
              </a:solidFill>
              <a:latin typeface="Lato"/>
              <a:ea typeface="Lato"/>
              <a:cs typeface="Lato"/>
              <a:sym typeface="Lato"/>
            </a:endParaRPr>
          </a:p>
          <a:p>
            <a:pPr indent="0" lvl="0" marL="45720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200"/>
              <a:buFont typeface="Arial"/>
              <a:buNone/>
            </a:pPr>
            <a:r>
              <a:t/>
            </a:r>
            <a:endParaRPr b="0" i="0" sz="1400" u="none" cap="none" strike="noStrike">
              <a:solidFill>
                <a:schemeClr val="accent1"/>
              </a:solidFill>
              <a:latin typeface="Lato"/>
              <a:ea typeface="Lato"/>
              <a:cs typeface="Lato"/>
              <a:sym typeface="Lato"/>
            </a:endParaRPr>
          </a:p>
        </p:txBody>
      </p:sp>
      <p:sp>
        <p:nvSpPr>
          <p:cNvPr id="369" name="Google Shape;369;g1e443f0f29e_0_378"/>
          <p:cNvSpPr txBox="1"/>
          <p:nvPr/>
        </p:nvSpPr>
        <p:spPr>
          <a:xfrm>
            <a:off x="7251075" y="3273425"/>
            <a:ext cx="1120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Weekly food shop</a:t>
            </a:r>
            <a:endParaRPr b="0" i="0" sz="1400" u="none" cap="none" strike="noStrike">
              <a:solidFill>
                <a:schemeClr val="accent6"/>
              </a:solidFill>
              <a:latin typeface="Arial"/>
              <a:ea typeface="Arial"/>
              <a:cs typeface="Arial"/>
              <a:sym typeface="Arial"/>
            </a:endParaRPr>
          </a:p>
        </p:txBody>
      </p:sp>
      <p:sp>
        <p:nvSpPr>
          <p:cNvPr id="370" name="Google Shape;370;g1e443f0f29e_0_378"/>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71" name="Google Shape;371;g1e443f0f29e_0_378"/>
          <p:cNvSpPr txBox="1"/>
          <p:nvPr/>
        </p:nvSpPr>
        <p:spPr>
          <a:xfrm>
            <a:off x="7521800" y="41682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72" name="Google Shape;372;g1e443f0f29e_0_378"/>
          <p:cNvSpPr txBox="1"/>
          <p:nvPr/>
        </p:nvSpPr>
        <p:spPr>
          <a:xfrm>
            <a:off x="360384" y="1270550"/>
            <a:ext cx="8235000" cy="272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400">
                <a:solidFill>
                  <a:schemeClr val="accent1"/>
                </a:solidFill>
                <a:latin typeface="Lato"/>
                <a:ea typeface="Lato"/>
                <a:cs typeface="Lato"/>
                <a:sym typeface="Lato"/>
              </a:rPr>
              <a:t>The credit card holder should repay the bank or financial institution that issued the credit card:</a:t>
            </a:r>
            <a:endParaRPr b="1" sz="2400">
              <a:solidFill>
                <a:schemeClr val="accent1"/>
              </a:solidFill>
              <a:latin typeface="Lato"/>
              <a:ea typeface="Lato"/>
              <a:cs typeface="Lato"/>
              <a:sym typeface="Lato"/>
            </a:endParaRPr>
          </a:p>
          <a:p>
            <a:pPr indent="0" lvl="0" marL="0" rtl="0" algn="l">
              <a:lnSpc>
                <a:spcPct val="115000"/>
              </a:lnSpc>
              <a:spcBef>
                <a:spcPts val="1200"/>
              </a:spcBef>
              <a:spcAft>
                <a:spcPts val="0"/>
              </a:spcAft>
              <a:buNone/>
            </a:pPr>
            <a:r>
              <a:t/>
            </a:r>
            <a:endParaRPr b="1" sz="2400">
              <a:solidFill>
                <a:schemeClr val="accent1"/>
              </a:solidFill>
              <a:latin typeface="Lato"/>
              <a:ea typeface="Lato"/>
              <a:cs typeface="Lato"/>
              <a:sym typeface="Lato"/>
            </a:endParaRPr>
          </a:p>
          <a:p>
            <a:pPr indent="0" lvl="0" marL="0" rtl="0" algn="l">
              <a:lnSpc>
                <a:spcPct val="115000"/>
              </a:lnSpc>
              <a:spcBef>
                <a:spcPts val="1200"/>
              </a:spcBef>
              <a:spcAft>
                <a:spcPts val="0"/>
              </a:spcAft>
              <a:buNone/>
            </a:pPr>
            <a:r>
              <a:t/>
            </a:r>
            <a:endParaRPr b="1" sz="2700">
              <a:solidFill>
                <a:schemeClr val="accent1"/>
              </a:solidFill>
              <a:latin typeface="Lato"/>
              <a:ea typeface="Lato"/>
              <a:cs typeface="Lato"/>
              <a:sym typeface="Lato"/>
            </a:endParaRPr>
          </a:p>
          <a:p>
            <a:pPr indent="0" lvl="0" marL="0" marR="0" rtl="0" algn="ctr">
              <a:lnSpc>
                <a:spcPct val="100000"/>
              </a:lnSpc>
              <a:spcBef>
                <a:spcPts val="1200"/>
              </a:spcBef>
              <a:spcAft>
                <a:spcPts val="0"/>
              </a:spcAft>
              <a:buClr>
                <a:srgbClr val="000000"/>
              </a:buClr>
              <a:buSzPts val="2100"/>
              <a:buFont typeface="Arial"/>
              <a:buNone/>
            </a:pPr>
            <a:r>
              <a:t/>
            </a:r>
            <a:endParaRPr b="1" sz="2100">
              <a:solidFill>
                <a:schemeClr val="accent1"/>
              </a:solidFill>
              <a:latin typeface="Lato"/>
              <a:ea typeface="Lato"/>
              <a:cs typeface="Lato"/>
              <a:sym typeface="Lato"/>
            </a:endParaRPr>
          </a:p>
        </p:txBody>
      </p:sp>
      <p:sp>
        <p:nvSpPr>
          <p:cNvPr id="373" name="Google Shape;373;g1e443f0f29e_0_378"/>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Multiple choice Q2</a:t>
            </a:r>
            <a:endParaRPr b="1" i="0" sz="2900" u="none" cap="none" strike="noStrike">
              <a:solidFill>
                <a:schemeClr val="lt1"/>
              </a:solidFill>
              <a:latin typeface="Lato"/>
              <a:ea typeface="Lato"/>
              <a:cs typeface="Lato"/>
              <a:sym typeface="Lato"/>
            </a:endParaRPr>
          </a:p>
        </p:txBody>
      </p:sp>
      <p:sp>
        <p:nvSpPr>
          <p:cNvPr id="374" name="Google Shape;374;g1e443f0f29e_0_378"/>
          <p:cNvSpPr/>
          <p:nvPr/>
        </p:nvSpPr>
        <p:spPr>
          <a:xfrm>
            <a:off x="2476625"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600">
                <a:solidFill>
                  <a:schemeClr val="lt1"/>
                </a:solidFill>
                <a:latin typeface="Lato"/>
                <a:ea typeface="Lato"/>
                <a:cs typeface="Lato"/>
                <a:sym typeface="Lato"/>
              </a:rPr>
              <a:t>     B.  A minimum flat rate of £5 per month</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0"/>
              </a:spcBef>
              <a:spcAft>
                <a:spcPts val="0"/>
              </a:spcAft>
              <a:buNone/>
            </a:pPr>
            <a:r>
              <a:t/>
            </a:r>
            <a:endParaRPr b="1" sz="1600">
              <a:solidFill>
                <a:schemeClr val="lt1"/>
              </a:solidFill>
              <a:latin typeface="Lato"/>
              <a:ea typeface="Lato"/>
              <a:cs typeface="Lato"/>
              <a:sym typeface="Lato"/>
            </a:endParaRPr>
          </a:p>
        </p:txBody>
      </p:sp>
      <p:sp>
        <p:nvSpPr>
          <p:cNvPr id="375" name="Google Shape;375;g1e443f0f29e_0_378"/>
          <p:cNvSpPr/>
          <p:nvPr/>
        </p:nvSpPr>
        <p:spPr>
          <a:xfrm>
            <a:off x="6701900"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600">
                <a:solidFill>
                  <a:schemeClr val="lt1"/>
                </a:solidFill>
                <a:latin typeface="Lato"/>
                <a:ea typeface="Lato"/>
                <a:cs typeface="Lato"/>
                <a:sym typeface="Lato"/>
              </a:rPr>
              <a:t>      D.  25% of the total amount they owe the lender</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0"/>
              </a:spcBef>
              <a:spcAft>
                <a:spcPts val="0"/>
              </a:spcAft>
              <a:buNone/>
            </a:pPr>
            <a:r>
              <a:t/>
            </a:r>
            <a:endParaRPr b="1" sz="1600">
              <a:solidFill>
                <a:schemeClr val="lt1"/>
              </a:solidFill>
              <a:latin typeface="Lato"/>
              <a:ea typeface="Lato"/>
              <a:cs typeface="Lato"/>
              <a:sym typeface="Lato"/>
            </a:endParaRPr>
          </a:p>
        </p:txBody>
      </p:sp>
      <p:sp>
        <p:nvSpPr>
          <p:cNvPr id="376" name="Google Shape;376;g1e443f0f29e_0_378"/>
          <p:cNvSpPr/>
          <p:nvPr/>
        </p:nvSpPr>
        <p:spPr>
          <a:xfrm>
            <a:off x="4645400" y="2422550"/>
            <a:ext cx="1940400" cy="1636200"/>
          </a:xfrm>
          <a:prstGeom prst="roundRect">
            <a:avLst>
              <a:gd fmla="val 16667" name="adj"/>
            </a:avLst>
          </a:prstGeom>
          <a:solidFill>
            <a:srgbClr val="00FF00"/>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600">
                <a:solidFill>
                  <a:schemeClr val="dk1"/>
                </a:solidFill>
                <a:latin typeface="Lato"/>
                <a:ea typeface="Lato"/>
                <a:cs typeface="Lato"/>
                <a:sym typeface="Lato"/>
              </a:rPr>
              <a:t>     C. The minimum percentage or minimum amount required by the lender</a:t>
            </a:r>
            <a:endParaRPr b="1" sz="1600">
              <a:solidFill>
                <a:schemeClr val="dk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dk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dk1"/>
              </a:solidFill>
              <a:latin typeface="Lato"/>
              <a:ea typeface="Lato"/>
              <a:cs typeface="Lato"/>
              <a:sym typeface="Lato"/>
            </a:endParaRPr>
          </a:p>
          <a:p>
            <a:pPr indent="0" lvl="0" marL="0" rtl="0" algn="ctr">
              <a:spcBef>
                <a:spcPts val="1200"/>
              </a:spcBef>
              <a:spcAft>
                <a:spcPts val="0"/>
              </a:spcAft>
              <a:buNone/>
            </a:pPr>
            <a:r>
              <a:t/>
            </a:r>
            <a:endParaRPr b="1" sz="1600">
              <a:solidFill>
                <a:schemeClr val="dk1"/>
              </a:solidFill>
              <a:latin typeface="Lato"/>
              <a:ea typeface="Lato"/>
              <a:cs typeface="Lato"/>
              <a:sym typeface="Lato"/>
            </a:endParaRPr>
          </a:p>
          <a:p>
            <a:pPr indent="0" lvl="0" marL="0" rtl="0" algn="ctr">
              <a:spcBef>
                <a:spcPts val="0"/>
              </a:spcBef>
              <a:spcAft>
                <a:spcPts val="0"/>
              </a:spcAft>
              <a:buNone/>
            </a:pPr>
            <a:r>
              <a:t/>
            </a:r>
            <a:endParaRPr b="1" sz="1600">
              <a:solidFill>
                <a:schemeClr val="dk1"/>
              </a:solidFill>
              <a:latin typeface="Lato"/>
              <a:ea typeface="Lato"/>
              <a:cs typeface="Lato"/>
              <a:sym typeface="Lato"/>
            </a:endParaRPr>
          </a:p>
        </p:txBody>
      </p:sp>
      <p:sp>
        <p:nvSpPr>
          <p:cNvPr id="377" name="Google Shape;377;g1e443f0f29e_0_378"/>
          <p:cNvSpPr/>
          <p:nvPr/>
        </p:nvSpPr>
        <p:spPr>
          <a:xfrm>
            <a:off x="307850" y="2422550"/>
            <a:ext cx="1940400" cy="16362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600">
                <a:solidFill>
                  <a:schemeClr val="lt1"/>
                </a:solidFill>
                <a:latin typeface="Lato"/>
                <a:ea typeface="Lato"/>
                <a:cs typeface="Lato"/>
                <a:sym typeface="Lato"/>
              </a:rPr>
              <a:t>A. As little or as much as they like every month</a:t>
            </a:r>
            <a:endParaRPr b="1" sz="16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600">
              <a:solidFill>
                <a:schemeClr val="lt1"/>
              </a:solidFill>
              <a:latin typeface="Lato"/>
              <a:ea typeface="Lato"/>
              <a:cs typeface="Lato"/>
              <a:sym typeface="Lato"/>
            </a:endParaRPr>
          </a:p>
          <a:p>
            <a:pPr indent="0" lvl="0" marL="0" rtl="0" algn="ctr">
              <a:spcBef>
                <a:spcPts val="1200"/>
              </a:spcBef>
              <a:spcAft>
                <a:spcPts val="0"/>
              </a:spcAft>
              <a:buNone/>
            </a:pPr>
            <a:r>
              <a:t/>
            </a:r>
            <a:endParaRPr b="1" sz="1600">
              <a:solidFill>
                <a:schemeClr val="lt1"/>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1e443f0f29e_0_394"/>
          <p:cNvSpPr txBox="1"/>
          <p:nvPr/>
        </p:nvSpPr>
        <p:spPr>
          <a:xfrm>
            <a:off x="360384" y="1270550"/>
            <a:ext cx="8235000" cy="97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GB" sz="2400">
                <a:solidFill>
                  <a:schemeClr val="accent1"/>
                </a:solidFill>
                <a:latin typeface="Lato"/>
                <a:ea typeface="Lato"/>
                <a:cs typeface="Lato"/>
                <a:sym typeface="Lato"/>
              </a:rPr>
              <a:t>Using a credit card responsibly and managing repayments on time can:</a:t>
            </a:r>
            <a:endParaRPr b="1" sz="2100">
              <a:solidFill>
                <a:schemeClr val="accent1"/>
              </a:solidFill>
              <a:latin typeface="Lato"/>
              <a:ea typeface="Lato"/>
              <a:cs typeface="Lato"/>
              <a:sym typeface="Lato"/>
            </a:endParaRPr>
          </a:p>
        </p:txBody>
      </p:sp>
      <p:sp>
        <p:nvSpPr>
          <p:cNvPr id="383" name="Google Shape;383;g1e443f0f29e_0_394"/>
          <p:cNvSpPr/>
          <p:nvPr/>
        </p:nvSpPr>
        <p:spPr>
          <a:xfrm>
            <a:off x="436575" y="2422550"/>
            <a:ext cx="2343600" cy="18477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GB" sz="1500">
                <a:solidFill>
                  <a:schemeClr val="lt1"/>
                </a:solidFill>
                <a:latin typeface="Lato"/>
                <a:ea typeface="Lato"/>
                <a:cs typeface="Lato"/>
                <a:sym typeface="Lato"/>
              </a:rPr>
              <a:t>A. Help to build a person’s credit score, which makes it easier to borrow further money for a loan or mortgage</a:t>
            </a:r>
            <a:endParaRPr b="1" sz="1800">
              <a:solidFill>
                <a:schemeClr val="lt1"/>
              </a:solidFill>
              <a:latin typeface="Lato"/>
              <a:ea typeface="Lato"/>
              <a:cs typeface="Lato"/>
              <a:sym typeface="Lato"/>
            </a:endParaRPr>
          </a:p>
        </p:txBody>
      </p:sp>
      <p:sp>
        <p:nvSpPr>
          <p:cNvPr id="384" name="Google Shape;384;g1e443f0f29e_0_394"/>
          <p:cNvSpPr/>
          <p:nvPr/>
        </p:nvSpPr>
        <p:spPr>
          <a:xfrm>
            <a:off x="3185502" y="2422550"/>
            <a:ext cx="2343600" cy="18117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1200"/>
              </a:spcAft>
              <a:buNone/>
            </a:pPr>
            <a:r>
              <a:rPr b="1" lang="en-GB" sz="1800">
                <a:solidFill>
                  <a:schemeClr val="lt1"/>
                </a:solidFill>
                <a:latin typeface="Lato"/>
                <a:ea typeface="Lato"/>
                <a:cs typeface="Lato"/>
                <a:sym typeface="Lato"/>
              </a:rPr>
              <a:t>     </a:t>
            </a:r>
            <a:r>
              <a:rPr b="1" lang="en-GB" sz="1500">
                <a:solidFill>
                  <a:schemeClr val="lt1"/>
                </a:solidFill>
                <a:latin typeface="Lato"/>
                <a:ea typeface="Lato"/>
                <a:cs typeface="Lato"/>
                <a:sym typeface="Lato"/>
              </a:rPr>
              <a:t>B. Help a person afford to buy even more goods and services that they might not be able to fund from their salary</a:t>
            </a:r>
            <a:endParaRPr b="1" sz="1800">
              <a:solidFill>
                <a:schemeClr val="lt1"/>
              </a:solidFill>
              <a:latin typeface="Lato"/>
              <a:ea typeface="Lato"/>
              <a:cs typeface="Lato"/>
              <a:sym typeface="Lato"/>
            </a:endParaRPr>
          </a:p>
        </p:txBody>
      </p:sp>
      <p:sp>
        <p:nvSpPr>
          <p:cNvPr id="385" name="Google Shape;385;g1e443f0f29e_0_394"/>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Multiple choice Q3</a:t>
            </a:r>
            <a:endParaRPr b="1" i="0" sz="2900" u="none" cap="none" strike="noStrike">
              <a:solidFill>
                <a:schemeClr val="lt1"/>
              </a:solidFill>
              <a:latin typeface="Lato"/>
              <a:ea typeface="Lato"/>
              <a:cs typeface="Lato"/>
              <a:sym typeface="Lato"/>
            </a:endParaRPr>
          </a:p>
        </p:txBody>
      </p:sp>
      <p:sp>
        <p:nvSpPr>
          <p:cNvPr id="386" name="Google Shape;386;g1e443f0f29e_0_394"/>
          <p:cNvSpPr/>
          <p:nvPr/>
        </p:nvSpPr>
        <p:spPr>
          <a:xfrm>
            <a:off x="6002625" y="2422550"/>
            <a:ext cx="2197800" cy="18117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1200"/>
              </a:spcAft>
              <a:buNone/>
            </a:pPr>
            <a:r>
              <a:rPr b="1" lang="en-GB" sz="1500">
                <a:solidFill>
                  <a:schemeClr val="lt1"/>
                </a:solidFill>
                <a:latin typeface="Lato"/>
                <a:ea typeface="Lato"/>
                <a:cs typeface="Lato"/>
                <a:sym typeface="Lato"/>
              </a:rPr>
              <a:t>     C. Damage a person’s credit score, as they should only be borrowing money they actually have in their bank account</a:t>
            </a:r>
            <a:endParaRPr b="1" sz="1800">
              <a:solidFill>
                <a:schemeClr val="lt1"/>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1e443f0f29e_0_410"/>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1e443f0f29e_0_410"/>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393" name="Google Shape;393;g1e443f0f29e_0_410"/>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Multiple choice Q3</a:t>
            </a:r>
            <a:endParaRPr b="1" i="0" sz="2900" u="none" cap="none" strike="noStrike">
              <a:solidFill>
                <a:schemeClr val="lt1"/>
              </a:solidFill>
              <a:latin typeface="Lato"/>
              <a:ea typeface="Lato"/>
              <a:cs typeface="Lato"/>
              <a:sym typeface="Lato"/>
            </a:endParaRPr>
          </a:p>
        </p:txBody>
      </p:sp>
      <p:sp>
        <p:nvSpPr>
          <p:cNvPr id="394" name="Google Shape;394;g1e443f0f29e_0_410"/>
          <p:cNvSpPr/>
          <p:nvPr/>
        </p:nvSpPr>
        <p:spPr>
          <a:xfrm>
            <a:off x="3185502" y="2422550"/>
            <a:ext cx="2343600" cy="18117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800">
                <a:solidFill>
                  <a:schemeClr val="lt1"/>
                </a:solidFill>
                <a:latin typeface="Lato"/>
                <a:ea typeface="Lato"/>
                <a:cs typeface="Lato"/>
                <a:sym typeface="Lato"/>
              </a:rPr>
              <a:t>     </a:t>
            </a:r>
            <a:r>
              <a:rPr b="1" lang="en-GB" sz="1500">
                <a:solidFill>
                  <a:schemeClr val="lt1"/>
                </a:solidFill>
                <a:latin typeface="Lato"/>
                <a:ea typeface="Lato"/>
                <a:cs typeface="Lato"/>
                <a:sym typeface="Lato"/>
              </a:rPr>
              <a:t>B. Help a person afford to buy even more goods and services that they might not be able to fund from their salary</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p:txBody>
      </p:sp>
      <p:sp>
        <p:nvSpPr>
          <p:cNvPr id="395" name="Google Shape;395;g1e443f0f29e_0_410"/>
          <p:cNvSpPr/>
          <p:nvPr/>
        </p:nvSpPr>
        <p:spPr>
          <a:xfrm>
            <a:off x="436575" y="2422550"/>
            <a:ext cx="2343600" cy="1811700"/>
          </a:xfrm>
          <a:prstGeom prst="roundRect">
            <a:avLst>
              <a:gd fmla="val 16667" name="adj"/>
            </a:avLst>
          </a:prstGeom>
          <a:solidFill>
            <a:srgbClr val="00FF00"/>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500">
                <a:solidFill>
                  <a:schemeClr val="dk1"/>
                </a:solidFill>
                <a:latin typeface="Lato"/>
                <a:ea typeface="Lato"/>
                <a:cs typeface="Lato"/>
                <a:sym typeface="Lato"/>
              </a:rPr>
              <a:t>A. </a:t>
            </a:r>
            <a:r>
              <a:rPr b="1" lang="en-GB" sz="1500">
                <a:solidFill>
                  <a:schemeClr val="dk1"/>
                </a:solidFill>
                <a:latin typeface="Lato"/>
                <a:ea typeface="Lato"/>
                <a:cs typeface="Lato"/>
                <a:sym typeface="Lato"/>
              </a:rPr>
              <a:t>Help to build a person’s credit score, which makes it easier to borrow further money for a loan or mortgage</a:t>
            </a:r>
            <a:endParaRPr b="1" sz="1500">
              <a:solidFill>
                <a:schemeClr val="dk1"/>
              </a:solidFill>
              <a:latin typeface="Lato"/>
              <a:ea typeface="Lato"/>
              <a:cs typeface="Lato"/>
              <a:sym typeface="Lato"/>
            </a:endParaRPr>
          </a:p>
          <a:p>
            <a:pPr indent="-228600" lvl="0" marL="0" rtl="0" algn="l">
              <a:lnSpc>
                <a:spcPct val="115000"/>
              </a:lnSpc>
              <a:spcBef>
                <a:spcPts val="1200"/>
              </a:spcBef>
              <a:spcAft>
                <a:spcPts val="0"/>
              </a:spcAft>
              <a:buNone/>
            </a:pPr>
            <a:r>
              <a:t/>
            </a:r>
            <a:endParaRPr b="1" sz="1800">
              <a:solidFill>
                <a:schemeClr val="dk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dk1"/>
              </a:solidFill>
              <a:latin typeface="Lato"/>
              <a:ea typeface="Lato"/>
              <a:cs typeface="Lato"/>
              <a:sym typeface="Lato"/>
            </a:endParaRPr>
          </a:p>
          <a:p>
            <a:pPr indent="0" lvl="0" marL="0" rtl="0" algn="ctr">
              <a:spcBef>
                <a:spcPts val="1200"/>
              </a:spcBef>
              <a:spcAft>
                <a:spcPts val="0"/>
              </a:spcAft>
              <a:buNone/>
            </a:pPr>
            <a:r>
              <a:t/>
            </a:r>
            <a:endParaRPr b="1" sz="1800">
              <a:solidFill>
                <a:schemeClr val="dk1"/>
              </a:solidFill>
              <a:latin typeface="Lato"/>
              <a:ea typeface="Lato"/>
              <a:cs typeface="Lato"/>
              <a:sym typeface="Lato"/>
            </a:endParaRPr>
          </a:p>
        </p:txBody>
      </p:sp>
      <p:sp>
        <p:nvSpPr>
          <p:cNvPr id="396" name="Google Shape;396;g1e443f0f29e_0_410"/>
          <p:cNvSpPr/>
          <p:nvPr/>
        </p:nvSpPr>
        <p:spPr>
          <a:xfrm>
            <a:off x="6002625" y="2422550"/>
            <a:ext cx="2197800" cy="1811700"/>
          </a:xfrm>
          <a:prstGeom prst="roundRect">
            <a:avLst>
              <a:gd fmla="val 16667" name="adj"/>
            </a:avLst>
          </a:prstGeom>
          <a:solidFill>
            <a:srgbClr val="0543B3"/>
          </a:solidFill>
          <a:ln cap="flat" cmpd="sng" w="9525">
            <a:solidFill>
              <a:srgbClr val="FF8022"/>
            </a:solidFill>
            <a:prstDash val="solid"/>
            <a:round/>
            <a:headEnd len="sm" w="sm" type="none"/>
            <a:tailEnd len="sm" w="sm" type="none"/>
          </a:ln>
        </p:spPr>
        <p:txBody>
          <a:bodyPr anchorCtr="0" anchor="t" bIns="91425" lIns="91425" spcFirstLastPara="1" rIns="91425" wrap="square" tIns="91425">
            <a:noAutofit/>
          </a:bodyPr>
          <a:lstStyle/>
          <a:p>
            <a:pPr indent="-228600" lvl="0" marL="0" rtl="0" algn="l">
              <a:lnSpc>
                <a:spcPct val="115000"/>
              </a:lnSpc>
              <a:spcBef>
                <a:spcPts val="1200"/>
              </a:spcBef>
              <a:spcAft>
                <a:spcPts val="0"/>
              </a:spcAft>
              <a:buNone/>
            </a:pPr>
            <a:r>
              <a:rPr b="1" lang="en-GB" sz="1500">
                <a:solidFill>
                  <a:schemeClr val="lt1"/>
                </a:solidFill>
                <a:latin typeface="Lato"/>
                <a:ea typeface="Lato"/>
                <a:cs typeface="Lato"/>
                <a:sym typeface="Lato"/>
              </a:rPr>
              <a:t>     C. Damage a person’s credit score, as they should only be borrowing money they actually have in their bank account</a:t>
            </a:r>
            <a:endParaRPr b="1" sz="1500">
              <a:solidFill>
                <a:schemeClr val="lt1"/>
              </a:solidFill>
              <a:latin typeface="Lato"/>
              <a:ea typeface="Lato"/>
              <a:cs typeface="Lato"/>
              <a:sym typeface="Lato"/>
            </a:endParaRPr>
          </a:p>
          <a:p>
            <a:pPr indent="-22860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l">
              <a:lnSpc>
                <a:spcPct val="115000"/>
              </a:lnSpc>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120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p:txBody>
      </p:sp>
      <p:sp>
        <p:nvSpPr>
          <p:cNvPr id="397" name="Google Shape;397;g1e443f0f29e_0_410"/>
          <p:cNvSpPr txBox="1"/>
          <p:nvPr/>
        </p:nvSpPr>
        <p:spPr>
          <a:xfrm>
            <a:off x="360384" y="1270550"/>
            <a:ext cx="8235000" cy="97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GB" sz="2400">
                <a:solidFill>
                  <a:schemeClr val="accent1"/>
                </a:solidFill>
                <a:latin typeface="Lato"/>
                <a:ea typeface="Lato"/>
                <a:cs typeface="Lato"/>
                <a:sym typeface="Lato"/>
              </a:rPr>
              <a:t>Using a credit card responsibly and managing repayments on time can:</a:t>
            </a:r>
            <a:endParaRPr b="1" sz="2100">
              <a:solidFill>
                <a:schemeClr val="accent1"/>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1e443f0f29e_0_291"/>
          <p:cNvSpPr txBox="1"/>
          <p:nvPr/>
        </p:nvSpPr>
        <p:spPr>
          <a:xfrm>
            <a:off x="248550" y="1905225"/>
            <a:ext cx="4908900" cy="2640600"/>
          </a:xfrm>
          <a:prstGeom prst="rect">
            <a:avLst/>
          </a:prstGeom>
          <a:noFill/>
          <a:ln>
            <a:noFill/>
          </a:ln>
        </p:spPr>
        <p:txBody>
          <a:bodyPr anchorCtr="0" anchor="t" bIns="91425" lIns="91425" spcFirstLastPara="1" rIns="91425" wrap="square" tIns="91425">
            <a:spAutoFit/>
          </a:bodyPr>
          <a:lstStyle/>
          <a:p>
            <a:pPr indent="0" lvl="0" marL="0" rtl="0" algn="l">
              <a:lnSpc>
                <a:spcPct val="129545"/>
              </a:lnSpc>
              <a:spcBef>
                <a:spcPts val="1200"/>
              </a:spcBef>
              <a:spcAft>
                <a:spcPts val="0"/>
              </a:spcAft>
              <a:buNone/>
            </a:pPr>
            <a:r>
              <a:rPr lang="en-GB" sz="2000">
                <a:solidFill>
                  <a:schemeClr val="accent1"/>
                </a:solidFill>
                <a:latin typeface="Lato"/>
                <a:ea typeface="Lato"/>
                <a:cs typeface="Lato"/>
                <a:sym typeface="Lato"/>
              </a:rPr>
              <a:t>In pairs, discuss the statement above and make a judgment for or against, writing a </a:t>
            </a:r>
            <a:r>
              <a:rPr lang="en-GB" sz="2000">
                <a:solidFill>
                  <a:schemeClr val="accent1"/>
                </a:solidFill>
                <a:latin typeface="Lato"/>
                <a:ea typeface="Lato"/>
                <a:cs typeface="Lato"/>
                <a:sym typeface="Lato"/>
              </a:rPr>
              <a:t>paragraph</a:t>
            </a:r>
            <a:r>
              <a:rPr lang="en-GB" sz="2000">
                <a:solidFill>
                  <a:schemeClr val="accent1"/>
                </a:solidFill>
                <a:latin typeface="Lato"/>
                <a:ea typeface="Lato"/>
                <a:cs typeface="Lato"/>
                <a:sym typeface="Lato"/>
              </a:rPr>
              <a:t> to justify your response. Use the ‘Risk or benefit’ worksheet to help inform your response.</a:t>
            </a:r>
            <a:endParaRPr sz="2000">
              <a:solidFill>
                <a:schemeClr val="accent1"/>
              </a:solidFill>
              <a:latin typeface="Lato"/>
              <a:ea typeface="Lato"/>
              <a:cs typeface="Lato"/>
              <a:sym typeface="Lato"/>
            </a:endParaRPr>
          </a:p>
          <a:p>
            <a:pPr indent="0" lvl="0" marL="0" rtl="0" algn="l">
              <a:lnSpc>
                <a:spcPct val="129545"/>
              </a:lnSpc>
              <a:spcBef>
                <a:spcPts val="1200"/>
              </a:spcBef>
              <a:spcAft>
                <a:spcPts val="1200"/>
              </a:spcAft>
              <a:buNone/>
            </a:pPr>
            <a:r>
              <a:rPr lang="en-GB" sz="2000">
                <a:solidFill>
                  <a:schemeClr val="accent1"/>
                </a:solidFill>
                <a:latin typeface="Lato"/>
                <a:ea typeface="Lato"/>
                <a:cs typeface="Lato"/>
                <a:sym typeface="Lato"/>
              </a:rPr>
              <a:t>Be ready to share ideas with the class.</a:t>
            </a:r>
            <a:endParaRPr b="1" sz="2000">
              <a:solidFill>
                <a:srgbClr val="FFFFFF"/>
              </a:solidFill>
              <a:latin typeface="Lato"/>
              <a:ea typeface="Lato"/>
              <a:cs typeface="Lato"/>
              <a:sym typeface="Lato"/>
            </a:endParaRPr>
          </a:p>
        </p:txBody>
      </p:sp>
      <p:sp>
        <p:nvSpPr>
          <p:cNvPr id="403" name="Google Shape;403;g1e443f0f29e_0_291"/>
          <p:cNvSpPr txBox="1"/>
          <p:nvPr>
            <p:ph type="ctrTitle"/>
          </p:nvPr>
        </p:nvSpPr>
        <p:spPr>
          <a:xfrm>
            <a:off x="200350" y="242750"/>
            <a:ext cx="77463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Discussion</a:t>
            </a:r>
            <a:endParaRPr b="1" i="0" sz="2900" u="none" cap="none" strike="noStrike">
              <a:solidFill>
                <a:schemeClr val="lt1"/>
              </a:solidFill>
              <a:latin typeface="Lato"/>
              <a:ea typeface="Lato"/>
              <a:cs typeface="Lato"/>
              <a:sym typeface="Lato"/>
            </a:endParaRPr>
          </a:p>
        </p:txBody>
      </p:sp>
      <p:sp>
        <p:nvSpPr>
          <p:cNvPr id="404" name="Google Shape;404;g1e443f0f29e_0_291"/>
          <p:cNvSpPr txBox="1"/>
          <p:nvPr/>
        </p:nvSpPr>
        <p:spPr>
          <a:xfrm>
            <a:off x="6293825" y="3223850"/>
            <a:ext cx="153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g1e443f0f29e_0_291"/>
          <p:cNvSpPr txBox="1"/>
          <p:nvPr/>
        </p:nvSpPr>
        <p:spPr>
          <a:xfrm>
            <a:off x="6068475" y="3688550"/>
            <a:ext cx="112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6"/>
                </a:solidFill>
                <a:latin typeface="Arial"/>
                <a:ea typeface="Arial"/>
                <a:cs typeface="Arial"/>
                <a:sym typeface="Arial"/>
              </a:rPr>
              <a:t>Lunch out</a:t>
            </a:r>
            <a:endParaRPr b="0" i="0" sz="1400" u="none" cap="none" strike="noStrike">
              <a:solidFill>
                <a:schemeClr val="accent6"/>
              </a:solidFill>
              <a:latin typeface="Arial"/>
              <a:ea typeface="Arial"/>
              <a:cs typeface="Arial"/>
              <a:sym typeface="Arial"/>
            </a:endParaRPr>
          </a:p>
        </p:txBody>
      </p:sp>
      <p:sp>
        <p:nvSpPr>
          <p:cNvPr id="406" name="Google Shape;406;g1e443f0f29e_0_291"/>
          <p:cNvSpPr txBox="1"/>
          <p:nvPr/>
        </p:nvSpPr>
        <p:spPr>
          <a:xfrm>
            <a:off x="76125" y="1138025"/>
            <a:ext cx="8976300" cy="523200"/>
          </a:xfrm>
          <a:prstGeom prst="rect">
            <a:avLst/>
          </a:prstGeom>
          <a:solidFill>
            <a:schemeClr val="accent2"/>
          </a:solidFill>
          <a:ln>
            <a:noFill/>
          </a:ln>
        </p:spPr>
        <p:txBody>
          <a:bodyPr anchorCtr="0" anchor="t" bIns="91425" lIns="91425" spcFirstLastPara="1" rIns="91425" wrap="square" tIns="91425">
            <a:spAutoFit/>
          </a:bodyPr>
          <a:lstStyle/>
          <a:p>
            <a:pPr indent="0" lvl="0" marL="0" rtl="0" algn="l">
              <a:lnSpc>
                <a:spcPct val="107916"/>
              </a:lnSpc>
              <a:spcBef>
                <a:spcPts val="0"/>
              </a:spcBef>
              <a:spcAft>
                <a:spcPts val="800"/>
              </a:spcAft>
              <a:buNone/>
            </a:pPr>
            <a:r>
              <a:rPr b="1" i="1" lang="en-GB" sz="2200">
                <a:solidFill>
                  <a:schemeClr val="dk1"/>
                </a:solidFill>
                <a:latin typeface="Lato"/>
                <a:ea typeface="Lato"/>
                <a:cs typeface="Lato"/>
                <a:sym typeface="Lato"/>
              </a:rPr>
              <a:t>“Overall, a credit card is a risk rather than a benefit and should not be used”</a:t>
            </a:r>
            <a:endParaRPr b="1" sz="2200">
              <a:solidFill>
                <a:schemeClr val="dk1"/>
              </a:solidFill>
              <a:latin typeface="Lato"/>
              <a:ea typeface="Lato"/>
              <a:cs typeface="Lato"/>
              <a:sym typeface="Lato"/>
            </a:endParaRPr>
          </a:p>
        </p:txBody>
      </p:sp>
      <p:sp>
        <p:nvSpPr>
          <p:cNvPr id="407" name="Google Shape;407;g1e443f0f29e_0_291"/>
          <p:cNvSpPr txBox="1"/>
          <p:nvPr/>
        </p:nvSpPr>
        <p:spPr>
          <a:xfrm>
            <a:off x="175250" y="4777900"/>
            <a:ext cx="416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900">
                <a:solidFill>
                  <a:srgbClr val="0543B3"/>
                </a:solidFill>
                <a:latin typeface="Lato"/>
                <a:ea typeface="Lato"/>
                <a:cs typeface="Lato"/>
                <a:sym typeface="Lato"/>
              </a:rPr>
              <a:t>Resource 4: </a:t>
            </a:r>
            <a:r>
              <a:rPr lang="en-GB" sz="900">
                <a:solidFill>
                  <a:srgbClr val="0543B3"/>
                </a:solidFill>
                <a:latin typeface="Lato"/>
                <a:ea typeface="Lato"/>
                <a:cs typeface="Lato"/>
                <a:sym typeface="Lato"/>
              </a:rPr>
              <a:t>Credit cards: risk or benefit?</a:t>
            </a:r>
            <a:endParaRPr sz="900">
              <a:solidFill>
                <a:schemeClr val="accent2"/>
              </a:solidFill>
              <a:latin typeface="Lato"/>
              <a:ea typeface="Lato"/>
              <a:cs typeface="Lato"/>
              <a:sym typeface="Lato"/>
            </a:endParaRPr>
          </a:p>
        </p:txBody>
      </p:sp>
      <p:pic>
        <p:nvPicPr>
          <p:cNvPr id="408" name="Google Shape;408;g1e443f0f29e_0_291"/>
          <p:cNvPicPr preferRelativeResize="0"/>
          <p:nvPr/>
        </p:nvPicPr>
        <p:blipFill>
          <a:blip r:embed="rId3">
            <a:alphaModFix/>
          </a:blip>
          <a:stretch>
            <a:fillRect/>
          </a:stretch>
        </p:blipFill>
        <p:spPr>
          <a:xfrm>
            <a:off x="5490600" y="2040501"/>
            <a:ext cx="1698375" cy="2435650"/>
          </a:xfrm>
          <a:prstGeom prst="rect">
            <a:avLst/>
          </a:prstGeom>
          <a:noFill/>
          <a:ln cap="flat" cmpd="sng" w="9525">
            <a:solidFill>
              <a:schemeClr val="accent2"/>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1e443f0f29e_0_86"/>
          <p:cNvSpPr txBox="1"/>
          <p:nvPr>
            <p:ph type="ctrTitle"/>
          </p:nvPr>
        </p:nvSpPr>
        <p:spPr>
          <a:xfrm>
            <a:off x="224677" y="24274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lang="en-GB" sz="2900">
                <a:solidFill>
                  <a:schemeClr val="lt1"/>
                </a:solidFill>
                <a:latin typeface="Lato"/>
                <a:ea typeface="Lato"/>
                <a:cs typeface="Lato"/>
                <a:sym typeface="Lato"/>
              </a:rPr>
              <a:t>Stretch - Critical thinking</a:t>
            </a:r>
            <a:endParaRPr b="1" i="0" sz="2900" u="none" cap="none" strike="noStrike">
              <a:solidFill>
                <a:schemeClr val="lt1"/>
              </a:solidFill>
              <a:latin typeface="Lato"/>
              <a:ea typeface="Lato"/>
              <a:cs typeface="Lato"/>
              <a:sym typeface="Lato"/>
            </a:endParaRPr>
          </a:p>
        </p:txBody>
      </p:sp>
      <p:sp>
        <p:nvSpPr>
          <p:cNvPr id="414" name="Google Shape;414;g1e443f0f29e_0_86"/>
          <p:cNvSpPr txBox="1"/>
          <p:nvPr/>
        </p:nvSpPr>
        <p:spPr>
          <a:xfrm>
            <a:off x="224675" y="1117775"/>
            <a:ext cx="7490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200">
                <a:latin typeface="Lato"/>
                <a:ea typeface="Lato"/>
                <a:cs typeface="Lato"/>
                <a:sym typeface="Lato"/>
              </a:rPr>
              <a:t>Do you think credit cards should be called ‘credit cards’?</a:t>
            </a:r>
            <a:endParaRPr b="1" sz="2200">
              <a:latin typeface="Lato"/>
              <a:ea typeface="Lato"/>
              <a:cs typeface="Lato"/>
              <a:sym typeface="Lato"/>
            </a:endParaRPr>
          </a:p>
        </p:txBody>
      </p:sp>
      <p:sp>
        <p:nvSpPr>
          <p:cNvPr id="415" name="Google Shape;415;g1e443f0f29e_0_86"/>
          <p:cNvSpPr/>
          <p:nvPr/>
        </p:nvSpPr>
        <p:spPr>
          <a:xfrm>
            <a:off x="376350" y="2159550"/>
            <a:ext cx="3405000" cy="788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900">
                <a:solidFill>
                  <a:schemeClr val="lt1"/>
                </a:solidFill>
                <a:latin typeface="Lato"/>
                <a:ea typeface="Lato"/>
                <a:cs typeface="Lato"/>
                <a:sym typeface="Lato"/>
              </a:rPr>
              <a:t>Could the name be confusing?</a:t>
            </a:r>
            <a:endParaRPr sz="1900">
              <a:solidFill>
                <a:schemeClr val="lt1"/>
              </a:solidFill>
              <a:latin typeface="Lato"/>
              <a:ea typeface="Lato"/>
              <a:cs typeface="Lato"/>
              <a:sym typeface="Lato"/>
            </a:endParaRPr>
          </a:p>
        </p:txBody>
      </p:sp>
      <p:sp>
        <p:nvSpPr>
          <p:cNvPr id="416" name="Google Shape;416;g1e443f0f29e_0_86"/>
          <p:cNvSpPr/>
          <p:nvPr/>
        </p:nvSpPr>
        <p:spPr>
          <a:xfrm>
            <a:off x="4381875" y="3302550"/>
            <a:ext cx="3405000" cy="788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900">
                <a:solidFill>
                  <a:schemeClr val="lt1"/>
                </a:solidFill>
                <a:latin typeface="Lato"/>
                <a:ea typeface="Lato"/>
                <a:cs typeface="Lato"/>
                <a:sym typeface="Lato"/>
              </a:rPr>
              <a:t>What other names can you think of?</a:t>
            </a:r>
            <a:endParaRPr sz="1900">
              <a:solidFill>
                <a:schemeClr val="lt1"/>
              </a:solidFill>
              <a:latin typeface="Lato"/>
              <a:ea typeface="Lato"/>
              <a:cs typeface="Lato"/>
              <a:sym typeface="Lato"/>
            </a:endParaRPr>
          </a:p>
        </p:txBody>
      </p:sp>
      <p:sp>
        <p:nvSpPr>
          <p:cNvPr id="417" name="Google Shape;417;g1e443f0f29e_0_86"/>
          <p:cNvSpPr/>
          <p:nvPr/>
        </p:nvSpPr>
        <p:spPr>
          <a:xfrm>
            <a:off x="376350" y="3302550"/>
            <a:ext cx="3405000" cy="788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900">
                <a:solidFill>
                  <a:schemeClr val="lt1"/>
                </a:solidFill>
                <a:latin typeface="Lato"/>
                <a:ea typeface="Lato"/>
                <a:cs typeface="Lato"/>
                <a:sym typeface="Lato"/>
              </a:rPr>
              <a:t>Could the name be misleading?</a:t>
            </a:r>
            <a:endParaRPr sz="1900">
              <a:solidFill>
                <a:schemeClr val="lt1"/>
              </a:solidFill>
              <a:latin typeface="Lato"/>
              <a:ea typeface="Lato"/>
              <a:cs typeface="Lato"/>
              <a:sym typeface="Lato"/>
            </a:endParaRPr>
          </a:p>
        </p:txBody>
      </p:sp>
      <p:sp>
        <p:nvSpPr>
          <p:cNvPr id="418" name="Google Shape;418;g1e443f0f29e_0_86"/>
          <p:cNvSpPr/>
          <p:nvPr/>
        </p:nvSpPr>
        <p:spPr>
          <a:xfrm>
            <a:off x="4381875" y="2159550"/>
            <a:ext cx="3405000" cy="788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900">
                <a:solidFill>
                  <a:schemeClr val="lt1"/>
                </a:solidFill>
                <a:latin typeface="Lato"/>
                <a:ea typeface="Lato"/>
                <a:cs typeface="Lato"/>
                <a:sym typeface="Lato"/>
              </a:rPr>
              <a:t>What are the </a:t>
            </a:r>
            <a:r>
              <a:rPr lang="en-GB" sz="1900">
                <a:solidFill>
                  <a:schemeClr val="lt1"/>
                </a:solidFill>
                <a:latin typeface="Lato"/>
                <a:ea typeface="Lato"/>
                <a:cs typeface="Lato"/>
                <a:sym typeface="Lato"/>
              </a:rPr>
              <a:t>positives</a:t>
            </a:r>
            <a:r>
              <a:rPr lang="en-GB" sz="1900">
                <a:solidFill>
                  <a:schemeClr val="lt1"/>
                </a:solidFill>
                <a:latin typeface="Lato"/>
                <a:ea typeface="Lato"/>
                <a:cs typeface="Lato"/>
                <a:sym typeface="Lato"/>
              </a:rPr>
              <a:t> about the name?</a:t>
            </a:r>
            <a:endParaRPr sz="1900">
              <a:solidFill>
                <a:schemeClr val="lt1"/>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understand how credit cards work and to assess the benefits and risks of using one</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Explain what a credit card is</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Describe how a credit card works</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Assess the benefits and risks of using a credit card</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114" name="Google Shape;114;p3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115" name="Google Shape;115;p30"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pic>
        <p:nvPicPr>
          <p:cNvPr id="116" name="Google Shape;116;p30"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1575e96a1fb_0_290"/>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Any questions?</a:t>
            </a:r>
            <a:endParaRPr b="1" i="0" sz="5600" u="none" cap="none" strike="noStrike">
              <a:solidFill>
                <a:schemeClr val="accent2"/>
              </a:solidFill>
              <a:latin typeface="Lato Black"/>
              <a:ea typeface="Lato Black"/>
              <a:cs typeface="Lato Black"/>
              <a:sym typeface="Lato Black"/>
            </a:endParaRPr>
          </a:p>
        </p:txBody>
      </p:sp>
      <p:sp>
        <p:nvSpPr>
          <p:cNvPr id="431" name="Google Shape;431;g1575e96a1fb_0_290"/>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261116ae791_0_98"/>
          <p:cNvSpPr/>
          <p:nvPr/>
        </p:nvSpPr>
        <p:spPr>
          <a:xfrm>
            <a:off x="6177819" y="1184061"/>
            <a:ext cx="2846400" cy="1995600"/>
          </a:xfrm>
          <a:prstGeom prst="rect">
            <a:avLst/>
          </a:prstGeom>
          <a:noFill/>
          <a:ln cap="flat" cmpd="sng" w="28575">
            <a:solidFill>
              <a:srgbClr val="FF80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g261116ae791_0_98"/>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rgbClr val="FFFFFF"/>
                </a:solidFill>
                <a:latin typeface="Lato"/>
                <a:ea typeface="Lato"/>
                <a:cs typeface="Lato"/>
                <a:sym typeface="Lato"/>
                <a:extLst>
                  <a:ext uri="http://customooxmlschemas.google.com/">
                    <go:slidesCustomData xmlns:go="http://customooxmlschemas.google.com/" textRoundtripDataId="13"/>
                  </a:ext>
                </a:extLst>
              </a:rPr>
              <a:t>Services available for people who have concerns about their personal </a:t>
            </a:r>
            <a:r>
              <a:rPr b="1" i="0" lang="en-GB" sz="1800" u="none" cap="none" strike="noStrike">
                <a:solidFill>
                  <a:srgbClr val="FFFFFF"/>
                </a:solidFill>
                <a:latin typeface="Lato"/>
                <a:ea typeface="Lato"/>
                <a:cs typeface="Lato"/>
                <a:sym typeface="Lato"/>
                <a:extLst>
                  <a:ext uri="http://customooxmlschemas.google.com/">
                    <go:slidesCustomData xmlns:go="http://customooxmlschemas.google.com/" textRoundtripDataId="14"/>
                  </a:ext>
                </a:extLst>
              </a:rPr>
              <a:t>finances</a:t>
            </a:r>
            <a:endParaRPr b="0" i="0" sz="1400" u="none" cap="none" strike="noStrike">
              <a:solidFill>
                <a:srgbClr val="FFFFFF"/>
              </a:solidFill>
              <a:latin typeface="Arial"/>
              <a:ea typeface="Arial"/>
              <a:cs typeface="Arial"/>
              <a:sym typeface="Arial"/>
            </a:endParaRPr>
          </a:p>
        </p:txBody>
      </p:sp>
      <p:grpSp>
        <p:nvGrpSpPr>
          <p:cNvPr id="438" name="Google Shape;438;g261116ae791_0_98"/>
          <p:cNvGrpSpPr/>
          <p:nvPr/>
        </p:nvGrpSpPr>
        <p:grpSpPr>
          <a:xfrm>
            <a:off x="151999" y="1183981"/>
            <a:ext cx="2846301" cy="2013582"/>
            <a:chOff x="463400" y="1321175"/>
            <a:chExt cx="2914500" cy="2113109"/>
          </a:xfrm>
        </p:grpSpPr>
        <p:sp>
          <p:nvSpPr>
            <p:cNvPr id="439" name="Google Shape;439;g261116ae791_0_98"/>
            <p:cNvSpPr/>
            <p:nvPr/>
          </p:nvSpPr>
          <p:spPr>
            <a:xfrm>
              <a:off x="463400" y="1321175"/>
              <a:ext cx="2914500" cy="2094300"/>
            </a:xfrm>
            <a:prstGeom prst="rect">
              <a:avLst/>
            </a:prstGeom>
            <a:noFill/>
            <a:ln cap="flat" cmpd="sng" w="28575">
              <a:solidFill>
                <a:srgbClr val="FF80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g261116ae791_0_98"/>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rgbClr val="FFFFFF"/>
                  </a:solidFill>
                  <a:latin typeface="Lato"/>
                  <a:ea typeface="Lato"/>
                  <a:cs typeface="Lato"/>
                  <a:sym typeface="Lato"/>
                  <a:hlinkClick r:id="rId3">
                    <a:extLst>
                      <a:ext uri="{A12FA001-AC4F-418D-AE19-62706E023703}">
                        <ahyp:hlinkClr val="tx"/>
                      </a:ext>
                    </a:extLst>
                  </a:hlinkClick>
                </a:rPr>
                <a:t>Citizens Advice – Debt and Money</a:t>
              </a:r>
              <a:r>
                <a:rPr b="0" i="0" lang="en-GB" sz="1300" u="none" cap="none" strike="noStrike">
                  <a:solidFill>
                    <a:srgbClr val="FFFFFF"/>
                  </a:solidFill>
                  <a:latin typeface="Lato"/>
                  <a:ea typeface="Lato"/>
                  <a:cs typeface="Lato"/>
                  <a:sym typeface="Lato"/>
                </a:rPr>
                <a:t> – This resource contains links to advice on a number of topics, including financial difficulties, cost of living and communicating with creditors.</a:t>
              </a:r>
              <a:endParaRPr b="0" i="0" sz="1400" u="none" cap="none" strike="noStrike">
                <a:solidFill>
                  <a:srgbClr val="000000"/>
                </a:solidFill>
                <a:latin typeface="Arial"/>
                <a:ea typeface="Arial"/>
                <a:cs typeface="Arial"/>
                <a:sym typeface="Arial"/>
              </a:endParaRPr>
            </a:p>
          </p:txBody>
        </p:sp>
        <p:pic>
          <p:nvPicPr>
            <p:cNvPr id="441" name="Google Shape;441;g261116ae791_0_98"/>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442" name="Google Shape;442;g261116ae791_0_98"/>
          <p:cNvSpPr txBox="1"/>
          <p:nvPr/>
        </p:nvSpPr>
        <p:spPr>
          <a:xfrm>
            <a:off x="198525" y="3312950"/>
            <a:ext cx="8778900" cy="738900"/>
          </a:xfrm>
          <a:prstGeom prst="rect">
            <a:avLst/>
          </a:prstGeom>
          <a:noFill/>
          <a:ln cap="flat" cmpd="sng" w="19050">
            <a:solidFill>
              <a:srgbClr val="FF802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sp>
        <p:nvSpPr>
          <p:cNvPr id="443" name="Google Shape;443;g261116ae791_0_9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44" name="Google Shape;444;g261116ae791_0_98"/>
          <p:cNvGrpSpPr/>
          <p:nvPr/>
        </p:nvGrpSpPr>
        <p:grpSpPr>
          <a:xfrm>
            <a:off x="3164819" y="1184021"/>
            <a:ext cx="2846301" cy="1995658"/>
            <a:chOff x="3237025" y="1184050"/>
            <a:chExt cx="2914500" cy="2094300"/>
          </a:xfrm>
        </p:grpSpPr>
        <p:sp>
          <p:nvSpPr>
            <p:cNvPr id="445" name="Google Shape;445;g261116ae791_0_98"/>
            <p:cNvSpPr/>
            <p:nvPr/>
          </p:nvSpPr>
          <p:spPr>
            <a:xfrm>
              <a:off x="3237025" y="1184050"/>
              <a:ext cx="2914500" cy="2094300"/>
            </a:xfrm>
            <a:prstGeom prst="rect">
              <a:avLst/>
            </a:prstGeom>
            <a:noFill/>
            <a:ln cap="flat" cmpd="sng" w="28575">
              <a:solidFill>
                <a:srgbClr val="FF80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6" name="Google Shape;446;g261116ae791_0_98"/>
            <p:cNvPicPr preferRelativeResize="0"/>
            <p:nvPr/>
          </p:nvPicPr>
          <p:blipFill rotWithShape="1">
            <a:blip r:embed="rId5">
              <a:alphaModFix/>
            </a:blip>
            <a:srcRect b="0" l="0" r="0" t="0"/>
            <a:stretch/>
          </p:blipFill>
          <p:spPr>
            <a:xfrm>
              <a:off x="3344950" y="1434825"/>
              <a:ext cx="666111" cy="400200"/>
            </a:xfrm>
            <a:prstGeom prst="rect">
              <a:avLst/>
            </a:prstGeom>
            <a:noFill/>
            <a:ln>
              <a:noFill/>
            </a:ln>
          </p:spPr>
        </p:pic>
        <p:sp>
          <p:nvSpPr>
            <p:cNvPr id="447" name="Google Shape;447;g261116ae791_0_98"/>
            <p:cNvSpPr txBox="1"/>
            <p:nvPr/>
          </p:nvSpPr>
          <p:spPr>
            <a:xfrm>
              <a:off x="4068426" y="1358613"/>
              <a:ext cx="2032200" cy="185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rgbClr val="FFFFFF"/>
                  </a:solidFill>
                  <a:latin typeface="Lato"/>
                  <a:ea typeface="Lato"/>
                  <a:cs typeface="Lato"/>
                  <a:sym typeface="Lato"/>
                  <a:hlinkClick r:id="rId6">
                    <a:extLst>
                      <a:ext uri="{A12FA001-AC4F-418D-AE19-62706E023703}">
                        <ahyp:hlinkClr val="tx"/>
                      </a:ext>
                    </a:extLst>
                  </a:hlinkClick>
                </a:rPr>
                <a:t>National Debtline  – Debt and Money</a:t>
              </a:r>
              <a:r>
                <a:rPr b="0" i="0" lang="en-GB" sz="1300" u="none" cap="none" strike="noStrike">
                  <a:solidFill>
                    <a:srgbClr val="FFFFFF"/>
                  </a:solidFill>
                  <a:latin typeface="Lato"/>
                  <a:ea typeface="Lato"/>
                  <a:cs typeface="Lato"/>
                  <a:sym typeface="Lato"/>
                </a:rPr>
                <a:t> – a debt advice charity run by the </a:t>
              </a:r>
              <a:r>
                <a:rPr b="0" i="0" lang="en-GB" sz="1300" u="sng" cap="none" strike="noStrike">
                  <a:solidFill>
                    <a:srgbClr val="FFFFFF"/>
                  </a:solidFill>
                  <a:latin typeface="Lato"/>
                  <a:ea typeface="Lato"/>
                  <a:cs typeface="Lato"/>
                  <a:sym typeface="Lato"/>
                  <a:hlinkClick r:id="rId7">
                    <a:extLst>
                      <a:ext uri="{A12FA001-AC4F-418D-AE19-62706E023703}">
                        <ahyp:hlinkClr val="tx"/>
                      </a:ext>
                    </a:extLst>
                  </a:hlinkClick>
                </a:rPr>
                <a:t>Money Advice Trust</a:t>
              </a:r>
              <a:r>
                <a:rPr b="0" i="0" lang="en-GB" sz="1300" u="none" cap="none" strike="noStrike">
                  <a:solidFill>
                    <a:srgbClr val="FFFFFF"/>
                  </a:solidFill>
                  <a:latin typeface="Lato"/>
                  <a:ea typeface="Lato"/>
                  <a:cs typeface="Lato"/>
                  <a:sym typeface="Lato"/>
                </a:rPr>
                <a:t>, offering a  free and confidential debt advice service.</a:t>
              </a:r>
              <a:endParaRPr b="0" i="0" sz="1300" u="none" cap="none" strike="noStrike">
                <a:solidFill>
                  <a:srgbClr val="FFFFFF"/>
                </a:solidFill>
                <a:latin typeface="Lato"/>
                <a:ea typeface="Lato"/>
                <a:cs typeface="Lato"/>
                <a:sym typeface="Lato"/>
              </a:endParaRPr>
            </a:p>
          </p:txBody>
        </p:sp>
      </p:grpSp>
      <p:pic>
        <p:nvPicPr>
          <p:cNvPr id="448" name="Google Shape;448;g261116ae791_0_98"/>
          <p:cNvPicPr preferRelativeResize="0"/>
          <p:nvPr/>
        </p:nvPicPr>
        <p:blipFill rotWithShape="1">
          <a:blip r:embed="rId8">
            <a:alphaModFix/>
          </a:blip>
          <a:srcRect b="0" l="0" r="0" t="0"/>
          <a:stretch/>
        </p:blipFill>
        <p:spPr>
          <a:xfrm>
            <a:off x="6282823" y="1436300"/>
            <a:ext cx="876125" cy="490636"/>
          </a:xfrm>
          <a:prstGeom prst="rect">
            <a:avLst/>
          </a:prstGeom>
          <a:noFill/>
          <a:ln>
            <a:noFill/>
          </a:ln>
        </p:spPr>
      </p:pic>
      <p:sp>
        <p:nvSpPr>
          <p:cNvPr id="449" name="Google Shape;449;g261116ae791_0_98"/>
          <p:cNvSpPr txBox="1"/>
          <p:nvPr/>
        </p:nvSpPr>
        <p:spPr>
          <a:xfrm>
            <a:off x="7217328" y="1360088"/>
            <a:ext cx="17601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none" cap="none" strike="noStrike">
                <a:solidFill>
                  <a:srgbClr val="FFFFFF"/>
                </a:solidFill>
                <a:latin typeface="Lato"/>
                <a:ea typeface="Lato"/>
                <a:cs typeface="Lato"/>
                <a:sym typeface="Lato"/>
              </a:rPr>
              <a:t>Childline </a:t>
            </a:r>
            <a:r>
              <a:rPr b="1" i="0" lang="en-GB" sz="1300" u="none" cap="none" strike="noStrike">
                <a:solidFill>
                  <a:srgbClr val="FFFFFF"/>
                </a:solidFill>
                <a:latin typeface="Lato"/>
                <a:ea typeface="Lato"/>
                <a:cs typeface="Lato"/>
                <a:sym typeface="Lato"/>
                <a:extLst>
                  <a:ext uri="http://customooxmlschemas.google.com/">
                    <go:slidesCustomData xmlns:go="http://customooxmlschemas.google.com/" textRoundtripDataId="15"/>
                  </a:ext>
                </a:extLst>
              </a:rPr>
              <a:t>Helpline</a:t>
            </a:r>
            <a:br>
              <a:rPr b="0" i="0" lang="en-GB" sz="1300" u="none" cap="none" strike="noStrike">
                <a:solidFill>
                  <a:srgbClr val="FFFFFF"/>
                </a:solidFill>
                <a:latin typeface="Lato"/>
                <a:ea typeface="Lato"/>
                <a:cs typeface="Lato"/>
                <a:sym typeface="Lato"/>
                <a:extLst>
                  <a:ext uri="http://customooxmlschemas.google.com/">
                    <go:slidesCustomData xmlns:go="http://customooxmlschemas.google.com/" textRoundtripDataId="16"/>
                  </a:ext>
                </a:extLst>
              </a:rPr>
            </a:br>
            <a:r>
              <a:rPr b="0" i="0" lang="en-GB" sz="1300" u="none" cap="none" strike="noStrike">
                <a:solidFill>
                  <a:srgbClr val="FFFFFF"/>
                </a:solidFill>
                <a:latin typeface="Lato"/>
                <a:ea typeface="Lato"/>
                <a:cs typeface="Lato"/>
                <a:sym typeface="Lato"/>
                <a:extLst>
                  <a:ext uri="http://customooxmlschemas.google.com/">
                    <go:slidesCustomData xmlns:go="http://customooxmlschemas.google.com/" textRoundtripDataId="16"/>
                  </a:ext>
                </a:extLst>
              </a:rPr>
              <a:t>080</a:t>
            </a:r>
            <a:r>
              <a:rPr b="0" i="0" lang="en-GB" sz="1300" u="none" cap="none" strike="noStrike">
                <a:solidFill>
                  <a:srgbClr val="FFFFFF"/>
                </a:solidFill>
                <a:latin typeface="Lato"/>
                <a:ea typeface="Lato"/>
                <a:cs typeface="Lato"/>
                <a:sym typeface="Lato"/>
              </a:rPr>
              <a:t>0 1111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53" name="Shape 453"/>
        <p:cNvGrpSpPr/>
        <p:nvPr/>
      </p:nvGrpSpPr>
      <p:grpSpPr>
        <a:xfrm>
          <a:off x="0" y="0"/>
          <a:ext cx="0" cy="0"/>
          <a:chOff x="0" y="0"/>
          <a:chExt cx="0" cy="0"/>
        </a:xfrm>
      </p:grpSpPr>
      <p:sp>
        <p:nvSpPr>
          <p:cNvPr id="454" name="Google Shape;454;g28a63e4e2c0_1_0"/>
          <p:cNvSpPr txBox="1"/>
          <p:nvPr/>
        </p:nvSpPr>
        <p:spPr>
          <a:xfrm>
            <a:off x="462425" y="1142575"/>
            <a:ext cx="7875600" cy="301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lt1"/>
                </a:solidFill>
                <a:latin typeface="Lato Black"/>
                <a:ea typeface="Lato Black"/>
                <a:cs typeface="Lato Black"/>
                <a:sym typeface="Lato Black"/>
              </a:rPr>
              <a:t>Articles to extend learning</a:t>
            </a:r>
            <a:r>
              <a:rPr b="1" i="0" lang="en-GB" sz="3600" u="none" cap="none" strike="noStrike">
                <a:solidFill>
                  <a:schemeClr val="lt1"/>
                </a:solidFill>
                <a:latin typeface="Lato Black"/>
                <a:ea typeface="Lato Black"/>
                <a:cs typeface="Lato Black"/>
                <a:sym typeface="Lato Black"/>
              </a:rPr>
              <a:t> </a:t>
            </a:r>
            <a:endParaRPr b="1" i="0" sz="3600" u="none" cap="none" strike="noStrike">
              <a:solidFill>
                <a:schemeClr val="lt1"/>
              </a:solidFill>
              <a:latin typeface="Lato Black"/>
              <a:ea typeface="Lato Black"/>
              <a:cs typeface="Lato Black"/>
              <a:sym typeface="Lato Black"/>
            </a:endParaRPr>
          </a:p>
          <a:p>
            <a:pPr indent="0" lvl="0" marL="0" rtl="0" algn="l">
              <a:lnSpc>
                <a:spcPct val="115000"/>
              </a:lnSpc>
              <a:spcBef>
                <a:spcPts val="0"/>
              </a:spcBef>
              <a:spcAft>
                <a:spcPts val="0"/>
              </a:spcAft>
              <a:buNone/>
            </a:pPr>
            <a:r>
              <a:rPr lang="en-GB">
                <a:solidFill>
                  <a:schemeClr val="lt1"/>
                </a:solidFill>
                <a:latin typeface="Lato"/>
                <a:ea typeface="Lato"/>
                <a:cs typeface="Lato"/>
                <a:sym typeface="Lato"/>
              </a:rPr>
              <a:t>Please visit the  FLIC learning hub - </a:t>
            </a:r>
            <a:r>
              <a:rPr lang="en-GB" u="sng">
                <a:solidFill>
                  <a:schemeClr val="lt1"/>
                </a:solidFill>
                <a:latin typeface="Lato"/>
                <a:ea typeface="Lato"/>
                <a:cs typeface="Lato"/>
                <a:sym typeface="Lato"/>
                <a:hlinkClick r:id="rId3">
                  <a:extLst>
                    <a:ext uri="{A12FA001-AC4F-418D-AE19-62706E023703}">
                      <ahyp:hlinkClr val="tx"/>
                    </a:ext>
                  </a:extLst>
                </a:hlinkClick>
              </a:rPr>
              <a:t>https://resources.ftflic.com/</a:t>
            </a:r>
            <a:r>
              <a:rPr lang="en-GB">
                <a:solidFill>
                  <a:schemeClr val="lt1"/>
                </a:solidFill>
                <a:latin typeface="Lato"/>
                <a:ea typeface="Lato"/>
                <a:cs typeface="Lato"/>
                <a:sym typeface="Lato"/>
              </a:rPr>
              <a:t>   for further resources</a:t>
            </a:r>
            <a:endParaRPr>
              <a:solidFill>
                <a:schemeClr val="lt1"/>
              </a:solidFill>
              <a:latin typeface="Lato"/>
              <a:ea typeface="Lato"/>
              <a:cs typeface="Lato"/>
              <a:sym typeface="Lato"/>
            </a:endParaRPr>
          </a:p>
          <a:p>
            <a:pPr indent="0" lvl="0" marL="0" rtl="0" algn="l">
              <a:lnSpc>
                <a:spcPct val="115000"/>
              </a:lnSpc>
              <a:spcBef>
                <a:spcPts val="0"/>
              </a:spcBef>
              <a:spcAft>
                <a:spcPts val="0"/>
              </a:spcAft>
              <a:buNone/>
            </a:pPr>
            <a:r>
              <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GB" u="sng">
                <a:solidFill>
                  <a:schemeClr val="lt1"/>
                </a:solidFill>
                <a:latin typeface="Lato"/>
                <a:ea typeface="Lato"/>
                <a:cs typeface="Lato"/>
                <a:sym typeface="Lato"/>
                <a:hlinkClick r:id="rId4">
                  <a:extLst>
                    <a:ext uri="{A12FA001-AC4F-418D-AE19-62706E023703}">
                      <ahyp:hlinkClr val="tx"/>
                    </a:ext>
                  </a:extLst>
                </a:hlinkClick>
              </a:rPr>
              <a:t>Money Helper</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GB">
                <a:solidFill>
                  <a:schemeClr val="lt1"/>
                </a:solidFill>
                <a:latin typeface="Lato"/>
                <a:ea typeface="Lato"/>
                <a:cs typeface="Lato"/>
                <a:sym typeface="Lato"/>
              </a:rPr>
              <a:t>Credit Card Guide (</a:t>
            </a:r>
            <a:r>
              <a:rPr lang="en-GB" u="sng">
                <a:solidFill>
                  <a:schemeClr val="lt1"/>
                </a:solidFill>
                <a:latin typeface="Lato"/>
                <a:ea typeface="Lato"/>
                <a:cs typeface="Lato"/>
                <a:sym typeface="Lato"/>
                <a:hlinkClick r:id="rId5">
                  <a:extLst>
                    <a:ext uri="{A12FA001-AC4F-418D-AE19-62706E023703}">
                      <ahyp:hlinkClr val="tx"/>
                    </a:ext>
                  </a:extLst>
                </a:hlinkClick>
              </a:rPr>
              <a:t>Money</a:t>
            </a:r>
            <a:r>
              <a:rPr lang="en-GB">
                <a:solidFill>
                  <a:schemeClr val="lt1"/>
                </a:solidFill>
                <a:latin typeface="Lato"/>
                <a:ea typeface="Lato"/>
                <a:cs typeface="Lato"/>
                <a:sym typeface="Lato"/>
              </a:rPr>
              <a:t>)</a:t>
            </a:r>
            <a:endParaRPr>
              <a:solidFill>
                <a:schemeClr val="lt1"/>
              </a:solidFill>
              <a:latin typeface="Lato"/>
              <a:ea typeface="Lato"/>
              <a:cs typeface="Lato"/>
              <a:sym typeface="Lato"/>
            </a:endParaRPr>
          </a:p>
          <a:p>
            <a:pPr indent="0" lvl="0" marL="457200" rtl="0" algn="l">
              <a:lnSpc>
                <a:spcPct val="115000"/>
              </a:lnSpc>
              <a:spcBef>
                <a:spcPts val="0"/>
              </a:spcBef>
              <a:spcAft>
                <a:spcPts val="0"/>
              </a:spcAft>
              <a:buNone/>
            </a:pPr>
            <a:r>
              <a:t/>
            </a:r>
            <a:endParaRPr>
              <a:solidFill>
                <a:schemeClr val="lt1"/>
              </a:solidFill>
              <a:latin typeface="Lato"/>
              <a:ea typeface="Lato"/>
              <a:cs typeface="Lato"/>
              <a:sym typeface="Lato"/>
            </a:endParaRPr>
          </a:p>
          <a:p>
            <a:pPr indent="0" lvl="0" marL="457200" rtl="0" algn="l">
              <a:lnSpc>
                <a:spcPct val="150000"/>
              </a:lnSpc>
              <a:spcBef>
                <a:spcPts val="0"/>
              </a:spcBef>
              <a:spcAft>
                <a:spcPts val="0"/>
              </a:spcAft>
              <a:buNone/>
            </a:pPr>
            <a:r>
              <a:t/>
            </a:r>
            <a:endParaRPr>
              <a:solidFill>
                <a:schemeClr val="lt1"/>
              </a:solidFill>
              <a:latin typeface="Lato"/>
              <a:ea typeface="Lato"/>
              <a:cs typeface="Lato"/>
              <a:sym typeface="Lato"/>
            </a:endParaRPr>
          </a:p>
          <a:p>
            <a:pPr indent="0" lvl="0" marL="457200" marR="0" rtl="0" algn="l">
              <a:lnSpc>
                <a:spcPct val="123076"/>
              </a:lnSpc>
              <a:spcBef>
                <a:spcPts val="120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p:txBody>
      </p:sp>
      <p:sp>
        <p:nvSpPr>
          <p:cNvPr id="455" name="Google Shape;455;g28a63e4e2c0_1_0"/>
          <p:cNvSpPr txBox="1"/>
          <p:nvPr/>
        </p:nvSpPr>
        <p:spPr>
          <a:xfrm>
            <a:off x="1640100" y="403675"/>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Links to learn more!</a:t>
            </a:r>
            <a:endParaRPr b="1" i="0" sz="29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