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6" roundtripDataSignature="AMtx7mhK/uKj7b8uHJR4JkMdbVqVwK+a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55" name="Google Shape;5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64" name="Google Shape;6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" name="Google Shape;65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72" name="Google Shape;72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3" name="Google Shape;73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80" name="Google Shape;80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1" name="Google Shape;81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88" name="Google Shape;88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9" name="Google Shape;89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96" name="Google Shape;96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" name="Google Shape;97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04" name="Google Shape;104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5" name="Google Shape;105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13" name="Google Shape;113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4" name="Google Shape;114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9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21" name="Google Shape;121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2" name="Google Shape;122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0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29" name="Google Shape;129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0" name="Google Shape;130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0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3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4"/>
          <p:cNvSpPr txBox="1"/>
          <p:nvPr>
            <p:ph idx="1" type="body"/>
          </p:nvPr>
        </p:nvSpPr>
        <p:spPr>
          <a:xfrm>
            <a:off x="6858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2" name="Google Shape;22;p14"/>
          <p:cNvSpPr txBox="1"/>
          <p:nvPr>
            <p:ph idx="2" type="body"/>
          </p:nvPr>
        </p:nvSpPr>
        <p:spPr>
          <a:xfrm>
            <a:off x="464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/>
          <p:nvPr>
            <p:ph type="title"/>
          </p:nvPr>
        </p:nvSpPr>
        <p:spPr>
          <a:xfrm rot="5400000">
            <a:off x="4781550" y="2343150"/>
            <a:ext cx="5410200" cy="19431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" type="body"/>
          </p:nvPr>
        </p:nvSpPr>
        <p:spPr>
          <a:xfrm rot="5400000">
            <a:off x="819150" y="476250"/>
            <a:ext cx="54102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6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6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1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Char char="4"/>
              <a:defRPr sz="3200"/>
            </a:lvl1pPr>
            <a:lvl2pPr indent="-228600" lvl="1" marL="914400" algn="l">
              <a:spcBef>
                <a:spcPts val="560"/>
              </a:spcBef>
              <a:spcAft>
                <a:spcPts val="0"/>
              </a:spcAft>
              <a:buSzPts val="1400"/>
              <a:buNone/>
              <a:defRPr sz="2800"/>
            </a:lvl2pPr>
            <a:lvl3pPr indent="-228600" lvl="2" marL="13716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3pPr>
            <a:lvl4pPr indent="-228600" lvl="3" marL="18288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36" name="Google Shape;36;p1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0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1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3" name="Google Shape;43;p21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4" name="Google Shape;44;p21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5" name="Google Shape;45;p21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2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" type="body"/>
          </p:nvPr>
        </p:nvSpPr>
        <p:spPr>
          <a:xfrm>
            <a:off x="6858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4"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49" name="Google Shape;49;p22"/>
          <p:cNvSpPr txBox="1"/>
          <p:nvPr>
            <p:ph idx="2" type="body"/>
          </p:nvPr>
        </p:nvSpPr>
        <p:spPr>
          <a:xfrm>
            <a:off x="464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4"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pg bkgd-1.png" id="10" name="Google Shape;10;p1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1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19100" lvl="0" marL="457200" marR="0" rtl="0" algn="l">
              <a:spcBef>
                <a:spcPts val="6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4"/>
              <a:defRPr b="0" i="0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540"/>
              </a:spcBef>
              <a:spcAft>
                <a:spcPts val="0"/>
              </a:spcAft>
              <a:buSzPts val="1400"/>
              <a:buNone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48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slow">
    <p:cut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title pg bkgd-1.png" id="58" name="Google Shape;5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 txBox="1"/>
          <p:nvPr/>
        </p:nvSpPr>
        <p:spPr>
          <a:xfrm>
            <a:off x="8513762" y="6248400"/>
            <a:ext cx="377825" cy="23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321</a:t>
            </a:r>
            <a:endParaRPr/>
          </a:p>
        </p:txBody>
      </p:sp>
      <p:sp>
        <p:nvSpPr>
          <p:cNvPr id="60" name="Google Shape;60;p1"/>
          <p:cNvSpPr txBox="1"/>
          <p:nvPr/>
        </p:nvSpPr>
        <p:spPr>
          <a:xfrm>
            <a:off x="2111375" y="3055937"/>
            <a:ext cx="493077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Leadership Excellence Series</a:t>
            </a:r>
            <a:endParaRPr/>
          </a:p>
        </p:txBody>
      </p:sp>
      <p:sp>
        <p:nvSpPr>
          <p:cNvPr id="61" name="Google Shape;61;p1"/>
          <p:cNvSpPr txBox="1"/>
          <p:nvPr/>
        </p:nvSpPr>
        <p:spPr>
          <a:xfrm>
            <a:off x="1939925" y="3665537"/>
            <a:ext cx="5249862" cy="83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Resolving Conflict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"/>
          <p:cNvSpPr txBox="1"/>
          <p:nvPr>
            <p:ph idx="1" type="body"/>
          </p:nvPr>
        </p:nvSpPr>
        <p:spPr>
          <a:xfrm>
            <a:off x="685800" y="2209800"/>
            <a:ext cx="7772400" cy="37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b="1" i="0" lang="en-US" sz="4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Conflict is what you get </a:t>
            </a:r>
            <a:endParaRPr/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b="1" i="0" lang="en-US" sz="4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when two or more </a:t>
            </a:r>
            <a:endParaRPr/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b="1" i="0" lang="en-US" sz="4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people have differences, </a:t>
            </a:r>
            <a:endParaRPr/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b="1" i="0" lang="en-US" sz="4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real or perceived, that are </a:t>
            </a:r>
            <a:endParaRPr/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b="1" i="0" lang="en-US" sz="4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 resolved.</a:t>
            </a:r>
            <a:endParaRPr/>
          </a:p>
        </p:txBody>
      </p:sp>
      <p:sp>
        <p:nvSpPr>
          <p:cNvPr id="68" name="Google Shape;68;p2"/>
          <p:cNvSpPr txBox="1"/>
          <p:nvPr/>
        </p:nvSpPr>
        <p:spPr>
          <a:xfrm>
            <a:off x="8458200" y="6400800"/>
            <a:ext cx="2428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69" name="Google Shape;69;p2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Definitions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"/>
          <p:cNvSpPr txBox="1"/>
          <p:nvPr>
            <p:ph idx="1" type="body"/>
          </p:nvPr>
        </p:nvSpPr>
        <p:spPr>
          <a:xfrm>
            <a:off x="685800" y="2362200"/>
            <a:ext cx="7772400" cy="37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b="1" i="0" lang="en-US" sz="4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Conflict resolution is what </a:t>
            </a:r>
            <a:endParaRPr/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b="1" i="0" lang="en-US" sz="4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do to identify and </a:t>
            </a:r>
            <a:endParaRPr/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b="1" i="0" lang="en-US" sz="4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address conflict in a mature </a:t>
            </a:r>
            <a:endParaRPr/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b="1" i="0" lang="en-US" sz="4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respectful way.</a:t>
            </a:r>
            <a:endParaRPr/>
          </a:p>
        </p:txBody>
      </p:sp>
      <p:sp>
        <p:nvSpPr>
          <p:cNvPr id="76" name="Google Shape;76;p3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77" name="Google Shape;77;p3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Definitions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"/>
          <p:cNvSpPr txBox="1"/>
          <p:nvPr>
            <p:ph idx="1" type="body"/>
          </p:nvPr>
        </p:nvSpPr>
        <p:spPr>
          <a:xfrm>
            <a:off x="1066800" y="2012950"/>
            <a:ext cx="7772400" cy="4387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Contentious Personalities 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Misunderstanding 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Issues 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Styles of Leadership</a:t>
            </a:r>
            <a:endParaRPr/>
          </a:p>
        </p:txBody>
      </p:sp>
      <p:sp>
        <p:nvSpPr>
          <p:cNvPr id="84" name="Google Shape;84;p4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85" name="Google Shape;85;p4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Types of Conflict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"/>
          <p:cNvSpPr txBox="1"/>
          <p:nvPr>
            <p:ph idx="1" type="body"/>
          </p:nvPr>
        </p:nvSpPr>
        <p:spPr>
          <a:xfrm>
            <a:off x="1066800" y="2012950"/>
            <a:ext cx="7772400" cy="4387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Ignore it 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Smooth it over 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Force 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Compromise 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Collaboration</a:t>
            </a:r>
            <a:endParaRPr/>
          </a:p>
        </p:txBody>
      </p:sp>
      <p:sp>
        <p:nvSpPr>
          <p:cNvPr id="92" name="Google Shape;92;p5"/>
          <p:cNvSpPr txBox="1"/>
          <p:nvPr/>
        </p:nvSpPr>
        <p:spPr>
          <a:xfrm>
            <a:off x="8458200" y="6400800"/>
            <a:ext cx="2428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93" name="Google Shape;93;p5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Methods for Resolving Conflict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"/>
          <p:cNvSpPr txBox="1"/>
          <p:nvPr>
            <p:ph idx="1" type="body"/>
          </p:nvPr>
        </p:nvSpPr>
        <p:spPr>
          <a:xfrm>
            <a:off x="1066800" y="2012950"/>
            <a:ext cx="7772400" cy="4387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Find the root cause. 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Allow all parties to speak.</a:t>
            </a:r>
            <a:endParaRPr/>
          </a:p>
        </p:txBody>
      </p:sp>
      <p:sp>
        <p:nvSpPr>
          <p:cNvPr id="100" name="Google Shape;100;p6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01" name="Google Shape;101;p6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Facilitate Collaboration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"/>
          <p:cNvSpPr txBox="1"/>
          <p:nvPr>
            <p:ph idx="1" type="body"/>
          </p:nvPr>
        </p:nvSpPr>
        <p:spPr>
          <a:xfrm>
            <a:off x="990600" y="2667000"/>
            <a:ext cx="76962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064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not allow emotion to consume the parties involved. </a:t>
            </a:r>
            <a:endParaRPr/>
          </a:p>
          <a:p>
            <a:pPr indent="-406400" lvl="0" marL="40640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Keep a respectful, empathetic, and </a:t>
            </a:r>
            <a:b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caring attitude toward everyone. </a:t>
            </a:r>
            <a:endParaRPr/>
          </a:p>
          <a:p>
            <a:pPr indent="-406400" lvl="0" marL="40640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Stay away from blame and accusations. </a:t>
            </a:r>
            <a:endParaRPr/>
          </a:p>
        </p:txBody>
      </p:sp>
      <p:sp>
        <p:nvSpPr>
          <p:cNvPr id="108" name="Google Shape;108;p7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09" name="Google Shape;109;p7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Facilitate Collaboration</a:t>
            </a:r>
            <a:endParaRPr/>
          </a:p>
        </p:txBody>
      </p:sp>
      <p:sp>
        <p:nvSpPr>
          <p:cNvPr id="110" name="Google Shape;110;p7"/>
          <p:cNvSpPr txBox="1"/>
          <p:nvPr/>
        </p:nvSpPr>
        <p:spPr>
          <a:xfrm>
            <a:off x="1117600" y="2024062"/>
            <a:ext cx="4038600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Word of Caution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"/>
          <p:cNvSpPr txBox="1"/>
          <p:nvPr>
            <p:ph idx="1" type="body"/>
          </p:nvPr>
        </p:nvSpPr>
        <p:spPr>
          <a:xfrm>
            <a:off x="990600" y="2012950"/>
            <a:ext cx="7772400" cy="4387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Encourage all parties to listen. 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Identify areas of disagreement. 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Identify areas of agreement. 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Search for solutions. 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 Reach a consensus.</a:t>
            </a:r>
            <a:endParaRPr/>
          </a:p>
        </p:txBody>
      </p:sp>
      <p:sp>
        <p:nvSpPr>
          <p:cNvPr id="117" name="Google Shape;117;p8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18" name="Google Shape;118;p8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Facilitate Collaboration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"/>
          <p:cNvSpPr txBox="1"/>
          <p:nvPr>
            <p:ph idx="1" type="body"/>
          </p:nvPr>
        </p:nvSpPr>
        <p:spPr>
          <a:xfrm>
            <a:off x="990600" y="2012950"/>
            <a:ext cx="7772400" cy="4387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Write down all ideas as they are generated. 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 the positive and negative aspects of each idea. 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Narrow the list to the idea that best resolves the problem.</a:t>
            </a:r>
            <a:endParaRPr/>
          </a:p>
        </p:txBody>
      </p:sp>
      <p:sp>
        <p:nvSpPr>
          <p:cNvPr id="125" name="Google Shape;125;p9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26" name="Google Shape;126;p9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The Brainstorming Method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0"/>
          <p:cNvSpPr txBox="1"/>
          <p:nvPr>
            <p:ph idx="1" type="body"/>
          </p:nvPr>
        </p:nvSpPr>
        <p:spPr>
          <a:xfrm>
            <a:off x="0" y="2362200"/>
            <a:ext cx="91440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b="0" i="1" lang="en-US" sz="42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A leader must</a:t>
            </a:r>
            <a:br>
              <a:rPr b="0" i="1" lang="en-US" sz="42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US" sz="42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resolve conflict!</a:t>
            </a:r>
            <a:endParaRPr/>
          </a:p>
        </p:txBody>
      </p:sp>
      <p:sp>
        <p:nvSpPr>
          <p:cNvPr id="133" name="Google Shape;133;p10"/>
          <p:cNvSpPr txBox="1"/>
          <p:nvPr/>
        </p:nvSpPr>
        <p:spPr>
          <a:xfrm>
            <a:off x="8305800" y="6400800"/>
            <a:ext cx="3952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34" name="Google Shape;134;p10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Conclusion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Blank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2A4A0"/>
      </a:accent1>
      <a:accent2>
        <a:srgbClr val="00293F"/>
      </a:accent2>
      <a:accent3>
        <a:srgbClr val="FFE775"/>
      </a:accent3>
      <a:accent4>
        <a:srgbClr val="B91428"/>
      </a:accent4>
      <a:accent5>
        <a:srgbClr val="DAEDEF"/>
      </a:accent5>
      <a:accent6>
        <a:srgbClr val="4D0F1C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2011-06-24T18:57:45Z</dcterms:created>
  <dc:creator>Corey Smith</dc:creator>
</cp:coreProperties>
</file>