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63209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63209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c23e14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c23e14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c23e141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c23e141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6c23e141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6c23e1412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c23e1412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c23e1412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c23e141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c23e1412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6c23e141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6c23e141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0063209f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0063209f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8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7931D"/>
                </a:solidFill>
              </a:rPr>
              <a:t>Warum gibt es Hassrede im Internet? &gt; Bürgerschaftliches Engagement &gt; </a:t>
            </a:r>
            <a:r>
              <a:rPr lang="de-DE" b="1" dirty="0">
                <a:solidFill>
                  <a:srgbClr val="F7931D"/>
                </a:solidFill>
              </a:rPr>
              <a:t>Werden in den Medien Stereotype verwendet?</a:t>
            </a:r>
            <a:endParaRPr b="1" dirty="0">
              <a:solidFill>
                <a:srgbClr val="F7931D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7">
            <a:alphaModFix/>
          </a:blip>
          <a:srcRect b="15297"/>
          <a:stretch/>
        </p:blipFill>
        <p:spPr>
          <a:xfrm flipH="1">
            <a:off x="6061407" y="1472524"/>
            <a:ext cx="2788135" cy="236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 txBox="1">
            <a:spLocks noGrp="1"/>
          </p:cNvSpPr>
          <p:nvPr>
            <p:ph type="ctrTitle"/>
          </p:nvPr>
        </p:nvSpPr>
        <p:spPr>
          <a:xfrm>
            <a:off x="844504" y="1220300"/>
            <a:ext cx="5490574" cy="26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600" b="1" dirty="0"/>
              <a:t>Werden in den Medien Stereotype verwendet?</a:t>
            </a:r>
            <a:endParaRPr sz="46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9F64D7-B87B-42B8-B6CB-D8266E9BE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93650" y="188625"/>
            <a:ext cx="865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F7931D"/>
                </a:solidFill>
              </a:rPr>
              <a:t>Welche verschiedenen Medien gibt es?</a:t>
            </a:r>
            <a:endParaRPr sz="3200" b="1" dirty="0">
              <a:solidFill>
                <a:srgbClr val="F7931D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0" y="1014100"/>
            <a:ext cx="1933600" cy="1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0568" y="831980"/>
            <a:ext cx="2748241" cy="26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023" y="831964"/>
            <a:ext cx="1992575" cy="1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275" y="2536375"/>
            <a:ext cx="2404936" cy="2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148" y="2724763"/>
            <a:ext cx="2262801" cy="21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9225" y="2571738"/>
            <a:ext cx="1992575" cy="19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E59E56-743C-427E-B1A9-120305A1C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650" y="873925"/>
            <a:ext cx="3937375" cy="21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>
            <a:spLocks noGrp="1"/>
          </p:cNvSpPr>
          <p:nvPr>
            <p:ph type="title"/>
          </p:nvPr>
        </p:nvSpPr>
        <p:spPr>
          <a:xfrm>
            <a:off x="501600" y="185075"/>
            <a:ext cx="86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F7931D"/>
                </a:solidFill>
              </a:rPr>
              <a:t>Einige bekannte Medienunternehmen</a:t>
            </a:r>
            <a:endParaRPr sz="3200" b="1" dirty="0">
              <a:solidFill>
                <a:srgbClr val="F7931D"/>
              </a:solidFill>
            </a:endParaRPr>
          </a:p>
        </p:txBody>
      </p:sp>
      <p:pic>
        <p:nvPicPr>
          <p:cNvPr id="176" name="Google Shape;1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28" y="2926050"/>
            <a:ext cx="1548095" cy="7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8900" y="3590425"/>
            <a:ext cx="1765042" cy="1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592" y="3528176"/>
            <a:ext cx="2835785" cy="1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9878" y="3762025"/>
            <a:ext cx="1670800" cy="12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1975" y="1615600"/>
            <a:ext cx="971650" cy="9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9"/>
          <p:cNvPicPr preferRelativeResize="0"/>
          <p:nvPr/>
        </p:nvPicPr>
        <p:blipFill rotWithShape="1">
          <a:blip r:embed="rId9">
            <a:alphaModFix/>
          </a:blip>
          <a:srcRect r="66341"/>
          <a:stretch/>
        </p:blipFill>
        <p:spPr>
          <a:xfrm>
            <a:off x="2864374" y="3098200"/>
            <a:ext cx="1280720" cy="11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22575" y="1615604"/>
            <a:ext cx="2001499" cy="11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5513" y="458911"/>
            <a:ext cx="1481275" cy="14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70675" y="2853734"/>
            <a:ext cx="2985500" cy="3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91875" y="738173"/>
            <a:ext cx="1947171" cy="12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49750" y="3317675"/>
            <a:ext cx="1058900" cy="10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4557E20-3BDE-4319-8585-A47ABB0425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/>
          <p:nvPr/>
        </p:nvSpPr>
        <p:spPr>
          <a:xfrm>
            <a:off x="3077300" y="995575"/>
            <a:ext cx="5754900" cy="2789616"/>
          </a:xfrm>
          <a:prstGeom prst="round2DiagRect">
            <a:avLst>
              <a:gd name="adj1" fmla="val 9957"/>
              <a:gd name="adj2" fmla="val 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931D"/>
              </a:solidFill>
            </a:endParaRPr>
          </a:p>
        </p:txBody>
      </p:sp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493800" y="214400"/>
            <a:ext cx="865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rgbClr val="F7931D"/>
                </a:solidFill>
              </a:rPr>
              <a:t>Welche Stereotype kommen in den Medien vor?</a:t>
            </a:r>
            <a:endParaRPr b="1" dirty="0">
              <a:solidFill>
                <a:srgbClr val="F7931D"/>
              </a:solidFill>
            </a:endParaRPr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3166675" y="1017725"/>
            <a:ext cx="5633100" cy="24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rgbClr val="FFFFFF"/>
                </a:solidFill>
              </a:rPr>
              <a:t>Wie werden diese Menschen in deinen Lieblingssendungen dargestellt?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de-DE" sz="1400" dirty="0">
                <a:solidFill>
                  <a:srgbClr val="FFFFFF"/>
                </a:solidFill>
              </a:rPr>
              <a:t>Menschen mit Behinderung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de-DE" sz="1400" dirty="0">
                <a:solidFill>
                  <a:srgbClr val="FFFFFF"/>
                </a:solidFill>
              </a:rPr>
              <a:t>Ältere Menschen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de-DE" sz="1400" dirty="0">
                <a:solidFill>
                  <a:srgbClr val="FFFFFF"/>
                </a:solidFill>
              </a:rPr>
              <a:t>Farbige Menschen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de-DE" sz="1400" dirty="0">
                <a:solidFill>
                  <a:srgbClr val="FFFFFF"/>
                </a:solidFill>
              </a:rPr>
              <a:t>Menschen anderer Rasse als der Zuschauer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de-DE" sz="1400" dirty="0">
                <a:solidFill>
                  <a:srgbClr val="FFFFFF"/>
                </a:solidFill>
              </a:rPr>
              <a:t>Menschen nicht-binärer Geschlechtsidentität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rgbClr val="FFFFFF"/>
                </a:solidFill>
              </a:rPr>
              <a:t>Fallen dir Sendungen ein, die diese Personengruppen stärker ins Bewusstsein gerückt haben?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4" name="Google Shape;1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00" y="1165562"/>
            <a:ext cx="2262801" cy="21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824" y="3646887"/>
            <a:ext cx="2873063" cy="10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0"/>
          <p:cNvPicPr preferRelativeResize="0"/>
          <p:nvPr/>
        </p:nvPicPr>
        <p:blipFill rotWithShape="1">
          <a:blip r:embed="rId5">
            <a:alphaModFix/>
          </a:blip>
          <a:srcRect l="4864" t="3586" r="20752" b="9585"/>
          <a:stretch/>
        </p:blipFill>
        <p:spPr>
          <a:xfrm>
            <a:off x="5616767" y="3974679"/>
            <a:ext cx="791975" cy="111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1534" y="3946193"/>
            <a:ext cx="738254" cy="111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3946193"/>
            <a:ext cx="791975" cy="113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401AD3-2734-4156-BEBD-D18463F4F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51" y="1048000"/>
            <a:ext cx="3641026" cy="2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1"/>
          <p:cNvPicPr preferRelativeResize="0"/>
          <p:nvPr/>
        </p:nvPicPr>
        <p:blipFill rotWithShape="1">
          <a:blip r:embed="rId4">
            <a:alphaModFix/>
          </a:blip>
          <a:srcRect t="4131"/>
          <a:stretch/>
        </p:blipFill>
        <p:spPr>
          <a:xfrm>
            <a:off x="3442250" y="2319601"/>
            <a:ext cx="3414638" cy="2688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1"/>
          <p:cNvSpPr/>
          <p:nvPr/>
        </p:nvSpPr>
        <p:spPr>
          <a:xfrm>
            <a:off x="5772500" y="976800"/>
            <a:ext cx="3144000" cy="2232000"/>
          </a:xfrm>
          <a:prstGeom prst="round2DiagRect">
            <a:avLst>
              <a:gd name="adj1" fmla="val 10794"/>
              <a:gd name="adj2" fmla="val 0"/>
            </a:avLst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title"/>
          </p:nvPr>
        </p:nvSpPr>
        <p:spPr>
          <a:xfrm>
            <a:off x="1371600" y="2344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F7931D"/>
                </a:solidFill>
              </a:rPr>
              <a:t>Wie sieht es in den Printmedien aus?</a:t>
            </a:r>
            <a:endParaRPr sz="3200" b="1" dirty="0">
              <a:solidFill>
                <a:srgbClr val="F7931D"/>
              </a:solidFill>
            </a:endParaRPr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1"/>
          </p:nvPr>
        </p:nvSpPr>
        <p:spPr>
          <a:xfrm>
            <a:off x="5941250" y="1096200"/>
            <a:ext cx="28065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e-DE" dirty="0">
                <a:solidFill>
                  <a:srgbClr val="FFFFFF"/>
                </a:solidFill>
              </a:rPr>
              <a:t>Wird in deiner nationalen Presse negativ über Personengruppen berichtet oder werden in den Schlagzeilen Stereotype benutzt?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08" name="Google Shape;20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451" y="150800"/>
            <a:ext cx="739950" cy="7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A7599C-B483-44DB-9C90-CCFCA7555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/>
          <p:nvPr/>
        </p:nvSpPr>
        <p:spPr>
          <a:xfrm>
            <a:off x="676775" y="1385400"/>
            <a:ext cx="8197200" cy="2858100"/>
          </a:xfrm>
          <a:prstGeom prst="round2DiagRect">
            <a:avLst>
              <a:gd name="adj1" fmla="val 9856"/>
              <a:gd name="adj2" fmla="val 0"/>
            </a:avLst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title"/>
          </p:nvPr>
        </p:nvSpPr>
        <p:spPr>
          <a:xfrm>
            <a:off x="501600" y="139225"/>
            <a:ext cx="86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F7931D"/>
                </a:solidFill>
              </a:rPr>
              <a:t>Jetzt seid ihr dran!</a:t>
            </a:r>
            <a:endParaRPr sz="3200" b="1" dirty="0">
              <a:solidFill>
                <a:srgbClr val="F7931D"/>
              </a:solidFill>
            </a:endParaRPr>
          </a:p>
        </p:txBody>
      </p:sp>
      <p:sp>
        <p:nvSpPr>
          <p:cNvPr id="215" name="Google Shape;215;p42"/>
          <p:cNvSpPr txBox="1">
            <a:spLocks noGrp="1"/>
          </p:cNvSpPr>
          <p:nvPr>
            <p:ph type="body" idx="1"/>
          </p:nvPr>
        </p:nvSpPr>
        <p:spPr>
          <a:xfrm>
            <a:off x="804175" y="1385400"/>
            <a:ext cx="8137200" cy="25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FFFFF"/>
                </a:solidFill>
              </a:rPr>
              <a:t>Du musst nun:</a:t>
            </a:r>
            <a:endParaRPr sz="1600" b="1" dirty="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Das Medienunternehmen herausfinden, dem du schreiben möchtest.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Eine Kontaktadresse des Medienunternehmens herausfinden, wenn möglich auch eine Kontaktperson.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Deinen Brief bzw. E-Mail schreiben. Die folgenden Tipps helfen dir dabei:</a:t>
            </a:r>
            <a:endParaRPr sz="1600" dirty="0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de-DE" sz="1600" dirty="0">
                <a:solidFill>
                  <a:srgbClr val="FFFFFF"/>
                </a:solidFill>
              </a:rPr>
              <a:t>Schreibe immer so höflich wie möglich – das Unternehmen wird eher höfliche Anfragen beantworten.</a:t>
            </a:r>
            <a:endParaRPr sz="1600" dirty="0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de-DE" sz="1600" dirty="0">
                <a:solidFill>
                  <a:srgbClr val="FFFFFF"/>
                </a:solidFill>
              </a:rPr>
              <a:t>Achte darauf, das richtige Unternehmen anzuschreiben </a:t>
            </a:r>
            <a:endParaRPr sz="1600" dirty="0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de-DE" sz="1600" dirty="0">
                <a:solidFill>
                  <a:srgbClr val="FFFFFF"/>
                </a:solidFill>
              </a:rPr>
              <a:t>Schreibe persönlich – berichte, wie dich ein Text oder Inhalt berührt hat.</a:t>
            </a:r>
            <a:endParaRPr sz="1600" dirty="0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de-DE" sz="1600" dirty="0">
                <a:solidFill>
                  <a:srgbClr val="FFFFFF"/>
                </a:solidFill>
              </a:rPr>
              <a:t>Belege deine Aussagen</a:t>
            </a:r>
            <a:endParaRPr sz="1600" dirty="0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de-DE" sz="1600" dirty="0">
                <a:solidFill>
                  <a:srgbClr val="FFFFFF"/>
                </a:solidFill>
              </a:rPr>
              <a:t>Verwende Beispiele</a:t>
            </a:r>
            <a:endParaRPr sz="16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16" name="Google Shape;216;p42"/>
          <p:cNvSpPr txBox="1"/>
          <p:nvPr/>
        </p:nvSpPr>
        <p:spPr>
          <a:xfrm>
            <a:off x="676775" y="672000"/>
            <a:ext cx="8197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dk1"/>
                </a:solidFill>
              </a:rPr>
              <a:t>Wähle einen der gefundenen Themenbereiche oder Zeitungsartikel und schreibe einen Brief oder eine E-Mail an das entsprechende Medienunternehmen. </a:t>
            </a:r>
            <a:endParaRPr sz="1600" dirty="0"/>
          </a:p>
        </p:txBody>
      </p:sp>
      <p:sp>
        <p:nvSpPr>
          <p:cNvPr id="217" name="Google Shape;217;p42"/>
          <p:cNvSpPr txBox="1"/>
          <p:nvPr/>
        </p:nvSpPr>
        <p:spPr>
          <a:xfrm>
            <a:off x="1831275" y="4111975"/>
            <a:ext cx="63138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dk1"/>
                </a:solidFill>
              </a:rPr>
              <a:t>Schicke den Brief bzw. die E-Mail erst ab, wenn du mit mir darüber gesprochen, Korrekturen vorgenommen und meine Zustimmung eingeholt hast.</a:t>
            </a:r>
            <a:endParaRPr sz="16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6D2547-3F3F-46AD-A04E-4C6285D1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642525" y="1209000"/>
            <a:ext cx="6218400" cy="1566900"/>
          </a:xfrm>
          <a:prstGeom prst="round2DiagRect">
            <a:avLst>
              <a:gd name="adj1" fmla="val 9856"/>
              <a:gd name="adj2" fmla="val 0"/>
            </a:avLst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493500" y="117200"/>
            <a:ext cx="86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F7931D"/>
                </a:solidFill>
              </a:rPr>
              <a:t>Was wir alle tun können...</a:t>
            </a:r>
            <a:endParaRPr sz="3200" b="1" dirty="0">
              <a:solidFill>
                <a:srgbClr val="F7931D"/>
              </a:solidFill>
            </a:endParaRPr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1"/>
          </p:nvPr>
        </p:nvSpPr>
        <p:spPr>
          <a:xfrm>
            <a:off x="721875" y="733275"/>
            <a:ext cx="628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b="1">
                <a:solidFill>
                  <a:schemeClr val="dk1"/>
                </a:solidFill>
              </a:rPr>
              <a:t>Positives hervorheben: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25" name="Google Shape;2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500" y="3089150"/>
            <a:ext cx="1734250" cy="17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8800" y="1125312"/>
            <a:ext cx="1734250" cy="17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/>
        </p:nvSpPr>
        <p:spPr>
          <a:xfrm>
            <a:off x="735400" y="994625"/>
            <a:ext cx="60597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FFFFFF"/>
                </a:solidFill>
              </a:rPr>
              <a:t>Wenn dir positive Inhalte zu einem </a:t>
            </a:r>
            <a:r>
              <a:rPr lang="de-DE" sz="1800" dirty="0">
                <a:solidFill>
                  <a:schemeClr val="bg1"/>
                </a:solidFill>
              </a:rPr>
              <a:t>geschützten Merkmal </a:t>
            </a:r>
            <a:r>
              <a:rPr lang="de-DE" sz="1800" dirty="0">
                <a:solidFill>
                  <a:srgbClr val="FFFFFF"/>
                </a:solidFill>
              </a:rPr>
              <a:t>begegnen, kannst du sie hervorheben, indem du sie teilst. Ihr könntet euch als Gruppe einen </a:t>
            </a:r>
            <a:r>
              <a:rPr lang="de-DE" sz="1800" b="1" dirty="0">
                <a:solidFill>
                  <a:srgbClr val="FFFFFF"/>
                </a:solidFill>
              </a:rPr>
              <a:t>Hashtag</a:t>
            </a:r>
            <a:r>
              <a:rPr lang="de-DE" sz="1800" dirty="0">
                <a:solidFill>
                  <a:srgbClr val="FFFFFF"/>
                </a:solidFill>
              </a:rPr>
              <a:t> überlegen, unter dem ihr diese Inhalte teilen wollt. Sammelt positive Nachrichten und tauscht euch in der Gruppe darüber aus.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629000" y="3280849"/>
            <a:ext cx="6409800" cy="1399199"/>
          </a:xfrm>
          <a:prstGeom prst="round2DiagRect">
            <a:avLst>
              <a:gd name="adj1" fmla="val 9856"/>
              <a:gd name="adj2" fmla="val 0"/>
            </a:avLst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3"/>
          <p:cNvSpPr txBox="1"/>
          <p:nvPr/>
        </p:nvSpPr>
        <p:spPr>
          <a:xfrm>
            <a:off x="721875" y="2870275"/>
            <a:ext cx="66504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dk1"/>
                </a:solidFill>
              </a:rPr>
              <a:t>Stereotype stoppen:</a:t>
            </a:r>
            <a:endParaRPr sz="1800" dirty="0"/>
          </a:p>
        </p:txBody>
      </p:sp>
      <p:sp>
        <p:nvSpPr>
          <p:cNvPr id="230" name="Google Shape;230;p43"/>
          <p:cNvSpPr txBox="1"/>
          <p:nvPr/>
        </p:nvSpPr>
        <p:spPr>
          <a:xfrm>
            <a:off x="721875" y="3256675"/>
            <a:ext cx="6059700" cy="1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FFFFFF"/>
                </a:solidFill>
              </a:rPr>
              <a:t>Wenn dir Texte begegnen, die Stereotype zu </a:t>
            </a:r>
            <a:r>
              <a:rPr lang="de-DE" sz="1800" dirty="0">
                <a:solidFill>
                  <a:schemeClr val="bg1"/>
                </a:solidFill>
              </a:rPr>
              <a:t>geschützten Merkmalen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>
                <a:solidFill>
                  <a:srgbClr val="FFFFFF"/>
                </a:solidFill>
              </a:rPr>
              <a:t>beinhalten oder verbreiten, solltest du sie nicht teilen oder liken. Bei besonders verletzenden Beiträgen kannst du als Antwort </a:t>
            </a:r>
            <a:r>
              <a:rPr lang="de-DE" sz="1800" b="1" dirty="0">
                <a:solidFill>
                  <a:srgbClr val="FFFFFF"/>
                </a:solidFill>
              </a:rPr>
              <a:t>#stopspreadinghate</a:t>
            </a:r>
            <a:r>
              <a:rPr lang="de-DE" sz="1800" dirty="0">
                <a:solidFill>
                  <a:srgbClr val="FFFFFF"/>
                </a:solidFill>
              </a:rPr>
              <a:t> posten und sonst nichts.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18E090-9E84-48BB-8D29-3AC69B9C3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4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8" name="Google Shape;238;p44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9" name="Google Shape;23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4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C5665C-2B65-4038-B5FC-5E0AECA873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Bildschirmpräsentation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Simple Light</vt:lpstr>
      <vt:lpstr>Simple Light</vt:lpstr>
      <vt:lpstr>Simple Light</vt:lpstr>
      <vt:lpstr>Werden in den Medien Stereotype verwendet?</vt:lpstr>
      <vt:lpstr>Welche verschiedenen Medien gibt es?</vt:lpstr>
      <vt:lpstr>Einige bekannte Medienunternehmen</vt:lpstr>
      <vt:lpstr>Welche Stereotype kommen in den Medien vor?</vt:lpstr>
      <vt:lpstr>Wie sieht es in den Printmedien aus?</vt:lpstr>
      <vt:lpstr>Jetzt seid ihr dran!</vt:lpstr>
      <vt:lpstr>Was wir alle tun können...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Werden in den Medien Stereotype verwendet?</dc:title>
  <cp:lastModifiedBy>Kind, Joachim Dr.</cp:lastModifiedBy>
  <cp:revision>5</cp:revision>
  <dcterms:modified xsi:type="dcterms:W3CDTF">2019-10-02T10:22:57Z</dcterms:modified>
</cp:coreProperties>
</file>