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y="6858000" cx="12188825"/>
  <p:notesSz cx="6858000" cy="9144000"/>
  <p:embeddedFontLst>
    <p:embeddedFont>
      <p:font typeface="Grandstander"/>
      <p:regular r:id="rId42"/>
      <p:bold r:id="rId43"/>
      <p:italic r:id="rId44"/>
      <p:boldItalic r:id="rId45"/>
    </p:embeddedFont>
    <p:embeddedFont>
      <p:font typeface="Grandstander Medium"/>
      <p:regular r:id="rId46"/>
      <p:bold r:id="rId47"/>
      <p:italic r:id="rId48"/>
      <p:boldItalic r:id="rId49"/>
    </p:embeddedFont>
    <p:embeddedFont>
      <p:font typeface="Grandstander SemiBold"/>
      <p:regular r:id="rId50"/>
      <p:bold r:id="rId51"/>
      <p:italic r:id="rId52"/>
      <p:boldItalic r:id="rId53"/>
    </p:embeddedFont>
    <p:embeddedFont>
      <p:font typeface="Lato"/>
      <p:regular r:id="rId54"/>
      <p:bold r:id="rId55"/>
      <p:italic r:id="rId56"/>
      <p:boldItalic r:id="rId57"/>
    </p:embeddedFont>
    <p:embeddedFont>
      <p:font typeface="Google Sans"/>
      <p:regular r:id="rId58"/>
      <p:bold r:id="rId59"/>
      <p:italic r:id="rId60"/>
      <p:boldItalic r:id="rId6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37">
          <p15:clr>
            <a:srgbClr val="747775"/>
          </p15:clr>
        </p15:guide>
        <p15:guide id="2" pos="3839">
          <p15:clr>
            <a:srgbClr val="747775"/>
          </p15:clr>
        </p15:guide>
        <p15:guide id="3" pos="369">
          <p15:clr>
            <a:srgbClr val="747775"/>
          </p15:clr>
        </p15:guide>
        <p15:guide id="4" pos="7309">
          <p15:clr>
            <a:srgbClr val="747775"/>
          </p15:clr>
        </p15:guide>
        <p15:guide id="5" orient="horz" pos="527">
          <p15:clr>
            <a:srgbClr val="747775"/>
          </p15:clr>
        </p15:guide>
      </p15:sldGuideLst>
    </p:ext>
    <p:ext uri="GoogleSlidesCustomDataVersion2">
      <go:slidesCustomData xmlns:go="http://customooxmlschemas.google.com/" r:id="rId62" roundtripDataSignature="AMtx7mjFrfxzW/wK9JhmOM372tuESbhP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37" orient="horz"/>
        <p:guide pos="3839"/>
        <p:guide pos="369"/>
        <p:guide pos="7309"/>
        <p:guide pos="527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font" Target="fonts/Grandstander-regular.fntdata"/><Relationship Id="rId41" Type="http://schemas.openxmlformats.org/officeDocument/2006/relationships/slide" Target="slides/slide35.xml"/><Relationship Id="rId44" Type="http://schemas.openxmlformats.org/officeDocument/2006/relationships/font" Target="fonts/Grandstander-italic.fntdata"/><Relationship Id="rId43" Type="http://schemas.openxmlformats.org/officeDocument/2006/relationships/font" Target="fonts/Grandstander-bold.fntdata"/><Relationship Id="rId46" Type="http://schemas.openxmlformats.org/officeDocument/2006/relationships/font" Target="fonts/GrandstanderMedium-regular.fntdata"/><Relationship Id="rId45" Type="http://schemas.openxmlformats.org/officeDocument/2006/relationships/font" Target="fonts/Grandstander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font" Target="fonts/GrandstanderMedium-italic.fntdata"/><Relationship Id="rId47" Type="http://schemas.openxmlformats.org/officeDocument/2006/relationships/font" Target="fonts/GrandstanderMedium-bold.fntdata"/><Relationship Id="rId49" Type="http://schemas.openxmlformats.org/officeDocument/2006/relationships/font" Target="fonts/GrandstanderMedium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customschemas.google.com/relationships/presentationmetadata" Target="metadata"/><Relationship Id="rId61" Type="http://schemas.openxmlformats.org/officeDocument/2006/relationships/font" Target="fonts/GoogleSans-boldItalic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font" Target="fonts/GoogleSans-italic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GrandstanderSemiBold-bold.fntdata"/><Relationship Id="rId50" Type="http://schemas.openxmlformats.org/officeDocument/2006/relationships/font" Target="fonts/GrandstanderSemiBold-regular.fntdata"/><Relationship Id="rId53" Type="http://schemas.openxmlformats.org/officeDocument/2006/relationships/font" Target="fonts/GrandstanderSemiBold-boldItalic.fntdata"/><Relationship Id="rId52" Type="http://schemas.openxmlformats.org/officeDocument/2006/relationships/font" Target="fonts/GrandstanderSemiBold-italic.fntdata"/><Relationship Id="rId11" Type="http://schemas.openxmlformats.org/officeDocument/2006/relationships/slide" Target="slides/slide5.xml"/><Relationship Id="rId55" Type="http://schemas.openxmlformats.org/officeDocument/2006/relationships/font" Target="fonts/Lato-bold.fntdata"/><Relationship Id="rId10" Type="http://schemas.openxmlformats.org/officeDocument/2006/relationships/slide" Target="slides/slide4.xml"/><Relationship Id="rId54" Type="http://schemas.openxmlformats.org/officeDocument/2006/relationships/font" Target="fonts/Lato-regular.fntdata"/><Relationship Id="rId13" Type="http://schemas.openxmlformats.org/officeDocument/2006/relationships/slide" Target="slides/slide7.xml"/><Relationship Id="rId57" Type="http://schemas.openxmlformats.org/officeDocument/2006/relationships/font" Target="fonts/Lato-boldItalic.fntdata"/><Relationship Id="rId12" Type="http://schemas.openxmlformats.org/officeDocument/2006/relationships/slide" Target="slides/slide6.xml"/><Relationship Id="rId56" Type="http://schemas.openxmlformats.org/officeDocument/2006/relationships/font" Target="fonts/Lato-italic.fntdata"/><Relationship Id="rId15" Type="http://schemas.openxmlformats.org/officeDocument/2006/relationships/slide" Target="slides/slide9.xml"/><Relationship Id="rId59" Type="http://schemas.openxmlformats.org/officeDocument/2006/relationships/font" Target="fonts/GoogleSans-bold.fntdata"/><Relationship Id="rId14" Type="http://schemas.openxmlformats.org/officeDocument/2006/relationships/slide" Target="slides/slide8.xml"/><Relationship Id="rId58" Type="http://schemas.openxmlformats.org/officeDocument/2006/relationships/font" Target="fonts/GoogleSans-regular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commons.wikimedia.org/wiki/File:Ind%C3%ADgenas_do_Brasil_-_montagem.jpg" TargetMode="External"/><Relationship Id="rId3" Type="http://schemas.openxmlformats.org/officeDocument/2006/relationships/hyperlink" Target="https://pt.wikipedia.org/wiki/Mato_Grosso#/media/Ficheiro:Mato_Grosso_in_Brazil.svg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0" name="Google Shape;47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https://www.gettyimages.com.br/detail/ilustra%C3%A7%C3%A3o/blind-man-walking-with-guide-dog-isolated-on-ilustra%C3%A7%C3%A3o-royalty-free/1158444067?phrase=DOG&amp;adppopup=true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https://www.gettyimages.com.br/detail/ilustra%C3%A7%C3%A3o/cute-vector-cartoon-jaguar-sticker-ilustra%C3%A7%C3%A3o-royalty-free/1469181185?phrase=ON%C3%87A+&amp;adppopup=true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1" name="Google Shape;481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https://www.gettyimages.com.br/detail/ilustra%C3%A7%C3%A3o/blind-man-walking-with-guide-dog-isolated-on-ilustra%C3%A7%C3%A3o-royalty-free/1158444067?phrase=DOG&amp;adppopup=true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https://www.gettyimages.com.br/detail/ilustra%C3%A7%C3%A3o/cute-vector-cartoon-jaguar-sticker-ilustra%C3%A7%C3%A3o-royalty-free/1469181185?phrase=ON%C3%87A+&amp;adppopup=true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3" name="Google Shape;493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https://www.gettyimages.com.br/detail/ilustra%C3%A7%C3%A3o/blind-man-walking-with-guide-dog-isolated-on-ilustra%C3%A7%C3%A3o-royalty-free/1158444067?phrase=DOG&amp;adppopup=true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https://www.gettyimages.com.br/detail/ilustra%C3%A7%C3%A3o/cute-vector-cartoon-jaguar-sticker-ilustra%C3%A7%C3%A3o-royalty-free/1469181185?phrase=ON%C3%87A+&amp;adppopup=true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7" name="Google Shape;547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https://www.gettyimages.com.br/detail/ilustra%C3%A7%C3%A3o/cute-vector-cartoon-jaguar-sticker-ilustra%C3%A7%C3%A3o-royalty-free/1469181185?phrase=ON%C3%87A+&amp;adppopup=true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4" name="Google Shape;59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https://www.gettyimages.com.br/detail/ilustra%C3%A7%C3%A3o/blind-man-walking-with-guide-dog-isolated-on-ilustra%C3%A7%C3%A3o-royalty-free/1158444067?phrase=DOG&amp;adppopup=true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https://www.gettyimages.com.br/detail/ilustra%C3%A7%C3%A3o/cute-vector-cartoon-jaguar-sticker-ilustra%C3%A7%C3%A3o-royalty-free/1469181185?phrase=ON%C3%87A+&amp;adppopup=true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7" name="Google Shape;637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https://www.gettyimages.com.br/detail/ilustra%C3%A7%C3%A3o/blind-man-walking-with-guide-dog-isolated-on-ilustra%C3%A7%C3%A3o-royalty-free/1158444067?phrase=DOG&amp;adppopup=true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3" name="Google Shape;683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https://www.gettyimages.com.br/detail/ilustra%C3%A7%C3%A3o/blind-man-walking-with-guide-dog-isolated-on-ilustra%C3%A7%C3%A3o-royalty-free/1158444067?phrase=DOG&amp;adppopup=true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https://www.gettyimages.com.br/detail/ilustra%C3%A7%C3%A3o/cute-vector-cartoon-jaguar-sticker-ilustra%C3%A7%C3%A3o-royalty-free/1469181185?phrase=ON%C3%87A+&amp;adppopup=true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3" name="Google Shape;733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2" name="Google Shape;742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https://www.gettyimages.com.br/detail/foto/group-of-joyful-elementary-students-screaming-with-imagem-royalty-free/1354834767?phrase=crian%C3%A7as+felizes+na+escola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8" name="Google Shape;748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9c09b808c8_0_20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g29c09b808c8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8" name="Google Shape;758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https://www.gettyimages.com.br/detail/ilustra%C3%A7%C3%A3o/blind-man-walking-with-guide-dog-isolated-on-ilustra%C3%A7%C3%A3o-royalty-free/1158444067?phrase=DOG&amp;adppopup=true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https://www.gettyimages.com.br/detail/ilustra%C3%A7%C3%A3o/cute-vector-cartoon-jaguar-sticker-ilustra%C3%A7%C3%A3o-royalty-free/1469181185?phrase=ON%C3%87A+&amp;adppopup=true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5" name="Google Shape;765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https://www.gettyimages.com.br/detail/foto/year-old-mixed-race-boy-thinking-on-white-imagem-royalty-free/154959149?adppopup=true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6" name="Google Shape;776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https://www.gettyimages.com.br/detail/foto/year-old-mixed-race-boy-thinking-on-white-imagem-royalty-free/154959149?adppopup=true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5" name="Google Shape;785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https://www.gettyimages.com.br/detail/ilustra%C3%A7%C3%A3o/blind-man-walking-with-guide-dog-isolated-on-ilustra%C3%A7%C3%A3o-royalty-free/1158444067?phrase=DOG&amp;adppopup=true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https://www.gettyimages.com.br/detail/ilustra%C3%A7%C3%A3o/cute-vector-cartoon-jaguar-sticker-ilustra%C3%A7%C3%A3o-royalty-free/1469181185?phrase=ON%C3%87A+&amp;adppopup=true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https://www.gettyimages.com.br/detail/ilustra%C3%A7%C3%A3o/isolated-domino-icon-ilustra%C3%A7%C3%A3o-royalty-free/1198715441?phrase=domin%C3%B3&amp;adppopup=true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https://www.gettyimages.com.br/detail/ilustra%C3%A7%C3%A3o/hands-of-people-playing-cards-top-view-on-the-ilustra%C3%A7%C3%A3o-royalty-free/1539099205?phrase=BARALHO&amp;adppopup=true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https://www.gettyimages.com.br/detail/ilustra%C3%A7%C3%A3o/chessboard-and-checkers-chessboard-ilustra%C3%A7%C3%A3o-royalty-free/648941862?phrase=JOFO+DE+TABULEIRO+DAMA&amp;adppopup=true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0" name="Google Shape;800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https://www.gettyimages.com.br/detail/ilustra%C3%A7%C3%A3o/blind-man-walking-with-guide-dog-isolated-on-ilustra%C3%A7%C3%A3o-royalty-free/1158444067?phrase=DOG&amp;adppopup=true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https://www.gettyimages.com.br/detail/ilustra%C3%A7%C3%A3o/cute-vector-cartoon-jaguar-sticker-ilustra%C3%A7%C3%A3o-royalty-free/1469181185?phrase=ON%C3%87A+&amp;adppopup=true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https://www.gettyimages.com.br/detail/ilustra%C3%A7%C3%A3o/isolated-domino-icon-ilustra%C3%A7%C3%A3o-royalty-free/1198715441?phrase=domin%C3%B3&amp;adppopup=true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https://www.gettyimages.com.br/detail/ilustra%C3%A7%C3%A3o/hands-of-people-playing-cards-top-view-on-the-ilustra%C3%A7%C3%A3o-royalty-free/1539099205?phrase=BARALHO&amp;adppopup=true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https://www.gettyimages.com.br/detail/ilustra%C3%A7%C3%A3o/chessboard-and-checkers-chessboard-ilustra%C3%A7%C3%A3o-royalty-free/648941862?phrase=JOFO+DE+TABULEIRO+DAMA&amp;adppopup=true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g29c09b808c8_0_2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7" name="Google Shape;817;g29c09b808c8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g2efbe606fc3_0_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2" name="Google Shape;822;g2efbe606fc3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9" name="Google Shape;829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4" name="Google Shape;834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9" name="Google Shape;839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https://www.gettyimages.com.br/detail/foto/toy-imagem-royalty-free/864584168?phrase=PETECA&amp;adppopup=true</a:t>
            </a:r>
            <a:endParaRPr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https://www.gettyimages.com.br/detail/foto/cardboard-texture-imagem-royalty-free/1369691475?phrase=papel%C3%A3o&amp;adppopup=true 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43" name="Google Shape;843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50" name="Google Shape;850;p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58" name="Google Shape;858;p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6" name="Google Shape;866;p4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74" name="Google Shape;874;p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3" name="Google Shape;88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" name="Google Shape;23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https://www.gettyimages.com.br/detail/foto/toy-imagem-royalty-free/864584168?phrase=PETECA&amp;adppopup=true</a:t>
            </a:r>
            <a:endParaRPr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https://www.gettyimages.com.br/detail/foto/cardboard-texture-imagem-royalty-free/1369691475?phrase=papel%C3%A3o&amp;adppopup=true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efbe606fc3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1" name="Google Shape;291;g2efbe606fc3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0" i="0" lang="pt-BR" sz="1100" u="sng" cap="none" strike="noStrike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https://commons.wikimedia.org/wiki/File:Ind%C3%ADgenas_do_Brasil_-_montagem.jpg</a:t>
            </a:r>
            <a:r>
              <a:rPr b="0" i="0" lang="pt-B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b="0" i="0" lang="pt-BR">
                <a:solidFill>
                  <a:srgbClr val="444746"/>
                </a:solidFill>
                <a:latin typeface="Google Sans"/>
                <a:ea typeface="Google Sans"/>
                <a:cs typeface="Google Sans"/>
                <a:sym typeface="Google Sans"/>
              </a:rPr>
              <a:t> </a:t>
            </a:r>
            <a:r>
              <a:rPr b="0" i="0" lang="pt-BR" u="sng">
                <a:solidFill>
                  <a:srgbClr val="0B57D0"/>
                </a:solidFill>
                <a:latin typeface="Google Sans"/>
                <a:ea typeface="Google Sans"/>
                <a:cs typeface="Google Sans"/>
                <a:sym typeface="Google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https://pt.wikipedia.org/wiki/Mato_Grosso#/media/Ficheiro:Mato_Grosso_in_Brazil.svg</a:t>
            </a:r>
            <a:endParaRPr b="0" i="0">
              <a:solidFill>
                <a:srgbClr val="0B57D0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0" i="0">
              <a:solidFill>
                <a:srgbClr val="0B57D0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5" name="Google Shape;35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https://www.gettyimages.com.br/detail/foto/jaguar-imagem-royalty-free/106444942?adppopup=true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3" name="Google Shape;36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https://www.gettyimages.com.br/detail/foto/sand-pattern-imagem-royalty-free/1397026160?phrase=AREIA&amp;adppopup=true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https://www.gettyimages.com.br/detail/foto/indigenous-tribe-in-the-middle-of-the-amazon-imagem-royalty-free/1343900285?phrase=INDIGENAS&amp;adppopup=true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https://www.gettyimages.com.br/detail/foto/stones-set-imagem-royalty-free/499903760?phrase=PEDRAS&amp;adppopup=true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9" name="Google Shape;41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https://www.gettyimages.com.br/detail/ilustra%C3%A7%C3%A3o/blind-man-walking-with-guide-dog-isolated-on-ilustra%C3%A7%C3%A3o-royalty-free/1158444067?phrase=DOG&amp;adppopup=true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https://www.gettyimages.com.br/detail/ilustra%C3%A7%C3%A3o/cute-vector-cartoon-jaguar-sticker-ilustra%C3%A7%C3%A3o-royalty-free/1469181185?phrase=ON%C3%87A+&amp;adppopup=true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https://www.gettyimages.com.br/detail/foto/sand-pattern-imagem-royalty-free/1397026160?phrase=AREIA&amp;adppopup=true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2.png"/><Relationship Id="rId7" Type="http://schemas.openxmlformats.org/officeDocument/2006/relationships/image" Target="../media/image6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0.jpg"/><Relationship Id="rId4" Type="http://schemas.openxmlformats.org/officeDocument/2006/relationships/image" Target="../media/image3.png"/><Relationship Id="rId5" Type="http://schemas.openxmlformats.org/officeDocument/2006/relationships/image" Target="../media/image7.png"/><Relationship Id="rId6" Type="http://schemas.openxmlformats.org/officeDocument/2006/relationships/image" Target="../media/image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17.png"/><Relationship Id="rId6" Type="http://schemas.openxmlformats.org/officeDocument/2006/relationships/image" Target="../media/image4.png"/><Relationship Id="rId7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Relationship Id="rId3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48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2" name="Google Shape;12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48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" name="Google Shape;16;p48"/>
          <p:cNvSpPr/>
          <p:nvPr/>
        </p:nvSpPr>
        <p:spPr>
          <a:xfrm flipH="1" rot="-48255">
            <a:off x="10673069" y="1045337"/>
            <a:ext cx="1082625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2666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b="0" i="0" sz="2666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17" name="Google Shape;17;p4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drão do plano de fundo&#10;&#10;O conteúdo gerado por IA pode estar incorreto." id="76" name="Google Shape;76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5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descr="Forma&#10;&#10;O conteúdo gerado por IA pode estar incorreto." id="80" name="Google Shape;80;p5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57"/>
          <p:cNvSpPr/>
          <p:nvPr/>
        </p:nvSpPr>
        <p:spPr>
          <a:xfrm flipH="1" rot="-48255">
            <a:off x="799839" y="1071805"/>
            <a:ext cx="4155961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3732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b="0" i="0" sz="3732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60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84" name="Google Shape;84;p6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Google Shape;85;p6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6" name="Google Shape;86;p60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. Não usar - Base para orientações internas">
  <p:cSld name="11. Não usar - Base para orientações internas">
    <p:bg>
      <p:bgPr>
        <a:solidFill>
          <a:srgbClr val="8CB5F8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7"/>
          <p:cNvSpPr/>
          <p:nvPr/>
        </p:nvSpPr>
        <p:spPr>
          <a:xfrm>
            <a:off x="273062" y="300433"/>
            <a:ext cx="11672959" cy="1148400"/>
          </a:xfrm>
          <a:prstGeom prst="roundRect">
            <a:avLst>
              <a:gd fmla="val 1629" name="adj"/>
            </a:avLst>
          </a:prstGeom>
          <a:solidFill>
            <a:srgbClr val="FCFCFC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6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8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92" name="Google Shape;92;p6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6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4" name="Google Shape;94;p68"/>
          <p:cNvSpPr/>
          <p:nvPr/>
        </p:nvSpPr>
        <p:spPr>
          <a:xfrm rot="-120000">
            <a:off x="181661" y="183772"/>
            <a:ext cx="1852460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5" name="Google Shape;95;p68"/>
          <p:cNvSpPr txBox="1"/>
          <p:nvPr>
            <p:ph idx="1" type="subTitle"/>
          </p:nvPr>
        </p:nvSpPr>
        <p:spPr>
          <a:xfrm rot="-120000">
            <a:off x="176397" y="169381"/>
            <a:ext cx="1848169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 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9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98" name="Google Shape;98;p6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6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0" name="Google Shape;100;p69"/>
          <p:cNvSpPr/>
          <p:nvPr/>
        </p:nvSpPr>
        <p:spPr>
          <a:xfrm rot="-120000">
            <a:off x="181655" y="183354"/>
            <a:ext cx="187645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1" name="Google Shape;101;p69"/>
          <p:cNvSpPr/>
          <p:nvPr/>
        </p:nvSpPr>
        <p:spPr>
          <a:xfrm>
            <a:off x="9771375" y="492692"/>
            <a:ext cx="1909583" cy="779026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t" bIns="0" lIns="71975" spcFirstLastPara="1" rIns="10795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800" u="none" cap="none" strike="noStrik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/>
          </a:p>
        </p:txBody>
      </p:sp>
      <p:sp>
        <p:nvSpPr>
          <p:cNvPr id="102" name="Google Shape;102;p69"/>
          <p:cNvSpPr/>
          <p:nvPr>
            <p:ph idx="2" type="pic"/>
          </p:nvPr>
        </p:nvSpPr>
        <p:spPr>
          <a:xfrm>
            <a:off x="5789692" y="928402"/>
            <a:ext cx="5912535" cy="370693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3" name="Google Shape;103;p69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0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06" name="Google Shape;106;p70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70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8" name="Google Shape;108;p70"/>
          <p:cNvSpPr/>
          <p:nvPr/>
        </p:nvSpPr>
        <p:spPr>
          <a:xfrm rot="-120000">
            <a:off x="165488" y="150380"/>
            <a:ext cx="4929721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3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9" name="Google Shape;109;p70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10" name="Google Shape;110;p70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11" name="Google Shape;111;p70"/>
          <p:cNvSpPr txBox="1"/>
          <p:nvPr>
            <p:ph idx="2" type="body"/>
          </p:nvPr>
        </p:nvSpPr>
        <p:spPr>
          <a:xfrm rot="-120000">
            <a:off x="308890" y="128954"/>
            <a:ext cx="4761496" cy="450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b="0" i="0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gora é com você mesmo!">
  <p:cSld name="8. Agora é com você mesmo!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71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14" name="Google Shape;114;p71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7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6" name="Google Shape;116;p71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17" name="Google Shape;117;p71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9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23" name="Google Shape;123;p5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25" name="Google Shape;125;p59"/>
          <p:cNvSpPr/>
          <p:nvPr/>
        </p:nvSpPr>
        <p:spPr>
          <a:xfrm rot="-120000">
            <a:off x="181655" y="183354"/>
            <a:ext cx="187645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26" name="Google Shape;126;p59"/>
          <p:cNvSpPr/>
          <p:nvPr/>
        </p:nvSpPr>
        <p:spPr>
          <a:xfrm>
            <a:off x="9473185" y="492692"/>
            <a:ext cx="2207774" cy="3895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t" bIns="0" lIns="71975" spcFirstLastPara="1" rIns="10795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800" u="none" cap="none" strike="noStrik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/>
          </a:p>
        </p:txBody>
      </p:sp>
      <p:sp>
        <p:nvSpPr>
          <p:cNvPr id="127" name="Google Shape;127;p59"/>
          <p:cNvSpPr/>
          <p:nvPr>
            <p:ph idx="2" type="pic"/>
          </p:nvPr>
        </p:nvSpPr>
        <p:spPr>
          <a:xfrm>
            <a:off x="5789692" y="928403"/>
            <a:ext cx="5912535" cy="339671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28" name="Google Shape;128;p59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1"/>
          <p:cNvSpPr txBox="1"/>
          <p:nvPr>
            <p:ph type="title"/>
          </p:nvPr>
        </p:nvSpPr>
        <p:spPr>
          <a:xfrm>
            <a:off x="720168" y="2867801"/>
            <a:ext cx="8977292" cy="11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9pPr>
          </a:lstStyle>
          <a:p/>
        </p:txBody>
      </p:sp>
      <p:sp>
        <p:nvSpPr>
          <p:cNvPr id="131" name="Google Shape;131;p61"/>
          <p:cNvSpPr txBox="1"/>
          <p:nvPr>
            <p:ph idx="12" type="sldNum"/>
          </p:nvPr>
        </p:nvSpPr>
        <p:spPr>
          <a:xfrm>
            <a:off x="11293310" y="6217623"/>
            <a:ext cx="731415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9547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62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35" name="Google Shape;135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3084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6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09662" y="6174068"/>
            <a:ext cx="2712260" cy="352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6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6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62"/>
          <p:cNvSpPr txBox="1"/>
          <p:nvPr/>
        </p:nvSpPr>
        <p:spPr>
          <a:xfrm rot="-5400000">
            <a:off x="11493153" y="1477384"/>
            <a:ext cx="1178800" cy="389649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40" name="Google Shape;140;p62"/>
          <p:cNvSpPr/>
          <p:nvPr/>
        </p:nvSpPr>
        <p:spPr>
          <a:xfrm flipH="1" rot="-48255">
            <a:off x="10673069" y="1045337"/>
            <a:ext cx="1082625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2666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b="0" i="0" sz="2666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9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0" name="Google Shape;20;p4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9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fmla="val 3153" name="adj"/>
            </a:avLst>
          </a:prstGeom>
          <a:solidFill>
            <a:srgbClr val="F6EDE1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49"/>
          <p:cNvSpPr txBox="1"/>
          <p:nvPr>
            <p:ph idx="1" type="body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" name="Google Shape;23;p49"/>
          <p:cNvSpPr txBox="1"/>
          <p:nvPr>
            <p:ph idx="2" type="body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" name="Google Shape;24;p4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49"/>
          <p:cNvSpPr/>
          <p:nvPr/>
        </p:nvSpPr>
        <p:spPr>
          <a:xfrm rot="-120000">
            <a:off x="181577" y="209340"/>
            <a:ext cx="213384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/>
          </a:p>
        </p:txBody>
      </p:sp>
      <p:sp>
        <p:nvSpPr>
          <p:cNvPr id="26" name="Google Shape;26;p49"/>
          <p:cNvSpPr/>
          <p:nvPr/>
        </p:nvSpPr>
        <p:spPr>
          <a:xfrm rot="-60000">
            <a:off x="6030532" y="194357"/>
            <a:ext cx="5075421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612">
          <p15:clr>
            <a:srgbClr val="FBAE40"/>
          </p15:clr>
        </p15:guide>
        <p15:guide id="2" pos="5119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3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43" name="Google Shape;143;p63"/>
          <p:cNvSpPr/>
          <p:nvPr/>
        </p:nvSpPr>
        <p:spPr>
          <a:xfrm>
            <a:off x="273064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CF8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63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fmla="val 3153" name="adj"/>
            </a:avLst>
          </a:prstGeom>
          <a:solidFill>
            <a:srgbClr val="F6EDE1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3"/>
          <p:cNvSpPr txBox="1"/>
          <p:nvPr>
            <p:ph idx="1" type="body"/>
          </p:nvPr>
        </p:nvSpPr>
        <p:spPr>
          <a:xfrm>
            <a:off x="6423495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46" name="Google Shape;146;p63"/>
          <p:cNvSpPr txBox="1"/>
          <p:nvPr/>
        </p:nvSpPr>
        <p:spPr>
          <a:xfrm rot="-59810">
            <a:off x="179899" y="204030"/>
            <a:ext cx="2045776" cy="514553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anchorCtr="0" anchor="t" bIns="71950" lIns="119950" spcFirstLastPara="1" rIns="121850" wrap="square" tIns="71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3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b="0" i="0" sz="23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47" name="Google Shape;147;p63"/>
          <p:cNvSpPr txBox="1"/>
          <p:nvPr/>
        </p:nvSpPr>
        <p:spPr>
          <a:xfrm rot="-59789">
            <a:off x="5969562" y="177478"/>
            <a:ext cx="5100238" cy="514553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anchorCtr="0" anchor="t" bIns="71950" lIns="119950" spcFirstLastPara="1" rIns="121850" wrap="square" tIns="71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3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b="0" i="0" sz="23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48" name="Google Shape;148;p63"/>
          <p:cNvSpPr txBox="1"/>
          <p:nvPr>
            <p:ph idx="2" type="body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49" name="Google Shape;149;p63"/>
          <p:cNvSpPr txBox="1"/>
          <p:nvPr/>
        </p:nvSpPr>
        <p:spPr>
          <a:xfrm rot="-5400000">
            <a:off x="11493153" y="482917"/>
            <a:ext cx="1178800" cy="389649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4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52" name="Google Shape;152;p6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CF8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4"/>
          <p:cNvSpPr txBox="1"/>
          <p:nvPr>
            <p:ph idx="1" type="body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54" name="Google Shape;154;p64"/>
          <p:cNvSpPr txBox="1"/>
          <p:nvPr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65"/>
          <p:cNvGrpSpPr/>
          <p:nvPr/>
        </p:nvGrpSpPr>
        <p:grpSpPr>
          <a:xfrm>
            <a:off x="4282918" y="1616689"/>
            <a:ext cx="4029284" cy="3987200"/>
            <a:chOff x="3060625" y="1076550"/>
            <a:chExt cx="3022750" cy="2990400"/>
          </a:xfrm>
        </p:grpSpPr>
        <p:pic>
          <p:nvPicPr>
            <p:cNvPr id="157" name="Google Shape;157;p6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Google Shape;158;p6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9" name="Google Shape;159;p65"/>
          <p:cNvSpPr txBox="1"/>
          <p:nvPr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6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62" name="Google Shape;162;p6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6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4" name="Google Shape;164;p66"/>
          <p:cNvSpPr/>
          <p:nvPr/>
        </p:nvSpPr>
        <p:spPr>
          <a:xfrm rot="-120000">
            <a:off x="181660" y="183773"/>
            <a:ext cx="1852460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65" name="Google Shape;165;p66"/>
          <p:cNvSpPr txBox="1"/>
          <p:nvPr>
            <p:ph idx="1" type="subTitle"/>
          </p:nvPr>
        </p:nvSpPr>
        <p:spPr>
          <a:xfrm rot="-120000">
            <a:off x="176397" y="139372"/>
            <a:ext cx="1848169" cy="605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0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9" name="Google Shape;29;p50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50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1" name="Google Shape;31;p50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2" name="Google Shape;32;p50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50"/>
          <p:cNvSpPr/>
          <p:nvPr/>
        </p:nvSpPr>
        <p:spPr>
          <a:xfrm rot="-120000">
            <a:off x="181355" y="166228"/>
            <a:ext cx="2857552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1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6" name="Google Shape;36;p51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5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51"/>
          <p:cNvSpPr/>
          <p:nvPr/>
        </p:nvSpPr>
        <p:spPr>
          <a:xfrm rot="-120000">
            <a:off x="181593" y="179812"/>
            <a:ext cx="2079296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/>
          </a:p>
        </p:txBody>
      </p:sp>
      <p:sp>
        <p:nvSpPr>
          <p:cNvPr id="39" name="Google Shape;39;p51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0" name="Google Shape;40;p51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2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43" name="Google Shape;43;p5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5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52"/>
          <p:cNvSpPr/>
          <p:nvPr/>
        </p:nvSpPr>
        <p:spPr>
          <a:xfrm rot="-120000">
            <a:off x="181483" y="173512"/>
            <a:ext cx="2440226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/>
          </a:p>
        </p:txBody>
      </p:sp>
      <p:sp>
        <p:nvSpPr>
          <p:cNvPr id="46" name="Google Shape;46;p52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7" name="Google Shape;47;p52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3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0" name="Google Shape;50;p5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5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p53"/>
          <p:cNvSpPr/>
          <p:nvPr/>
        </p:nvSpPr>
        <p:spPr>
          <a:xfrm rot="-120000">
            <a:off x="181311" y="163722"/>
            <a:ext cx="3001272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/>
          </a:p>
        </p:txBody>
      </p:sp>
      <p:sp>
        <p:nvSpPr>
          <p:cNvPr id="53" name="Google Shape;53;p53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4" name="Google Shape;54;p53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4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7" name="Google Shape;57;p5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54"/>
          <p:cNvPicPr preferRelativeResize="0"/>
          <p:nvPr/>
        </p:nvPicPr>
        <p:blipFill rotWithShape="1">
          <a:blip r:embed="rId3">
            <a:alphaModFix/>
          </a:blip>
          <a:srcRect b="0" l="15588" r="14095" t="0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54"/>
          <p:cNvSpPr txBox="1"/>
          <p:nvPr>
            <p:ph idx="1" type="body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0" name="Google Shape;60;p5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54"/>
          <p:cNvSpPr/>
          <p:nvPr/>
        </p:nvSpPr>
        <p:spPr>
          <a:xfrm rot="-120000">
            <a:off x="174829" y="165727"/>
            <a:ext cx="4647075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gora é com você!">
  <p:cSld name="8. Agora é com você!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5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64" name="Google Shape;64;p5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5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6" name="Google Shape;66;p55"/>
          <p:cNvSpPr/>
          <p:nvPr/>
        </p:nvSpPr>
        <p:spPr>
          <a:xfrm rot="-120000">
            <a:off x="181121" y="152842"/>
            <a:ext cx="3624531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AGORA É COM VOCÊ!</a:t>
            </a:r>
            <a:endParaRPr/>
          </a:p>
        </p:txBody>
      </p:sp>
      <p:sp>
        <p:nvSpPr>
          <p:cNvPr id="67" name="Google Shape;67;p55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8" name="Google Shape;68;p55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6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71" name="Google Shape;71;p5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56"/>
          <p:cNvSpPr txBox="1"/>
          <p:nvPr>
            <p:ph idx="1" type="body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3" name="Google Shape;73;p5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4" name="Google Shape;74;p56"/>
          <p:cNvSpPr/>
          <p:nvPr/>
        </p:nvSpPr>
        <p:spPr>
          <a:xfrm rot="-120000">
            <a:off x="181472" y="172922"/>
            <a:ext cx="247406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7"/>
          <p:cNvSpPr txBox="1"/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0" i="0" sz="2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" name="Google Shape;7;p47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" name="Google Shape;8;p47"/>
          <p:cNvSpPr txBox="1"/>
          <p:nvPr>
            <p:ph idx="1" type="body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8"/>
          <p:cNvSpPr txBox="1"/>
          <p:nvPr>
            <p:ph type="title"/>
          </p:nvPr>
        </p:nvSpPr>
        <p:spPr>
          <a:xfrm>
            <a:off x="720170" y="593375"/>
            <a:ext cx="9242687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b="1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20" name="Google Shape;120;p58"/>
          <p:cNvSpPr txBox="1"/>
          <p:nvPr>
            <p:ph idx="1" type="body"/>
          </p:nvPr>
        </p:nvSpPr>
        <p:spPr>
          <a:xfrm>
            <a:off x="720170" y="2273375"/>
            <a:ext cx="9242687" cy="38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810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810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810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-3810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-3810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-3810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453">
          <p15:clr>
            <a:srgbClr val="EA4335"/>
          </p15:clr>
        </p15:guide>
        <p15:guide id="2" orient="horz" pos="1020">
          <p15:clr>
            <a:srgbClr val="EA4335"/>
          </p15:clr>
        </p15:guide>
        <p15:guide id="3" pos="7225">
          <p15:clr>
            <a:srgbClr val="EA4335"/>
          </p15:clr>
        </p15:guide>
        <p15:guide id="4" pos="6084">
          <p15:clr>
            <a:srgbClr val="EA4335"/>
          </p15:clr>
        </p15:guide>
        <p15:guide id="5" orient="horz" pos="3952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4.png"/><Relationship Id="rId4" Type="http://schemas.openxmlformats.org/officeDocument/2006/relationships/image" Target="../media/image36.png"/><Relationship Id="rId5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4.png"/><Relationship Id="rId4" Type="http://schemas.openxmlformats.org/officeDocument/2006/relationships/image" Target="../media/image36.png"/><Relationship Id="rId5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png"/><Relationship Id="rId4" Type="http://schemas.openxmlformats.org/officeDocument/2006/relationships/image" Target="../media/image36.png"/><Relationship Id="rId5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4.png"/><Relationship Id="rId4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4.png"/><Relationship Id="rId4" Type="http://schemas.openxmlformats.org/officeDocument/2006/relationships/image" Target="../media/image36.png"/><Relationship Id="rId5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6.png"/><Relationship Id="rId4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youtu.be/OkxBKfqAV3U" TargetMode="External"/><Relationship Id="rId4" Type="http://schemas.openxmlformats.org/officeDocument/2006/relationships/image" Target="../media/image38.png"/><Relationship Id="rId5" Type="http://schemas.openxmlformats.org/officeDocument/2006/relationships/image" Target="../media/image4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3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Relationship Id="rId4" Type="http://schemas.openxmlformats.org/officeDocument/2006/relationships/image" Target="../media/image4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png"/><Relationship Id="rId4" Type="http://schemas.openxmlformats.org/officeDocument/2006/relationships/image" Target="../media/image3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4.png"/><Relationship Id="rId4" Type="http://schemas.openxmlformats.org/officeDocument/2006/relationships/image" Target="../media/image19.png"/><Relationship Id="rId5" Type="http://schemas.openxmlformats.org/officeDocument/2006/relationships/image" Target="../media/image4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4.png"/><Relationship Id="rId4" Type="http://schemas.openxmlformats.org/officeDocument/2006/relationships/image" Target="../media/image4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8.png"/><Relationship Id="rId4" Type="http://schemas.openxmlformats.org/officeDocument/2006/relationships/image" Target="../media/image50.jpg"/><Relationship Id="rId5" Type="http://schemas.openxmlformats.org/officeDocument/2006/relationships/image" Target="../media/image45.jpg"/><Relationship Id="rId6" Type="http://schemas.openxmlformats.org/officeDocument/2006/relationships/image" Target="../media/image56.png"/><Relationship Id="rId7" Type="http://schemas.openxmlformats.org/officeDocument/2006/relationships/image" Target="../media/image4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8.png"/><Relationship Id="rId4" Type="http://schemas.openxmlformats.org/officeDocument/2006/relationships/image" Target="../media/image50.jpg"/><Relationship Id="rId5" Type="http://schemas.openxmlformats.org/officeDocument/2006/relationships/image" Target="../media/image45.jpg"/><Relationship Id="rId6" Type="http://schemas.openxmlformats.org/officeDocument/2006/relationships/image" Target="../media/image56.png"/><Relationship Id="rId7" Type="http://schemas.openxmlformats.org/officeDocument/2006/relationships/image" Target="../media/image4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efape.educacao.sp.gov.br/curriculopaulista/wp-content/uploads/2023/02/Curriculo_Paulista-etapas-Educa%C3%A7%C3%A3o-Infantil-e-Ensino-Fundamental-ISBN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commons.wikimedia.org/wiki/File:Ind%C3%ADgenas_do_Brasil_-_montagem.jpg" TargetMode="External"/><Relationship Id="rId4" Type="http://schemas.openxmlformats.org/officeDocument/2006/relationships/hyperlink" Target="https://pt.wikipedia.org/wiki/Mato_Grosso#/media/Ficheiro:Mato_Grosso_in_Brazil.svg" TargetMode="External"/><Relationship Id="rId5" Type="http://schemas.openxmlformats.org/officeDocument/2006/relationships/hyperlink" Target="https://www.youtube.com/watch?v=OkxBKfqAV3U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6.png"/><Relationship Id="rId4" Type="http://schemas.openxmlformats.org/officeDocument/2006/relationships/image" Target="../media/image23.jpg"/><Relationship Id="rId5" Type="http://schemas.openxmlformats.org/officeDocument/2006/relationships/image" Target="../media/image1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drive.google.com/file/d/1__cq9IMRMMMyE3gpDlB5zSQWoXMopRNG/view?usp=sharing" TargetMode="External"/><Relationship Id="rId4" Type="http://schemas.openxmlformats.org/officeDocument/2006/relationships/image" Target="../media/image5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6.png"/><Relationship Id="rId4" Type="http://schemas.openxmlformats.org/officeDocument/2006/relationships/image" Target="../media/image6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1.png"/><Relationship Id="rId4" Type="http://schemas.openxmlformats.org/officeDocument/2006/relationships/image" Target="../media/image5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s://youtu.be/OkxBKfqAV3U" TargetMode="External"/><Relationship Id="rId4" Type="http://schemas.openxmlformats.org/officeDocument/2006/relationships/image" Target="../media/image60.png"/><Relationship Id="rId5" Type="http://schemas.openxmlformats.org/officeDocument/2006/relationships/image" Target="../media/image5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2.png"/><Relationship Id="rId4" Type="http://schemas.openxmlformats.org/officeDocument/2006/relationships/image" Target="../media/image5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jpg"/><Relationship Id="rId4" Type="http://schemas.openxmlformats.org/officeDocument/2006/relationships/image" Target="../media/image26.png"/><Relationship Id="rId5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5.png"/><Relationship Id="rId4" Type="http://schemas.openxmlformats.org/officeDocument/2006/relationships/image" Target="../media/image29.png"/><Relationship Id="rId5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jpg"/><Relationship Id="rId4" Type="http://schemas.openxmlformats.org/officeDocument/2006/relationships/image" Target="../media/image30.jpg"/><Relationship Id="rId5" Type="http://schemas.openxmlformats.org/officeDocument/2006/relationships/image" Target="../media/image32.png"/><Relationship Id="rId6" Type="http://schemas.openxmlformats.org/officeDocument/2006/relationships/image" Target="../media/image3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3.jpg"/><Relationship Id="rId4" Type="http://schemas.openxmlformats.org/officeDocument/2006/relationships/image" Target="../media/image36.png"/><Relationship Id="rId5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47625">
              <a:srgbClr val="000000">
                <a:alpha val="23529"/>
              </a:srgbClr>
            </a:outerShdw>
          </a:effectLst>
        </p:spPr>
        <p:txBody>
          <a:bodyPr anchorCtr="0" anchor="ctr" bIns="23975" lIns="119950" spcFirstLastPara="1" rIns="121850" wrap="square" tIns="23975">
            <a:norm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4799" u="none" cap="none" strike="noStrik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JOGO DA ONÇA</a:t>
            </a:r>
            <a:endParaRPr b="1" i="0" sz="4799" u="none" cap="none" strike="noStrike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71" name="Google Shape;171;p1"/>
          <p:cNvSpPr/>
          <p:nvPr/>
        </p:nvSpPr>
        <p:spPr>
          <a:xfrm flipH="1" rot="-48481">
            <a:off x="10628136" y="397660"/>
            <a:ext cx="1191008" cy="914688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5599" u="none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b="1" baseline="30000" i="0" lang="pt-BR" sz="5599" u="sng" cap="none" strike="noStrik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o</a:t>
            </a:r>
            <a:endParaRPr b="1" i="0" sz="5599" u="none" cap="none" strike="noStrike">
              <a:solidFill>
                <a:schemeClr val="lt1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72" name="Google Shape;172;p1"/>
          <p:cNvSpPr/>
          <p:nvPr/>
        </p:nvSpPr>
        <p:spPr>
          <a:xfrm flipH="1">
            <a:off x="315419" y="5453843"/>
            <a:ext cx="1891067" cy="440047"/>
          </a:xfrm>
          <a:prstGeom prst="roundRect">
            <a:avLst>
              <a:gd fmla="val 43258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b="0" baseline="30000" i="0" lang="pt-BR" sz="2133" u="sng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fmla="val 49047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fmla="val 47917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06</a:t>
            </a:r>
            <a:endParaRPr/>
          </a:p>
        </p:txBody>
      </p:sp>
      <p:sp>
        <p:nvSpPr>
          <p:cNvPr id="175" name="Google Shape;175;p1"/>
          <p:cNvSpPr/>
          <p:nvPr/>
        </p:nvSpPr>
        <p:spPr>
          <a:xfrm rot="-60000">
            <a:off x="4934295" y="4656674"/>
            <a:ext cx="2316351" cy="498955"/>
          </a:xfrm>
          <a:prstGeom prst="roundRect">
            <a:avLst>
              <a:gd fmla="val 30970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GEOGRAFIA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2" name="Google Shape;472;p24"/>
          <p:cNvGrpSpPr/>
          <p:nvPr/>
        </p:nvGrpSpPr>
        <p:grpSpPr>
          <a:xfrm>
            <a:off x="640062" y="991355"/>
            <a:ext cx="10332230" cy="4579172"/>
            <a:chOff x="601976" y="1619250"/>
            <a:chExt cx="7261233" cy="3435273"/>
          </a:xfrm>
        </p:grpSpPr>
        <p:sp>
          <p:nvSpPr>
            <p:cNvPr id="473" name="Google Shape;473;p24"/>
            <p:cNvSpPr txBox="1"/>
            <p:nvPr/>
          </p:nvSpPr>
          <p:spPr>
            <a:xfrm>
              <a:off x="601976" y="1619250"/>
              <a:ext cx="7261233" cy="30161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457086" lvl="0" marL="457086" marR="0" rtl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Pts val="3380"/>
                <a:buFont typeface="Arial"/>
                <a:buChar char="•"/>
              </a:pPr>
              <a:r>
                <a:rPr b="0" i="0" lang="pt-BR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 ONÇA  		CAPTURA OS CACHORROS.</a:t>
              </a:r>
              <a:endPara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42456" lvl="0" marL="457086" marR="0" rtl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Pts val="3380"/>
                <a:buFont typeface="Arial"/>
                <a:buNone/>
              </a:pPr>
              <a:r>
                <a:t/>
              </a:r>
              <a:endPara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42456" lvl="0" marL="457086" marR="0" rtl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Pts val="3380"/>
                <a:buFont typeface="Arial"/>
                <a:buNone/>
              </a:pPr>
              <a:r>
                <a:t/>
              </a:r>
              <a:endPara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42456" lvl="0" marL="457086" marR="0" rtl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Pts val="3380"/>
                <a:buFont typeface="Arial"/>
                <a:buNone/>
              </a:pPr>
              <a:r>
                <a:t/>
              </a:r>
              <a:endPara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457086" lvl="0" marL="457086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Pts val="3380"/>
                <a:buFont typeface="Arial"/>
                <a:buChar char="•"/>
              </a:pPr>
              <a:r>
                <a:rPr b="0" i="0" lang="pt-BR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 CACHORRO                NÃO PODE CAPTURAR A ONÇA, APENAS CERCÁ-LA. E SUA MISSÃO É ENCURRALAR A ONÇA, DE MODO QUE ELA NÃO POSSA FUGIR.</a:t>
              </a:r>
              <a:endPara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74" name="Google Shape;474;p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006940" y="1746007"/>
              <a:ext cx="1173396" cy="8497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5" name="Google Shape;475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705420" y="1905648"/>
              <a:ext cx="2949832" cy="31488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76" name="Google Shape;476;p24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477" name="Google Shape;477;p2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8" name="Google Shape;478;p24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3" name="Google Shape;483;p25"/>
          <p:cNvGrpSpPr/>
          <p:nvPr/>
        </p:nvGrpSpPr>
        <p:grpSpPr>
          <a:xfrm>
            <a:off x="585091" y="1107459"/>
            <a:ext cx="10190687" cy="3938281"/>
            <a:chOff x="662621" y="1247693"/>
            <a:chExt cx="7645006" cy="2954480"/>
          </a:xfrm>
        </p:grpSpPr>
        <p:grpSp>
          <p:nvGrpSpPr>
            <p:cNvPr id="484" name="Google Shape;484;p25"/>
            <p:cNvGrpSpPr/>
            <p:nvPr/>
          </p:nvGrpSpPr>
          <p:grpSpPr>
            <a:xfrm>
              <a:off x="836372" y="1247693"/>
              <a:ext cx="7471255" cy="2954480"/>
              <a:chOff x="892457" y="2369357"/>
              <a:chExt cx="7471255" cy="2954480"/>
            </a:xfrm>
          </p:grpSpPr>
          <p:sp>
            <p:nvSpPr>
              <p:cNvPr id="485" name="Google Shape;485;p25"/>
              <p:cNvSpPr txBox="1"/>
              <p:nvPr/>
            </p:nvSpPr>
            <p:spPr>
              <a:xfrm>
                <a:off x="892457" y="2369357"/>
                <a:ext cx="7471255" cy="29544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121850" lIns="121850" spcFirstLastPara="1" rIns="121850" wrap="square" tIns="121850">
                <a:spAutoFit/>
              </a:bodyPr>
              <a:lstStyle/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pt-BR" sz="26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              VENCERÁ O JOGO SE CAPTURAR, PELO MENOS, SEIS CACHORROS.</a:t>
                </a:r>
                <a:endParaRPr/>
              </a:p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pt-BR" sz="26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O           VENCERÁ SE CONSEGUIR CERCAR A ONÇA DE MODO QUE ELA NÃO POSSA ESCAPAR DO CERCO, SEM DEIXAR NENHUM ESPAÇO.</a:t>
                </a:r>
                <a:endParaRPr b="0" i="0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86" name="Google Shape;486;p25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1257644" y="2402321"/>
                <a:ext cx="816737" cy="55405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87" name="Google Shape;487;p2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62621" y="2073102"/>
              <a:ext cx="1741053" cy="189067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8" name="Google Shape;488;p25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489" name="Google Shape;489;p2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0" name="Google Shape;490;p25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26"/>
          <p:cNvSpPr txBox="1"/>
          <p:nvPr/>
        </p:nvSpPr>
        <p:spPr>
          <a:xfrm>
            <a:off x="585788" y="2070237"/>
            <a:ext cx="6184106" cy="2246664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CONHECER A POSIÇÃO DAS PEÇAS NO INÍCIO DO JOGO.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IDENTIFICOU ONDE FICA A ONÇA? E OS 14 CACHORROS?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6" name="Google Shape;496;p26"/>
          <p:cNvGrpSpPr/>
          <p:nvPr/>
        </p:nvGrpSpPr>
        <p:grpSpPr>
          <a:xfrm>
            <a:off x="6874063" y="269815"/>
            <a:ext cx="4900697" cy="5905734"/>
            <a:chOff x="5156891" y="201744"/>
            <a:chExt cx="3676480" cy="4430454"/>
          </a:xfrm>
        </p:grpSpPr>
        <p:grpSp>
          <p:nvGrpSpPr>
            <p:cNvPr id="497" name="Google Shape;497;p26"/>
            <p:cNvGrpSpPr/>
            <p:nvPr/>
          </p:nvGrpSpPr>
          <p:grpSpPr>
            <a:xfrm>
              <a:off x="5220490" y="308100"/>
              <a:ext cx="3432214" cy="4324098"/>
              <a:chOff x="7802091" y="893136"/>
              <a:chExt cx="4030411" cy="5247570"/>
            </a:xfrm>
          </p:grpSpPr>
          <p:grpSp>
            <p:nvGrpSpPr>
              <p:cNvPr id="498" name="Google Shape;498;p26"/>
              <p:cNvGrpSpPr/>
              <p:nvPr/>
            </p:nvGrpSpPr>
            <p:grpSpPr>
              <a:xfrm>
                <a:off x="7802091" y="893136"/>
                <a:ext cx="4030411" cy="5247570"/>
                <a:chOff x="8175370" y="810009"/>
                <a:chExt cx="3811509" cy="4962562"/>
              </a:xfrm>
            </p:grpSpPr>
            <p:sp>
              <p:nvSpPr>
                <p:cNvPr id="499" name="Google Shape;499;p26"/>
                <p:cNvSpPr/>
                <p:nvPr/>
              </p:nvSpPr>
              <p:spPr>
                <a:xfrm flipH="1">
                  <a:off x="8749537" y="1977240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cxnSp>
              <p:nvCxnSpPr>
                <p:cNvPr id="500" name="Google Shape;500;p26"/>
                <p:cNvCxnSpPr/>
                <p:nvPr/>
              </p:nvCxnSpPr>
              <p:spPr>
                <a:xfrm>
                  <a:off x="8749537" y="1279845"/>
                  <a:ext cx="2747060" cy="2769347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sp>
              <p:nvSpPr>
                <p:cNvPr id="501" name="Google Shape;501;p26"/>
                <p:cNvSpPr/>
                <p:nvPr/>
              </p:nvSpPr>
              <p:spPr>
                <a:xfrm flipH="1">
                  <a:off x="10809832" y="1977240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2" name="Google Shape;502;p26"/>
                <p:cNvSpPr/>
                <p:nvPr/>
              </p:nvSpPr>
              <p:spPr>
                <a:xfrm flipH="1">
                  <a:off x="10123067" y="1977240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3" name="Google Shape;503;p26"/>
                <p:cNvSpPr/>
                <p:nvPr/>
              </p:nvSpPr>
              <p:spPr>
                <a:xfrm flipH="1">
                  <a:off x="9436302" y="1977240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4" name="Google Shape;504;p26"/>
                <p:cNvSpPr/>
                <p:nvPr/>
              </p:nvSpPr>
              <p:spPr>
                <a:xfrm flipH="1">
                  <a:off x="8749537" y="2669795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5" name="Google Shape;505;p26"/>
                <p:cNvSpPr/>
                <p:nvPr/>
              </p:nvSpPr>
              <p:spPr>
                <a:xfrm flipH="1">
                  <a:off x="10809832" y="2671395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6" name="Google Shape;506;p26"/>
                <p:cNvSpPr/>
                <p:nvPr/>
              </p:nvSpPr>
              <p:spPr>
                <a:xfrm flipH="1">
                  <a:off x="10123067" y="2669796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7" name="Google Shape;507;p26"/>
                <p:cNvSpPr/>
                <p:nvPr/>
              </p:nvSpPr>
              <p:spPr>
                <a:xfrm flipH="1">
                  <a:off x="9436302" y="2669796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8" name="Google Shape;508;p26"/>
                <p:cNvSpPr/>
                <p:nvPr/>
              </p:nvSpPr>
              <p:spPr>
                <a:xfrm flipH="1">
                  <a:off x="8749537" y="1280728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9" name="Google Shape;509;p26"/>
                <p:cNvSpPr/>
                <p:nvPr/>
              </p:nvSpPr>
              <p:spPr>
                <a:xfrm flipH="1">
                  <a:off x="10809832" y="1282328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0" name="Google Shape;510;p26"/>
                <p:cNvSpPr/>
                <p:nvPr/>
              </p:nvSpPr>
              <p:spPr>
                <a:xfrm flipH="1">
                  <a:off x="10123067" y="1280729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1" name="Google Shape;511;p26"/>
                <p:cNvSpPr/>
                <p:nvPr/>
              </p:nvSpPr>
              <p:spPr>
                <a:xfrm flipH="1">
                  <a:off x="9436302" y="1280729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2" name="Google Shape;512;p26"/>
                <p:cNvSpPr/>
                <p:nvPr/>
              </p:nvSpPr>
              <p:spPr>
                <a:xfrm flipH="1">
                  <a:off x="8749537" y="3359493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3" name="Google Shape;513;p26"/>
                <p:cNvSpPr/>
                <p:nvPr/>
              </p:nvSpPr>
              <p:spPr>
                <a:xfrm flipH="1">
                  <a:off x="10809832" y="3361093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4" name="Google Shape;514;p26"/>
                <p:cNvSpPr/>
                <p:nvPr/>
              </p:nvSpPr>
              <p:spPr>
                <a:xfrm flipH="1">
                  <a:off x="10123067" y="3359494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5" name="Google Shape;515;p26"/>
                <p:cNvSpPr/>
                <p:nvPr/>
              </p:nvSpPr>
              <p:spPr>
                <a:xfrm flipH="1">
                  <a:off x="9436302" y="3359494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cxnSp>
              <p:nvCxnSpPr>
                <p:cNvPr id="516" name="Google Shape;516;p26"/>
                <p:cNvCxnSpPr/>
                <p:nvPr/>
              </p:nvCxnSpPr>
              <p:spPr>
                <a:xfrm>
                  <a:off x="8749537" y="2671896"/>
                  <a:ext cx="1373530" cy="1384674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517" name="Google Shape;517;p26"/>
                <p:cNvCxnSpPr/>
                <p:nvPr/>
              </p:nvCxnSpPr>
              <p:spPr>
                <a:xfrm>
                  <a:off x="10133880" y="1272466"/>
                  <a:ext cx="1362717" cy="1397329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518" name="Google Shape;518;p26"/>
                <p:cNvCxnSpPr/>
                <p:nvPr/>
              </p:nvCxnSpPr>
              <p:spPr>
                <a:xfrm flipH="1">
                  <a:off x="8749537" y="1287118"/>
                  <a:ext cx="2747060" cy="2762074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519" name="Google Shape;519;p26"/>
                <p:cNvCxnSpPr/>
                <p:nvPr/>
              </p:nvCxnSpPr>
              <p:spPr>
                <a:xfrm flipH="1">
                  <a:off x="8749537" y="1287117"/>
                  <a:ext cx="1373530" cy="1366347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520" name="Google Shape;520;p26"/>
                <p:cNvCxnSpPr/>
                <p:nvPr/>
              </p:nvCxnSpPr>
              <p:spPr>
                <a:xfrm flipH="1">
                  <a:off x="10118198" y="2669795"/>
                  <a:ext cx="1378399" cy="1390709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521" name="Google Shape;521;p26"/>
                <p:cNvCxnSpPr/>
                <p:nvPr/>
              </p:nvCxnSpPr>
              <p:spPr>
                <a:xfrm flipH="1">
                  <a:off x="8791445" y="4056570"/>
                  <a:ext cx="1326753" cy="1343618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522" name="Google Shape;522;p26"/>
                <p:cNvCxnSpPr/>
                <p:nvPr/>
              </p:nvCxnSpPr>
              <p:spPr>
                <a:xfrm>
                  <a:off x="10145928" y="4056570"/>
                  <a:ext cx="1373530" cy="1343618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523" name="Google Shape;523;p26"/>
                <p:cNvCxnSpPr/>
                <p:nvPr/>
              </p:nvCxnSpPr>
              <p:spPr>
                <a:xfrm>
                  <a:off x="8791445" y="5393061"/>
                  <a:ext cx="2705152" cy="1857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524" name="Google Shape;524;p26"/>
                <p:cNvCxnSpPr/>
                <p:nvPr/>
              </p:nvCxnSpPr>
              <p:spPr>
                <a:xfrm rot="10800000">
                  <a:off x="9325517" y="4842563"/>
                  <a:ext cx="1630954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525" name="Google Shape;525;p26"/>
                <p:cNvCxnSpPr/>
                <p:nvPr/>
              </p:nvCxnSpPr>
              <p:spPr>
                <a:xfrm rot="10800000">
                  <a:off x="10133880" y="4049192"/>
                  <a:ext cx="7114" cy="1345857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sp>
              <p:nvSpPr>
                <p:cNvPr id="526" name="Google Shape;526;p26"/>
                <p:cNvSpPr/>
                <p:nvPr/>
              </p:nvSpPr>
              <p:spPr>
                <a:xfrm>
                  <a:off x="8175370" y="810009"/>
                  <a:ext cx="3811509" cy="4962562"/>
                </a:xfrm>
                <a:prstGeom prst="rect">
                  <a:avLst/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527" name="Google Shape;527;p26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9520762" y="2584530"/>
                <a:ext cx="663466" cy="4651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528" name="Google Shape;528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81716" y="204700"/>
              <a:ext cx="1177039" cy="11883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9" name="Google Shape;529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789754" y="208874"/>
              <a:ext cx="1177039" cy="11883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0" name="Google Shape;530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406432" y="219333"/>
              <a:ext cx="1177039" cy="11883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1" name="Google Shape;531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012946" y="204326"/>
              <a:ext cx="1177039" cy="11883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2" name="Google Shape;532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630265" y="201744"/>
              <a:ext cx="1177039" cy="11883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3" name="Google Shape;533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201234" y="1385319"/>
              <a:ext cx="1177039" cy="11883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4" name="Google Shape;534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023112" y="1407509"/>
              <a:ext cx="1177039" cy="11883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5" name="Google Shape;535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656332" y="1397907"/>
              <a:ext cx="1177039" cy="11883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6" name="Google Shape;536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810339" y="1388427"/>
              <a:ext cx="1177039" cy="11883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7" name="Google Shape;537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56891" y="820923"/>
              <a:ext cx="1177039" cy="11883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8" name="Google Shape;538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774653" y="829431"/>
              <a:ext cx="1177039" cy="11883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9" name="Google Shape;539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433103" y="812314"/>
              <a:ext cx="1177039" cy="11883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0" name="Google Shape;540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038557" y="805886"/>
              <a:ext cx="1177039" cy="11883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1" name="Google Shape;541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650661" y="792032"/>
              <a:ext cx="1177039" cy="118835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42" name="Google Shape;542;p26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543" name="Google Shape;543;p2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4" name="Google Shape;544;p26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27"/>
          <p:cNvSpPr txBox="1"/>
          <p:nvPr/>
        </p:nvSpPr>
        <p:spPr>
          <a:xfrm>
            <a:off x="585789" y="1654637"/>
            <a:ext cx="6285292" cy="320077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QUEM COMEÇA O JOGO É A ONÇA, E O SEU MOVIMENTO É EM TODAS AS DIREÇÕES DAS LINHAS PARA QUANTOS PONTOS QUISER. PORTANTO, ELA PODE ANDAR DE UM EM UM, DE DOIS EM DOIS OU DE TRÊS EM TRÊS…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0" name="Google Shape;550;p27"/>
          <p:cNvGrpSpPr/>
          <p:nvPr/>
        </p:nvGrpSpPr>
        <p:grpSpPr>
          <a:xfrm>
            <a:off x="7110148" y="407188"/>
            <a:ext cx="4435073" cy="5606858"/>
            <a:chOff x="7802091" y="893136"/>
            <a:chExt cx="4030411" cy="5247570"/>
          </a:xfrm>
        </p:grpSpPr>
        <p:grpSp>
          <p:nvGrpSpPr>
            <p:cNvPr id="551" name="Google Shape;551;p27"/>
            <p:cNvGrpSpPr/>
            <p:nvPr/>
          </p:nvGrpSpPr>
          <p:grpSpPr>
            <a:xfrm>
              <a:off x="7802091" y="893136"/>
              <a:ext cx="4030411" cy="5247570"/>
              <a:chOff x="8175370" y="810009"/>
              <a:chExt cx="3811509" cy="4962562"/>
            </a:xfrm>
          </p:grpSpPr>
          <p:sp>
            <p:nvSpPr>
              <p:cNvPr id="552" name="Google Shape;552;p27"/>
              <p:cNvSpPr/>
              <p:nvPr/>
            </p:nvSpPr>
            <p:spPr>
              <a:xfrm flipH="1">
                <a:off x="8749537" y="1977240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553" name="Google Shape;553;p27"/>
              <p:cNvCxnSpPr/>
              <p:nvPr/>
            </p:nvCxnSpPr>
            <p:spPr>
              <a:xfrm>
                <a:off x="8749537" y="1279845"/>
                <a:ext cx="2747060" cy="2769347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554" name="Google Shape;554;p27"/>
              <p:cNvSpPr/>
              <p:nvPr/>
            </p:nvSpPr>
            <p:spPr>
              <a:xfrm flipH="1">
                <a:off x="10809832" y="1977240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27"/>
              <p:cNvSpPr/>
              <p:nvPr/>
            </p:nvSpPr>
            <p:spPr>
              <a:xfrm flipH="1">
                <a:off x="10123067" y="1977240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27"/>
              <p:cNvSpPr/>
              <p:nvPr/>
            </p:nvSpPr>
            <p:spPr>
              <a:xfrm flipH="1">
                <a:off x="9436302" y="1977240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27"/>
              <p:cNvSpPr/>
              <p:nvPr/>
            </p:nvSpPr>
            <p:spPr>
              <a:xfrm flipH="1">
                <a:off x="8749537" y="2669795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27"/>
              <p:cNvSpPr/>
              <p:nvPr/>
            </p:nvSpPr>
            <p:spPr>
              <a:xfrm flipH="1">
                <a:off x="10809832" y="2671395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27"/>
              <p:cNvSpPr/>
              <p:nvPr/>
            </p:nvSpPr>
            <p:spPr>
              <a:xfrm flipH="1">
                <a:off x="10123067" y="2669796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27"/>
              <p:cNvSpPr/>
              <p:nvPr/>
            </p:nvSpPr>
            <p:spPr>
              <a:xfrm flipH="1">
                <a:off x="9436302" y="2669796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27"/>
              <p:cNvSpPr/>
              <p:nvPr/>
            </p:nvSpPr>
            <p:spPr>
              <a:xfrm flipH="1">
                <a:off x="8749537" y="1280728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27"/>
              <p:cNvSpPr/>
              <p:nvPr/>
            </p:nvSpPr>
            <p:spPr>
              <a:xfrm flipH="1">
                <a:off x="10809832" y="1282328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27"/>
              <p:cNvSpPr/>
              <p:nvPr/>
            </p:nvSpPr>
            <p:spPr>
              <a:xfrm flipH="1">
                <a:off x="10123067" y="1280729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27"/>
              <p:cNvSpPr/>
              <p:nvPr/>
            </p:nvSpPr>
            <p:spPr>
              <a:xfrm flipH="1">
                <a:off x="9436302" y="1280729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27"/>
              <p:cNvSpPr/>
              <p:nvPr/>
            </p:nvSpPr>
            <p:spPr>
              <a:xfrm flipH="1">
                <a:off x="8749537" y="3359493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27"/>
              <p:cNvSpPr/>
              <p:nvPr/>
            </p:nvSpPr>
            <p:spPr>
              <a:xfrm flipH="1">
                <a:off x="10809832" y="3361093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27"/>
              <p:cNvSpPr/>
              <p:nvPr/>
            </p:nvSpPr>
            <p:spPr>
              <a:xfrm flipH="1">
                <a:off x="10123067" y="3359494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27"/>
              <p:cNvSpPr/>
              <p:nvPr/>
            </p:nvSpPr>
            <p:spPr>
              <a:xfrm flipH="1">
                <a:off x="9436302" y="3359494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569" name="Google Shape;569;p27"/>
              <p:cNvCxnSpPr/>
              <p:nvPr/>
            </p:nvCxnSpPr>
            <p:spPr>
              <a:xfrm>
                <a:off x="8749537" y="2671896"/>
                <a:ext cx="1373530" cy="1384674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0" name="Google Shape;570;p27"/>
              <p:cNvCxnSpPr/>
              <p:nvPr/>
            </p:nvCxnSpPr>
            <p:spPr>
              <a:xfrm>
                <a:off x="10133880" y="1272466"/>
                <a:ext cx="1362717" cy="1397329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1" name="Google Shape;571;p27"/>
              <p:cNvCxnSpPr/>
              <p:nvPr/>
            </p:nvCxnSpPr>
            <p:spPr>
              <a:xfrm flipH="1">
                <a:off x="8749537" y="1287118"/>
                <a:ext cx="2747060" cy="2762074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2" name="Google Shape;572;p27"/>
              <p:cNvCxnSpPr/>
              <p:nvPr/>
            </p:nvCxnSpPr>
            <p:spPr>
              <a:xfrm flipH="1">
                <a:off x="8749537" y="1287117"/>
                <a:ext cx="1373530" cy="1366347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3" name="Google Shape;573;p27"/>
              <p:cNvCxnSpPr/>
              <p:nvPr/>
            </p:nvCxnSpPr>
            <p:spPr>
              <a:xfrm flipH="1">
                <a:off x="10118198" y="2669795"/>
                <a:ext cx="1378399" cy="1390709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4" name="Google Shape;574;p27"/>
              <p:cNvCxnSpPr/>
              <p:nvPr/>
            </p:nvCxnSpPr>
            <p:spPr>
              <a:xfrm flipH="1">
                <a:off x="8791445" y="4056570"/>
                <a:ext cx="1326753" cy="1343618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5" name="Google Shape;575;p27"/>
              <p:cNvCxnSpPr/>
              <p:nvPr/>
            </p:nvCxnSpPr>
            <p:spPr>
              <a:xfrm>
                <a:off x="10145928" y="4056570"/>
                <a:ext cx="1373530" cy="1343618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6" name="Google Shape;576;p27"/>
              <p:cNvCxnSpPr/>
              <p:nvPr/>
            </p:nvCxnSpPr>
            <p:spPr>
              <a:xfrm>
                <a:off x="8791445" y="5393061"/>
                <a:ext cx="2705152" cy="1857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7" name="Google Shape;577;p27"/>
              <p:cNvCxnSpPr/>
              <p:nvPr/>
            </p:nvCxnSpPr>
            <p:spPr>
              <a:xfrm rot="10800000">
                <a:off x="9325517" y="4842563"/>
                <a:ext cx="1630954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8" name="Google Shape;578;p27"/>
              <p:cNvCxnSpPr/>
              <p:nvPr/>
            </p:nvCxnSpPr>
            <p:spPr>
              <a:xfrm rot="10800000">
                <a:off x="10133880" y="4049192"/>
                <a:ext cx="7114" cy="1345857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579" name="Google Shape;579;p27"/>
              <p:cNvSpPr/>
              <p:nvPr/>
            </p:nvSpPr>
            <p:spPr>
              <a:xfrm>
                <a:off x="8175370" y="810009"/>
                <a:ext cx="3811509" cy="4962562"/>
              </a:xfrm>
              <a:prstGeom prst="rect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580" name="Google Shape;580;p2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512317" y="2584533"/>
              <a:ext cx="665761" cy="46513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81" name="Google Shape;581;p27"/>
            <p:cNvCxnSpPr/>
            <p:nvPr/>
          </p:nvCxnSpPr>
          <p:spPr>
            <a:xfrm rot="10800000">
              <a:off x="8882868" y="1852254"/>
              <a:ext cx="685800" cy="710610"/>
            </a:xfrm>
            <a:prstGeom prst="straightConnector1">
              <a:avLst/>
            </a:prstGeom>
            <a:noFill/>
            <a:ln cap="flat" cmpd="sng" w="57150">
              <a:solidFill>
                <a:srgbClr val="C0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582" name="Google Shape;582;p27"/>
            <p:cNvCxnSpPr/>
            <p:nvPr/>
          </p:nvCxnSpPr>
          <p:spPr>
            <a:xfrm flipH="1" rot="10800000">
              <a:off x="9859405" y="1545291"/>
              <a:ext cx="7389" cy="917323"/>
            </a:xfrm>
            <a:prstGeom prst="straightConnector1">
              <a:avLst/>
            </a:prstGeom>
            <a:noFill/>
            <a:ln cap="flat" cmpd="sng" w="57150">
              <a:solidFill>
                <a:srgbClr val="C0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583" name="Google Shape;583;p27"/>
            <p:cNvCxnSpPr/>
            <p:nvPr/>
          </p:nvCxnSpPr>
          <p:spPr>
            <a:xfrm flipH="1" rot="10800000">
              <a:off x="10214820" y="1831683"/>
              <a:ext cx="698146" cy="674598"/>
            </a:xfrm>
            <a:prstGeom prst="straightConnector1">
              <a:avLst/>
            </a:prstGeom>
            <a:noFill/>
            <a:ln cap="flat" cmpd="sng" w="57150">
              <a:solidFill>
                <a:srgbClr val="C0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584" name="Google Shape;584;p27"/>
            <p:cNvCxnSpPr/>
            <p:nvPr/>
          </p:nvCxnSpPr>
          <p:spPr>
            <a:xfrm flipH="1">
              <a:off x="8861952" y="3176161"/>
              <a:ext cx="684953" cy="686708"/>
            </a:xfrm>
            <a:prstGeom prst="straightConnector1">
              <a:avLst/>
            </a:prstGeom>
            <a:noFill/>
            <a:ln cap="flat" cmpd="sng" w="57150">
              <a:solidFill>
                <a:srgbClr val="C0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585" name="Google Shape;585;p27"/>
            <p:cNvCxnSpPr>
              <a:stCxn id="560" idx="1"/>
            </p:cNvCxnSpPr>
            <p:nvPr/>
          </p:nvCxnSpPr>
          <p:spPr>
            <a:xfrm flipH="1">
              <a:off x="9857148" y="3224388"/>
              <a:ext cx="4500" cy="840000"/>
            </a:xfrm>
            <a:prstGeom prst="straightConnector1">
              <a:avLst/>
            </a:prstGeom>
            <a:noFill/>
            <a:ln cap="flat" cmpd="sng" w="57150">
              <a:solidFill>
                <a:srgbClr val="C0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586" name="Google Shape;586;p27"/>
            <p:cNvCxnSpPr/>
            <p:nvPr/>
          </p:nvCxnSpPr>
          <p:spPr>
            <a:xfrm>
              <a:off x="10069413" y="3074026"/>
              <a:ext cx="698146" cy="674598"/>
            </a:xfrm>
            <a:prstGeom prst="straightConnector1">
              <a:avLst/>
            </a:prstGeom>
            <a:noFill/>
            <a:ln cap="flat" cmpd="sng" w="57150">
              <a:solidFill>
                <a:srgbClr val="C0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587" name="Google Shape;587;p27"/>
            <p:cNvCxnSpPr/>
            <p:nvPr/>
          </p:nvCxnSpPr>
          <p:spPr>
            <a:xfrm rot="10800000">
              <a:off x="8598737" y="2851097"/>
              <a:ext cx="899806" cy="0"/>
            </a:xfrm>
            <a:prstGeom prst="straightConnector1">
              <a:avLst/>
            </a:prstGeom>
            <a:noFill/>
            <a:ln cap="flat" cmpd="sng" w="57150">
              <a:solidFill>
                <a:srgbClr val="C0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588" name="Google Shape;588;p27"/>
            <p:cNvCxnSpPr/>
            <p:nvPr/>
          </p:nvCxnSpPr>
          <p:spPr>
            <a:xfrm>
              <a:off x="10297411" y="2865727"/>
              <a:ext cx="891008" cy="0"/>
            </a:xfrm>
            <a:prstGeom prst="straightConnector1">
              <a:avLst/>
            </a:prstGeom>
            <a:noFill/>
            <a:ln cap="flat" cmpd="sng" w="57150">
              <a:solidFill>
                <a:srgbClr val="C0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grpSp>
        <p:nvGrpSpPr>
          <p:cNvPr id="589" name="Google Shape;589;p27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590" name="Google Shape;590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1" name="Google Shape;591;p27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8"/>
          <p:cNvSpPr txBox="1"/>
          <p:nvPr/>
        </p:nvSpPr>
        <p:spPr>
          <a:xfrm>
            <a:off x="585789" y="1560145"/>
            <a:ext cx="6370624" cy="3754769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CAPTURAR UM CACHORRO, A ONÇA PRECISA SALTAR SOBRE ELE. PARA ISSO, DEVE HAVER UMA CASA VAZIA, NA SEQUÊNCIA OU AO LADO DO CACHORRO, COMO ACONTECE NO JOGO DE DAMA.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CACHORRO CAPTURADO É RETIRADO DO TABULEIRO.</a:t>
            </a:r>
            <a:endParaRPr/>
          </a:p>
        </p:txBody>
      </p:sp>
      <p:grpSp>
        <p:nvGrpSpPr>
          <p:cNvPr id="597" name="Google Shape;597;p28"/>
          <p:cNvGrpSpPr/>
          <p:nvPr/>
        </p:nvGrpSpPr>
        <p:grpSpPr>
          <a:xfrm>
            <a:off x="7142850" y="763976"/>
            <a:ext cx="4115300" cy="5044850"/>
            <a:chOff x="5358533" y="572461"/>
            <a:chExt cx="3087279" cy="3784623"/>
          </a:xfrm>
        </p:grpSpPr>
        <p:grpSp>
          <p:nvGrpSpPr>
            <p:cNvPr id="598" name="Google Shape;598;p28"/>
            <p:cNvGrpSpPr/>
            <p:nvPr/>
          </p:nvGrpSpPr>
          <p:grpSpPr>
            <a:xfrm>
              <a:off x="5358533" y="1099059"/>
              <a:ext cx="3087279" cy="3258025"/>
              <a:chOff x="8749537" y="1272466"/>
              <a:chExt cx="2747060" cy="2788038"/>
            </a:xfrm>
          </p:grpSpPr>
          <p:sp>
            <p:nvSpPr>
              <p:cNvPr id="599" name="Google Shape;599;p28"/>
              <p:cNvSpPr/>
              <p:nvPr/>
            </p:nvSpPr>
            <p:spPr>
              <a:xfrm flipH="1">
                <a:off x="8749537" y="1977240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600" name="Google Shape;600;p28"/>
              <p:cNvCxnSpPr/>
              <p:nvPr/>
            </p:nvCxnSpPr>
            <p:spPr>
              <a:xfrm>
                <a:off x="8749537" y="1279845"/>
                <a:ext cx="2747060" cy="2769347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601" name="Google Shape;601;p28"/>
              <p:cNvSpPr/>
              <p:nvPr/>
            </p:nvSpPr>
            <p:spPr>
              <a:xfrm flipH="1">
                <a:off x="10809832" y="1977240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28"/>
              <p:cNvSpPr/>
              <p:nvPr/>
            </p:nvSpPr>
            <p:spPr>
              <a:xfrm flipH="1">
                <a:off x="10123067" y="1977240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28"/>
              <p:cNvSpPr/>
              <p:nvPr/>
            </p:nvSpPr>
            <p:spPr>
              <a:xfrm flipH="1">
                <a:off x="9436302" y="1977240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28"/>
              <p:cNvSpPr/>
              <p:nvPr/>
            </p:nvSpPr>
            <p:spPr>
              <a:xfrm flipH="1">
                <a:off x="8749537" y="2669795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28"/>
              <p:cNvSpPr/>
              <p:nvPr/>
            </p:nvSpPr>
            <p:spPr>
              <a:xfrm flipH="1">
                <a:off x="10809832" y="2671395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28"/>
              <p:cNvSpPr/>
              <p:nvPr/>
            </p:nvSpPr>
            <p:spPr>
              <a:xfrm flipH="1">
                <a:off x="10123067" y="2669796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28"/>
              <p:cNvSpPr/>
              <p:nvPr/>
            </p:nvSpPr>
            <p:spPr>
              <a:xfrm flipH="1">
                <a:off x="9436302" y="2669796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28"/>
              <p:cNvSpPr/>
              <p:nvPr/>
            </p:nvSpPr>
            <p:spPr>
              <a:xfrm flipH="1">
                <a:off x="8749537" y="1280728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28"/>
              <p:cNvSpPr/>
              <p:nvPr/>
            </p:nvSpPr>
            <p:spPr>
              <a:xfrm flipH="1">
                <a:off x="10809832" y="1282328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28"/>
              <p:cNvSpPr/>
              <p:nvPr/>
            </p:nvSpPr>
            <p:spPr>
              <a:xfrm flipH="1">
                <a:off x="10123067" y="1280729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28"/>
              <p:cNvSpPr/>
              <p:nvPr/>
            </p:nvSpPr>
            <p:spPr>
              <a:xfrm flipH="1">
                <a:off x="9436302" y="1280729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28"/>
              <p:cNvSpPr/>
              <p:nvPr/>
            </p:nvSpPr>
            <p:spPr>
              <a:xfrm flipH="1">
                <a:off x="8749537" y="3359493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28"/>
              <p:cNvSpPr/>
              <p:nvPr/>
            </p:nvSpPr>
            <p:spPr>
              <a:xfrm flipH="1">
                <a:off x="10809832" y="3361093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28"/>
              <p:cNvSpPr/>
              <p:nvPr/>
            </p:nvSpPr>
            <p:spPr>
              <a:xfrm flipH="1">
                <a:off x="10123067" y="3359494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28"/>
              <p:cNvSpPr/>
              <p:nvPr/>
            </p:nvSpPr>
            <p:spPr>
              <a:xfrm flipH="1">
                <a:off x="9436302" y="3359494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616" name="Google Shape;616;p28"/>
              <p:cNvCxnSpPr/>
              <p:nvPr/>
            </p:nvCxnSpPr>
            <p:spPr>
              <a:xfrm>
                <a:off x="8749537" y="2671896"/>
                <a:ext cx="1373530" cy="1384674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17" name="Google Shape;617;p28"/>
              <p:cNvCxnSpPr/>
              <p:nvPr/>
            </p:nvCxnSpPr>
            <p:spPr>
              <a:xfrm>
                <a:off x="10133880" y="1272466"/>
                <a:ext cx="1362717" cy="1397329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18" name="Google Shape;618;p28"/>
              <p:cNvCxnSpPr/>
              <p:nvPr/>
            </p:nvCxnSpPr>
            <p:spPr>
              <a:xfrm flipH="1">
                <a:off x="8749537" y="1287118"/>
                <a:ext cx="2747060" cy="2762074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19" name="Google Shape;619;p28"/>
              <p:cNvCxnSpPr/>
              <p:nvPr/>
            </p:nvCxnSpPr>
            <p:spPr>
              <a:xfrm flipH="1">
                <a:off x="8749537" y="1287117"/>
                <a:ext cx="1373530" cy="1366347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20" name="Google Shape;620;p28"/>
              <p:cNvCxnSpPr/>
              <p:nvPr/>
            </p:nvCxnSpPr>
            <p:spPr>
              <a:xfrm flipH="1">
                <a:off x="10118198" y="2669795"/>
                <a:ext cx="1378399" cy="1390709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pic>
          <p:nvPicPr>
            <p:cNvPr id="621" name="Google Shape;621;p2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222935" y="3260817"/>
              <a:ext cx="757721" cy="5140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2" name="Google Shape;622;p28"/>
            <p:cNvSpPr/>
            <p:nvPr/>
          </p:nvSpPr>
          <p:spPr>
            <a:xfrm>
              <a:off x="5838685" y="1700995"/>
              <a:ext cx="564663" cy="475608"/>
            </a:xfrm>
            <a:prstGeom prst="ellipse">
              <a:avLst/>
            </a:prstGeom>
            <a:noFill/>
            <a:ln cap="flat" cmpd="sng" w="25400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3" name="Google Shape;623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522563" y="572461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4" name="Google Shape;624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260734" y="579927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5" name="Google Shape;625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059448" y="589515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6" name="Google Shape;626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274450" y="1382075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7" name="Google Shape;627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038942" y="1389541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8" name="Google Shape;628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483815" y="2227833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9" name="Google Shape;629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280532" y="2220118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0" name="Google Shape;630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489891" y="3043982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31" name="Google Shape;631;p28"/>
            <p:cNvCxnSpPr/>
            <p:nvPr/>
          </p:nvCxnSpPr>
          <p:spPr>
            <a:xfrm rot="10800000">
              <a:off x="6333518" y="2157190"/>
              <a:ext cx="842737" cy="880029"/>
            </a:xfrm>
            <a:prstGeom prst="straightConnector1">
              <a:avLst/>
            </a:prstGeom>
            <a:noFill/>
            <a:ln cap="flat" cmpd="sng" w="57150">
              <a:solidFill>
                <a:srgbClr val="C0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grpSp>
        <p:nvGrpSpPr>
          <p:cNvPr id="632" name="Google Shape;632;p28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633" name="Google Shape;633;p2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4" name="Google Shape;634;p28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29"/>
          <p:cNvSpPr txBox="1"/>
          <p:nvPr/>
        </p:nvSpPr>
        <p:spPr>
          <a:xfrm>
            <a:off x="585788" y="2575868"/>
            <a:ext cx="6505228" cy="17332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CACHORROS PODEM SE MOVIMENTAR EM TODAS AS DIREÇÕES DAS LINHAS, MAS DE UMA EM UMA CASA. </a:t>
            </a:r>
            <a:endParaRPr/>
          </a:p>
        </p:txBody>
      </p:sp>
      <p:grpSp>
        <p:nvGrpSpPr>
          <p:cNvPr id="640" name="Google Shape;640;p29"/>
          <p:cNvGrpSpPr/>
          <p:nvPr/>
        </p:nvGrpSpPr>
        <p:grpSpPr>
          <a:xfrm>
            <a:off x="7296366" y="457973"/>
            <a:ext cx="4462119" cy="5555757"/>
            <a:chOff x="7802091" y="893136"/>
            <a:chExt cx="4030411" cy="5247570"/>
          </a:xfrm>
        </p:grpSpPr>
        <p:sp>
          <p:nvSpPr>
            <p:cNvPr id="641" name="Google Shape;641;p29"/>
            <p:cNvSpPr/>
            <p:nvPr/>
          </p:nvSpPr>
          <p:spPr>
            <a:xfrm flipH="1">
              <a:off x="8409232" y="2127404"/>
              <a:ext cx="726207" cy="729309"/>
            </a:xfrm>
            <a:prstGeom prst="rect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42" name="Google Shape;642;p29"/>
            <p:cNvCxnSpPr/>
            <p:nvPr/>
          </p:nvCxnSpPr>
          <p:spPr>
            <a:xfrm>
              <a:off x="8409232" y="1389956"/>
              <a:ext cx="2904830" cy="2928395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643" name="Google Shape;643;p29"/>
            <p:cNvSpPr/>
            <p:nvPr/>
          </p:nvSpPr>
          <p:spPr>
            <a:xfrm flipH="1">
              <a:off x="10587853" y="2127404"/>
              <a:ext cx="726207" cy="729309"/>
            </a:xfrm>
            <a:prstGeom prst="rect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29"/>
            <p:cNvSpPr/>
            <p:nvPr/>
          </p:nvSpPr>
          <p:spPr>
            <a:xfrm flipH="1">
              <a:off x="9861647" y="2127404"/>
              <a:ext cx="726207" cy="729309"/>
            </a:xfrm>
            <a:prstGeom prst="rect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9"/>
            <p:cNvSpPr/>
            <p:nvPr/>
          </p:nvSpPr>
          <p:spPr>
            <a:xfrm flipH="1">
              <a:off x="9135440" y="2127404"/>
              <a:ext cx="726207" cy="729309"/>
            </a:xfrm>
            <a:prstGeom prst="rect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29"/>
            <p:cNvSpPr/>
            <p:nvPr/>
          </p:nvSpPr>
          <p:spPr>
            <a:xfrm flipH="1">
              <a:off x="8409232" y="2859734"/>
              <a:ext cx="726207" cy="729309"/>
            </a:xfrm>
            <a:prstGeom prst="rect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9"/>
            <p:cNvSpPr/>
            <p:nvPr/>
          </p:nvSpPr>
          <p:spPr>
            <a:xfrm flipH="1">
              <a:off x="10587853" y="2861425"/>
              <a:ext cx="726207" cy="729309"/>
            </a:xfrm>
            <a:prstGeom prst="rect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9"/>
            <p:cNvSpPr/>
            <p:nvPr/>
          </p:nvSpPr>
          <p:spPr>
            <a:xfrm flipH="1">
              <a:off x="9861647" y="2859734"/>
              <a:ext cx="726207" cy="729309"/>
            </a:xfrm>
            <a:prstGeom prst="rect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9"/>
            <p:cNvSpPr/>
            <p:nvPr/>
          </p:nvSpPr>
          <p:spPr>
            <a:xfrm flipH="1">
              <a:off x="9135440" y="2859734"/>
              <a:ext cx="726207" cy="729309"/>
            </a:xfrm>
            <a:prstGeom prst="rect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9"/>
            <p:cNvSpPr/>
            <p:nvPr/>
          </p:nvSpPr>
          <p:spPr>
            <a:xfrm flipH="1">
              <a:off x="8409232" y="1390889"/>
              <a:ext cx="726207" cy="729309"/>
            </a:xfrm>
            <a:prstGeom prst="rect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9"/>
            <p:cNvSpPr/>
            <p:nvPr/>
          </p:nvSpPr>
          <p:spPr>
            <a:xfrm flipH="1">
              <a:off x="10587853" y="1392581"/>
              <a:ext cx="726207" cy="729309"/>
            </a:xfrm>
            <a:prstGeom prst="rect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9"/>
            <p:cNvSpPr/>
            <p:nvPr/>
          </p:nvSpPr>
          <p:spPr>
            <a:xfrm flipH="1">
              <a:off x="9861647" y="1390890"/>
              <a:ext cx="726207" cy="729309"/>
            </a:xfrm>
            <a:prstGeom prst="rect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29"/>
            <p:cNvSpPr/>
            <p:nvPr/>
          </p:nvSpPr>
          <p:spPr>
            <a:xfrm flipH="1">
              <a:off x="9135440" y="1390890"/>
              <a:ext cx="726207" cy="729309"/>
            </a:xfrm>
            <a:prstGeom prst="rect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29"/>
            <p:cNvSpPr/>
            <p:nvPr/>
          </p:nvSpPr>
          <p:spPr>
            <a:xfrm flipH="1">
              <a:off x="8409232" y="3589043"/>
              <a:ext cx="726207" cy="729309"/>
            </a:xfrm>
            <a:prstGeom prst="rect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9"/>
            <p:cNvSpPr/>
            <p:nvPr/>
          </p:nvSpPr>
          <p:spPr>
            <a:xfrm flipH="1">
              <a:off x="10587853" y="3590734"/>
              <a:ext cx="726207" cy="729309"/>
            </a:xfrm>
            <a:prstGeom prst="rect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9"/>
            <p:cNvSpPr/>
            <p:nvPr/>
          </p:nvSpPr>
          <p:spPr>
            <a:xfrm flipH="1">
              <a:off x="9861647" y="3589043"/>
              <a:ext cx="726207" cy="729309"/>
            </a:xfrm>
            <a:prstGeom prst="rect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9"/>
            <p:cNvSpPr/>
            <p:nvPr/>
          </p:nvSpPr>
          <p:spPr>
            <a:xfrm flipH="1">
              <a:off x="9135440" y="3589043"/>
              <a:ext cx="726207" cy="729309"/>
            </a:xfrm>
            <a:prstGeom prst="rect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58" name="Google Shape;658;p29"/>
            <p:cNvCxnSpPr/>
            <p:nvPr/>
          </p:nvCxnSpPr>
          <p:spPr>
            <a:xfrm>
              <a:off x="8409231" y="2861954"/>
              <a:ext cx="1452415" cy="1464198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59" name="Google Shape;659;p29"/>
            <p:cNvCxnSpPr/>
            <p:nvPr/>
          </p:nvCxnSpPr>
          <p:spPr>
            <a:xfrm>
              <a:off x="9873080" y="1382153"/>
              <a:ext cx="1440980" cy="1477581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60" name="Google Shape;660;p29"/>
            <p:cNvCxnSpPr/>
            <p:nvPr/>
          </p:nvCxnSpPr>
          <p:spPr>
            <a:xfrm flipH="1">
              <a:off x="8409232" y="1397646"/>
              <a:ext cx="2904830" cy="2920706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61" name="Google Shape;661;p29"/>
            <p:cNvCxnSpPr/>
            <p:nvPr/>
          </p:nvCxnSpPr>
          <p:spPr>
            <a:xfrm flipH="1">
              <a:off x="8409231" y="1397645"/>
              <a:ext cx="1452415" cy="1444819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62" name="Google Shape;662;p29"/>
            <p:cNvCxnSpPr/>
            <p:nvPr/>
          </p:nvCxnSpPr>
          <p:spPr>
            <a:xfrm flipH="1">
              <a:off x="9856498" y="2859731"/>
              <a:ext cx="1457562" cy="1470581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63" name="Google Shape;663;p29"/>
            <p:cNvCxnSpPr/>
            <p:nvPr/>
          </p:nvCxnSpPr>
          <p:spPr>
            <a:xfrm flipH="1">
              <a:off x="8453548" y="4326152"/>
              <a:ext cx="1402951" cy="1420784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64" name="Google Shape;664;p29"/>
            <p:cNvCxnSpPr/>
            <p:nvPr/>
          </p:nvCxnSpPr>
          <p:spPr>
            <a:xfrm>
              <a:off x="9885820" y="4326152"/>
              <a:ext cx="1452415" cy="1420784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65" name="Google Shape;665;p29"/>
            <p:cNvCxnSpPr/>
            <p:nvPr/>
          </p:nvCxnSpPr>
          <p:spPr>
            <a:xfrm>
              <a:off x="8453545" y="5739401"/>
              <a:ext cx="2860515" cy="1965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66" name="Google Shape;666;p29"/>
            <p:cNvCxnSpPr/>
            <p:nvPr/>
          </p:nvCxnSpPr>
          <p:spPr>
            <a:xfrm rot="10800000">
              <a:off x="9018291" y="5157285"/>
              <a:ext cx="1724623" cy="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67" name="Google Shape;667;p29"/>
            <p:cNvCxnSpPr/>
            <p:nvPr/>
          </p:nvCxnSpPr>
          <p:spPr>
            <a:xfrm rot="10800000">
              <a:off x="9873082" y="4318351"/>
              <a:ext cx="7523" cy="1423152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668" name="Google Shape;668;p29"/>
            <p:cNvSpPr/>
            <p:nvPr/>
          </p:nvSpPr>
          <p:spPr>
            <a:xfrm>
              <a:off x="7802091" y="893136"/>
              <a:ext cx="4030411" cy="5247570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69" name="Google Shape;669;p2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323857" y="1340973"/>
              <a:ext cx="1630954" cy="173978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70" name="Google Shape;670;p29"/>
            <p:cNvCxnSpPr/>
            <p:nvPr/>
          </p:nvCxnSpPr>
          <p:spPr>
            <a:xfrm>
              <a:off x="9343206" y="2316257"/>
              <a:ext cx="344742" cy="363566"/>
            </a:xfrm>
            <a:prstGeom prst="straightConnector1">
              <a:avLst/>
            </a:prstGeom>
            <a:noFill/>
            <a:ln cap="flat" cmpd="sng" w="57150">
              <a:solidFill>
                <a:srgbClr val="C0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671" name="Google Shape;671;p29"/>
            <p:cNvCxnSpPr/>
            <p:nvPr/>
          </p:nvCxnSpPr>
          <p:spPr>
            <a:xfrm>
              <a:off x="9455107" y="2117636"/>
              <a:ext cx="362188" cy="0"/>
            </a:xfrm>
            <a:prstGeom prst="straightConnector1">
              <a:avLst/>
            </a:prstGeom>
            <a:noFill/>
            <a:ln cap="flat" cmpd="sng" w="57150">
              <a:solidFill>
                <a:srgbClr val="C0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672" name="Google Shape;672;p29"/>
            <p:cNvCxnSpPr/>
            <p:nvPr/>
          </p:nvCxnSpPr>
          <p:spPr>
            <a:xfrm flipH="1" rot="10800000">
              <a:off x="9397202" y="1535526"/>
              <a:ext cx="320708" cy="315758"/>
            </a:xfrm>
            <a:prstGeom prst="straightConnector1">
              <a:avLst/>
            </a:prstGeom>
            <a:noFill/>
            <a:ln cap="flat" cmpd="sng" w="57150">
              <a:solidFill>
                <a:srgbClr val="C0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673" name="Google Shape;673;p29"/>
            <p:cNvCxnSpPr/>
            <p:nvPr/>
          </p:nvCxnSpPr>
          <p:spPr>
            <a:xfrm flipH="1">
              <a:off x="8564027" y="2317912"/>
              <a:ext cx="372351" cy="384400"/>
            </a:xfrm>
            <a:prstGeom prst="straightConnector1">
              <a:avLst/>
            </a:prstGeom>
            <a:noFill/>
            <a:ln cap="flat" cmpd="sng" w="57150">
              <a:solidFill>
                <a:srgbClr val="C0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674" name="Google Shape;674;p29"/>
            <p:cNvCxnSpPr/>
            <p:nvPr/>
          </p:nvCxnSpPr>
          <p:spPr>
            <a:xfrm>
              <a:off x="9138855" y="2348379"/>
              <a:ext cx="2601" cy="384011"/>
            </a:xfrm>
            <a:prstGeom prst="straightConnector1">
              <a:avLst/>
            </a:prstGeom>
            <a:noFill/>
            <a:ln cap="flat" cmpd="sng" w="57150">
              <a:solidFill>
                <a:srgbClr val="C0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675" name="Google Shape;675;p29"/>
            <p:cNvCxnSpPr>
              <a:stCxn id="653" idx="3"/>
            </p:cNvCxnSpPr>
            <p:nvPr/>
          </p:nvCxnSpPr>
          <p:spPr>
            <a:xfrm rot="10800000">
              <a:off x="9133340" y="1401845"/>
              <a:ext cx="2100" cy="353700"/>
            </a:xfrm>
            <a:prstGeom prst="straightConnector1">
              <a:avLst/>
            </a:prstGeom>
            <a:noFill/>
            <a:ln cap="flat" cmpd="sng" w="57150">
              <a:solidFill>
                <a:srgbClr val="C0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676" name="Google Shape;676;p29"/>
            <p:cNvCxnSpPr/>
            <p:nvPr/>
          </p:nvCxnSpPr>
          <p:spPr>
            <a:xfrm flipH="1">
              <a:off x="8479746" y="2117638"/>
              <a:ext cx="325639" cy="6387"/>
            </a:xfrm>
            <a:prstGeom prst="straightConnector1">
              <a:avLst/>
            </a:prstGeom>
            <a:noFill/>
            <a:ln cap="flat" cmpd="sng" w="57150">
              <a:solidFill>
                <a:srgbClr val="C0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677" name="Google Shape;677;p29"/>
            <p:cNvCxnSpPr/>
            <p:nvPr/>
          </p:nvCxnSpPr>
          <p:spPr>
            <a:xfrm rot="10800000">
              <a:off x="8547488" y="1535526"/>
              <a:ext cx="320707" cy="317170"/>
            </a:xfrm>
            <a:prstGeom prst="straightConnector1">
              <a:avLst/>
            </a:prstGeom>
            <a:noFill/>
            <a:ln cap="flat" cmpd="sng" w="57150">
              <a:solidFill>
                <a:srgbClr val="C0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grpSp>
        <p:nvGrpSpPr>
          <p:cNvPr id="678" name="Google Shape;678;p29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679" name="Google Shape;679;p2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80" name="Google Shape;680;p29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30"/>
          <p:cNvSpPr txBox="1"/>
          <p:nvPr/>
        </p:nvSpPr>
        <p:spPr>
          <a:xfrm>
            <a:off x="585789" y="2216552"/>
            <a:ext cx="6216362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CACHORROS NÃO PODEM CAPTURAR A ONÇA, MAS DEVEM CERCÁ-LA E TENTAR IMPEDI-LA DE CAPTURAR UM DOS CACHORROS DO GRUPO, COMO NA IMAGEM AO LADO.</a:t>
            </a:r>
            <a:endParaRPr/>
          </a:p>
        </p:txBody>
      </p:sp>
      <p:pic>
        <p:nvPicPr>
          <p:cNvPr id="686" name="Google Shape;68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0291" y="431961"/>
            <a:ext cx="1766308" cy="16827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7" name="Google Shape;687;p30"/>
          <p:cNvGrpSpPr/>
          <p:nvPr/>
        </p:nvGrpSpPr>
        <p:grpSpPr>
          <a:xfrm>
            <a:off x="7003585" y="385877"/>
            <a:ext cx="4704957" cy="5892296"/>
            <a:chOff x="5254057" y="288813"/>
            <a:chExt cx="3529637" cy="4420373"/>
          </a:xfrm>
        </p:grpSpPr>
        <p:grpSp>
          <p:nvGrpSpPr>
            <p:cNvPr id="688" name="Google Shape;688;p30"/>
            <p:cNvGrpSpPr/>
            <p:nvPr/>
          </p:nvGrpSpPr>
          <p:grpSpPr>
            <a:xfrm>
              <a:off x="5410200" y="434314"/>
              <a:ext cx="3373494" cy="4274872"/>
              <a:chOff x="7839383" y="881502"/>
              <a:chExt cx="4030411" cy="5247570"/>
            </a:xfrm>
          </p:grpSpPr>
          <p:grpSp>
            <p:nvGrpSpPr>
              <p:cNvPr id="689" name="Google Shape;689;p30"/>
              <p:cNvGrpSpPr/>
              <p:nvPr/>
            </p:nvGrpSpPr>
            <p:grpSpPr>
              <a:xfrm>
                <a:off x="7839383" y="881502"/>
                <a:ext cx="4030411" cy="5247570"/>
                <a:chOff x="8175370" y="810009"/>
                <a:chExt cx="3811509" cy="4962562"/>
              </a:xfrm>
            </p:grpSpPr>
            <p:sp>
              <p:nvSpPr>
                <p:cNvPr id="690" name="Google Shape;690;p30"/>
                <p:cNvSpPr/>
                <p:nvPr/>
              </p:nvSpPr>
              <p:spPr>
                <a:xfrm flipH="1">
                  <a:off x="8749537" y="1977240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cxnSp>
              <p:nvCxnSpPr>
                <p:cNvPr id="691" name="Google Shape;691;p30"/>
                <p:cNvCxnSpPr/>
                <p:nvPr/>
              </p:nvCxnSpPr>
              <p:spPr>
                <a:xfrm>
                  <a:off x="8749537" y="1279845"/>
                  <a:ext cx="2747060" cy="2769347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sp>
              <p:nvSpPr>
                <p:cNvPr id="692" name="Google Shape;692;p30"/>
                <p:cNvSpPr/>
                <p:nvPr/>
              </p:nvSpPr>
              <p:spPr>
                <a:xfrm flipH="1">
                  <a:off x="10809832" y="1977240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3" name="Google Shape;693;p30"/>
                <p:cNvSpPr/>
                <p:nvPr/>
              </p:nvSpPr>
              <p:spPr>
                <a:xfrm flipH="1">
                  <a:off x="10123067" y="1977240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4" name="Google Shape;694;p30"/>
                <p:cNvSpPr/>
                <p:nvPr/>
              </p:nvSpPr>
              <p:spPr>
                <a:xfrm flipH="1">
                  <a:off x="9436302" y="1977240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5" name="Google Shape;695;p30"/>
                <p:cNvSpPr/>
                <p:nvPr/>
              </p:nvSpPr>
              <p:spPr>
                <a:xfrm flipH="1">
                  <a:off x="8749537" y="2669795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6" name="Google Shape;696;p30"/>
                <p:cNvSpPr/>
                <p:nvPr/>
              </p:nvSpPr>
              <p:spPr>
                <a:xfrm flipH="1">
                  <a:off x="10809832" y="2671395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7" name="Google Shape;697;p30"/>
                <p:cNvSpPr/>
                <p:nvPr/>
              </p:nvSpPr>
              <p:spPr>
                <a:xfrm flipH="1">
                  <a:off x="10123067" y="2669796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8" name="Google Shape;698;p30"/>
                <p:cNvSpPr/>
                <p:nvPr/>
              </p:nvSpPr>
              <p:spPr>
                <a:xfrm flipH="1">
                  <a:off x="9436302" y="2669796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9" name="Google Shape;699;p30"/>
                <p:cNvSpPr/>
                <p:nvPr/>
              </p:nvSpPr>
              <p:spPr>
                <a:xfrm flipH="1">
                  <a:off x="8749537" y="1280728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0" name="Google Shape;700;p30"/>
                <p:cNvSpPr/>
                <p:nvPr/>
              </p:nvSpPr>
              <p:spPr>
                <a:xfrm flipH="1">
                  <a:off x="10809832" y="1282328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1" name="Google Shape;701;p30"/>
                <p:cNvSpPr/>
                <p:nvPr/>
              </p:nvSpPr>
              <p:spPr>
                <a:xfrm flipH="1">
                  <a:off x="10123067" y="1280729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2" name="Google Shape;702;p30"/>
                <p:cNvSpPr/>
                <p:nvPr/>
              </p:nvSpPr>
              <p:spPr>
                <a:xfrm flipH="1">
                  <a:off x="9436302" y="1280729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3" name="Google Shape;703;p30"/>
                <p:cNvSpPr/>
                <p:nvPr/>
              </p:nvSpPr>
              <p:spPr>
                <a:xfrm flipH="1">
                  <a:off x="8749537" y="3359493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4" name="Google Shape;704;p30"/>
                <p:cNvSpPr/>
                <p:nvPr/>
              </p:nvSpPr>
              <p:spPr>
                <a:xfrm flipH="1">
                  <a:off x="10809832" y="3361093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5" name="Google Shape;705;p30"/>
                <p:cNvSpPr/>
                <p:nvPr/>
              </p:nvSpPr>
              <p:spPr>
                <a:xfrm flipH="1">
                  <a:off x="10123067" y="3359494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6" name="Google Shape;706;p30"/>
                <p:cNvSpPr/>
                <p:nvPr/>
              </p:nvSpPr>
              <p:spPr>
                <a:xfrm flipH="1">
                  <a:off x="9436302" y="3359494"/>
                  <a:ext cx="686765" cy="689699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cxnSp>
              <p:nvCxnSpPr>
                <p:cNvPr id="707" name="Google Shape;707;p30"/>
                <p:cNvCxnSpPr/>
                <p:nvPr/>
              </p:nvCxnSpPr>
              <p:spPr>
                <a:xfrm>
                  <a:off x="8749537" y="2671896"/>
                  <a:ext cx="1373530" cy="1384674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708" name="Google Shape;708;p30"/>
                <p:cNvCxnSpPr/>
                <p:nvPr/>
              </p:nvCxnSpPr>
              <p:spPr>
                <a:xfrm>
                  <a:off x="10133880" y="1272466"/>
                  <a:ext cx="1362717" cy="1397329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709" name="Google Shape;709;p30"/>
                <p:cNvCxnSpPr/>
                <p:nvPr/>
              </p:nvCxnSpPr>
              <p:spPr>
                <a:xfrm flipH="1">
                  <a:off x="8749537" y="1287118"/>
                  <a:ext cx="2747060" cy="2762074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710" name="Google Shape;710;p30"/>
                <p:cNvCxnSpPr/>
                <p:nvPr/>
              </p:nvCxnSpPr>
              <p:spPr>
                <a:xfrm flipH="1">
                  <a:off x="8749537" y="1287117"/>
                  <a:ext cx="1373530" cy="1366347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711" name="Google Shape;711;p30"/>
                <p:cNvCxnSpPr/>
                <p:nvPr/>
              </p:nvCxnSpPr>
              <p:spPr>
                <a:xfrm flipH="1">
                  <a:off x="10118198" y="2669795"/>
                  <a:ext cx="1378399" cy="1390709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712" name="Google Shape;712;p30"/>
                <p:cNvCxnSpPr/>
                <p:nvPr/>
              </p:nvCxnSpPr>
              <p:spPr>
                <a:xfrm flipH="1">
                  <a:off x="8791445" y="4056570"/>
                  <a:ext cx="1326753" cy="1343618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713" name="Google Shape;713;p30"/>
                <p:cNvCxnSpPr/>
                <p:nvPr/>
              </p:nvCxnSpPr>
              <p:spPr>
                <a:xfrm>
                  <a:off x="10145928" y="4056570"/>
                  <a:ext cx="1373530" cy="1343618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714" name="Google Shape;714;p30"/>
                <p:cNvCxnSpPr/>
                <p:nvPr/>
              </p:nvCxnSpPr>
              <p:spPr>
                <a:xfrm>
                  <a:off x="8791445" y="5393061"/>
                  <a:ext cx="2705152" cy="1857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715" name="Google Shape;715;p30"/>
                <p:cNvCxnSpPr/>
                <p:nvPr/>
              </p:nvCxnSpPr>
              <p:spPr>
                <a:xfrm rot="10800000">
                  <a:off x="9325517" y="4842563"/>
                  <a:ext cx="1630954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716" name="Google Shape;716;p30"/>
                <p:cNvCxnSpPr/>
                <p:nvPr/>
              </p:nvCxnSpPr>
              <p:spPr>
                <a:xfrm rot="10800000">
                  <a:off x="10133880" y="4049192"/>
                  <a:ext cx="7114" cy="1345857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sp>
              <p:nvSpPr>
                <p:cNvPr id="717" name="Google Shape;717;p30"/>
                <p:cNvSpPr/>
                <p:nvPr/>
              </p:nvSpPr>
              <p:spPr>
                <a:xfrm>
                  <a:off x="8175370" y="810009"/>
                  <a:ext cx="3811509" cy="4962562"/>
                </a:xfrm>
                <a:prstGeom prst="rect">
                  <a:avLst/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60900" lIns="121850" spcFirstLastPara="1" rIns="121850" wrap="square" tIns="609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65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718" name="Google Shape;718;p30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8839354" y="1868197"/>
                <a:ext cx="667330" cy="46513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19" name="Google Shape;719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254057" y="288813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0" name="Google Shape;720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863206" y="294295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1" name="Google Shape;721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517460" y="315443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2" name="Google Shape;722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37647" y="310457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3" name="Google Shape;723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292081" y="899023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4" name="Google Shape;724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501069" y="912730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5" name="Google Shape;725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11493" y="912730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6" name="Google Shape;726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903016" y="2091266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7" name="Google Shape;727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08912" y="2099698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8" name="Google Shape;728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283885" y="1487824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9" name="Google Shape;729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874127" y="1504356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0" name="Google Shape;730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485701" y="1526918"/>
              <a:ext cx="1325076" cy="126241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31"/>
          <p:cNvSpPr txBox="1"/>
          <p:nvPr/>
        </p:nvSpPr>
        <p:spPr>
          <a:xfrm>
            <a:off x="585788" y="668405"/>
            <a:ext cx="11320535" cy="1523389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VÍDEO A SEGUIR, A PROFESSORA JANA MUNHOZ TAMBÉM EXPLICA COMO MONTAR O JOGO DA ONÇA COM MATERIAIS RECICLÁVEIS E QUAIS SÃO SUAS REGRAS.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6" name="Google Shape;736;p31"/>
          <p:cNvGrpSpPr/>
          <p:nvPr/>
        </p:nvGrpSpPr>
        <p:grpSpPr>
          <a:xfrm>
            <a:off x="4461119" y="5959913"/>
            <a:ext cx="3266583" cy="459364"/>
            <a:chOff x="4187825" y="3626245"/>
            <a:chExt cx="3266583" cy="459364"/>
          </a:xfrm>
        </p:grpSpPr>
        <p:sp>
          <p:nvSpPr>
            <p:cNvPr id="737" name="Google Shape;737;p31"/>
            <p:cNvSpPr/>
            <p:nvPr/>
          </p:nvSpPr>
          <p:spPr>
            <a:xfrm>
              <a:off x="4289890" y="3708331"/>
              <a:ext cx="3164518" cy="302955"/>
            </a:xfrm>
            <a:prstGeom prst="roundRect">
              <a:avLst>
                <a:gd fmla="val 50000" name="adj"/>
              </a:avLst>
            </a:prstGeom>
            <a:solidFill>
              <a:srgbClr val="FFF2CC"/>
            </a:solidFill>
            <a:ln cap="flat" cmpd="sng" w="127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400" u="sng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  <a:hlinkClick r:id="rId3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https://youtu.be/OkxBKfqAV3U</a:t>
              </a:r>
              <a:r>
                <a:rPr b="0" i="0" lang="pt-BR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38" name="Google Shape;738;p3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39" name="Google Shape;739;p31" title="Jogo da onça: como jogar?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99307" y="2191794"/>
            <a:ext cx="6453273" cy="3646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2"/>
          <p:cNvSpPr txBox="1"/>
          <p:nvPr/>
        </p:nvSpPr>
        <p:spPr>
          <a:xfrm>
            <a:off x="585788" y="899799"/>
            <a:ext cx="8081134" cy="502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AGORA, VAMOS BRINCAR DO JOGO DA ONÇA?</a:t>
            </a:r>
            <a:endParaRPr/>
          </a:p>
        </p:txBody>
      </p:sp>
      <p:pic>
        <p:nvPicPr>
          <p:cNvPr id="745" name="Google Shape;74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20006" y="1741201"/>
            <a:ext cx="6948812" cy="46279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33"/>
          <p:cNvSpPr txBox="1"/>
          <p:nvPr/>
        </p:nvSpPr>
        <p:spPr>
          <a:xfrm>
            <a:off x="585788" y="943496"/>
            <a:ext cx="5471688" cy="569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 HORA DE BRINCAR!</a:t>
            </a:r>
            <a:endParaRPr/>
          </a:p>
        </p:txBody>
      </p:sp>
      <p:sp>
        <p:nvSpPr>
          <p:cNvPr id="751" name="Google Shape;751;p33"/>
          <p:cNvSpPr txBox="1"/>
          <p:nvPr/>
        </p:nvSpPr>
        <p:spPr>
          <a:xfrm>
            <a:off x="585789" y="1637448"/>
            <a:ext cx="10913786" cy="433961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 GRUPOS DE TRÊS, O SEU PROFESSOR DISTRIBUIRÁ O TABULEIRO E AS PEÇAS DO JOGO DA ONÇA PARA QUE VOCÊS JOGUEM.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ORIENTAÇÕES:</a:t>
            </a:r>
            <a:endParaRPr/>
          </a:p>
          <a:p>
            <a:pPr indent="-457086" lvl="0" marL="45708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DOIS ESTUDANTES DO GRUPO SERÃO OS JOGADORES E UM ESTUDANTE, O JUIZ.</a:t>
            </a:r>
            <a:endParaRPr/>
          </a:p>
          <a:p>
            <a:pPr indent="-457086" lvl="0" marL="45708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JOGADORES DECIDEM QUEM REPRESENTA A ONÇA E QUEM REPRESENTA OS CACHORROS.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2" name="Google Shape;752;p33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753" name="Google Shape;753;p3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4" name="Google Shape;754;p33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  <p:pic>
        <p:nvPicPr>
          <p:cNvPr id="755" name="Google Shape;755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5259" y="475496"/>
            <a:ext cx="618206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9c09b808c8_0_208"/>
          <p:cNvSpPr txBox="1"/>
          <p:nvPr>
            <p:ph idx="1" type="body"/>
          </p:nvPr>
        </p:nvSpPr>
        <p:spPr>
          <a:xfrm>
            <a:off x="6176217" y="949646"/>
            <a:ext cx="5551957" cy="3244667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-457085" lvl="0" marL="62637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50"/>
              <a:buFont typeface="Arial"/>
              <a:buChar char="•"/>
            </a:pPr>
            <a:r>
              <a:rPr lang="pt-BR"/>
              <a:t>CONHECER ELEMENTOS DA CULTURA INDÍGENA POR MEIO DO JOGO DA ONÇA.</a:t>
            </a:r>
            <a:endParaRPr/>
          </a:p>
          <a:p>
            <a:pPr indent="-457085" lvl="0" marL="626377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3250"/>
              <a:buFont typeface="Arial"/>
              <a:buChar char="•"/>
            </a:pPr>
            <a:r>
              <a:rPr lang="pt-BR"/>
              <a:t>VALORIZAR E RECONHECER PARTE DA CULTURA INDÍGENA NA PRÁTICA DE JOGAR O JOGO DA ONÇA.</a:t>
            </a:r>
            <a:endParaRPr/>
          </a:p>
        </p:txBody>
      </p:sp>
      <p:sp>
        <p:nvSpPr>
          <p:cNvPr id="181" name="Google Shape;181;g29c09b808c8_0_208"/>
          <p:cNvSpPr txBox="1"/>
          <p:nvPr>
            <p:ph idx="2" type="body"/>
          </p:nvPr>
        </p:nvSpPr>
        <p:spPr>
          <a:xfrm>
            <a:off x="695156" y="949646"/>
            <a:ext cx="5317451" cy="4958708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-457085" lvl="0" marL="62637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50"/>
              <a:buFont typeface="Arial"/>
              <a:buChar char="•"/>
            </a:pPr>
            <a:r>
              <a:rPr lang="pt-BR"/>
              <a:t>BRINQUEDOS E BRINCADEIRAS DA CULTURA INDÍGENA.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34"/>
          <p:cNvSpPr txBox="1"/>
          <p:nvPr/>
        </p:nvSpPr>
        <p:spPr>
          <a:xfrm>
            <a:off x="657035" y="1082994"/>
            <a:ext cx="9231003" cy="3405002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-457086" lvl="0" marL="45708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JUIZ OBSERVARÁ SE AS REGRAS ESTÃO SENDO RESPEITADAS.</a:t>
            </a:r>
            <a:endParaRPr/>
          </a:p>
          <a:p>
            <a:pPr indent="-242456" lvl="0" marL="45708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38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086" lvl="0" marL="45708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QUANDO O JOGO ACABAR, O JOGADOR QUE PERDEU TROCA DE LUGAR COM O JUIZ E O JOGO RECOMEÇA.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AGORA, DIVIRTAM-SE!</a:t>
            </a:r>
            <a:endParaRPr/>
          </a:p>
        </p:txBody>
      </p:sp>
      <p:pic>
        <p:nvPicPr>
          <p:cNvPr id="761" name="Google Shape;761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89780" y="3749400"/>
            <a:ext cx="2633162" cy="1786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03014" y="2130670"/>
            <a:ext cx="5803347" cy="5803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7" name="Google Shape;767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56174" y="3431820"/>
            <a:ext cx="4705542" cy="3137028"/>
          </a:xfrm>
          <a:prstGeom prst="rect">
            <a:avLst/>
          </a:prstGeom>
          <a:noFill/>
          <a:ln>
            <a:noFill/>
          </a:ln>
        </p:spPr>
      </p:pic>
      <p:sp>
        <p:nvSpPr>
          <p:cNvPr id="768" name="Google Shape;768;p35"/>
          <p:cNvSpPr txBox="1"/>
          <p:nvPr/>
        </p:nvSpPr>
        <p:spPr>
          <a:xfrm>
            <a:off x="595577" y="1277372"/>
            <a:ext cx="8973372" cy="502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CONVERSE COM A TURMA E O PROFESSOR.</a:t>
            </a:r>
            <a:endParaRPr/>
          </a:p>
        </p:txBody>
      </p:sp>
      <p:sp>
        <p:nvSpPr>
          <p:cNvPr id="769" name="Google Shape;769;p35"/>
          <p:cNvSpPr txBox="1"/>
          <p:nvPr/>
        </p:nvSpPr>
        <p:spPr>
          <a:xfrm>
            <a:off x="585789" y="1993669"/>
            <a:ext cx="8366472" cy="2123626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AutoNum type="alphaUcPeriod"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QUE VOCÊ APRENDEU NA AULA DE HOJE?</a:t>
            </a:r>
            <a:b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6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AutoNum type="alphaUcPeriod"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 COM DETALHES COMO FOI A SUA EXPERIÊNCIA DE JOGAR O JOGO DA ONÇA?</a:t>
            </a:r>
            <a:endParaRPr/>
          </a:p>
          <a:p>
            <a:pPr indent="-3492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0" name="Google Shape;770;p35"/>
          <p:cNvGrpSpPr/>
          <p:nvPr/>
        </p:nvGrpSpPr>
        <p:grpSpPr>
          <a:xfrm>
            <a:off x="8393460" y="480524"/>
            <a:ext cx="2659795" cy="415517"/>
            <a:chOff x="289560" y="3851596"/>
            <a:chExt cx="2659795" cy="415517"/>
          </a:xfrm>
        </p:grpSpPr>
        <p:sp>
          <p:nvSpPr>
            <p:cNvPr id="771" name="Google Shape;771;p35"/>
            <p:cNvSpPr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HÁBITOS DE DISCUSSÃO</a:t>
              </a:r>
              <a:endParaRPr/>
            </a:p>
          </p:txBody>
        </p:sp>
        <p:pic>
          <p:nvPicPr>
            <p:cNvPr id="772" name="Google Shape;772;p3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9560" y="3851596"/>
              <a:ext cx="558800" cy="41551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Desenho de um cachorro&#10;&#10;Descrição gerada automaticamente" id="773" name="Google Shape;773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92788" y="454282"/>
            <a:ext cx="551473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36"/>
          <p:cNvSpPr txBox="1"/>
          <p:nvPr/>
        </p:nvSpPr>
        <p:spPr>
          <a:xfrm>
            <a:off x="585789" y="1976052"/>
            <a:ext cx="11013176" cy="4524283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AutoNum type="alphaUcPeriod"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QUE VOCÊ APRENDEU NA AULA DE HOJE?</a:t>
            </a:r>
            <a:b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ESPERA-SE QUE O ESTUDANTE COMENTE QUE APRENDEU UMA BRINCADEIRA DE ORIGEM INDÍGENA E QUE JOGAR O JOGO DA ONÇA É UMA FORMA DE VALORIZAR CULTURAS DE OUTROS POVOS.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AutoNum type="alphaUcPeriod"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 COM DETALHES COMO FOI A SUA</a:t>
            </a:r>
            <a:b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EXPERIÊNCIA DE JOGAR O JOGO DA ONÇA?</a:t>
            </a:r>
            <a:b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ESPERA-SE QUE O ESTUDANTE COMENTE A SUA EXPERIÊNCIA JOGANDO O JOGO DA ONÇA.</a:t>
            </a:r>
            <a:endParaRPr/>
          </a:p>
          <a:p>
            <a:pPr indent="-3492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36"/>
          <p:cNvSpPr txBox="1"/>
          <p:nvPr/>
        </p:nvSpPr>
        <p:spPr>
          <a:xfrm>
            <a:off x="8844455" y="373431"/>
            <a:ext cx="2403589" cy="587514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0" name="Google Shape;780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8384" y="4309615"/>
            <a:ext cx="3373696" cy="2249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1" name="Google Shape;781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91554" y="445647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2" name="Google Shape;782;p36"/>
          <p:cNvSpPr txBox="1"/>
          <p:nvPr/>
        </p:nvSpPr>
        <p:spPr>
          <a:xfrm>
            <a:off x="595577" y="1277372"/>
            <a:ext cx="8973372" cy="502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CONVERSE COM A TURMA E O PROFESSOR.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37"/>
          <p:cNvSpPr txBox="1"/>
          <p:nvPr/>
        </p:nvSpPr>
        <p:spPr>
          <a:xfrm>
            <a:off x="585788" y="786787"/>
            <a:ext cx="11106027" cy="502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CIRCULE O JOGO QUE SE PARECE COM O JOGO DA ONÇA.</a:t>
            </a:r>
            <a:endParaRPr/>
          </a:p>
        </p:txBody>
      </p:sp>
      <p:pic>
        <p:nvPicPr>
          <p:cNvPr id="788" name="Google Shape;788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1972" y="2391566"/>
            <a:ext cx="1974606" cy="2484858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37"/>
          <p:cNvSpPr/>
          <p:nvPr/>
        </p:nvSpPr>
        <p:spPr>
          <a:xfrm>
            <a:off x="2448094" y="1320129"/>
            <a:ext cx="9461833" cy="5093092"/>
          </a:xfrm>
          <a:prstGeom prst="rect">
            <a:avLst/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0" name="Google Shape;790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22647" y="1409015"/>
            <a:ext cx="3126916" cy="2224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Google Shape;791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76629" y="3206123"/>
            <a:ext cx="2515186" cy="2522414"/>
          </a:xfrm>
          <a:prstGeom prst="rect">
            <a:avLst/>
          </a:prstGeom>
          <a:noFill/>
          <a:ln>
            <a:noFill/>
          </a:ln>
        </p:spPr>
      </p:pic>
      <p:sp>
        <p:nvSpPr>
          <p:cNvPr id="792" name="Google Shape;792;p37"/>
          <p:cNvSpPr txBox="1"/>
          <p:nvPr>
            <p:ph idx="1" type="body"/>
          </p:nvPr>
        </p:nvSpPr>
        <p:spPr>
          <a:xfrm rot="897">
            <a:off x="6507489" y="4964743"/>
            <a:ext cx="1343041" cy="48107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5975" lIns="215925" spcFirstLastPara="1" rIns="121850" wrap="square" tIns="959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 sz="16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DOMINÓ</a:t>
            </a:r>
            <a:endParaRPr b="1" sz="16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37"/>
          <p:cNvSpPr txBox="1"/>
          <p:nvPr>
            <p:ph idx="4294967295" type="body"/>
          </p:nvPr>
        </p:nvSpPr>
        <p:spPr>
          <a:xfrm rot="897">
            <a:off x="10093044" y="5830700"/>
            <a:ext cx="1169340" cy="48035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5975" lIns="215925" spcFirstLastPara="1" rIns="121850" wrap="square" tIns="959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DAMA</a:t>
            </a:r>
            <a:endParaRPr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37"/>
          <p:cNvSpPr txBox="1"/>
          <p:nvPr>
            <p:ph idx="4294967295" type="body"/>
          </p:nvPr>
        </p:nvSpPr>
        <p:spPr>
          <a:xfrm rot="897">
            <a:off x="2535121" y="3723300"/>
            <a:ext cx="3214380" cy="4803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5975" lIns="215925" spcFirstLastPara="1" rIns="121850" wrap="square" tIns="959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JOGO DE CARTAS</a:t>
            </a:r>
            <a:endParaRPr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37"/>
          <p:cNvSpPr txBox="1"/>
          <p:nvPr>
            <p:ph idx="4294967295" type="body"/>
          </p:nvPr>
        </p:nvSpPr>
        <p:spPr>
          <a:xfrm rot="897">
            <a:off x="372098" y="4964826"/>
            <a:ext cx="1974520" cy="47646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5975" lIns="215925" spcFirstLastPara="1" rIns="121850" wrap="square" tIns="959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JOGO DA ONÇA</a:t>
            </a:r>
            <a:endParaRPr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6" name="Google Shape;796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37118" y="2619889"/>
            <a:ext cx="2454919" cy="2191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7" name="Google Shape;797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262447" y="444779"/>
            <a:ext cx="537136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2" name="Google Shape;802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1972" y="2391566"/>
            <a:ext cx="1974606" cy="2484858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38"/>
          <p:cNvSpPr/>
          <p:nvPr/>
        </p:nvSpPr>
        <p:spPr>
          <a:xfrm>
            <a:off x="2448094" y="1605785"/>
            <a:ext cx="9461833" cy="4807436"/>
          </a:xfrm>
          <a:prstGeom prst="rect">
            <a:avLst/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4" name="Google Shape;804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22526" y="1871858"/>
            <a:ext cx="2850382" cy="2028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5" name="Google Shape;805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82333" y="3357105"/>
            <a:ext cx="2292751" cy="2299338"/>
          </a:xfrm>
          <a:prstGeom prst="rect">
            <a:avLst/>
          </a:prstGeom>
          <a:noFill/>
          <a:ln>
            <a:noFill/>
          </a:ln>
        </p:spPr>
      </p:pic>
      <p:sp>
        <p:nvSpPr>
          <p:cNvPr id="806" name="Google Shape;806;p38"/>
          <p:cNvSpPr/>
          <p:nvPr/>
        </p:nvSpPr>
        <p:spPr>
          <a:xfrm>
            <a:off x="8661257" y="2572943"/>
            <a:ext cx="3248668" cy="3790871"/>
          </a:xfrm>
          <a:prstGeom prst="ellipse">
            <a:avLst/>
          </a:prstGeom>
          <a:noFill/>
          <a:ln cap="flat" cmpd="sng" w="25400">
            <a:solidFill>
              <a:srgbClr val="7448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7" name="Google Shape;807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37118" y="2619889"/>
            <a:ext cx="2454919" cy="2191039"/>
          </a:xfrm>
          <a:prstGeom prst="rect">
            <a:avLst/>
          </a:prstGeom>
          <a:noFill/>
          <a:ln>
            <a:noFill/>
          </a:ln>
        </p:spPr>
      </p:pic>
      <p:sp>
        <p:nvSpPr>
          <p:cNvPr id="808" name="Google Shape;808;p38"/>
          <p:cNvSpPr txBox="1"/>
          <p:nvPr/>
        </p:nvSpPr>
        <p:spPr>
          <a:xfrm rot="897">
            <a:off x="6746312" y="4890112"/>
            <a:ext cx="1343041" cy="48107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5975" lIns="215925" spcFirstLastPara="1" rIns="121850" wrap="square" tIns="959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b="1" i="0" lang="pt-BR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DOMINÓ.</a:t>
            </a:r>
            <a:endParaRPr/>
          </a:p>
        </p:txBody>
      </p:sp>
      <p:sp>
        <p:nvSpPr>
          <p:cNvPr id="809" name="Google Shape;809;p38"/>
          <p:cNvSpPr txBox="1"/>
          <p:nvPr/>
        </p:nvSpPr>
        <p:spPr>
          <a:xfrm rot="897">
            <a:off x="9700921" y="5717083"/>
            <a:ext cx="1169340" cy="48035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5975" lIns="215925" spcFirstLastPara="1" rIns="121850" wrap="square" tIns="959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b="1" i="0" lang="pt-BR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DAMA.</a:t>
            </a:r>
            <a:endParaRPr/>
          </a:p>
        </p:txBody>
      </p:sp>
      <p:sp>
        <p:nvSpPr>
          <p:cNvPr id="810" name="Google Shape;810;p38"/>
          <p:cNvSpPr txBox="1"/>
          <p:nvPr/>
        </p:nvSpPr>
        <p:spPr>
          <a:xfrm rot="897">
            <a:off x="2832829" y="4026124"/>
            <a:ext cx="2235604" cy="4803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5975" lIns="215925" spcFirstLastPara="1" rIns="121850" wrap="square" tIns="959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b="1" i="0" lang="pt-BR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JOGO DE CARTAS.</a:t>
            </a:r>
            <a:endParaRPr/>
          </a:p>
        </p:txBody>
      </p:sp>
      <p:sp>
        <p:nvSpPr>
          <p:cNvPr id="811" name="Google Shape;811;p38"/>
          <p:cNvSpPr txBox="1"/>
          <p:nvPr/>
        </p:nvSpPr>
        <p:spPr>
          <a:xfrm rot="897">
            <a:off x="372098" y="4964826"/>
            <a:ext cx="1974520" cy="47646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5975" lIns="215925" spcFirstLastPara="1" rIns="121850" wrap="square" tIns="959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b="1" i="0" lang="pt-BR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JOGO DA ONÇA.</a:t>
            </a:r>
            <a:endParaRPr/>
          </a:p>
        </p:txBody>
      </p:sp>
      <p:sp>
        <p:nvSpPr>
          <p:cNvPr id="812" name="Google Shape;812;p38"/>
          <p:cNvSpPr txBox="1"/>
          <p:nvPr/>
        </p:nvSpPr>
        <p:spPr>
          <a:xfrm>
            <a:off x="8844455" y="373431"/>
            <a:ext cx="2403589" cy="587514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3" name="Google Shape;813;p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391554" y="445647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p38"/>
          <p:cNvSpPr txBox="1"/>
          <p:nvPr/>
        </p:nvSpPr>
        <p:spPr>
          <a:xfrm>
            <a:off x="585788" y="928681"/>
            <a:ext cx="11106027" cy="502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CIRCULE O JOGO QUE SE PARECE COM O JOGO DA ONÇA.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29c09b808c8_0_213"/>
          <p:cNvSpPr txBox="1"/>
          <p:nvPr>
            <p:ph idx="1" type="body"/>
          </p:nvPr>
        </p:nvSpPr>
        <p:spPr>
          <a:xfrm>
            <a:off x="4634659" y="1777518"/>
            <a:ext cx="6912199" cy="286405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0273" lvl="0" marL="36027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50"/>
              <a:buFont typeface="Arial"/>
              <a:buChar char="•"/>
            </a:pPr>
            <a:r>
              <a:rPr lang="pt-BR"/>
              <a:t>CONHECEMOS ELEMENTOS DA CULTURA INDÍGENA POR MEIO DO JOGO DA ONÇA;</a:t>
            </a:r>
            <a:endParaRPr/>
          </a:p>
          <a:p>
            <a:pPr indent="-360273" lvl="0" marL="360273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3250"/>
              <a:buFont typeface="Arial"/>
              <a:buChar char="•"/>
            </a:pPr>
            <a:r>
              <a:rPr lang="pt-BR"/>
              <a:t>VALORIZAMOS E RECONHECEMOS PARTE DA CULTURA INDÍGENA  NA PRÁTICA DE JOGAR O JOGO DA ONÇA.</a:t>
            </a:r>
            <a:endParaRPr/>
          </a:p>
          <a:p>
            <a:pPr indent="-233273" lvl="0" marL="360273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g2efbe606fc3_0_29"/>
          <p:cNvSpPr txBox="1"/>
          <p:nvPr/>
        </p:nvSpPr>
        <p:spPr>
          <a:xfrm>
            <a:off x="592328" y="810577"/>
            <a:ext cx="11004168" cy="9128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DESAFIO: 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DESENHE UM JOGO DE TABULEIRO QUE GOSTARIA DE COMPARTILHAR COM UMA CRIANÇA INDÍGENA BORORO. </a:t>
            </a:r>
            <a:endParaRPr/>
          </a:p>
        </p:txBody>
      </p:sp>
      <p:sp>
        <p:nvSpPr>
          <p:cNvPr id="825" name="Google Shape;825;g2efbe606fc3_0_29"/>
          <p:cNvSpPr/>
          <p:nvPr/>
        </p:nvSpPr>
        <p:spPr>
          <a:xfrm>
            <a:off x="681748" y="1818860"/>
            <a:ext cx="10914748" cy="4617319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6" name="Google Shape;826;g2efbe606fc3_0_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1575" y="421821"/>
            <a:ext cx="453125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39"/>
          <p:cNvSpPr txBox="1"/>
          <p:nvPr/>
        </p:nvSpPr>
        <p:spPr>
          <a:xfrm>
            <a:off x="591412" y="1086614"/>
            <a:ext cx="10598713" cy="5016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LEMOV, Doug. </a:t>
            </a: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Aula nota 10 3.0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63 técnicas para melhorar a gestão da sala de aula / Doug Lemov; tradução: Daniel Vieira, Sandra Maria Mallmann da Rosa; revisão técnica: Fausta Camargo, Thuinie Daros. 3. ed. Porto Alegre: Penso, 2023.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Currículo Paulista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São Paulo, 2019. Disponível em: </a:t>
            </a:r>
            <a:r>
              <a:rPr b="0" i="0" lang="pt-BR" sz="2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https://efape.educacao.sp.gov.br/curriculopaulista/wp-content/uploads/2023/02/Curriculo_Paulista-etapas-Educa%C3%A7%C3%A3o-Infantil-e-Ensino-Fundamental-ISBN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.pdf. Acesso em: 27 ago. 2024.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SOUZA, M. L.; PEREIRA, J. O. </a:t>
            </a: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Jogo da onça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tradições indígenas e cultura lúdica. 2. ed. São Paulo: Editora Cultura, 2020.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40"/>
          <p:cNvSpPr txBox="1"/>
          <p:nvPr/>
        </p:nvSpPr>
        <p:spPr>
          <a:xfrm>
            <a:off x="594842" y="1074353"/>
            <a:ext cx="9632524" cy="4637028"/>
          </a:xfrm>
          <a:prstGeom prst="rect">
            <a:avLst/>
          </a:prstGeom>
          <a:noFill/>
          <a:ln>
            <a:noFill/>
          </a:ln>
        </p:spPr>
        <p:txBody>
          <a:bodyPr anchorCtr="0" anchor="t" bIns="162475" lIns="162475" spcFirstLastPara="1" rIns="162475" wrap="square" tIns="1624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1 – 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Imagem de capa SEDUC-SP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3 a 5, 7 a 16, 18 e 20 a 24 – 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 Getty Images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6 –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Wikimedia Commons. Disponível em: </a:t>
            </a:r>
            <a:r>
              <a:rPr b="0" i="0" lang="pt-BR" sz="2000" u="sng" cap="none" strike="noStrike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https://commons.wikimedia.org/wiki/File:Ind%C3%ADgenas_do_Brasil_-_montagem.jpg</a:t>
            </a:r>
            <a:r>
              <a:rPr b="0" i="0" lang="pt-BR" sz="2000" u="sng" cap="none" strike="noStrike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000" u="none" cap="none" strike="noStrike">
                <a:solidFill>
                  <a:srgbClr val="444746"/>
                </a:solidFill>
                <a:latin typeface="Google Sans"/>
                <a:ea typeface="Google Sans"/>
                <a:cs typeface="Google Sans"/>
                <a:sym typeface="Google Sans"/>
              </a:rPr>
              <a:t> </a:t>
            </a:r>
            <a:r>
              <a:rPr b="0" i="0" lang="pt-BR" sz="2000" u="sng" cap="none" strike="noStrike">
                <a:solidFill>
                  <a:srgbClr val="0B57D0"/>
                </a:solidFill>
                <a:latin typeface="Google Sans"/>
                <a:ea typeface="Google Sans"/>
                <a:cs typeface="Google Sans"/>
                <a:sym typeface="Google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https://pt.wikipedia.org/wiki/Mato_Grosso#/media/Ficheiro:Mato_Grosso_in_Brazil.svg</a:t>
            </a:r>
            <a:r>
              <a:rPr b="0" i="0" lang="pt-BR" sz="2000" u="none" cap="none" strike="noStrike">
                <a:solidFill>
                  <a:srgbClr val="0B57D0"/>
                </a:solidFill>
                <a:latin typeface="Google Sans"/>
                <a:ea typeface="Google Sans"/>
                <a:cs typeface="Google Sans"/>
                <a:sym typeface="Google Sans"/>
              </a:rPr>
              <a:t>. </a:t>
            </a:r>
            <a:r>
              <a:rPr b="0" i="0" lang="pt-BR" sz="20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Acessos em: 19 ago. 2025.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17 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Canal da Educação Física. Jogo da onça: como jogar? Disponível em: </a:t>
            </a:r>
            <a:r>
              <a:rPr b="0" i="0" lang="pt-BR" sz="2000" u="sng" cap="none" strike="noStrike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https://www.youtube.com/watch?v=OkxBKfqAV3U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Acesso em: 30 ago. 2024.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"/>
          <p:cNvSpPr txBox="1"/>
          <p:nvPr/>
        </p:nvSpPr>
        <p:spPr>
          <a:xfrm>
            <a:off x="585789" y="871258"/>
            <a:ext cx="11409052" cy="1066615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50" spcFirstLastPara="1" rIns="121850" wrap="square" tIns="609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OBSERVE AS IMAGENS ABAIXO E RESPONDA PARA A TURMA E O PROFESSOR.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60516" y="1876942"/>
            <a:ext cx="2317702" cy="34765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8" name="Google Shape;188;p10"/>
          <p:cNvGrpSpPr/>
          <p:nvPr/>
        </p:nvGrpSpPr>
        <p:grpSpPr>
          <a:xfrm>
            <a:off x="6718713" y="1727825"/>
            <a:ext cx="2444912" cy="3701841"/>
            <a:chOff x="6718713" y="1609532"/>
            <a:chExt cx="2444912" cy="3701841"/>
          </a:xfrm>
        </p:grpSpPr>
        <p:pic>
          <p:nvPicPr>
            <p:cNvPr id="189" name="Google Shape;189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-5400000">
              <a:off x="6090249" y="2237997"/>
              <a:ext cx="3701841" cy="24449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0" name="Google Shape;190;p10"/>
            <p:cNvSpPr/>
            <p:nvPr/>
          </p:nvSpPr>
          <p:spPr>
            <a:xfrm>
              <a:off x="7020129" y="1860890"/>
              <a:ext cx="440679" cy="457982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10"/>
            <p:cNvSpPr/>
            <p:nvPr/>
          </p:nvSpPr>
          <p:spPr>
            <a:xfrm>
              <a:off x="7460807" y="1860890"/>
              <a:ext cx="440679" cy="457982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0"/>
            <p:cNvSpPr/>
            <p:nvPr/>
          </p:nvSpPr>
          <p:spPr>
            <a:xfrm>
              <a:off x="7906383" y="1860890"/>
              <a:ext cx="440679" cy="457982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10"/>
            <p:cNvSpPr/>
            <p:nvPr/>
          </p:nvSpPr>
          <p:spPr>
            <a:xfrm>
              <a:off x="8347062" y="1860890"/>
              <a:ext cx="440679" cy="457982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10"/>
            <p:cNvSpPr/>
            <p:nvPr/>
          </p:nvSpPr>
          <p:spPr>
            <a:xfrm>
              <a:off x="7020129" y="2318872"/>
              <a:ext cx="440679" cy="457982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10"/>
            <p:cNvSpPr/>
            <p:nvPr/>
          </p:nvSpPr>
          <p:spPr>
            <a:xfrm>
              <a:off x="7460807" y="2318872"/>
              <a:ext cx="440679" cy="457982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0"/>
            <p:cNvSpPr/>
            <p:nvPr/>
          </p:nvSpPr>
          <p:spPr>
            <a:xfrm>
              <a:off x="7906383" y="2318872"/>
              <a:ext cx="440679" cy="457982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0"/>
            <p:cNvSpPr/>
            <p:nvPr/>
          </p:nvSpPr>
          <p:spPr>
            <a:xfrm>
              <a:off x="8347062" y="2318872"/>
              <a:ext cx="440679" cy="457982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10"/>
            <p:cNvSpPr/>
            <p:nvPr/>
          </p:nvSpPr>
          <p:spPr>
            <a:xfrm>
              <a:off x="7020129" y="2776854"/>
              <a:ext cx="440679" cy="457982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10"/>
            <p:cNvSpPr/>
            <p:nvPr/>
          </p:nvSpPr>
          <p:spPr>
            <a:xfrm>
              <a:off x="7460807" y="2776854"/>
              <a:ext cx="440679" cy="457982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10"/>
            <p:cNvSpPr/>
            <p:nvPr/>
          </p:nvSpPr>
          <p:spPr>
            <a:xfrm>
              <a:off x="7906383" y="2776854"/>
              <a:ext cx="440679" cy="457982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0"/>
            <p:cNvSpPr/>
            <p:nvPr/>
          </p:nvSpPr>
          <p:spPr>
            <a:xfrm>
              <a:off x="8347062" y="2776854"/>
              <a:ext cx="440679" cy="457982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0"/>
            <p:cNvSpPr/>
            <p:nvPr/>
          </p:nvSpPr>
          <p:spPr>
            <a:xfrm>
              <a:off x="7022577" y="3234836"/>
              <a:ext cx="440679" cy="457982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10"/>
            <p:cNvSpPr/>
            <p:nvPr/>
          </p:nvSpPr>
          <p:spPr>
            <a:xfrm>
              <a:off x="7463256" y="3234836"/>
              <a:ext cx="440679" cy="457982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0"/>
            <p:cNvSpPr/>
            <p:nvPr/>
          </p:nvSpPr>
          <p:spPr>
            <a:xfrm>
              <a:off x="7908833" y="3234836"/>
              <a:ext cx="440679" cy="457982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10"/>
            <p:cNvSpPr/>
            <p:nvPr/>
          </p:nvSpPr>
          <p:spPr>
            <a:xfrm>
              <a:off x="8349510" y="3234836"/>
              <a:ext cx="440679" cy="457982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06" name="Google Shape;206;p10"/>
            <p:cNvCxnSpPr/>
            <p:nvPr/>
          </p:nvCxnSpPr>
          <p:spPr>
            <a:xfrm>
              <a:off x="7028537" y="1867785"/>
              <a:ext cx="1737333" cy="1811643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7" name="Google Shape;207;p10"/>
            <p:cNvCxnSpPr/>
            <p:nvPr/>
          </p:nvCxnSpPr>
          <p:spPr>
            <a:xfrm flipH="1">
              <a:off x="7012055" y="1867785"/>
              <a:ext cx="1745741" cy="1825031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8" name="Google Shape;208;p10"/>
            <p:cNvCxnSpPr/>
            <p:nvPr/>
          </p:nvCxnSpPr>
          <p:spPr>
            <a:xfrm>
              <a:off x="7923131" y="1873876"/>
              <a:ext cx="864608" cy="902978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9" name="Google Shape;209;p10"/>
            <p:cNvCxnSpPr/>
            <p:nvPr/>
          </p:nvCxnSpPr>
          <p:spPr>
            <a:xfrm>
              <a:off x="7017220" y="2776450"/>
              <a:ext cx="864608" cy="902978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0" name="Google Shape;210;p10"/>
            <p:cNvCxnSpPr/>
            <p:nvPr/>
          </p:nvCxnSpPr>
          <p:spPr>
            <a:xfrm flipH="1">
              <a:off x="7028537" y="1877230"/>
              <a:ext cx="861365" cy="89922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1" name="Google Shape;211;p10"/>
            <p:cNvCxnSpPr/>
            <p:nvPr/>
          </p:nvCxnSpPr>
          <p:spPr>
            <a:xfrm flipH="1">
              <a:off x="7912913" y="2805866"/>
              <a:ext cx="861365" cy="89922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2" name="Google Shape;212;p10"/>
            <p:cNvCxnSpPr/>
            <p:nvPr/>
          </p:nvCxnSpPr>
          <p:spPr>
            <a:xfrm>
              <a:off x="7928395" y="3690536"/>
              <a:ext cx="864608" cy="902978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3" name="Google Shape;213;p10"/>
            <p:cNvCxnSpPr/>
            <p:nvPr/>
          </p:nvCxnSpPr>
          <p:spPr>
            <a:xfrm flipH="1">
              <a:off x="7033799" y="3693891"/>
              <a:ext cx="861365" cy="89922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4" name="Google Shape;214;p10"/>
            <p:cNvCxnSpPr/>
            <p:nvPr/>
          </p:nvCxnSpPr>
          <p:spPr>
            <a:xfrm flipH="1">
              <a:off x="7908833" y="3705803"/>
              <a:ext cx="1813" cy="912966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5" name="Google Shape;215;p10"/>
            <p:cNvCxnSpPr/>
            <p:nvPr/>
          </p:nvCxnSpPr>
          <p:spPr>
            <a:xfrm>
              <a:off x="7449524" y="4160787"/>
              <a:ext cx="937856" cy="2192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6" name="Google Shape;216;p10"/>
            <p:cNvCxnSpPr/>
            <p:nvPr/>
          </p:nvCxnSpPr>
          <p:spPr>
            <a:xfrm flipH="1" rot="10800000">
              <a:off x="7028537" y="4588093"/>
              <a:ext cx="1797696" cy="2429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7" name="Google Shape;217;p10"/>
            <p:cNvSpPr/>
            <p:nvPr/>
          </p:nvSpPr>
          <p:spPr>
            <a:xfrm>
              <a:off x="6953291" y="1790908"/>
              <a:ext cx="185900" cy="180888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10"/>
            <p:cNvSpPr/>
            <p:nvPr/>
          </p:nvSpPr>
          <p:spPr>
            <a:xfrm>
              <a:off x="7359483" y="1773896"/>
              <a:ext cx="185900" cy="180888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0"/>
            <p:cNvSpPr/>
            <p:nvPr/>
          </p:nvSpPr>
          <p:spPr>
            <a:xfrm>
              <a:off x="7831439" y="1788157"/>
              <a:ext cx="185900" cy="180888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0"/>
            <p:cNvSpPr/>
            <p:nvPr/>
          </p:nvSpPr>
          <p:spPr>
            <a:xfrm>
              <a:off x="8237629" y="1771144"/>
              <a:ext cx="185900" cy="180888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0"/>
            <p:cNvSpPr/>
            <p:nvPr/>
          </p:nvSpPr>
          <p:spPr>
            <a:xfrm>
              <a:off x="8689667" y="1780920"/>
              <a:ext cx="185900" cy="180888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0"/>
            <p:cNvSpPr/>
            <p:nvPr/>
          </p:nvSpPr>
          <p:spPr>
            <a:xfrm>
              <a:off x="6998249" y="2242689"/>
              <a:ext cx="185900" cy="180888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0"/>
            <p:cNvSpPr/>
            <p:nvPr/>
          </p:nvSpPr>
          <p:spPr>
            <a:xfrm>
              <a:off x="7404441" y="2225677"/>
              <a:ext cx="185900" cy="180888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0"/>
            <p:cNvSpPr/>
            <p:nvPr/>
          </p:nvSpPr>
          <p:spPr>
            <a:xfrm>
              <a:off x="7876396" y="2239938"/>
              <a:ext cx="185900" cy="180888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0"/>
            <p:cNvSpPr/>
            <p:nvPr/>
          </p:nvSpPr>
          <p:spPr>
            <a:xfrm>
              <a:off x="8282586" y="2222925"/>
              <a:ext cx="185900" cy="180888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0"/>
            <p:cNvSpPr/>
            <p:nvPr/>
          </p:nvSpPr>
          <p:spPr>
            <a:xfrm>
              <a:off x="8734625" y="2232703"/>
              <a:ext cx="185900" cy="180888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0"/>
            <p:cNvSpPr/>
            <p:nvPr/>
          </p:nvSpPr>
          <p:spPr>
            <a:xfrm>
              <a:off x="6944952" y="2712946"/>
              <a:ext cx="185900" cy="180888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0"/>
            <p:cNvSpPr/>
            <p:nvPr/>
          </p:nvSpPr>
          <p:spPr>
            <a:xfrm>
              <a:off x="7351144" y="2695933"/>
              <a:ext cx="185900" cy="180888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0"/>
            <p:cNvSpPr/>
            <p:nvPr/>
          </p:nvSpPr>
          <p:spPr>
            <a:xfrm>
              <a:off x="7823099" y="2710194"/>
              <a:ext cx="185900" cy="180888"/>
            </a:xfrm>
            <a:prstGeom prst="ellipse">
              <a:avLst/>
            </a:prstGeom>
            <a:gradFill>
              <a:gsLst>
                <a:gs pos="0">
                  <a:srgbClr val="FFFF24"/>
                </a:gs>
                <a:gs pos="100000">
                  <a:srgbClr val="FFFF6C"/>
                </a:gs>
              </a:gsLst>
              <a:lin ang="16200000" scaled="0"/>
            </a:gradFill>
            <a:ln cap="flat" cmpd="sng" w="9525">
              <a:solidFill>
                <a:srgbClr val="EBFD3A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0"/>
            <p:cNvSpPr/>
            <p:nvPr/>
          </p:nvSpPr>
          <p:spPr>
            <a:xfrm>
              <a:off x="8229290" y="2693181"/>
              <a:ext cx="185900" cy="180888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0"/>
            <p:cNvSpPr/>
            <p:nvPr/>
          </p:nvSpPr>
          <p:spPr>
            <a:xfrm>
              <a:off x="8681328" y="2702958"/>
              <a:ext cx="185900" cy="180888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2" name="Google Shape;232;p10"/>
          <p:cNvSpPr txBox="1"/>
          <p:nvPr/>
        </p:nvSpPr>
        <p:spPr>
          <a:xfrm>
            <a:off x="585790" y="5667402"/>
            <a:ext cx="10504840" cy="502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086" lvl="0" marL="45708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 CONHECE OS NOMES DO BRINQUEDO E DO JOGO?</a:t>
            </a:r>
            <a:endParaRPr/>
          </a:p>
        </p:txBody>
      </p:sp>
      <p:grpSp>
        <p:nvGrpSpPr>
          <p:cNvPr id="233" name="Google Shape;233;p10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234" name="Google Shape;234;p1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5" name="Google Shape;235;p10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42"/>
          <p:cNvSpPr txBox="1"/>
          <p:nvPr>
            <p:ph idx="1" type="subTitle"/>
          </p:nvPr>
        </p:nvSpPr>
        <p:spPr>
          <a:xfrm rot="-120000">
            <a:off x="176387" y="138689"/>
            <a:ext cx="1887323" cy="605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</a:t>
            </a:r>
            <a:endParaRPr/>
          </a:p>
        </p:txBody>
      </p:sp>
      <p:sp>
        <p:nvSpPr>
          <p:cNvPr id="846" name="Google Shape;846;p42"/>
          <p:cNvSpPr txBox="1"/>
          <p:nvPr/>
        </p:nvSpPr>
        <p:spPr>
          <a:xfrm>
            <a:off x="518934" y="1040945"/>
            <a:ext cx="5069066" cy="53321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Material para a aula: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para esta aula, é preciso trazer 10 tabuleiros do Jogo da Onça impressos, 10 tampinhas da cor vermelha ou da mesma cor para representar a onça e 140 tampinhas da cor azul ou da mesma cor para representar os cachorros. No total, será possível montar 10 jogos. Caso não haja possibilidade da utilização das tampinhas, sugere-se utilizar papel-cartão ou cartolina para confecção das peças.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Segue link de acesso ao tabuleiro do jogo para impressão e das peças se optar por confeccionar com papel-cartão ou cartolina.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Link: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pt-BR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https://drive.google.com/file/d/1__cq9IMRMMMyE3gpDlB5zSQWoXMopRNG/view?usp=sharing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7" name="Google Shape;847;p42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006" r="1006" t="0"/>
          <a:stretch/>
        </p:blipFill>
        <p:spPr>
          <a:xfrm>
            <a:off x="5789692" y="928403"/>
            <a:ext cx="5912535" cy="339671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43"/>
          <p:cNvSpPr txBox="1"/>
          <p:nvPr/>
        </p:nvSpPr>
        <p:spPr>
          <a:xfrm>
            <a:off x="1354165" y="909320"/>
            <a:ext cx="4093046" cy="15349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Habilidades: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(EF01GE02) Comparar jogos e brincadeiras (individuais e coletivos) de diferentes épocas e lugares, promovendo o respeito à pluralidade cultural.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(EF01GE12*) Reconhecer nos lugares de vivência a diversidade de indivíduos e de grupos sociais, como indígenas, quilombolas, caiçaras, entre outros.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3" name="Google Shape;853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598" y="909320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4" name="Google Shape;854;p43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044" r="1043" t="0"/>
          <a:stretch/>
        </p:blipFill>
        <p:spPr>
          <a:xfrm>
            <a:off x="5789692" y="928403"/>
            <a:ext cx="5912535" cy="339671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855" name="Google Shape;855;p43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2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44"/>
          <p:cNvSpPr txBox="1"/>
          <p:nvPr>
            <p:ph idx="1" type="subTitle"/>
          </p:nvPr>
        </p:nvSpPr>
        <p:spPr>
          <a:xfrm rot="-120000">
            <a:off x="176387" y="138689"/>
            <a:ext cx="1887323" cy="605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9</a:t>
            </a:r>
            <a:endParaRPr/>
          </a:p>
        </p:txBody>
      </p:sp>
      <p:sp>
        <p:nvSpPr>
          <p:cNvPr id="861" name="Google Shape;861;p44"/>
          <p:cNvSpPr txBox="1"/>
          <p:nvPr/>
        </p:nvSpPr>
        <p:spPr>
          <a:xfrm>
            <a:off x="1304727" y="894255"/>
            <a:ext cx="4223111" cy="27967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Caro professor, explique aos estudantes que, nesta aula, eles aprenderão a jogar o Jogo da Onça.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primeiro momento, apresente as peças e o tabuleiro, além das regras do jogo.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 seguida, mostre um vídeo para facilitar a compreensão. Depois disso, os alunos jogarão com os colegas.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2" name="Google Shape;862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9112" y="941553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3" name="Google Shape;863;p44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044" r="1043" t="0"/>
          <a:stretch/>
        </p:blipFill>
        <p:spPr>
          <a:xfrm>
            <a:off x="5789692" y="928403"/>
            <a:ext cx="5912535" cy="339671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45"/>
          <p:cNvSpPr txBox="1"/>
          <p:nvPr>
            <p:ph idx="1" type="subTitle"/>
          </p:nvPr>
        </p:nvSpPr>
        <p:spPr>
          <a:xfrm rot="-120000">
            <a:off x="176387" y="138689"/>
            <a:ext cx="1887323" cy="605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17</a:t>
            </a:r>
            <a:endParaRPr/>
          </a:p>
        </p:txBody>
      </p:sp>
      <p:sp>
        <p:nvSpPr>
          <p:cNvPr id="869" name="Google Shape;869;p45"/>
          <p:cNvSpPr txBox="1"/>
          <p:nvPr/>
        </p:nvSpPr>
        <p:spPr>
          <a:xfrm>
            <a:off x="1291780" y="907752"/>
            <a:ext cx="3933623" cy="369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este slide não aparece no material impresso. O objetivo dele é dar um subsídio aos estudantes para que melhor compreendam as regras do jogo.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Link do vídeo: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https://youtu.be/OkxBKfqAV3U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Depois de assistir ao vídeo que explica o jogo, é possível rever os slides do 10 ao 16 e, aos poucos, retomar as regras e os possíveis movimentos propostos pelo Jogo da Onça.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870" name="Google Shape;870;p45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044" r="1043" t="0"/>
          <a:stretch/>
        </p:blipFill>
        <p:spPr>
          <a:xfrm>
            <a:off x="5789692" y="928403"/>
            <a:ext cx="5912535" cy="339671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pic>
        <p:nvPicPr>
          <p:cNvPr id="871" name="Google Shape;871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9112" y="941553"/>
            <a:ext cx="692128" cy="719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46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18</a:t>
            </a:r>
            <a:endParaRPr/>
          </a:p>
        </p:txBody>
      </p:sp>
      <p:sp>
        <p:nvSpPr>
          <p:cNvPr id="877" name="Google Shape;877;p46"/>
          <p:cNvSpPr txBox="1"/>
          <p:nvPr/>
        </p:nvSpPr>
        <p:spPr>
          <a:xfrm>
            <a:off x="1300801" y="893011"/>
            <a:ext cx="4142326" cy="39390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antes de montar os grupos e entregar os tabuleiros e as peças, seria importante jogar uma partida com um estudante ou com outro professor, para que todos pudessem acompanhar.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Outra possibilidade é dividir a sala em grupos e apresentá-lo para um grupo de seis estudantes de cada vez. Enquanto um grupo estiver acompanhando uma partida, os demais podem recortar as peças que serão usadas no jogo.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Dessa forma, fica garantido que todos conseguiram entender a dinâmica e estão prontos para jogar.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46"/>
          <p:cNvSpPr txBox="1"/>
          <p:nvPr/>
        </p:nvSpPr>
        <p:spPr>
          <a:xfrm>
            <a:off x="1300801" y="4862392"/>
            <a:ext cx="10352641" cy="1150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IMPORTANTE: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considere as características da turma e escolha a estratégia mais adequada à sua realidade. Jogar é  uma atividade interessante, desperta a curiosidade e o pensamento lógico, além do respeito às regras e aos colegas, mas o ambiente precisa estar preparado para que a atividade possa se desenvolver com tranquilidade.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9" name="Google Shape;879;p4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044" r="1043" t="0"/>
          <a:stretch/>
        </p:blipFill>
        <p:spPr>
          <a:xfrm>
            <a:off x="5789692" y="928403"/>
            <a:ext cx="5912535" cy="339671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pic>
        <p:nvPicPr>
          <p:cNvPr id="880" name="Google Shape;880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9112" y="941553"/>
            <a:ext cx="692128" cy="719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2"/>
          <p:cNvSpPr txBox="1"/>
          <p:nvPr/>
        </p:nvSpPr>
        <p:spPr>
          <a:xfrm>
            <a:off x="585788" y="1008192"/>
            <a:ext cx="6997933" cy="4369186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50" spcFirstLastPara="1" rIns="121850" wrap="square" tIns="609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NOME DO BRINQUEDO É </a:t>
            </a: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PETECA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O DO JOGO É CONHECIDO COMO </a:t>
            </a: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JOGO DA ONÇA.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086" lvl="0" marL="457086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QUE VOCÊ PENSA SER O </a:t>
            </a: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JOGO DA ONÇA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  <a:p>
            <a:pPr indent="-242456" lvl="0" marL="457086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38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086" lvl="0" marL="457086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TABULEIRO SE PARECE COM ALGUM JOGO QUE VOCÊ CONHECE?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1" name="Google Shape;24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7840591" y="3590241"/>
            <a:ext cx="3311808" cy="2187312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12"/>
          <p:cNvSpPr/>
          <p:nvPr/>
        </p:nvSpPr>
        <p:spPr>
          <a:xfrm>
            <a:off x="8672496" y="3256576"/>
            <a:ext cx="394247" cy="419349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2"/>
          <p:cNvSpPr/>
          <p:nvPr/>
        </p:nvSpPr>
        <p:spPr>
          <a:xfrm>
            <a:off x="9066743" y="3256576"/>
            <a:ext cx="394247" cy="419349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/>
          <p:cNvSpPr/>
          <p:nvPr/>
        </p:nvSpPr>
        <p:spPr>
          <a:xfrm>
            <a:off x="9465372" y="3256576"/>
            <a:ext cx="394247" cy="419349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2"/>
          <p:cNvSpPr/>
          <p:nvPr/>
        </p:nvSpPr>
        <p:spPr>
          <a:xfrm>
            <a:off x="9859620" y="3256576"/>
            <a:ext cx="394247" cy="419349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2"/>
          <p:cNvSpPr/>
          <p:nvPr/>
        </p:nvSpPr>
        <p:spPr>
          <a:xfrm>
            <a:off x="8672496" y="3675925"/>
            <a:ext cx="394247" cy="419349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2"/>
          <p:cNvSpPr/>
          <p:nvPr/>
        </p:nvSpPr>
        <p:spPr>
          <a:xfrm>
            <a:off x="9066743" y="3675925"/>
            <a:ext cx="394247" cy="419349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2"/>
          <p:cNvSpPr/>
          <p:nvPr/>
        </p:nvSpPr>
        <p:spPr>
          <a:xfrm>
            <a:off x="9465372" y="3675925"/>
            <a:ext cx="394247" cy="419349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2"/>
          <p:cNvSpPr/>
          <p:nvPr/>
        </p:nvSpPr>
        <p:spPr>
          <a:xfrm>
            <a:off x="9859620" y="3675925"/>
            <a:ext cx="394247" cy="419349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2"/>
          <p:cNvSpPr/>
          <p:nvPr/>
        </p:nvSpPr>
        <p:spPr>
          <a:xfrm>
            <a:off x="8672496" y="4095275"/>
            <a:ext cx="394247" cy="419349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2"/>
          <p:cNvSpPr/>
          <p:nvPr/>
        </p:nvSpPr>
        <p:spPr>
          <a:xfrm>
            <a:off x="9066743" y="4095275"/>
            <a:ext cx="394247" cy="419349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2"/>
          <p:cNvSpPr/>
          <p:nvPr/>
        </p:nvSpPr>
        <p:spPr>
          <a:xfrm>
            <a:off x="9465372" y="4095275"/>
            <a:ext cx="394247" cy="419349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2"/>
          <p:cNvSpPr/>
          <p:nvPr/>
        </p:nvSpPr>
        <p:spPr>
          <a:xfrm>
            <a:off x="9859620" y="4095275"/>
            <a:ext cx="394247" cy="419349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2"/>
          <p:cNvSpPr/>
          <p:nvPr/>
        </p:nvSpPr>
        <p:spPr>
          <a:xfrm>
            <a:off x="8674686" y="4514625"/>
            <a:ext cx="394247" cy="419349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2"/>
          <p:cNvSpPr/>
          <p:nvPr/>
        </p:nvSpPr>
        <p:spPr>
          <a:xfrm>
            <a:off x="9068934" y="4514625"/>
            <a:ext cx="394247" cy="419349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2"/>
          <p:cNvSpPr/>
          <p:nvPr/>
        </p:nvSpPr>
        <p:spPr>
          <a:xfrm>
            <a:off x="9467564" y="4514625"/>
            <a:ext cx="394247" cy="419349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2"/>
          <p:cNvSpPr/>
          <p:nvPr/>
        </p:nvSpPr>
        <p:spPr>
          <a:xfrm>
            <a:off x="9861812" y="4514625"/>
            <a:ext cx="394247" cy="419349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8" name="Google Shape;258;p12"/>
          <p:cNvCxnSpPr/>
          <p:nvPr/>
        </p:nvCxnSpPr>
        <p:spPr>
          <a:xfrm>
            <a:off x="8680019" y="3262888"/>
            <a:ext cx="1554284" cy="1658827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9" name="Google Shape;259;p12"/>
          <p:cNvCxnSpPr/>
          <p:nvPr/>
        </p:nvCxnSpPr>
        <p:spPr>
          <a:xfrm flipH="1">
            <a:off x="8665273" y="3262889"/>
            <a:ext cx="1561807" cy="1671086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0" name="Google Shape;260;p12"/>
          <p:cNvCxnSpPr/>
          <p:nvPr/>
        </p:nvCxnSpPr>
        <p:spPr>
          <a:xfrm>
            <a:off x="9480357" y="3268465"/>
            <a:ext cx="773512" cy="82681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1" name="Google Shape;261;p12"/>
          <p:cNvCxnSpPr/>
          <p:nvPr/>
        </p:nvCxnSpPr>
        <p:spPr>
          <a:xfrm>
            <a:off x="8669894" y="4094906"/>
            <a:ext cx="773512" cy="82681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2" name="Google Shape;262;p12"/>
          <p:cNvCxnSpPr/>
          <p:nvPr/>
        </p:nvCxnSpPr>
        <p:spPr>
          <a:xfrm flipH="1">
            <a:off x="8680018" y="3271535"/>
            <a:ext cx="770610" cy="82337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3" name="Google Shape;263;p12"/>
          <p:cNvCxnSpPr/>
          <p:nvPr/>
        </p:nvCxnSpPr>
        <p:spPr>
          <a:xfrm flipH="1">
            <a:off x="9471215" y="4121839"/>
            <a:ext cx="770610" cy="82337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4" name="Google Shape;264;p12"/>
          <p:cNvCxnSpPr/>
          <p:nvPr/>
        </p:nvCxnSpPr>
        <p:spPr>
          <a:xfrm>
            <a:off x="9485065" y="4931887"/>
            <a:ext cx="773512" cy="82681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5" name="Google Shape;265;p12"/>
          <p:cNvCxnSpPr/>
          <p:nvPr/>
        </p:nvCxnSpPr>
        <p:spPr>
          <a:xfrm flipH="1">
            <a:off x="8684727" y="4934957"/>
            <a:ext cx="770610" cy="82337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6" name="Google Shape;266;p12"/>
          <p:cNvCxnSpPr/>
          <p:nvPr/>
        </p:nvCxnSpPr>
        <p:spPr>
          <a:xfrm flipH="1">
            <a:off x="9467565" y="4945865"/>
            <a:ext cx="1622" cy="835956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7" name="Google Shape;267;p12"/>
          <p:cNvCxnSpPr/>
          <p:nvPr/>
        </p:nvCxnSpPr>
        <p:spPr>
          <a:xfrm>
            <a:off x="9056649" y="5362470"/>
            <a:ext cx="839041" cy="20071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8" name="Google Shape;268;p12"/>
          <p:cNvCxnSpPr/>
          <p:nvPr/>
        </p:nvCxnSpPr>
        <p:spPr>
          <a:xfrm flipH="1" rot="10800000">
            <a:off x="8680019" y="5753732"/>
            <a:ext cx="1608286" cy="2223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9" name="Google Shape;269;p12"/>
          <p:cNvSpPr/>
          <p:nvPr/>
        </p:nvSpPr>
        <p:spPr>
          <a:xfrm>
            <a:off x="8612702" y="3192496"/>
            <a:ext cx="166313" cy="165629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2"/>
          <p:cNvSpPr/>
          <p:nvPr/>
        </p:nvSpPr>
        <p:spPr>
          <a:xfrm>
            <a:off x="8976095" y="3176918"/>
            <a:ext cx="166313" cy="165629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2"/>
          <p:cNvSpPr/>
          <p:nvPr/>
        </p:nvSpPr>
        <p:spPr>
          <a:xfrm>
            <a:off x="9398325" y="3189977"/>
            <a:ext cx="166313" cy="165629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2"/>
          <p:cNvSpPr/>
          <p:nvPr/>
        </p:nvSpPr>
        <p:spPr>
          <a:xfrm>
            <a:off x="9761719" y="3174398"/>
            <a:ext cx="166313" cy="165629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2"/>
          <p:cNvSpPr/>
          <p:nvPr/>
        </p:nvSpPr>
        <p:spPr>
          <a:xfrm>
            <a:off x="10166129" y="3183351"/>
            <a:ext cx="166313" cy="165629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2"/>
          <p:cNvSpPr/>
          <p:nvPr/>
        </p:nvSpPr>
        <p:spPr>
          <a:xfrm>
            <a:off x="8652922" y="3606168"/>
            <a:ext cx="166313" cy="165629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2"/>
          <p:cNvSpPr/>
          <p:nvPr/>
        </p:nvSpPr>
        <p:spPr>
          <a:xfrm>
            <a:off x="9016317" y="3590591"/>
            <a:ext cx="166313" cy="165629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2"/>
          <p:cNvSpPr/>
          <p:nvPr/>
        </p:nvSpPr>
        <p:spPr>
          <a:xfrm>
            <a:off x="9438545" y="3603649"/>
            <a:ext cx="166313" cy="165629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2"/>
          <p:cNvSpPr/>
          <p:nvPr/>
        </p:nvSpPr>
        <p:spPr>
          <a:xfrm>
            <a:off x="9801940" y="3588072"/>
            <a:ext cx="166313" cy="165629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2"/>
          <p:cNvSpPr/>
          <p:nvPr/>
        </p:nvSpPr>
        <p:spPr>
          <a:xfrm>
            <a:off x="10206349" y="3597024"/>
            <a:ext cx="166313" cy="165629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2"/>
          <p:cNvSpPr/>
          <p:nvPr/>
        </p:nvSpPr>
        <p:spPr>
          <a:xfrm>
            <a:off x="8605241" y="4036758"/>
            <a:ext cx="166313" cy="165629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2"/>
          <p:cNvSpPr/>
          <p:nvPr/>
        </p:nvSpPr>
        <p:spPr>
          <a:xfrm>
            <a:off x="8968634" y="4021180"/>
            <a:ext cx="166313" cy="165629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2"/>
          <p:cNvSpPr/>
          <p:nvPr/>
        </p:nvSpPr>
        <p:spPr>
          <a:xfrm>
            <a:off x="9390864" y="4034238"/>
            <a:ext cx="166313" cy="165629"/>
          </a:xfrm>
          <a:prstGeom prst="ellipse">
            <a:avLst/>
          </a:prstGeom>
          <a:gradFill>
            <a:gsLst>
              <a:gs pos="0">
                <a:srgbClr val="FFFF24"/>
              </a:gs>
              <a:gs pos="100000">
                <a:srgbClr val="FFFF6C"/>
              </a:gs>
            </a:gsLst>
            <a:lin ang="16200000" scaled="0"/>
          </a:gradFill>
          <a:ln cap="flat" cmpd="sng" w="9525">
            <a:solidFill>
              <a:srgbClr val="EBFD3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2"/>
          <p:cNvSpPr/>
          <p:nvPr/>
        </p:nvSpPr>
        <p:spPr>
          <a:xfrm>
            <a:off x="9754258" y="4018660"/>
            <a:ext cx="166313" cy="165629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2"/>
          <p:cNvSpPr/>
          <p:nvPr/>
        </p:nvSpPr>
        <p:spPr>
          <a:xfrm>
            <a:off x="10158668" y="4027612"/>
            <a:ext cx="166313" cy="165629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00" lIns="121850" spcFirstLastPara="1" rIns="121850" wrap="square" tIns="60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4" name="Google Shape;284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89890" y="893591"/>
            <a:ext cx="1359085" cy="20386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5" name="Google Shape;285;p12"/>
          <p:cNvCxnSpPr/>
          <p:nvPr/>
        </p:nvCxnSpPr>
        <p:spPr>
          <a:xfrm>
            <a:off x="6690724" y="4517272"/>
            <a:ext cx="1509059" cy="0"/>
          </a:xfrm>
          <a:prstGeom prst="straightConnector1">
            <a:avLst/>
          </a:prstGeom>
          <a:noFill/>
          <a:ln cap="flat" cmpd="sng" w="57150">
            <a:solidFill>
              <a:srgbClr val="7030A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286" name="Google Shape;286;p12"/>
          <p:cNvGrpSpPr/>
          <p:nvPr/>
        </p:nvGrpSpPr>
        <p:grpSpPr>
          <a:xfrm>
            <a:off x="8619171" y="451489"/>
            <a:ext cx="2976441" cy="415517"/>
            <a:chOff x="289560" y="3851596"/>
            <a:chExt cx="2976441" cy="415517"/>
          </a:xfrm>
        </p:grpSpPr>
        <p:sp>
          <p:nvSpPr>
            <p:cNvPr id="287" name="Google Shape;287;p12"/>
            <p:cNvSpPr/>
            <p:nvPr/>
          </p:nvSpPr>
          <p:spPr>
            <a:xfrm>
              <a:off x="532704" y="3910261"/>
              <a:ext cx="2733297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DISCUSSÃO DA DISCIPLINA</a:t>
              </a:r>
              <a:endParaRPr/>
            </a:p>
          </p:txBody>
        </p:sp>
        <p:pic>
          <p:nvPicPr>
            <p:cNvPr id="288" name="Google Shape;288;p1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89560" y="3851596"/>
              <a:ext cx="558800" cy="41551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efbe606fc3_0_24"/>
          <p:cNvSpPr txBox="1"/>
          <p:nvPr/>
        </p:nvSpPr>
        <p:spPr>
          <a:xfrm>
            <a:off x="585788" y="1057812"/>
            <a:ext cx="6845624" cy="2994762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 AULAS ANTERIORES, APRENDEMOS QUE A PETECA É UM BRINQUEDO DE ORIGEM INDÍGENA.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AGORA, VAMOS CONHECER UM OUTRO JOGO DE ORIGEM INDÍGENA: O </a:t>
            </a: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JOGO DA ONÇA. </a:t>
            </a:r>
            <a:endParaRPr/>
          </a:p>
        </p:txBody>
      </p:sp>
      <p:grpSp>
        <p:nvGrpSpPr>
          <p:cNvPr id="294" name="Google Shape;294;g2efbe606fc3_0_24"/>
          <p:cNvGrpSpPr/>
          <p:nvPr/>
        </p:nvGrpSpPr>
        <p:grpSpPr>
          <a:xfrm>
            <a:off x="7599457" y="454814"/>
            <a:ext cx="3353463" cy="5077478"/>
            <a:chOff x="5701079" y="643610"/>
            <a:chExt cx="2315580" cy="3506019"/>
          </a:xfrm>
        </p:grpSpPr>
        <p:pic>
          <p:nvPicPr>
            <p:cNvPr id="295" name="Google Shape;295;g2efbe606fc3_0_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5400000">
              <a:off x="5105859" y="1238829"/>
              <a:ext cx="3506019" cy="23155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6" name="Google Shape;296;g2efbe606fc3_0_24"/>
            <p:cNvSpPr/>
            <p:nvPr/>
          </p:nvSpPr>
          <p:spPr>
            <a:xfrm>
              <a:off x="5986548" y="826115"/>
              <a:ext cx="417367" cy="460348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g2efbe606fc3_0_24"/>
            <p:cNvSpPr/>
            <p:nvPr/>
          </p:nvSpPr>
          <p:spPr>
            <a:xfrm>
              <a:off x="6403915" y="826115"/>
              <a:ext cx="417367" cy="460348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g2efbe606fc3_0_24"/>
            <p:cNvSpPr/>
            <p:nvPr/>
          </p:nvSpPr>
          <p:spPr>
            <a:xfrm>
              <a:off x="6825922" y="826115"/>
              <a:ext cx="417367" cy="460348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g2efbe606fc3_0_24"/>
            <p:cNvSpPr/>
            <p:nvPr/>
          </p:nvSpPr>
          <p:spPr>
            <a:xfrm>
              <a:off x="7243288" y="826115"/>
              <a:ext cx="417367" cy="460348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g2efbe606fc3_0_24"/>
            <p:cNvSpPr/>
            <p:nvPr/>
          </p:nvSpPr>
          <p:spPr>
            <a:xfrm>
              <a:off x="5986548" y="1286464"/>
              <a:ext cx="417367" cy="460348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g2efbe606fc3_0_24"/>
            <p:cNvSpPr/>
            <p:nvPr/>
          </p:nvSpPr>
          <p:spPr>
            <a:xfrm>
              <a:off x="6403915" y="1286464"/>
              <a:ext cx="417367" cy="460348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g2efbe606fc3_0_24"/>
            <p:cNvSpPr/>
            <p:nvPr/>
          </p:nvSpPr>
          <p:spPr>
            <a:xfrm>
              <a:off x="6825922" y="1286464"/>
              <a:ext cx="417367" cy="460348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g2efbe606fc3_0_24"/>
            <p:cNvSpPr/>
            <p:nvPr/>
          </p:nvSpPr>
          <p:spPr>
            <a:xfrm>
              <a:off x="7243288" y="1286464"/>
              <a:ext cx="417367" cy="460348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g2efbe606fc3_0_24"/>
            <p:cNvSpPr/>
            <p:nvPr/>
          </p:nvSpPr>
          <p:spPr>
            <a:xfrm>
              <a:off x="5986548" y="1746812"/>
              <a:ext cx="417367" cy="460348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g2efbe606fc3_0_24"/>
            <p:cNvSpPr/>
            <p:nvPr/>
          </p:nvSpPr>
          <p:spPr>
            <a:xfrm>
              <a:off x="6403915" y="1746812"/>
              <a:ext cx="417367" cy="460348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g2efbe606fc3_0_24"/>
            <p:cNvSpPr/>
            <p:nvPr/>
          </p:nvSpPr>
          <p:spPr>
            <a:xfrm>
              <a:off x="6825922" y="1746812"/>
              <a:ext cx="417367" cy="460348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g2efbe606fc3_0_24"/>
            <p:cNvSpPr/>
            <p:nvPr/>
          </p:nvSpPr>
          <p:spPr>
            <a:xfrm>
              <a:off x="7243288" y="1746812"/>
              <a:ext cx="417367" cy="460348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g2efbe606fc3_0_24"/>
            <p:cNvSpPr/>
            <p:nvPr/>
          </p:nvSpPr>
          <p:spPr>
            <a:xfrm>
              <a:off x="5988868" y="2207160"/>
              <a:ext cx="417367" cy="460348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g2efbe606fc3_0_24"/>
            <p:cNvSpPr/>
            <p:nvPr/>
          </p:nvSpPr>
          <p:spPr>
            <a:xfrm>
              <a:off x="6406234" y="2207160"/>
              <a:ext cx="417367" cy="460348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g2efbe606fc3_0_24"/>
            <p:cNvSpPr/>
            <p:nvPr/>
          </p:nvSpPr>
          <p:spPr>
            <a:xfrm>
              <a:off x="6828241" y="2207160"/>
              <a:ext cx="417367" cy="460348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g2efbe606fc3_0_24"/>
            <p:cNvSpPr/>
            <p:nvPr/>
          </p:nvSpPr>
          <p:spPr>
            <a:xfrm>
              <a:off x="7245608" y="2207160"/>
              <a:ext cx="417367" cy="460348"/>
            </a:xfrm>
            <a:prstGeom prst="rect">
              <a:avLst/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12" name="Google Shape;312;g2efbe606fc3_0_24"/>
            <p:cNvCxnSpPr/>
            <p:nvPr/>
          </p:nvCxnSpPr>
          <p:spPr>
            <a:xfrm>
              <a:off x="5994512" y="833046"/>
              <a:ext cx="1645430" cy="1821005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3" name="Google Shape;313;g2efbe606fc3_0_24"/>
            <p:cNvCxnSpPr/>
            <p:nvPr/>
          </p:nvCxnSpPr>
          <p:spPr>
            <a:xfrm flipH="1">
              <a:off x="5978902" y="833046"/>
              <a:ext cx="1653394" cy="1834463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4" name="Google Shape;314;g2efbe606fc3_0_24"/>
            <p:cNvCxnSpPr/>
            <p:nvPr/>
          </p:nvCxnSpPr>
          <p:spPr>
            <a:xfrm>
              <a:off x="6841784" y="839168"/>
              <a:ext cx="818872" cy="907644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5" name="Google Shape;315;g2efbe606fc3_0_24"/>
            <p:cNvCxnSpPr/>
            <p:nvPr/>
          </p:nvCxnSpPr>
          <p:spPr>
            <a:xfrm>
              <a:off x="5983793" y="1746406"/>
              <a:ext cx="818872" cy="907644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6" name="Google Shape;316;g2efbe606fc3_0_24"/>
            <p:cNvCxnSpPr/>
            <p:nvPr/>
          </p:nvCxnSpPr>
          <p:spPr>
            <a:xfrm flipH="1">
              <a:off x="5994512" y="842539"/>
              <a:ext cx="815800" cy="903868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7" name="Google Shape;317;g2efbe606fc3_0_24"/>
            <p:cNvCxnSpPr/>
            <p:nvPr/>
          </p:nvCxnSpPr>
          <p:spPr>
            <a:xfrm flipH="1">
              <a:off x="6832106" y="1775974"/>
              <a:ext cx="815800" cy="903868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8" name="Google Shape;318;g2efbe606fc3_0_24"/>
            <p:cNvCxnSpPr/>
            <p:nvPr/>
          </p:nvCxnSpPr>
          <p:spPr>
            <a:xfrm>
              <a:off x="6846768" y="2665216"/>
              <a:ext cx="818872" cy="907644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9" name="Google Shape;319;g2efbe606fc3_0_24"/>
            <p:cNvCxnSpPr/>
            <p:nvPr/>
          </p:nvCxnSpPr>
          <p:spPr>
            <a:xfrm flipH="1">
              <a:off x="5999497" y="2668587"/>
              <a:ext cx="815800" cy="903868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0" name="Google Shape;320;g2efbe606fc3_0_24"/>
            <p:cNvCxnSpPr/>
            <p:nvPr/>
          </p:nvCxnSpPr>
          <p:spPr>
            <a:xfrm flipH="1">
              <a:off x="6828241" y="2680561"/>
              <a:ext cx="1717" cy="917684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1" name="Google Shape;321;g2efbe606fc3_0_24"/>
            <p:cNvCxnSpPr/>
            <p:nvPr/>
          </p:nvCxnSpPr>
          <p:spPr>
            <a:xfrm>
              <a:off x="6393229" y="3137897"/>
              <a:ext cx="888245" cy="22033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2" name="Google Shape;322;g2efbe606fc3_0_24"/>
            <p:cNvCxnSpPr/>
            <p:nvPr/>
          </p:nvCxnSpPr>
          <p:spPr>
            <a:xfrm flipH="1" rot="10800000">
              <a:off x="5994512" y="3567411"/>
              <a:ext cx="1702600" cy="2441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23" name="Google Shape;323;g2efbe606fc3_0_24"/>
            <p:cNvSpPr/>
            <p:nvPr/>
          </p:nvSpPr>
          <p:spPr>
            <a:xfrm>
              <a:off x="5923247" y="755771"/>
              <a:ext cx="176066" cy="181822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g2efbe606fc3_0_24"/>
            <p:cNvSpPr/>
            <p:nvPr/>
          </p:nvSpPr>
          <p:spPr>
            <a:xfrm>
              <a:off x="6307951" y="738670"/>
              <a:ext cx="176066" cy="181822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g2efbe606fc3_0_24"/>
            <p:cNvSpPr/>
            <p:nvPr/>
          </p:nvSpPr>
          <p:spPr>
            <a:xfrm>
              <a:off x="6754941" y="753005"/>
              <a:ext cx="176066" cy="181822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g2efbe606fc3_0_24"/>
            <p:cNvSpPr/>
            <p:nvPr/>
          </p:nvSpPr>
          <p:spPr>
            <a:xfrm>
              <a:off x="7139645" y="735905"/>
              <a:ext cx="176066" cy="181822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g2efbe606fc3_0_24"/>
            <p:cNvSpPr/>
            <p:nvPr/>
          </p:nvSpPr>
          <p:spPr>
            <a:xfrm>
              <a:off x="7567771" y="745732"/>
              <a:ext cx="176066" cy="181822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g2efbe606fc3_0_24"/>
            <p:cNvSpPr/>
            <p:nvPr/>
          </p:nvSpPr>
          <p:spPr>
            <a:xfrm>
              <a:off x="5965826" y="1209887"/>
              <a:ext cx="176066" cy="181822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g2efbe606fc3_0_24"/>
            <p:cNvSpPr/>
            <p:nvPr/>
          </p:nvSpPr>
          <p:spPr>
            <a:xfrm>
              <a:off x="6350530" y="1192787"/>
              <a:ext cx="176066" cy="181822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g2efbe606fc3_0_24"/>
            <p:cNvSpPr/>
            <p:nvPr/>
          </p:nvSpPr>
          <p:spPr>
            <a:xfrm>
              <a:off x="6738048" y="1207122"/>
              <a:ext cx="176066" cy="181822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g2efbe606fc3_0_24"/>
            <p:cNvSpPr/>
            <p:nvPr/>
          </p:nvSpPr>
          <p:spPr>
            <a:xfrm>
              <a:off x="7182225" y="1190021"/>
              <a:ext cx="176066" cy="181822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g2efbe606fc3_0_24"/>
            <p:cNvSpPr/>
            <p:nvPr/>
          </p:nvSpPr>
          <p:spPr>
            <a:xfrm>
              <a:off x="7610350" y="1199848"/>
              <a:ext cx="176066" cy="181822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g2efbe606fc3_0_24"/>
            <p:cNvSpPr/>
            <p:nvPr/>
          </p:nvSpPr>
          <p:spPr>
            <a:xfrm>
              <a:off x="5915349" y="1682573"/>
              <a:ext cx="176066" cy="181822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g2efbe606fc3_0_24"/>
            <p:cNvSpPr/>
            <p:nvPr/>
          </p:nvSpPr>
          <p:spPr>
            <a:xfrm>
              <a:off x="6300053" y="1665473"/>
              <a:ext cx="176066" cy="181822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g2efbe606fc3_0_24"/>
            <p:cNvSpPr/>
            <p:nvPr/>
          </p:nvSpPr>
          <p:spPr>
            <a:xfrm>
              <a:off x="6747043" y="1679807"/>
              <a:ext cx="176066" cy="181822"/>
            </a:xfrm>
            <a:prstGeom prst="ellipse">
              <a:avLst/>
            </a:prstGeom>
            <a:gradFill>
              <a:gsLst>
                <a:gs pos="0">
                  <a:srgbClr val="FFFF24"/>
                </a:gs>
                <a:gs pos="100000">
                  <a:srgbClr val="FFFF6C"/>
                </a:gs>
              </a:gsLst>
              <a:lin ang="16200000" scaled="0"/>
            </a:gradFill>
            <a:ln cap="flat" cmpd="sng" w="9525">
              <a:solidFill>
                <a:srgbClr val="EBFD3A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g2efbe606fc3_0_24"/>
            <p:cNvSpPr/>
            <p:nvPr/>
          </p:nvSpPr>
          <p:spPr>
            <a:xfrm>
              <a:off x="7131747" y="1662707"/>
              <a:ext cx="176066" cy="181822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g2efbe606fc3_0_24"/>
            <p:cNvSpPr/>
            <p:nvPr/>
          </p:nvSpPr>
          <p:spPr>
            <a:xfrm>
              <a:off x="7559873" y="1672534"/>
              <a:ext cx="176066" cy="181822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061B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8" name="Google Shape;338;g2efbe606fc3_0_24"/>
          <p:cNvSpPr txBox="1"/>
          <p:nvPr/>
        </p:nvSpPr>
        <p:spPr>
          <a:xfrm rot="897">
            <a:off x="7564898" y="5609423"/>
            <a:ext cx="3388014" cy="481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6000" lIns="216000" spcFirstLastPara="1" rIns="121900" wrap="square" tIns="96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b="1" i="0" lang="pt-BR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TABULEIRO – JOGO DA ONÇA.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0"/>
          <p:cNvSpPr txBox="1"/>
          <p:nvPr/>
        </p:nvSpPr>
        <p:spPr>
          <a:xfrm>
            <a:off x="585787" y="585154"/>
            <a:ext cx="3667049" cy="805209"/>
          </a:xfrm>
          <a:prstGeom prst="rect">
            <a:avLst/>
          </a:prstGeom>
          <a:noFill/>
          <a:ln>
            <a:noFill/>
          </a:ln>
        </p:spPr>
        <p:txBody>
          <a:bodyPr anchorCtr="0" anchor="t" bIns="162475" lIns="162475" spcFirstLastPara="1" rIns="162475" wrap="square" tIns="1624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JOGO DA ONÇA</a:t>
            </a:r>
            <a:endParaRPr b="1" i="0" sz="3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20"/>
          <p:cNvSpPr txBox="1"/>
          <p:nvPr/>
        </p:nvSpPr>
        <p:spPr>
          <a:xfrm>
            <a:off x="585787" y="1343558"/>
            <a:ext cx="11603037" cy="176404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JOGO DA ONÇA FOI ENCONTRADO ENTRE OS POVOS INDÍGENAS BORORO, NO MATO GROSSO. ELE É PARECIDO COM O JOGO DE DAMA, POIS TAMBÉM É DE ESTRATÉGIA E USA PEÇAS QUE SE MOVIMENTAM NO TABULEIRO.</a:t>
            </a:r>
            <a:endParaRPr/>
          </a:p>
        </p:txBody>
      </p:sp>
      <p:pic>
        <p:nvPicPr>
          <p:cNvPr id="345" name="Google Shape;34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148" y="3198639"/>
            <a:ext cx="3175091" cy="31863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pa&#10;&#10;O conteúdo gerado por IA pode estar incorreto." id="346" name="Google Shape;34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85075" y="2858095"/>
            <a:ext cx="3534351" cy="3496385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20"/>
          <p:cNvSpPr/>
          <p:nvPr/>
        </p:nvSpPr>
        <p:spPr>
          <a:xfrm>
            <a:off x="7138978" y="4488028"/>
            <a:ext cx="1659320" cy="236518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20"/>
          <p:cNvSpPr txBox="1"/>
          <p:nvPr/>
        </p:nvSpPr>
        <p:spPr>
          <a:xfrm rot="897">
            <a:off x="4928261" y="4329814"/>
            <a:ext cx="2089024" cy="481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6000" lIns="216000" spcFirstLastPara="1" rIns="121900" wrap="square" tIns="96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b="1" i="0" lang="pt-BR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MATO GROSSO.</a:t>
            </a:r>
            <a:endParaRPr/>
          </a:p>
        </p:txBody>
      </p:sp>
      <p:grpSp>
        <p:nvGrpSpPr>
          <p:cNvPr id="349" name="Google Shape;349;p20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350" name="Google Shape;350;p2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1" name="Google Shape;351;p20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  <p:sp>
        <p:nvSpPr>
          <p:cNvPr id="352" name="Google Shape;352;p20"/>
          <p:cNvSpPr txBox="1"/>
          <p:nvPr/>
        </p:nvSpPr>
        <p:spPr>
          <a:xfrm rot="897">
            <a:off x="4044235" y="5919295"/>
            <a:ext cx="2702065" cy="481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6000" lIns="216000" spcFirstLastPara="1" rIns="121900" wrap="square" tIns="96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b="1" i="0" lang="pt-BR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INDÍGENA BORORO.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1"/>
          <p:cNvSpPr txBox="1"/>
          <p:nvPr/>
        </p:nvSpPr>
        <p:spPr>
          <a:xfrm>
            <a:off x="584287" y="898749"/>
            <a:ext cx="10925226" cy="92329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FOI INSPIRADO NA NATUREZA E TRAZ UM ANIMAL RESPEITADO E PRESENTE EM MUITAS COMUNIDADES INDÍGENAS: A ONÇA. </a:t>
            </a:r>
            <a:endParaRPr/>
          </a:p>
        </p:txBody>
      </p:sp>
      <p:pic>
        <p:nvPicPr>
          <p:cNvPr id="358" name="Google Shape;35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88290" y="2435086"/>
            <a:ext cx="5816247" cy="3869165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21"/>
          <p:cNvSpPr txBox="1"/>
          <p:nvPr/>
        </p:nvSpPr>
        <p:spPr>
          <a:xfrm rot="897">
            <a:off x="4575435" y="5822911"/>
            <a:ext cx="1069928" cy="481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6000" lIns="216000" spcFirstLastPara="1" rIns="121900" wrap="square" tIns="96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b="1" i="0" lang="pt-BR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ONÇA.</a:t>
            </a:r>
            <a:endParaRPr/>
          </a:p>
        </p:txBody>
      </p:sp>
      <p:sp>
        <p:nvSpPr>
          <p:cNvPr id="360" name="Google Shape;360;p21"/>
          <p:cNvSpPr txBox="1"/>
          <p:nvPr/>
        </p:nvSpPr>
        <p:spPr>
          <a:xfrm>
            <a:off x="584287" y="2767296"/>
            <a:ext cx="5061139" cy="132340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AO BRINCARMOS COM ESSE JOGO, AJUDAMOS A MANTER A CULTURA DOS BORORO.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2"/>
          <p:cNvSpPr txBox="1"/>
          <p:nvPr/>
        </p:nvSpPr>
        <p:spPr>
          <a:xfrm>
            <a:off x="585789" y="822678"/>
            <a:ext cx="10632478" cy="502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POVO INDÍGENA JOGA O JOGO DA ONÇA COM:</a:t>
            </a:r>
            <a:endParaRPr/>
          </a:p>
        </p:txBody>
      </p:sp>
      <p:pic>
        <p:nvPicPr>
          <p:cNvPr id="366" name="Google Shape;36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1199" y="2624073"/>
            <a:ext cx="7090552" cy="292397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7" name="Google Shape;367;p22"/>
          <p:cNvCxnSpPr/>
          <p:nvPr/>
        </p:nvCxnSpPr>
        <p:spPr>
          <a:xfrm flipH="1" rot="10800000">
            <a:off x="2858996" y="4463177"/>
            <a:ext cx="5108381" cy="248541"/>
          </a:xfrm>
          <a:prstGeom prst="straightConnector1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68" name="Google Shape;368;p22"/>
          <p:cNvCxnSpPr/>
          <p:nvPr/>
        </p:nvCxnSpPr>
        <p:spPr>
          <a:xfrm flipH="1" rot="10800000">
            <a:off x="5962642" y="4563794"/>
            <a:ext cx="1992490" cy="1366920"/>
          </a:xfrm>
          <a:prstGeom prst="straightConnector1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369" name="Google Shape;369;p22"/>
          <p:cNvGrpSpPr/>
          <p:nvPr/>
        </p:nvGrpSpPr>
        <p:grpSpPr>
          <a:xfrm>
            <a:off x="8090497" y="1372295"/>
            <a:ext cx="3216252" cy="4520023"/>
            <a:chOff x="6069454" y="1028820"/>
            <a:chExt cx="2412817" cy="3390900"/>
          </a:xfrm>
        </p:grpSpPr>
        <p:pic>
          <p:nvPicPr>
            <p:cNvPr id="370" name="Google Shape;370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5400000">
              <a:off x="5580412" y="1517861"/>
              <a:ext cx="3390900" cy="24128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1" name="Google Shape;371;p22"/>
            <p:cNvSpPr/>
            <p:nvPr/>
          </p:nvSpPr>
          <p:spPr>
            <a:xfrm flipH="1">
              <a:off x="6344116" y="1730282"/>
              <a:ext cx="474414" cy="458962"/>
            </a:xfrm>
            <a:prstGeom prst="rect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72" name="Google Shape;372;p22"/>
            <p:cNvCxnSpPr/>
            <p:nvPr/>
          </p:nvCxnSpPr>
          <p:spPr>
            <a:xfrm>
              <a:off x="6344114" y="1275166"/>
              <a:ext cx="1897656" cy="1842868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73" name="Google Shape;373;p22"/>
            <p:cNvSpPr/>
            <p:nvPr/>
          </p:nvSpPr>
          <p:spPr>
            <a:xfrm flipH="1">
              <a:off x="7767358" y="1731348"/>
              <a:ext cx="474414" cy="458962"/>
            </a:xfrm>
            <a:prstGeom prst="rect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2"/>
            <p:cNvSpPr/>
            <p:nvPr/>
          </p:nvSpPr>
          <p:spPr>
            <a:xfrm flipH="1">
              <a:off x="7292944" y="1730284"/>
              <a:ext cx="474414" cy="458962"/>
            </a:xfrm>
            <a:prstGeom prst="rect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2"/>
            <p:cNvSpPr/>
            <p:nvPr/>
          </p:nvSpPr>
          <p:spPr>
            <a:xfrm flipH="1">
              <a:off x="6818530" y="1730284"/>
              <a:ext cx="474414" cy="458962"/>
            </a:xfrm>
            <a:prstGeom prst="rect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2"/>
            <p:cNvSpPr/>
            <p:nvPr/>
          </p:nvSpPr>
          <p:spPr>
            <a:xfrm flipH="1">
              <a:off x="6344116" y="2200111"/>
              <a:ext cx="474414" cy="458962"/>
            </a:xfrm>
            <a:prstGeom prst="rect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2"/>
            <p:cNvSpPr/>
            <p:nvPr/>
          </p:nvSpPr>
          <p:spPr>
            <a:xfrm flipH="1">
              <a:off x="7767358" y="2201176"/>
              <a:ext cx="474414" cy="458962"/>
            </a:xfrm>
            <a:prstGeom prst="rect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2"/>
            <p:cNvSpPr/>
            <p:nvPr/>
          </p:nvSpPr>
          <p:spPr>
            <a:xfrm flipH="1">
              <a:off x="7292944" y="2200113"/>
              <a:ext cx="474414" cy="458962"/>
            </a:xfrm>
            <a:prstGeom prst="rect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2"/>
            <p:cNvSpPr/>
            <p:nvPr/>
          </p:nvSpPr>
          <p:spPr>
            <a:xfrm flipH="1">
              <a:off x="6818530" y="2200113"/>
              <a:ext cx="474414" cy="458962"/>
            </a:xfrm>
            <a:prstGeom prst="rect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2"/>
            <p:cNvSpPr/>
            <p:nvPr/>
          </p:nvSpPr>
          <p:spPr>
            <a:xfrm flipH="1">
              <a:off x="6344116" y="1270256"/>
              <a:ext cx="474414" cy="458962"/>
            </a:xfrm>
            <a:prstGeom prst="rect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2"/>
            <p:cNvSpPr/>
            <p:nvPr/>
          </p:nvSpPr>
          <p:spPr>
            <a:xfrm flipH="1">
              <a:off x="7767358" y="1271321"/>
              <a:ext cx="474414" cy="458962"/>
            </a:xfrm>
            <a:prstGeom prst="rect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2"/>
            <p:cNvSpPr/>
            <p:nvPr/>
          </p:nvSpPr>
          <p:spPr>
            <a:xfrm flipH="1">
              <a:off x="7292944" y="1270257"/>
              <a:ext cx="474414" cy="458962"/>
            </a:xfrm>
            <a:prstGeom prst="rect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2"/>
            <p:cNvSpPr/>
            <p:nvPr/>
          </p:nvSpPr>
          <p:spPr>
            <a:xfrm flipH="1">
              <a:off x="6818530" y="1270257"/>
              <a:ext cx="474414" cy="458962"/>
            </a:xfrm>
            <a:prstGeom prst="rect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2"/>
            <p:cNvSpPr/>
            <p:nvPr/>
          </p:nvSpPr>
          <p:spPr>
            <a:xfrm flipH="1">
              <a:off x="6344116" y="2659073"/>
              <a:ext cx="474414" cy="458962"/>
            </a:xfrm>
            <a:prstGeom prst="rect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2"/>
            <p:cNvSpPr/>
            <p:nvPr/>
          </p:nvSpPr>
          <p:spPr>
            <a:xfrm flipH="1">
              <a:off x="7767358" y="2660138"/>
              <a:ext cx="474414" cy="458962"/>
            </a:xfrm>
            <a:prstGeom prst="rect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2"/>
            <p:cNvSpPr/>
            <p:nvPr/>
          </p:nvSpPr>
          <p:spPr>
            <a:xfrm flipH="1">
              <a:off x="7292944" y="2659073"/>
              <a:ext cx="474414" cy="458962"/>
            </a:xfrm>
            <a:prstGeom prst="rect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2"/>
            <p:cNvSpPr/>
            <p:nvPr/>
          </p:nvSpPr>
          <p:spPr>
            <a:xfrm flipH="1">
              <a:off x="6818530" y="2659073"/>
              <a:ext cx="474414" cy="458962"/>
            </a:xfrm>
            <a:prstGeom prst="rect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0900" lIns="121850" spcFirstLastPara="1" rIns="121850" wrap="square" tIns="60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88" name="Google Shape;388;p22"/>
            <p:cNvCxnSpPr/>
            <p:nvPr/>
          </p:nvCxnSpPr>
          <p:spPr>
            <a:xfrm>
              <a:off x="6344114" y="2201508"/>
              <a:ext cx="948828" cy="921434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89" name="Google Shape;389;p22"/>
            <p:cNvCxnSpPr/>
            <p:nvPr/>
          </p:nvCxnSpPr>
          <p:spPr>
            <a:xfrm>
              <a:off x="7292942" y="1242950"/>
              <a:ext cx="948828" cy="921434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90" name="Google Shape;390;p22"/>
            <p:cNvCxnSpPr/>
            <p:nvPr/>
          </p:nvCxnSpPr>
          <p:spPr>
            <a:xfrm flipH="1">
              <a:off x="6344114" y="1280006"/>
              <a:ext cx="1897656" cy="1838027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91" name="Google Shape;391;p22"/>
            <p:cNvCxnSpPr/>
            <p:nvPr/>
          </p:nvCxnSpPr>
          <p:spPr>
            <a:xfrm flipH="1">
              <a:off x="6357273" y="1280006"/>
              <a:ext cx="935670" cy="89418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92" name="Google Shape;392;p22"/>
            <p:cNvCxnSpPr/>
            <p:nvPr/>
          </p:nvCxnSpPr>
          <p:spPr>
            <a:xfrm flipH="1">
              <a:off x="7289580" y="2231378"/>
              <a:ext cx="935670" cy="89418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93" name="Google Shape;393;p22"/>
            <p:cNvCxnSpPr/>
            <p:nvPr/>
          </p:nvCxnSpPr>
          <p:spPr>
            <a:xfrm flipH="1">
              <a:off x="6373066" y="3122873"/>
              <a:ext cx="935670" cy="89418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94" name="Google Shape;394;p22"/>
            <p:cNvCxnSpPr/>
            <p:nvPr/>
          </p:nvCxnSpPr>
          <p:spPr>
            <a:xfrm>
              <a:off x="7308735" y="3095622"/>
              <a:ext cx="948828" cy="921434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95" name="Google Shape;395;p22"/>
            <p:cNvCxnSpPr/>
            <p:nvPr/>
          </p:nvCxnSpPr>
          <p:spPr>
            <a:xfrm>
              <a:off x="6373064" y="4030875"/>
              <a:ext cx="1868706" cy="18396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pic>
          <p:nvPicPr>
            <p:cNvPr id="396" name="Google Shape;396;p2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06858" y="2040123"/>
              <a:ext cx="384889" cy="300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7" name="Google Shape;397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188111" y="1104102"/>
              <a:ext cx="389920" cy="358233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98" name="Google Shape;398;p22"/>
            <p:cNvCxnSpPr/>
            <p:nvPr/>
          </p:nvCxnSpPr>
          <p:spPr>
            <a:xfrm rot="10800000">
              <a:off x="6742000" y="3645984"/>
              <a:ext cx="1160823" cy="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99" name="Google Shape;399;p22"/>
            <p:cNvCxnSpPr/>
            <p:nvPr/>
          </p:nvCxnSpPr>
          <p:spPr>
            <a:xfrm flipH="1" rot="10800000">
              <a:off x="7275862" y="3122872"/>
              <a:ext cx="13717" cy="940217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pic>
          <p:nvPicPr>
            <p:cNvPr id="400" name="Google Shape;400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620277" y="1105321"/>
              <a:ext cx="389920" cy="3582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1" name="Google Shape;401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091435" y="1097551"/>
              <a:ext cx="389920" cy="3582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2" name="Google Shape;402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579999" y="1098265"/>
              <a:ext cx="389920" cy="3582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3" name="Google Shape;403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025971" y="1105152"/>
              <a:ext cx="389920" cy="3582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4" name="Google Shape;404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160979" y="1535989"/>
              <a:ext cx="389920" cy="3582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5" name="Google Shape;405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593145" y="1537208"/>
              <a:ext cx="389920" cy="3582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6" name="Google Shape;406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086974" y="1529438"/>
              <a:ext cx="389920" cy="3582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7" name="Google Shape;407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552867" y="1530152"/>
              <a:ext cx="389920" cy="3582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8" name="Google Shape;408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029067" y="1537039"/>
              <a:ext cx="389920" cy="3582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9" name="Google Shape;409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185314" y="1995683"/>
              <a:ext cx="389920" cy="3582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0" name="Google Shape;410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617480" y="1996902"/>
              <a:ext cx="389920" cy="3582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1" name="Google Shape;411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586477" y="1989936"/>
              <a:ext cx="389920" cy="3582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2" name="Google Shape;412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018643" y="1991155"/>
              <a:ext cx="389920" cy="358233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13" name="Google Shape;413;p22"/>
          <p:cNvCxnSpPr/>
          <p:nvPr/>
        </p:nvCxnSpPr>
        <p:spPr>
          <a:xfrm>
            <a:off x="7546656" y="1939529"/>
            <a:ext cx="736618" cy="993892"/>
          </a:xfrm>
          <a:prstGeom prst="straightConnector1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14" name="Google Shape;414;p22"/>
          <p:cNvCxnSpPr>
            <a:endCxn id="396" idx="1"/>
          </p:cNvCxnSpPr>
          <p:nvPr/>
        </p:nvCxnSpPr>
        <p:spPr>
          <a:xfrm>
            <a:off x="7532943" y="1942831"/>
            <a:ext cx="1940400" cy="977700"/>
          </a:xfrm>
          <a:prstGeom prst="straightConnector1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15" name="Google Shape;415;p22"/>
          <p:cNvSpPr txBox="1"/>
          <p:nvPr/>
        </p:nvSpPr>
        <p:spPr>
          <a:xfrm rot="897">
            <a:off x="3109054" y="1698929"/>
            <a:ext cx="4322529" cy="481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6000" lIns="216000" spcFirstLastPara="1" rIns="121900" wrap="square" tIns="96000">
            <a:noAutofit/>
          </a:bodyPr>
          <a:lstStyle/>
          <a:p>
            <a:pPr indent="0" lvl="0" marL="127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b="1" i="0" lang="pt-BR" sz="1600" u="none" cap="none" strike="noStrike">
                <a:solidFill>
                  <a:srgbClr val="7F7F7F"/>
                </a:solidFill>
                <a:latin typeface="Lato"/>
                <a:ea typeface="Lato"/>
                <a:cs typeface="Lato"/>
                <a:sym typeface="Lato"/>
              </a:rPr>
              <a:t>DOIS TIPOS DE PEDRAS PARA AS PEÇAS.</a:t>
            </a:r>
            <a:endParaRPr/>
          </a:p>
        </p:txBody>
      </p:sp>
      <p:sp>
        <p:nvSpPr>
          <p:cNvPr id="416" name="Google Shape;416;p22"/>
          <p:cNvSpPr txBox="1"/>
          <p:nvPr/>
        </p:nvSpPr>
        <p:spPr>
          <a:xfrm rot="897">
            <a:off x="1428981" y="5963395"/>
            <a:ext cx="5794875" cy="481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6000" lIns="216000" spcFirstLastPara="1" rIns="121900" wrap="square" tIns="96000">
            <a:noAutofit/>
          </a:bodyPr>
          <a:lstStyle/>
          <a:p>
            <a:pPr indent="0" lvl="0" marL="127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b="1" i="0" lang="pt-BR" sz="1600" u="none" cap="none" strike="noStrike">
                <a:solidFill>
                  <a:srgbClr val="7F7F7F"/>
                </a:solidFill>
                <a:latin typeface="Lato"/>
                <a:ea typeface="Lato"/>
                <a:cs typeface="Lato"/>
                <a:sym typeface="Lato"/>
              </a:rPr>
              <a:t>CHÃO DE TERRA PARA O DESENHO DO TABULEIRO.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3"/>
          <p:cNvSpPr txBox="1"/>
          <p:nvPr/>
        </p:nvSpPr>
        <p:spPr>
          <a:xfrm>
            <a:off x="585788" y="677320"/>
            <a:ext cx="7767615" cy="569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 JOGAR O JOGO DA ONÇA?</a:t>
            </a:r>
            <a:endParaRPr/>
          </a:p>
        </p:txBody>
      </p:sp>
      <p:sp>
        <p:nvSpPr>
          <p:cNvPr id="422" name="Google Shape;422;p23"/>
          <p:cNvSpPr txBox="1"/>
          <p:nvPr/>
        </p:nvSpPr>
        <p:spPr>
          <a:xfrm>
            <a:off x="585787" y="1247572"/>
            <a:ext cx="6665958" cy="5386058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JOGAR O JOGO DA ONÇA, PRECISAMOS DE: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0905" lvl="0" marL="38090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TABULEIRO DESENHADO IGUAL AO DA IMAGEM AO LADO COM 31 “CASINHAS”;</a:t>
            </a:r>
            <a:endParaRPr/>
          </a:p>
          <a:p>
            <a:pPr indent="-380905" lvl="0" marL="38090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PEÇA REPRESENTANDO A ONÇA; </a:t>
            </a:r>
            <a:endParaRPr/>
          </a:p>
          <a:p>
            <a:pPr indent="-380905" lvl="0" marL="38090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 PEÇAS REPRESENTANDO OS CACHORROS;</a:t>
            </a:r>
            <a:endParaRPr/>
          </a:p>
          <a:p>
            <a:pPr indent="-380905" lvl="0" marL="38090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JOGADORES: UM REPRESENTANDO A ONÇA E O OUTRO, OS CACHORROS.</a:t>
            </a:r>
            <a:endParaRPr/>
          </a:p>
        </p:txBody>
      </p:sp>
      <p:grpSp>
        <p:nvGrpSpPr>
          <p:cNvPr id="423" name="Google Shape;423;p23"/>
          <p:cNvGrpSpPr/>
          <p:nvPr/>
        </p:nvGrpSpPr>
        <p:grpSpPr>
          <a:xfrm>
            <a:off x="7317023" y="1213516"/>
            <a:ext cx="4415742" cy="5045963"/>
            <a:chOff x="5594987" y="1089011"/>
            <a:chExt cx="3051715" cy="3567807"/>
          </a:xfrm>
        </p:grpSpPr>
        <p:grpSp>
          <p:nvGrpSpPr>
            <p:cNvPr id="424" name="Google Shape;424;p23"/>
            <p:cNvGrpSpPr/>
            <p:nvPr/>
          </p:nvGrpSpPr>
          <p:grpSpPr>
            <a:xfrm>
              <a:off x="5594987" y="1089011"/>
              <a:ext cx="2856863" cy="3567807"/>
              <a:chOff x="8030288" y="876268"/>
              <a:chExt cx="3750685" cy="5132847"/>
            </a:xfrm>
          </p:grpSpPr>
          <p:pic>
            <p:nvPicPr>
              <p:cNvPr id="425" name="Google Shape;425;p23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 rot="5400000">
                <a:off x="7499352" y="1727493"/>
                <a:ext cx="5003466" cy="355977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26" name="Google Shape;426;p23"/>
              <p:cNvSpPr/>
              <p:nvPr/>
            </p:nvSpPr>
            <p:spPr>
              <a:xfrm flipH="1">
                <a:off x="8639297" y="2117810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27" name="Google Shape;427;p23"/>
              <p:cNvCxnSpPr/>
              <p:nvPr/>
            </p:nvCxnSpPr>
            <p:spPr>
              <a:xfrm>
                <a:off x="8639296" y="1433890"/>
                <a:ext cx="2747060" cy="2769347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428" name="Google Shape;428;p23"/>
              <p:cNvSpPr/>
              <p:nvPr/>
            </p:nvSpPr>
            <p:spPr>
              <a:xfrm flipH="1">
                <a:off x="10699593" y="2119410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23"/>
              <p:cNvSpPr/>
              <p:nvPr/>
            </p:nvSpPr>
            <p:spPr>
              <a:xfrm flipH="1">
                <a:off x="10012828" y="2117811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23"/>
              <p:cNvSpPr/>
              <p:nvPr/>
            </p:nvSpPr>
            <p:spPr>
              <a:xfrm flipH="1">
                <a:off x="9326062" y="2117811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23"/>
              <p:cNvSpPr/>
              <p:nvPr/>
            </p:nvSpPr>
            <p:spPr>
              <a:xfrm flipH="1">
                <a:off x="8639297" y="2823841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23"/>
              <p:cNvSpPr/>
              <p:nvPr/>
            </p:nvSpPr>
            <p:spPr>
              <a:xfrm flipH="1">
                <a:off x="10699593" y="2825441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23"/>
              <p:cNvSpPr/>
              <p:nvPr/>
            </p:nvSpPr>
            <p:spPr>
              <a:xfrm flipH="1">
                <a:off x="10012828" y="2823841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23"/>
              <p:cNvSpPr/>
              <p:nvPr/>
            </p:nvSpPr>
            <p:spPr>
              <a:xfrm flipH="1">
                <a:off x="9326062" y="2823841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23"/>
              <p:cNvSpPr/>
              <p:nvPr/>
            </p:nvSpPr>
            <p:spPr>
              <a:xfrm flipH="1">
                <a:off x="8639297" y="1426511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23"/>
              <p:cNvSpPr/>
              <p:nvPr/>
            </p:nvSpPr>
            <p:spPr>
              <a:xfrm flipH="1">
                <a:off x="10699593" y="1428111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23"/>
              <p:cNvSpPr/>
              <p:nvPr/>
            </p:nvSpPr>
            <p:spPr>
              <a:xfrm flipH="1">
                <a:off x="10012828" y="1426512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23"/>
              <p:cNvSpPr/>
              <p:nvPr/>
            </p:nvSpPr>
            <p:spPr>
              <a:xfrm flipH="1">
                <a:off x="9326062" y="1426512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23"/>
              <p:cNvSpPr/>
              <p:nvPr/>
            </p:nvSpPr>
            <p:spPr>
              <a:xfrm flipH="1">
                <a:off x="8639297" y="3513538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23"/>
              <p:cNvSpPr/>
              <p:nvPr/>
            </p:nvSpPr>
            <p:spPr>
              <a:xfrm flipH="1">
                <a:off x="10699593" y="3515138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23"/>
              <p:cNvSpPr/>
              <p:nvPr/>
            </p:nvSpPr>
            <p:spPr>
              <a:xfrm flipH="1">
                <a:off x="10012828" y="3513540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23"/>
              <p:cNvSpPr/>
              <p:nvPr/>
            </p:nvSpPr>
            <p:spPr>
              <a:xfrm flipH="1">
                <a:off x="9326062" y="3513540"/>
                <a:ext cx="686765" cy="689699"/>
              </a:xfrm>
              <a:prstGeom prst="rect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60900" lIns="121850" spcFirstLastPara="1" rIns="121850" wrap="square" tIns="60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65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43" name="Google Shape;443;p23"/>
              <p:cNvCxnSpPr/>
              <p:nvPr/>
            </p:nvCxnSpPr>
            <p:spPr>
              <a:xfrm>
                <a:off x="8639296" y="2825940"/>
                <a:ext cx="1373530" cy="1384674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44" name="Google Shape;444;p23"/>
              <p:cNvCxnSpPr/>
              <p:nvPr/>
            </p:nvCxnSpPr>
            <p:spPr>
              <a:xfrm>
                <a:off x="10012826" y="1385477"/>
                <a:ext cx="1373530" cy="1384674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45" name="Google Shape;445;p23"/>
              <p:cNvCxnSpPr/>
              <p:nvPr/>
            </p:nvCxnSpPr>
            <p:spPr>
              <a:xfrm flipH="1">
                <a:off x="8639296" y="1441163"/>
                <a:ext cx="2747060" cy="2762073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46" name="Google Shape;446;p23"/>
              <p:cNvCxnSpPr/>
              <p:nvPr/>
            </p:nvCxnSpPr>
            <p:spPr>
              <a:xfrm flipH="1">
                <a:off x="8658344" y="1441161"/>
                <a:ext cx="1354482" cy="1343723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47" name="Google Shape;447;p23"/>
              <p:cNvCxnSpPr/>
              <p:nvPr/>
            </p:nvCxnSpPr>
            <p:spPr>
              <a:xfrm flipH="1">
                <a:off x="10007958" y="2870826"/>
                <a:ext cx="1354482" cy="1343723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48" name="Google Shape;448;p23"/>
              <p:cNvCxnSpPr/>
              <p:nvPr/>
            </p:nvCxnSpPr>
            <p:spPr>
              <a:xfrm flipH="1">
                <a:off x="8681206" y="4210614"/>
                <a:ext cx="1326752" cy="1343618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49" name="Google Shape;449;p23"/>
              <p:cNvCxnSpPr/>
              <p:nvPr/>
            </p:nvCxnSpPr>
            <p:spPr>
              <a:xfrm>
                <a:off x="10014614" y="4204036"/>
                <a:ext cx="1394603" cy="1350195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50" name="Google Shape;450;p23"/>
              <p:cNvCxnSpPr/>
              <p:nvPr/>
            </p:nvCxnSpPr>
            <p:spPr>
              <a:xfrm>
                <a:off x="8681203" y="5554231"/>
                <a:ext cx="2728014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51" name="Google Shape;451;p23"/>
              <p:cNvCxnSpPr/>
              <p:nvPr/>
            </p:nvCxnSpPr>
            <p:spPr>
              <a:xfrm rot="10800000">
                <a:off x="9215276" y="4996607"/>
                <a:ext cx="1634965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52" name="Google Shape;452;p23"/>
              <p:cNvCxnSpPr/>
              <p:nvPr/>
            </p:nvCxnSpPr>
            <p:spPr>
              <a:xfrm rot="10800000">
                <a:off x="10009744" y="4174464"/>
                <a:ext cx="15501" cy="1396157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pic>
            <p:nvPicPr>
              <p:cNvPr id="453" name="Google Shape;453;p23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8030288" y="876268"/>
                <a:ext cx="1236546" cy="126796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54" name="Google Shape;454;p23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9720308" y="2602193"/>
                <a:ext cx="591723" cy="43987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55" name="Google Shape;455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47364" y="1105466"/>
              <a:ext cx="941866" cy="881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6" name="Google Shape;456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655959" y="1105859"/>
              <a:ext cx="941866" cy="881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7" name="Google Shape;457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60087" y="1106242"/>
              <a:ext cx="941866" cy="881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8" name="Google Shape;458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696647" y="1111827"/>
              <a:ext cx="941866" cy="881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9" name="Google Shape;459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594987" y="1579792"/>
              <a:ext cx="941866" cy="881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0" name="Google Shape;460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10083" y="1596515"/>
              <a:ext cx="941866" cy="881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1" name="Google Shape;461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647013" y="1588153"/>
              <a:ext cx="941866" cy="881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2" name="Google Shape;462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81909" y="1589381"/>
              <a:ext cx="941866" cy="881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3" name="Google Shape;463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696647" y="1588181"/>
              <a:ext cx="941866" cy="881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4" name="Google Shape;464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610317" y="2057531"/>
              <a:ext cx="941866" cy="881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5" name="Google Shape;465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16733" y="2073047"/>
              <a:ext cx="941866" cy="881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6" name="Google Shape;466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52580" y="2080348"/>
              <a:ext cx="941866" cy="881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7" name="Google Shape;467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704836" y="2073047"/>
              <a:ext cx="941866" cy="88135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ist Geo 2026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Heloisa Marques Viegas da Silva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