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0" r:id="rId29"/>
    <p:sldId id="281" r:id="rId30"/>
    <p:sldId id="282" r:id="rId31"/>
    <p:sldId id="283" r:id="rId32"/>
    <p:sldId id="284" r:id="rId33"/>
    <p:sldId id="285" r:id="rId34"/>
  </p:sldIdLst>
  <p:sldSz cy="68580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6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26" Type="http://schemas.openxmlformats.org/officeDocument/2006/relationships/slide" Target="slides/slide22.xml"/><Relationship Id="rId25" Type="http://schemas.openxmlformats.org/officeDocument/2006/relationships/slide" Target="slides/slide21.xml"/><Relationship Id="rId28" Type="http://schemas.openxmlformats.org/officeDocument/2006/relationships/slide" Target="slides/slide24.xml"/><Relationship Id="rId27" Type="http://schemas.openxmlformats.org/officeDocument/2006/relationships/slide" Target="slides/slide23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29" Type="http://schemas.openxmlformats.org/officeDocument/2006/relationships/slide" Target="slides/slide25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31" Type="http://schemas.openxmlformats.org/officeDocument/2006/relationships/slide" Target="slides/slide27.xml"/><Relationship Id="rId30" Type="http://schemas.openxmlformats.org/officeDocument/2006/relationships/slide" Target="slides/slide26.xml"/><Relationship Id="rId11" Type="http://schemas.openxmlformats.org/officeDocument/2006/relationships/slide" Target="slides/slide7.xml"/><Relationship Id="rId33" Type="http://schemas.openxmlformats.org/officeDocument/2006/relationships/slide" Target="slides/slide29.xml"/><Relationship Id="rId10" Type="http://schemas.openxmlformats.org/officeDocument/2006/relationships/slide" Target="slides/slide6.xml"/><Relationship Id="rId32" Type="http://schemas.openxmlformats.org/officeDocument/2006/relationships/slide" Target="slides/slide28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34" Type="http://schemas.openxmlformats.org/officeDocument/2006/relationships/slide" Target="slides/slide30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9" Type="http://schemas.openxmlformats.org/officeDocument/2006/relationships/slide" Target="slides/slide15.xml"/><Relationship Id="rId18" Type="http://schemas.openxmlformats.org/officeDocument/2006/relationships/slide" Target="slides/slide1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marR="0" rtl="0" algn="l">
              <a:spcBef>
                <a:spcPts val="36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spcBef>
                <a:spcPts val="36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spcBef>
                <a:spcPts val="36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spcBef>
                <a:spcPts val="36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spcBef>
                <a:spcPts val="36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4:notes"/>
          <p:cNvSpPr txBox="1"/>
          <p:nvPr>
            <p:ph idx="12" type="sldNum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6" name="Google Shape;86;p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87" name="Google Shape;87;p4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7:notes"/>
          <p:cNvSpPr txBox="1"/>
          <p:nvPr>
            <p:ph idx="12" type="sldNum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3" name="Google Shape;93;p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94" name="Google Shape;94;p7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9:notes"/>
          <p:cNvSpPr txBox="1"/>
          <p:nvPr>
            <p:ph idx="12" type="sldNum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0" name="Google Shape;100;p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101" name="Google Shape;101;p9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11:notes"/>
          <p:cNvSpPr txBox="1"/>
          <p:nvPr>
            <p:ph idx="12" type="sldNum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8" name="Google Shape;108;p1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109" name="Google Shape;109;p11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13:notes"/>
          <p:cNvSpPr txBox="1"/>
          <p:nvPr>
            <p:ph idx="12" type="sldNum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5" name="Google Shape;115;p1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116" name="Google Shape;116;p13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15:notes"/>
          <p:cNvSpPr txBox="1"/>
          <p:nvPr>
            <p:ph idx="12" type="sldNum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2" name="Google Shape;122;p1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23" name="Google Shape;123;p15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17:notes"/>
          <p:cNvSpPr txBox="1"/>
          <p:nvPr>
            <p:ph idx="12" type="sldNum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9" name="Google Shape;129;p1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130" name="Google Shape;130;p17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19:notes"/>
          <p:cNvSpPr txBox="1"/>
          <p:nvPr>
            <p:ph idx="12" type="sldNum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6" name="Google Shape;136;p1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37" name="Google Shape;137;p19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21:notes"/>
          <p:cNvSpPr txBox="1"/>
          <p:nvPr>
            <p:ph idx="12" type="sldNum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3" name="Google Shape;143;p2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44" name="Google Shape;144;p21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24:notes"/>
          <p:cNvSpPr txBox="1"/>
          <p:nvPr>
            <p:ph idx="12" type="sldNum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0" name="Google Shape;150;p2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151" name="Google Shape;151;p24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26:notes"/>
          <p:cNvSpPr txBox="1"/>
          <p:nvPr>
            <p:ph idx="12" type="sldNum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0" name="Google Shape;160;p2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61" name="Google Shape;161;p26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28:notes"/>
          <p:cNvSpPr txBox="1"/>
          <p:nvPr>
            <p:ph idx="12" type="sldNum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7" name="Google Shape;167;p2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168" name="Google Shape;168;p28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30:notes"/>
          <p:cNvSpPr txBox="1"/>
          <p:nvPr>
            <p:ph idx="12" type="sldNum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4" name="Google Shape;174;p3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175" name="Google Shape;175;p30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32:notes"/>
          <p:cNvSpPr txBox="1"/>
          <p:nvPr>
            <p:ph idx="12" type="sldNum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4" name="Google Shape;184;p3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185" name="Google Shape;185;p32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34:notes"/>
          <p:cNvSpPr txBox="1"/>
          <p:nvPr>
            <p:ph idx="12" type="sldNum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3" name="Google Shape;193;p3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194" name="Google Shape;194;p34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36:notes"/>
          <p:cNvSpPr txBox="1"/>
          <p:nvPr>
            <p:ph idx="12" type="sldNum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0" name="Google Shape;200;p3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01" name="Google Shape;201;p36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38:notes"/>
          <p:cNvSpPr txBox="1"/>
          <p:nvPr>
            <p:ph idx="12" type="sldNum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7" name="Google Shape;207;p3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08" name="Google Shape;208;p38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40:notes"/>
          <p:cNvSpPr txBox="1"/>
          <p:nvPr>
            <p:ph idx="12" type="sldNum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4" name="Google Shape;214;p4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15" name="Google Shape;215;p40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42:notes"/>
          <p:cNvSpPr txBox="1"/>
          <p:nvPr>
            <p:ph idx="12" type="sldNum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1" name="Google Shape;221;p4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22" name="Google Shape;222;p42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44:notes"/>
          <p:cNvSpPr txBox="1"/>
          <p:nvPr>
            <p:ph idx="12" type="sldNum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8" name="Google Shape;228;p4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29" name="Google Shape;229;p44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46:notes"/>
          <p:cNvSpPr txBox="1"/>
          <p:nvPr>
            <p:ph idx="12" type="sldNum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5" name="Google Shape;235;p4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36" name="Google Shape;236;p46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48:notes"/>
          <p:cNvSpPr txBox="1"/>
          <p:nvPr>
            <p:ph idx="12" type="sldNum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2" name="Google Shape;242;p4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43" name="Google Shape;243;p48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7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50:notes"/>
          <p:cNvSpPr txBox="1"/>
          <p:nvPr>
            <p:ph idx="12" type="sldNum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9" name="Google Shape;249;p5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50" name="Google Shape;250;p50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4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52:notes"/>
          <p:cNvSpPr txBox="1"/>
          <p:nvPr>
            <p:ph idx="12" type="sldNum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6" name="Google Shape;256;p5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257" name="Google Shape;257;p52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8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54:notes"/>
          <p:cNvSpPr txBox="1"/>
          <p:nvPr>
            <p:ph idx="12" type="sldNum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0" name="Google Shape;280;p5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281" name="Google Shape;281;p54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8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p56:notes"/>
          <p:cNvSpPr txBox="1"/>
          <p:nvPr>
            <p:ph idx="12" type="sldNum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0" name="Google Shape;300;p5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01" name="Google Shape;301;p56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5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p58:notes"/>
          <p:cNvSpPr txBox="1"/>
          <p:nvPr>
            <p:ph idx="12" type="sldNum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7" name="Google Shape;307;p5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08" name="Google Shape;308;p58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2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Google Shape;313;p60:notes"/>
          <p:cNvSpPr txBox="1"/>
          <p:nvPr>
            <p:ph idx="12" type="sldNum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4" name="Google Shape;314;p6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15" name="Google Shape;315;p60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9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p62:notes"/>
          <p:cNvSpPr txBox="1"/>
          <p:nvPr>
            <p:ph idx="12" type="sldNum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1" name="Google Shape;321;p6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22" name="Google Shape;322;p62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5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p64:notes"/>
          <p:cNvSpPr txBox="1"/>
          <p:nvPr>
            <p:ph idx="12" type="sldNum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7" name="Google Shape;327;p6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28" name="Google Shape;328;p64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4572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9144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13716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18288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7" name="Google Shape;17;p2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ctr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Noto Sans Symbols"/>
              <a:buNone/>
              <a:defRPr b="0" i="0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ctr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Noto Sans Symbols"/>
              <a:buNone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ctr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ctr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ctr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ctr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ctr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ctr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8" name="Google Shape;18;p2"/>
          <p:cNvSpPr txBox="1"/>
          <p:nvPr>
            <p:ph idx="10" type="dt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9" name="Google Shape;19;p2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0" name="Google Shape;20;p2"/>
          <p:cNvSpPr txBox="1"/>
          <p:nvPr>
            <p:ph idx="12" type="sldNum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"/>
          <p:cNvSpPr txBox="1"/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4572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9144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13716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18288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3" name="Google Shape;23;p3"/>
          <p:cNvSpPr txBox="1"/>
          <p:nvPr>
            <p:ph idx="1" type="body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406400" lvl="0" marL="457200" marR="0" rtl="0" algn="l"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Noto Sans Symbols"/>
              <a:buChar char="➢"/>
              <a:defRPr b="0" i="0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Noto Sans Symbols"/>
              <a:buChar char="✓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o"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4" name="Google Shape;24;p3"/>
          <p:cNvSpPr txBox="1"/>
          <p:nvPr>
            <p:ph idx="10" type="dt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5" name="Google Shape;25;p3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6" name="Google Shape;26;p3"/>
          <p:cNvSpPr txBox="1"/>
          <p:nvPr>
            <p:ph idx="12" type="sldNum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4"/>
          <p:cNvSpPr txBox="1"/>
          <p:nvPr>
            <p:ph idx="10" type="dt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9" name="Google Shape;29;p4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0" name="Google Shape;30;p4"/>
          <p:cNvSpPr txBox="1"/>
          <p:nvPr>
            <p:ph idx="12" type="sldNum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5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4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4572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9144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13716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18288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3" name="Google Shape;33;p5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-228600" lvl="0" marL="4572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Noto Sans Symbols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Noto Sans Symbols"/>
              <a:buNone/>
              <a:defRPr b="0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spcBef>
                <a:spcPts val="28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spcBef>
                <a:spcPts val="28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spcBef>
                <a:spcPts val="28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spcBef>
                <a:spcPts val="28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spcBef>
                <a:spcPts val="28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spcBef>
                <a:spcPts val="28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4" name="Google Shape;34;p5"/>
          <p:cNvSpPr txBox="1"/>
          <p:nvPr>
            <p:ph idx="10" type="dt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5" name="Google Shape;35;p5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6" name="Google Shape;36;p5"/>
          <p:cNvSpPr txBox="1"/>
          <p:nvPr>
            <p:ph idx="12" type="sldNum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6"/>
          <p:cNvSpPr txBox="1"/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4572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9144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13716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18288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9" name="Google Shape;39;p6"/>
          <p:cNvSpPr txBox="1"/>
          <p:nvPr>
            <p:ph idx="1" type="body"/>
          </p:nvPr>
        </p:nvSpPr>
        <p:spPr>
          <a:xfrm>
            <a:off x="685800" y="1981200"/>
            <a:ext cx="38100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406400" lvl="0" marL="457200" marR="0" rtl="0" algn="l"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Noto Sans Symbols"/>
              <a:buChar char="➢"/>
              <a:defRPr b="0" i="0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Noto Sans Symbols"/>
              <a:buChar char="✓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o"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»"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»"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»"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»"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»"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0" name="Google Shape;40;p6"/>
          <p:cNvSpPr txBox="1"/>
          <p:nvPr>
            <p:ph idx="2" type="body"/>
          </p:nvPr>
        </p:nvSpPr>
        <p:spPr>
          <a:xfrm>
            <a:off x="4648200" y="1981200"/>
            <a:ext cx="38100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406400" lvl="0" marL="457200" marR="0" rtl="0" algn="l"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Noto Sans Symbols"/>
              <a:buChar char="➢"/>
              <a:defRPr b="0" i="0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Noto Sans Symbols"/>
              <a:buChar char="✓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o"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»"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»"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»"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»"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»"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1" name="Google Shape;41;p6"/>
          <p:cNvSpPr txBox="1"/>
          <p:nvPr>
            <p:ph idx="10" type="dt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2" name="Google Shape;42;p6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3" name="Google Shape;43;p6"/>
          <p:cNvSpPr txBox="1"/>
          <p:nvPr>
            <p:ph idx="12" type="sldNum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4572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9144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13716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18288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6" name="Google Shape;46;p7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-228600" lvl="0" marL="457200" marR="0" rtl="0" algn="l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  <a:defRPr b="1" i="0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Noto Sans Symbols"/>
              <a:buNone/>
              <a:defRPr b="1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Noto Sans Symbols"/>
              <a:buNone/>
              <a:defRPr b="1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b="1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1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1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1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1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1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7" name="Google Shape;47;p7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81000" lvl="0" marL="457200" marR="0" rtl="0" algn="l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55600" lvl="1" marL="9144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Noto Sans Symbols"/>
              <a:buChar char="➢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42900" lvl="2" marL="1371600" marR="0" rtl="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Noto Sans Symbols"/>
              <a:buChar char="✓"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30200" lvl="3" marL="1828800" marR="0" rtl="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o"/>
              <a:defRPr b="0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30200" lvl="4" marL="2286000" marR="0" rtl="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»"/>
              <a:defRPr b="0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30200" lvl="5" marL="2743200" marR="0" rtl="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»"/>
              <a:defRPr b="0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30200" lvl="6" marL="3200400" marR="0" rtl="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»"/>
              <a:defRPr b="0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30200" lvl="7" marL="3657600" marR="0" rtl="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»"/>
              <a:defRPr b="0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30200" lvl="8" marL="4114800" marR="0" rtl="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»"/>
              <a:defRPr b="0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8" name="Google Shape;48;p7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-228600" lvl="0" marL="457200" marR="0" rtl="0" algn="l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  <a:defRPr b="1" i="0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Noto Sans Symbols"/>
              <a:buNone/>
              <a:defRPr b="1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Noto Sans Symbols"/>
              <a:buNone/>
              <a:defRPr b="1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b="1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1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1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1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1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1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9" name="Google Shape;49;p7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81000" lvl="0" marL="457200" marR="0" rtl="0" algn="l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55600" lvl="1" marL="9144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Noto Sans Symbols"/>
              <a:buChar char="➢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42900" lvl="2" marL="1371600" marR="0" rtl="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Noto Sans Symbols"/>
              <a:buChar char="✓"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30200" lvl="3" marL="1828800" marR="0" rtl="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o"/>
              <a:defRPr b="0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30200" lvl="4" marL="2286000" marR="0" rtl="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»"/>
              <a:defRPr b="0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30200" lvl="5" marL="2743200" marR="0" rtl="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»"/>
              <a:defRPr b="0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30200" lvl="6" marL="3200400" marR="0" rtl="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»"/>
              <a:defRPr b="0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30200" lvl="7" marL="3657600" marR="0" rtl="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»"/>
              <a:defRPr b="0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30200" lvl="8" marL="4114800" marR="0" rtl="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»"/>
              <a:defRPr b="0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0" name="Google Shape;50;p7"/>
          <p:cNvSpPr txBox="1"/>
          <p:nvPr>
            <p:ph idx="10" type="dt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1" name="Google Shape;51;p7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2" name="Google Shape;52;p7"/>
          <p:cNvSpPr txBox="1"/>
          <p:nvPr>
            <p:ph idx="12" type="sldNum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8"/>
          <p:cNvSpPr txBox="1"/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4572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9144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13716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18288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5" name="Google Shape;55;p8"/>
          <p:cNvSpPr txBox="1"/>
          <p:nvPr>
            <p:ph idx="10" type="dt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6" name="Google Shape;56;p8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7" name="Google Shape;57;p8"/>
          <p:cNvSpPr txBox="1"/>
          <p:nvPr>
            <p:ph idx="12" type="sldNum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9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4572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9144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13716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18288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0" name="Google Shape;60;p9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oto Sans Symbols"/>
              <a:buChar char="➢"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Noto Sans Symbols"/>
              <a:buChar char="✓"/>
              <a:defRPr b="0" i="0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o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1" name="Google Shape;61;p9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marR="0" rtl="0" algn="l">
              <a:spcBef>
                <a:spcPts val="28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spcBef>
                <a:spcPts val="24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Noto Sans Symbols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spcBef>
                <a:spcPts val="2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Noto Sans Symbols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spcBef>
                <a:spcPts val="18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spcBef>
                <a:spcPts val="18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spcBef>
                <a:spcPts val="18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spcBef>
                <a:spcPts val="18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spcBef>
                <a:spcPts val="18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spcBef>
                <a:spcPts val="18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2" name="Google Shape;62;p9"/>
          <p:cNvSpPr txBox="1"/>
          <p:nvPr>
            <p:ph idx="10" type="dt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3" name="Google Shape;63;p9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4" name="Google Shape;64;p9"/>
          <p:cNvSpPr txBox="1"/>
          <p:nvPr>
            <p:ph idx="12" type="sldNum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0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4572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9144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13716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18288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7" name="Google Shape;67;p10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64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0" i="0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oto Sans Symbols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oto Sans Symbols"/>
              <a:buNone/>
              <a:defRPr b="0" i="0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8" name="Google Shape;68;p10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marR="0" rtl="0" algn="l">
              <a:spcBef>
                <a:spcPts val="28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spcBef>
                <a:spcPts val="24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Noto Sans Symbols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spcBef>
                <a:spcPts val="2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Noto Sans Symbols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spcBef>
                <a:spcPts val="18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spcBef>
                <a:spcPts val="18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spcBef>
                <a:spcPts val="18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spcBef>
                <a:spcPts val="18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spcBef>
                <a:spcPts val="18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spcBef>
                <a:spcPts val="18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9" name="Google Shape;69;p10"/>
          <p:cNvSpPr txBox="1"/>
          <p:nvPr>
            <p:ph idx="10" type="dt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0" name="Google Shape;70;p10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1" name="Google Shape;71;p10"/>
          <p:cNvSpPr txBox="1"/>
          <p:nvPr>
            <p:ph idx="12" type="sldNum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1"/>
          <p:cNvSpPr txBox="1"/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4572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9144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13716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18288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4" name="Google Shape;74;p11"/>
          <p:cNvSpPr txBox="1"/>
          <p:nvPr>
            <p:ph idx="1" type="body"/>
          </p:nvPr>
        </p:nvSpPr>
        <p:spPr>
          <a:xfrm rot="5400000">
            <a:off x="2514600" y="152400"/>
            <a:ext cx="4114800" cy="777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406400" lvl="0" marL="457200" marR="0" rtl="0" algn="l"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Noto Sans Symbols"/>
              <a:buChar char="➢"/>
              <a:defRPr b="0" i="0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Noto Sans Symbols"/>
              <a:buChar char="✓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o"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5" name="Google Shape;75;p11"/>
          <p:cNvSpPr txBox="1"/>
          <p:nvPr>
            <p:ph idx="10" type="dt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6" name="Google Shape;76;p11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7" name="Google Shape;77;p11"/>
          <p:cNvSpPr txBox="1"/>
          <p:nvPr>
            <p:ph idx="12" type="sldNum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2"/>
          <p:cNvSpPr txBox="1"/>
          <p:nvPr>
            <p:ph type="title"/>
          </p:nvPr>
        </p:nvSpPr>
        <p:spPr>
          <a:xfrm rot="5400000">
            <a:off x="4743450" y="2381250"/>
            <a:ext cx="5486400" cy="1943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4572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9144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13716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18288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0" name="Google Shape;80;p12"/>
          <p:cNvSpPr txBox="1"/>
          <p:nvPr>
            <p:ph idx="1" type="body"/>
          </p:nvPr>
        </p:nvSpPr>
        <p:spPr>
          <a:xfrm rot="5400000">
            <a:off x="781050" y="514350"/>
            <a:ext cx="5486400" cy="56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406400" lvl="0" marL="457200" marR="0" rtl="0" algn="l"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Noto Sans Symbols"/>
              <a:buChar char="➢"/>
              <a:defRPr b="0" i="0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Noto Sans Symbols"/>
              <a:buChar char="✓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o"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1" name="Google Shape;81;p12"/>
          <p:cNvSpPr txBox="1"/>
          <p:nvPr>
            <p:ph idx="10" type="dt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2" name="Google Shape;82;p12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3" name="Google Shape;83;p12"/>
          <p:cNvSpPr txBox="1"/>
          <p:nvPr>
            <p:ph idx="12" type="sldNum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accent2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/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4572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9144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13716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18288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" name="Google Shape;11;p1"/>
          <p:cNvSpPr txBox="1"/>
          <p:nvPr>
            <p:ph idx="1" type="body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406400" lvl="0" marL="457200" marR="0" rtl="0" algn="l"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Noto Sans Symbols"/>
              <a:buChar char="➢"/>
              <a:defRPr b="0" i="0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Noto Sans Symbols"/>
              <a:buChar char="✓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o"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" name="Google Shape;12;p1"/>
          <p:cNvSpPr txBox="1"/>
          <p:nvPr>
            <p:ph idx="10" type="dt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" name="Google Shape;13;p1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4" name="Google Shape;14;p1"/>
          <p:cNvSpPr txBox="1"/>
          <p:nvPr>
            <p:ph idx="12" type="sldNum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2.jp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3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3"/>
          <p:cNvSpPr txBox="1"/>
          <p:nvPr>
            <p:ph type="ctrTitle"/>
          </p:nvPr>
        </p:nvSpPr>
        <p:spPr>
          <a:xfrm>
            <a:off x="685800" y="22860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Building Sustainable Programs: </a:t>
            </a:r>
            <a:br>
              <a:rPr b="0" i="0" lang="en-US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From Myth to Reality</a:t>
            </a:r>
            <a:endParaRPr/>
          </a:p>
        </p:txBody>
      </p:sp>
      <p:sp>
        <p:nvSpPr>
          <p:cNvPr id="90" name="Google Shape;90;p13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en-US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Ronnie Detrich</a:t>
            </a:r>
            <a:endParaRPr/>
          </a:p>
          <a:p>
            <a:pPr indent="0" lvl="0" marL="0" marR="0" rtl="0" algn="ctr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en-US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Wing Institute</a:t>
            </a:r>
            <a:endParaRPr/>
          </a:p>
          <a:p>
            <a:pPr indent="0" lvl="0" marL="0" marR="0" rtl="0" algn="ctr"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4"/>
          <p:cNvSpPr txBox="1"/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Goals for Today</a:t>
            </a:r>
            <a:endParaRPr/>
          </a:p>
        </p:txBody>
      </p:sp>
      <p:sp>
        <p:nvSpPr>
          <p:cNvPr id="97" name="Google Shape;97;p14"/>
          <p:cNvSpPr txBox="1"/>
          <p:nvPr>
            <p:ph idx="1" type="body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</a:pPr>
            <a:r>
              <a:rPr b="0" i="0" lang="en-US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Why sustainability is important.</a:t>
            </a:r>
            <a:endParaRPr/>
          </a:p>
          <a:p>
            <a:pPr indent="-342900" lvl="0" marL="342900" marR="0" rtl="0" algn="l"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</a:pPr>
            <a:r>
              <a:rPr b="0" i="0" lang="en-US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What we know about sustainability in education.</a:t>
            </a:r>
            <a:endParaRPr/>
          </a:p>
          <a:p>
            <a:pPr indent="-342900" lvl="0" marL="342900" marR="0" rtl="0" algn="l"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</a:pPr>
            <a:r>
              <a:rPr b="0" i="0" lang="en-US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How do we make sustainable programs a reality.</a:t>
            </a:r>
            <a:endParaRPr/>
          </a:p>
          <a:p>
            <a:pPr indent="-342900" lvl="0" marL="342900" marR="0" rtl="0" algn="l"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</a:pPr>
            <a:r>
              <a:rPr b="0" i="0" lang="en-US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Evaluate PBS as a sustainable innovation.</a:t>
            </a:r>
            <a:endParaRPr/>
          </a:p>
          <a:p>
            <a:pPr indent="-342900" lvl="0" marL="342900" marR="0" rtl="0" algn="l"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</a:pPr>
            <a:r>
              <a:rPr b="0" i="0" lang="en-US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Consider threats to sustainability of PBS.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5"/>
          <p:cNvSpPr txBox="1"/>
          <p:nvPr>
            <p:ph type="title"/>
          </p:nvPr>
        </p:nvSpPr>
        <p:spPr>
          <a:xfrm>
            <a:off x="685800" y="609600"/>
            <a:ext cx="7772400" cy="76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Why Sustainability is Important</a:t>
            </a:r>
            <a:endParaRPr/>
          </a:p>
        </p:txBody>
      </p:sp>
      <p:sp>
        <p:nvSpPr>
          <p:cNvPr id="104" name="Google Shape;104;p15"/>
          <p:cNvSpPr txBox="1"/>
          <p:nvPr>
            <p:ph idx="1" type="body"/>
          </p:nvPr>
        </p:nvSpPr>
        <p:spPr>
          <a:xfrm>
            <a:off x="1143000" y="4419600"/>
            <a:ext cx="7239000" cy="1219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t/>
            </a:r>
            <a:endParaRPr b="1" i="1" sz="2800" u="none" cap="none" strike="noStrike">
              <a:solidFill>
                <a:srgbClr val="FFFF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t/>
            </a:r>
            <a:endParaRPr b="1" i="1" sz="2800" u="none" cap="none" strike="noStrike">
              <a:solidFill>
                <a:srgbClr val="FFFF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5" name="Google Shape;105;p15"/>
          <p:cNvSpPr/>
          <p:nvPr/>
        </p:nvSpPr>
        <p:spPr>
          <a:xfrm>
            <a:off x="1066800" y="1981200"/>
            <a:ext cx="7543800" cy="3467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2286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“The ultimate goal of the “evidence-based movement” is make better use of research findings in </a:t>
            </a:r>
            <a:r>
              <a:rPr b="0" i="0" lang="en-US" sz="28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typical service settings, to benefit consumers and society….</a:t>
            </a:r>
            <a:r>
              <a:rPr b="0" i="0" lang="en-US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”</a:t>
            </a:r>
            <a:r>
              <a:rPr b="0" i="0" lang="en-US" sz="2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               </a:t>
            </a:r>
            <a:endParaRPr/>
          </a:p>
          <a:p>
            <a:pPr indent="0" lvl="0" marL="228600" marR="0" rtl="0" algn="r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(Fixsen, 2008)</a:t>
            </a:r>
            <a:r>
              <a:rPr b="1" i="0" lang="en-US" sz="2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	</a:t>
            </a:r>
            <a:endParaRPr b="1" i="0" sz="1800" u="none" cap="none" strike="noStrike">
              <a:solidFill>
                <a:srgbClr val="001574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228600" marR="0" rtl="0" algn="l">
              <a:lnSpc>
                <a:spcPct val="130000"/>
              </a:lnSpc>
              <a:spcBef>
                <a:spcPts val="900"/>
              </a:spcBef>
              <a:spcAft>
                <a:spcPts val="0"/>
              </a:spcAft>
              <a:buNone/>
            </a:pPr>
            <a:r>
              <a:t/>
            </a:r>
            <a:endParaRPr b="1" i="0" sz="1800" u="none" cap="none" strike="noStrike">
              <a:solidFill>
                <a:srgbClr val="001574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16"/>
          <p:cNvSpPr txBox="1"/>
          <p:nvPr>
            <p:ph type="title"/>
          </p:nvPr>
        </p:nvSpPr>
        <p:spPr>
          <a:xfrm>
            <a:off x="685800" y="457200"/>
            <a:ext cx="7772400" cy="99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Why Sustainability is Important</a:t>
            </a:r>
            <a:endParaRPr/>
          </a:p>
        </p:txBody>
      </p:sp>
      <p:sp>
        <p:nvSpPr>
          <p:cNvPr id="112" name="Google Shape;112;p16"/>
          <p:cNvSpPr txBox="1"/>
          <p:nvPr>
            <p:ph idx="1" type="body"/>
          </p:nvPr>
        </p:nvSpPr>
        <p:spPr>
          <a:xfrm>
            <a:off x="762000" y="1295400"/>
            <a:ext cx="7772400" cy="426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en-US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“If the application of behavioral techniques does not produce </a:t>
            </a:r>
            <a:r>
              <a:rPr b="1" i="1" lang="en-US" sz="28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large enough effects for practical value</a:t>
            </a:r>
            <a:r>
              <a:rPr b="0" i="0" lang="en-US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, then the application has failed…Its practical importance, specifically its power in altering behavior enough to be </a:t>
            </a:r>
            <a:r>
              <a:rPr b="1" i="1" lang="en-US" sz="28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socially important</a:t>
            </a:r>
            <a:r>
              <a:rPr b="0" i="0" lang="en-US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, is the essential criterion.”</a:t>
            </a:r>
            <a:r>
              <a:rPr b="0" i="0" lang="en-US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 		</a:t>
            </a:r>
            <a:r>
              <a:rPr b="0" i="0" lang="en-US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		</a:t>
            </a:r>
            <a:endParaRPr/>
          </a:p>
          <a:p>
            <a:pPr indent="0" lvl="0" marL="0" marR="0" rtl="0" algn="r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en-US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				</a:t>
            </a:r>
            <a:r>
              <a:rPr b="0" i="0" lang="en-US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(Baer, Wolf, &amp; Risley, 1968)</a:t>
            </a:r>
            <a:endParaRPr/>
          </a:p>
          <a:p>
            <a:pPr indent="0" lvl="0" marL="0" marR="0" rtl="0" algn="l">
              <a:lnSpc>
                <a:spcPct val="130000"/>
              </a:lnSpc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30000"/>
              </a:lnSpc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30000"/>
              </a:lnSpc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50506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17"/>
          <p:cNvSpPr txBox="1"/>
          <p:nvPr>
            <p:ph type="title"/>
          </p:nvPr>
        </p:nvSpPr>
        <p:spPr>
          <a:xfrm>
            <a:off x="1219200" y="457200"/>
            <a:ext cx="7239000" cy="76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br>
              <a:rPr b="0" i="0" lang="en-US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What is “social importance?”</a:t>
            </a:r>
            <a:r>
              <a:rPr b="0" i="1" lang="en-US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br>
              <a:rPr b="0" i="0" lang="en-US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</a:br>
            <a:br>
              <a:rPr b="0" i="0" lang="en-US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</a:br>
            <a:endParaRPr b="0" i="0" sz="32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9" name="Google Shape;119;p17"/>
          <p:cNvSpPr txBox="1"/>
          <p:nvPr>
            <p:ph idx="1" type="body"/>
          </p:nvPr>
        </p:nvSpPr>
        <p:spPr>
          <a:xfrm>
            <a:off x="762000" y="1295400"/>
            <a:ext cx="7772400" cy="426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en-US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Dimensions of Social Validity (Wolf, 1978):</a:t>
            </a:r>
            <a:endParaRPr/>
          </a:p>
          <a:p>
            <a:pPr indent="0" lvl="0" marL="0" marR="0" rtl="0" algn="l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1" marL="977900" marR="0" rtl="0" algn="l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AutoNum type="arabicPeriod"/>
            </a:pPr>
            <a:r>
              <a:rPr b="0" i="0" lang="en-US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The social significance of the goals.</a:t>
            </a:r>
            <a:endParaRPr/>
          </a:p>
          <a:p>
            <a:pPr indent="-457200" lvl="1" marL="977900" marR="0" rtl="0" algn="l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AutoNum type="arabicPeriod"/>
            </a:pPr>
            <a:r>
              <a:rPr b="0" i="0" lang="en-US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The social appropriateness of the procedures.</a:t>
            </a:r>
            <a:endParaRPr/>
          </a:p>
          <a:p>
            <a:pPr indent="-457200" lvl="1" marL="977900" marR="0" rtl="0" algn="l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AutoNum type="arabicPeriod"/>
            </a:pPr>
            <a:r>
              <a:rPr b="0" i="0" lang="en-US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The social importance of the effects.</a:t>
            </a:r>
            <a:endParaRPr/>
          </a:p>
          <a:p>
            <a:pPr indent="127000" lvl="0" marL="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</a:pPr>
            <a:r>
              <a:t/>
            </a:r>
            <a:endParaRPr b="0" i="1" sz="2000" u="none" cap="none" strike="noStrike">
              <a:solidFill>
                <a:srgbClr val="FFFF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55600" lvl="1" marL="977900" marR="0" rtl="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Noto Sans Symbols"/>
              <a:buNone/>
            </a:pPr>
            <a:r>
              <a:t/>
            </a:r>
            <a:endParaRPr b="0" i="1" sz="1600" u="none" cap="none" strike="noStrike">
              <a:solidFill>
                <a:srgbClr val="FF8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20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18"/>
          <p:cNvSpPr txBox="1"/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Social Importance and Sustainability</a:t>
            </a:r>
            <a:endParaRPr/>
          </a:p>
        </p:txBody>
      </p:sp>
      <p:sp>
        <p:nvSpPr>
          <p:cNvPr id="126" name="Google Shape;126;p18"/>
          <p:cNvSpPr txBox="1"/>
          <p:nvPr>
            <p:ph idx="1" type="body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</a:pPr>
            <a:r>
              <a:rPr b="0" i="0" lang="en-US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Sustainability is a key component of the “social importance of the effects.”</a:t>
            </a:r>
            <a:endParaRPr b="0" i="0" sz="2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79400" lvl="0" marL="342900" marR="0" rtl="0" algn="l">
              <a:spcBef>
                <a:spcPts val="2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1" marL="742950" marR="0" rtl="0" algn="l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Noto Sans Symbols"/>
              <a:buChar char="➢"/>
            </a:pPr>
            <a:r>
              <a:rPr b="0" i="0" lang="en-US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Programs that do not sustain do not produce “socially important effects.”</a:t>
            </a:r>
            <a:endParaRPr b="0" i="0" sz="2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65100" lvl="0" marL="342900" marR="0" rtl="0" algn="l"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19"/>
          <p:cNvSpPr txBox="1"/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Defining Features of Sustainable Programs</a:t>
            </a:r>
            <a:endParaRPr/>
          </a:p>
        </p:txBody>
      </p:sp>
      <p:sp>
        <p:nvSpPr>
          <p:cNvPr id="133" name="Google Shape;133;p19"/>
          <p:cNvSpPr txBox="1"/>
          <p:nvPr>
            <p:ph idx="1" type="body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</a:pPr>
            <a:r>
              <a:rPr b="0" i="0" lang="en-US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Maintain over time.</a:t>
            </a:r>
            <a:endParaRPr/>
          </a:p>
          <a:p>
            <a:pPr indent="-342900" lvl="0" marL="342900" marR="0" rtl="0" algn="l"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</a:pPr>
            <a:r>
              <a:rPr b="0" i="0" lang="en-US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Maintain across generations of practitioners.</a:t>
            </a:r>
            <a:endParaRPr/>
          </a:p>
          <a:p>
            <a:pPr indent="-342900" lvl="0" marL="342900" marR="0" rtl="0" algn="l"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</a:pPr>
            <a:r>
              <a:rPr b="0" i="0" lang="en-US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Operate within existing financial and staffing resources.</a:t>
            </a:r>
            <a:endParaRPr/>
          </a:p>
          <a:p>
            <a:pPr indent="-342900" lvl="0" marL="342900" marR="0" rtl="0" algn="l"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</a:pPr>
            <a:r>
              <a:rPr b="0" i="0" lang="en-US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Practices become the way we do business.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20"/>
          <p:cNvSpPr txBox="1"/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What Do We Sustain with PBS?</a:t>
            </a:r>
            <a:endParaRPr/>
          </a:p>
        </p:txBody>
      </p:sp>
      <p:sp>
        <p:nvSpPr>
          <p:cNvPr id="140" name="Google Shape;140;p20"/>
          <p:cNvSpPr txBox="1"/>
          <p:nvPr>
            <p:ph idx="1" type="body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</a:pPr>
            <a:r>
              <a:rPr b="0" i="0" lang="en-US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It is important to be clear about what we are trying sustain.</a:t>
            </a:r>
            <a:endParaRPr/>
          </a:p>
          <a:p>
            <a:pPr indent="-342900" lvl="0" marL="342900" marR="0" rtl="0" algn="l"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</a:pPr>
            <a:r>
              <a:rPr b="0" i="0" lang="en-US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With PBS the critical feature is data based decision making.</a:t>
            </a:r>
            <a:endParaRPr/>
          </a:p>
          <a:p>
            <a:pPr indent="-285750" lvl="1" marL="742950" marR="0" rtl="0" algn="l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Noto Sans Symbols"/>
              <a:buChar char="➢"/>
            </a:pPr>
            <a:r>
              <a:rPr b="0" i="0" lang="en-US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Specific practices are not important.</a:t>
            </a:r>
            <a:endParaRPr/>
          </a:p>
          <a:p>
            <a:pPr indent="-285750" lvl="1" marL="742950" marR="0" rtl="0" algn="l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Noto Sans Symbols"/>
              <a:buChar char="➢"/>
            </a:pPr>
            <a:r>
              <a:rPr b="0" i="0" lang="en-US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It is important that practices are effective.</a:t>
            </a:r>
            <a:endParaRPr/>
          </a:p>
          <a:p>
            <a:pPr indent="-228600" lvl="2" marL="11430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Noto Sans Symbols"/>
              <a:buChar char="✓"/>
            </a:pPr>
            <a:r>
              <a:rPr b="0" i="0" lang="en-US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Can be and should be replaced when something more effective is developed.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21"/>
          <p:cNvSpPr txBox="1"/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Sustainability: What We Know</a:t>
            </a:r>
            <a:endParaRPr/>
          </a:p>
        </p:txBody>
      </p:sp>
      <p:sp>
        <p:nvSpPr>
          <p:cNvPr id="147" name="Google Shape;147;p21"/>
          <p:cNvSpPr txBox="1"/>
          <p:nvPr>
            <p:ph idx="1" type="body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</a:pPr>
            <a:r>
              <a:rPr b="0" i="0" lang="en-US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Average life span of an educational innovation is 18-48 months (Latham, 1988).</a:t>
            </a:r>
            <a:endParaRPr b="0" i="0" sz="2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1" marL="742950" marR="0" rtl="0" algn="l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Noto Sans Symbols"/>
              <a:buChar char="➢"/>
            </a:pPr>
            <a:r>
              <a:rPr b="0" i="0" lang="en-US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Why?</a:t>
            </a:r>
            <a:endParaRPr/>
          </a:p>
          <a:p>
            <a:pPr indent="-228600" lvl="2" marL="11430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Noto Sans Symbols"/>
              <a:buChar char="✓"/>
            </a:pPr>
            <a:r>
              <a:rPr b="0" i="0" lang="en-US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0" i="0" lang="en-US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Innovation more difficult than expected.</a:t>
            </a:r>
            <a:endParaRPr/>
          </a:p>
          <a:p>
            <a:pPr indent="-228600" lvl="2" marL="11430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Noto Sans Symbols"/>
              <a:buChar char="✓"/>
            </a:pPr>
            <a:r>
              <a:rPr b="0" i="0" lang="en-US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Causes too much change.</a:t>
            </a:r>
            <a:endParaRPr/>
          </a:p>
          <a:p>
            <a:pPr indent="-228600" lvl="2" marL="11430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Noto Sans Symbols"/>
              <a:buChar char="✓"/>
            </a:pPr>
            <a:r>
              <a:rPr b="0" i="0" lang="en-US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Takes too much time.</a:t>
            </a:r>
            <a:endParaRPr/>
          </a:p>
          <a:p>
            <a:pPr indent="-228600" lvl="2" marL="11430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Noto Sans Symbols"/>
              <a:buChar char="✓"/>
            </a:pPr>
            <a:r>
              <a:rPr b="0" i="0" lang="en-US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Supporters leave.</a:t>
            </a:r>
            <a:endParaRPr/>
          </a:p>
          <a:p>
            <a:pPr indent="-228600" lvl="2" marL="11430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Noto Sans Symbols"/>
              <a:buChar char="✓"/>
            </a:pPr>
            <a:r>
              <a:rPr b="0" i="0" lang="en-US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Personnel lack training.</a:t>
            </a:r>
            <a:endParaRPr/>
          </a:p>
          <a:p>
            <a:pPr indent="-228600" lvl="2" marL="11430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Noto Sans Symbols"/>
              <a:buChar char="✓"/>
            </a:pPr>
            <a:r>
              <a:rPr b="0" i="0" lang="en-US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External funds run out.</a:t>
            </a:r>
            <a:endParaRPr/>
          </a:p>
          <a:p>
            <a:pPr indent="-228600" lvl="2" marL="11430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Noto Sans Symbols"/>
              <a:buChar char="✓"/>
            </a:pPr>
            <a:r>
              <a:rPr b="0" i="0" lang="en-US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Inadequate supervision.</a:t>
            </a:r>
            <a:endParaRPr/>
          </a:p>
          <a:p>
            <a:pPr indent="-114300" lvl="2" marL="1143000" marR="0" rtl="0" algn="l">
              <a:lnSpc>
                <a:spcPct val="90000"/>
              </a:lnSpc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Noto Sans Symbols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28600" lvl="2" marL="1143000" marR="0" rtl="0" algn="l">
              <a:lnSpc>
                <a:spcPct val="90000"/>
              </a:lnSpc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Font typeface="Noto Sans Symbols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r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" name="Google Shape;153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533400"/>
            <a:ext cx="8915400" cy="5346700"/>
          </a:xfrm>
          <a:prstGeom prst="rect">
            <a:avLst/>
          </a:prstGeom>
          <a:noFill/>
          <a:ln>
            <a:noFill/>
          </a:ln>
        </p:spPr>
      </p:pic>
      <p:sp>
        <p:nvSpPr>
          <p:cNvPr id="154" name="Google Shape;154;p22"/>
          <p:cNvSpPr txBox="1"/>
          <p:nvPr/>
        </p:nvSpPr>
        <p:spPr>
          <a:xfrm>
            <a:off x="3733800" y="3581400"/>
            <a:ext cx="1600200" cy="4572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80% of initiatives ended within 2 years</a:t>
            </a:r>
            <a:endParaRPr/>
          </a:p>
        </p:txBody>
      </p:sp>
      <p:sp>
        <p:nvSpPr>
          <p:cNvPr id="155" name="Google Shape;155;p22"/>
          <p:cNvSpPr txBox="1"/>
          <p:nvPr/>
        </p:nvSpPr>
        <p:spPr>
          <a:xfrm>
            <a:off x="6248400" y="3886200"/>
            <a:ext cx="1600200" cy="4572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90% of initiatives ended within 4 years</a:t>
            </a:r>
            <a:endParaRPr/>
          </a:p>
        </p:txBody>
      </p:sp>
      <p:sp>
        <p:nvSpPr>
          <p:cNvPr id="156" name="Google Shape;156;p22"/>
          <p:cNvSpPr txBox="1"/>
          <p:nvPr/>
        </p:nvSpPr>
        <p:spPr>
          <a:xfrm>
            <a:off x="152400" y="6096000"/>
            <a:ext cx="1600200" cy="639763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Data from Center for Comprehensive School Reform</a:t>
            </a:r>
            <a:endParaRPr/>
          </a:p>
        </p:txBody>
      </p:sp>
      <p:sp>
        <p:nvSpPr>
          <p:cNvPr id="157" name="Google Shape;157;p22"/>
          <p:cNvSpPr txBox="1"/>
          <p:nvPr/>
        </p:nvSpPr>
        <p:spPr>
          <a:xfrm>
            <a:off x="1812925" y="733425"/>
            <a:ext cx="59944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What Happens to School Reform Initiatives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23"/>
          <p:cNvSpPr txBox="1"/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Sustainability: The Myth</a:t>
            </a:r>
            <a:endParaRPr/>
          </a:p>
        </p:txBody>
      </p:sp>
      <p:sp>
        <p:nvSpPr>
          <p:cNvPr id="164" name="Google Shape;164;p23"/>
          <p:cNvSpPr txBox="1"/>
          <p:nvPr>
            <p:ph idx="1" type="body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en-US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“It is at least a fair presumption that behavioral</a:t>
            </a:r>
            <a:endParaRPr/>
          </a:p>
          <a:p>
            <a:pPr indent="-342900" lvl="0" marL="342900" marR="0" rtl="0" algn="l"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en-US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applications, when effective, can sometimes</a:t>
            </a:r>
            <a:endParaRPr/>
          </a:p>
          <a:p>
            <a:pPr indent="-342900" lvl="0" marL="342900" marR="0" rtl="0" algn="l"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en-US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lead to social approval and adoption.”</a:t>
            </a:r>
            <a:endParaRPr b="0" i="0" sz="16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r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en-US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(Baer, Wolf, &amp; Risley, 1968)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24"/>
          <p:cNvSpPr txBox="1"/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Even Well Tested Programs Often Fail to Sustain</a:t>
            </a:r>
            <a:endParaRPr/>
          </a:p>
        </p:txBody>
      </p:sp>
      <p:sp>
        <p:nvSpPr>
          <p:cNvPr id="171" name="Google Shape;171;p24"/>
          <p:cNvSpPr txBox="1"/>
          <p:nvPr>
            <p:ph idx="1" type="body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</a:pPr>
            <a:r>
              <a:rPr b="0" i="0" lang="en-US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Elliott &amp; Mihalic (2004) review Blueprint Model Programs (violence prevention and drug prevention programs) replication in community settings.	</a:t>
            </a:r>
            <a:endParaRPr/>
          </a:p>
          <a:p>
            <a:pPr indent="-285750" lvl="1" marL="742950" marR="0" rtl="0" algn="l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Noto Sans Symbols"/>
              <a:buChar char="➢"/>
            </a:pPr>
            <a:r>
              <a:rPr b="0" i="0" lang="en-US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Programs reviewed across 5 dimensions</a:t>
            </a:r>
            <a:endParaRPr/>
          </a:p>
          <a:p>
            <a:pPr indent="-228600" lvl="2" marL="11430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Noto Sans Symbols"/>
              <a:buChar char="✓"/>
            </a:pPr>
            <a:r>
              <a:rPr b="0" i="0" lang="en-US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Site selection</a:t>
            </a:r>
            <a:endParaRPr/>
          </a:p>
          <a:p>
            <a:pPr indent="-228600" lvl="2" marL="11430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Noto Sans Symbols"/>
              <a:buChar char="✓"/>
            </a:pPr>
            <a:r>
              <a:rPr b="0" i="0" lang="en-US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Training</a:t>
            </a:r>
            <a:endParaRPr/>
          </a:p>
          <a:p>
            <a:pPr indent="-228600" lvl="2" marL="11430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Noto Sans Symbols"/>
              <a:buChar char="✓"/>
            </a:pPr>
            <a:r>
              <a:rPr b="0" i="0" lang="en-US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Technical assistance</a:t>
            </a:r>
            <a:endParaRPr/>
          </a:p>
          <a:p>
            <a:pPr indent="-228600" lvl="2" marL="11430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Noto Sans Symbols"/>
              <a:buChar char="✓"/>
            </a:pPr>
            <a:r>
              <a:rPr b="0" i="0" lang="en-US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Fidelity</a:t>
            </a:r>
            <a:endParaRPr/>
          </a:p>
          <a:p>
            <a:pPr indent="-228600" lvl="2" marL="11430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Noto Sans Symbols"/>
              <a:buChar char="✓"/>
            </a:pPr>
            <a:r>
              <a:rPr b="0" i="0" lang="en-US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Sustainability</a:t>
            </a:r>
            <a:endParaRPr/>
          </a:p>
          <a:p>
            <a:pPr indent="-158750" lvl="1" marL="74295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Noto Sans Symbols"/>
              <a:buNone/>
            </a:pPr>
            <a:r>
              <a:t/>
            </a:r>
            <a:endParaRPr b="0" i="0" sz="2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25"/>
          <p:cNvSpPr txBox="1"/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Keys to Sustainable Programs</a:t>
            </a:r>
            <a:endParaRPr/>
          </a:p>
        </p:txBody>
      </p:sp>
      <p:sp>
        <p:nvSpPr>
          <p:cNvPr id="178" name="Google Shape;178;p25"/>
          <p:cNvSpPr txBox="1"/>
          <p:nvPr>
            <p:ph idx="1" type="body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</a:pPr>
            <a:r>
              <a:rPr b="0" i="0" lang="en-US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Critical elements in site readiness</a:t>
            </a:r>
            <a:endParaRPr/>
          </a:p>
          <a:p>
            <a:pPr indent="-285750" lvl="1" marL="742950" marR="0" rtl="0" algn="l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Noto Sans Symbols"/>
              <a:buChar char="➢"/>
            </a:pPr>
            <a:r>
              <a:rPr b="0" i="0" lang="en-US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Well connected local champion</a:t>
            </a:r>
            <a:endParaRPr/>
          </a:p>
          <a:p>
            <a:pPr indent="-285750" lvl="1" marL="742950" marR="0" rtl="0" algn="l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Noto Sans Symbols"/>
              <a:buChar char="➢"/>
            </a:pPr>
            <a:r>
              <a:rPr b="0" i="0" lang="en-US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Strong administrative support</a:t>
            </a:r>
            <a:endParaRPr/>
          </a:p>
          <a:p>
            <a:pPr indent="-285750" lvl="1" marL="742950" marR="0" rtl="0" algn="l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Noto Sans Symbols"/>
              <a:buChar char="➢"/>
            </a:pPr>
            <a:r>
              <a:rPr b="0" i="0" lang="en-US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Formal organizational commitments</a:t>
            </a:r>
            <a:endParaRPr/>
          </a:p>
          <a:p>
            <a:pPr indent="-285750" lvl="1" marL="742950" marR="0" rtl="0" algn="l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Noto Sans Symbols"/>
              <a:buChar char="➢"/>
            </a:pPr>
            <a:r>
              <a:rPr b="0" i="0" lang="en-US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Formal organizational staffing stability</a:t>
            </a:r>
            <a:endParaRPr/>
          </a:p>
          <a:p>
            <a:pPr indent="-285750" lvl="1" marL="742950" marR="0" rtl="0" algn="l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Noto Sans Symbols"/>
              <a:buChar char="➢"/>
            </a:pPr>
            <a:r>
              <a:rPr b="0" i="0" lang="en-US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Up front commitment of necessary resources</a:t>
            </a:r>
            <a:endParaRPr/>
          </a:p>
          <a:p>
            <a:pPr indent="-285750" lvl="1" marL="742950" marR="0" rtl="0" algn="l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Noto Sans Symbols"/>
              <a:buChar char="➢"/>
            </a:pPr>
            <a:r>
              <a:rPr b="0" i="0" lang="en-US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Program credibility within the community</a:t>
            </a:r>
            <a:endParaRPr/>
          </a:p>
          <a:p>
            <a:pPr indent="-285750" lvl="1" marL="742950" marR="0" rtl="0" algn="l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Noto Sans Symbols"/>
              <a:buChar char="➢"/>
            </a:pPr>
            <a:r>
              <a:rPr b="0" i="0" lang="en-US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Program sustained by the existing operational budget.</a:t>
            </a:r>
            <a:endParaRPr/>
          </a:p>
        </p:txBody>
      </p:sp>
      <p:sp>
        <p:nvSpPr>
          <p:cNvPr id="179" name="Google Shape;179;p25"/>
          <p:cNvSpPr/>
          <p:nvPr/>
        </p:nvSpPr>
        <p:spPr>
          <a:xfrm>
            <a:off x="696913" y="2428875"/>
            <a:ext cx="5943600" cy="533400"/>
          </a:xfrm>
          <a:prstGeom prst="ellipse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0" name="Google Shape;180;p25"/>
          <p:cNvSpPr/>
          <p:nvPr/>
        </p:nvSpPr>
        <p:spPr>
          <a:xfrm>
            <a:off x="685800" y="4572000"/>
            <a:ext cx="6629400" cy="685800"/>
          </a:xfrm>
          <a:prstGeom prst="ellipse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1" name="Google Shape;181;p25"/>
          <p:cNvSpPr/>
          <p:nvPr/>
        </p:nvSpPr>
        <p:spPr>
          <a:xfrm>
            <a:off x="685800" y="4953000"/>
            <a:ext cx="7239000" cy="1143000"/>
          </a:xfrm>
          <a:prstGeom prst="ellipse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26"/>
          <p:cNvSpPr txBox="1"/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Keys to Sustainable Programs</a:t>
            </a:r>
            <a:endParaRPr/>
          </a:p>
        </p:txBody>
      </p:sp>
      <p:sp>
        <p:nvSpPr>
          <p:cNvPr id="188" name="Google Shape;188;p26"/>
          <p:cNvSpPr txBox="1"/>
          <p:nvPr>
            <p:ph idx="1" type="body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</a:pPr>
            <a:r>
              <a:rPr b="0" i="0" lang="en-US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Critical elements of training</a:t>
            </a:r>
            <a:endParaRPr/>
          </a:p>
          <a:p>
            <a:pPr indent="-285750" lvl="1" marL="742950" marR="0" rtl="0" algn="l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Noto Sans Symbols"/>
              <a:buChar char="➢"/>
            </a:pPr>
            <a:r>
              <a:rPr b="0" i="0" lang="en-US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Adhere to requirements for training, skills, and education.</a:t>
            </a:r>
            <a:endParaRPr/>
          </a:p>
          <a:p>
            <a:pPr indent="-285750" lvl="1" marL="742950" marR="0" rtl="0" algn="l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Noto Sans Symbols"/>
              <a:buChar char="➢"/>
            </a:pPr>
            <a:r>
              <a:rPr b="0" i="0" lang="en-US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Hire all staff before scheduling training.</a:t>
            </a:r>
            <a:endParaRPr/>
          </a:p>
          <a:p>
            <a:pPr indent="-285750" lvl="1" marL="742950" marR="0" rtl="0" algn="l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Noto Sans Symbols"/>
              <a:buChar char="➢"/>
            </a:pPr>
            <a:r>
              <a:rPr b="0" i="0" lang="en-US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Encourage administrators to attend training.</a:t>
            </a:r>
            <a:endParaRPr/>
          </a:p>
          <a:p>
            <a:pPr indent="-285750" lvl="1" marL="742950" marR="0" rtl="0" algn="l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Noto Sans Symbols"/>
              <a:buChar char="➢"/>
            </a:pPr>
            <a:r>
              <a:rPr b="0" i="0" lang="en-US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Plan and budget for staff turnover.</a:t>
            </a:r>
            <a:endParaRPr/>
          </a:p>
          <a:p>
            <a:pPr indent="-285750" lvl="1" marL="742950" marR="0" rtl="0" algn="l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Noto Sans Symbols"/>
              <a:buChar char="➢"/>
            </a:pPr>
            <a:r>
              <a:rPr b="0" i="0" lang="en-US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Implement program immediately after training.</a:t>
            </a:r>
            <a:endParaRPr/>
          </a:p>
        </p:txBody>
      </p:sp>
      <p:sp>
        <p:nvSpPr>
          <p:cNvPr id="189" name="Google Shape;189;p26"/>
          <p:cNvSpPr/>
          <p:nvPr/>
        </p:nvSpPr>
        <p:spPr>
          <a:xfrm>
            <a:off x="1219200" y="3200400"/>
            <a:ext cx="5943600" cy="609600"/>
          </a:xfrm>
          <a:prstGeom prst="ellipse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0" name="Google Shape;190;p26"/>
          <p:cNvSpPr/>
          <p:nvPr/>
        </p:nvSpPr>
        <p:spPr>
          <a:xfrm>
            <a:off x="1219200" y="4114800"/>
            <a:ext cx="5943600" cy="533400"/>
          </a:xfrm>
          <a:prstGeom prst="ellipse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27"/>
          <p:cNvSpPr txBox="1"/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Keys to Sustainable Programs</a:t>
            </a:r>
            <a:endParaRPr/>
          </a:p>
        </p:txBody>
      </p:sp>
      <p:sp>
        <p:nvSpPr>
          <p:cNvPr id="197" name="Google Shape;197;p27"/>
          <p:cNvSpPr txBox="1"/>
          <p:nvPr>
            <p:ph idx="1" type="body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</a:pPr>
            <a:r>
              <a:rPr b="0" i="0" lang="en-US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Critical elements of Technical Assistance</a:t>
            </a:r>
            <a:endParaRPr/>
          </a:p>
          <a:p>
            <a:pPr indent="-285750" lvl="1" marL="742950" marR="0" rtl="0" algn="l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Noto Sans Symbols"/>
              <a:buChar char="➢"/>
            </a:pPr>
            <a:r>
              <a:rPr b="0" i="0" lang="en-US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Proactive plan for technical assistance.</a:t>
            </a:r>
            <a:endParaRPr/>
          </a:p>
          <a:p>
            <a:pPr indent="-165100" lvl="0" marL="342900" marR="0" rtl="0" algn="l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</a:pPr>
            <a:r>
              <a:rPr b="0" i="0" lang="en-US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Critical elements of Fidelity</a:t>
            </a:r>
            <a:endParaRPr/>
          </a:p>
          <a:p>
            <a:pPr indent="-285750" lvl="1" marL="742950" marR="0" rtl="0" algn="l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Noto Sans Symbols"/>
              <a:buChar char="➢"/>
            </a:pPr>
            <a:r>
              <a:rPr b="0" i="0" lang="en-US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Monitor fidelity.</a:t>
            </a:r>
            <a:endParaRPr/>
          </a:p>
          <a:p>
            <a:pPr indent="-133350" lvl="1" marL="742950" marR="0" rtl="0" algn="l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Noto Sans Symbols"/>
              <a:buNone/>
            </a:pPr>
            <a:r>
              <a:t/>
            </a:r>
            <a:endParaRPr b="0" i="0" sz="2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</a:pPr>
            <a:r>
              <a:rPr b="0" i="0" lang="en-US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Critical elements of Sustainability</a:t>
            </a:r>
            <a:endParaRPr/>
          </a:p>
          <a:p>
            <a:pPr indent="-285750" lvl="1" marL="742950" marR="0" rtl="0" algn="l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Noto Sans Symbols"/>
              <a:buChar char="➢"/>
            </a:pPr>
            <a:r>
              <a:rPr b="0" i="0" lang="en-US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Function of how well other dimensions are implemented.</a:t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28"/>
          <p:cNvSpPr txBox="1"/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Building Sustainable Programs</a:t>
            </a:r>
            <a:endParaRPr/>
          </a:p>
        </p:txBody>
      </p:sp>
      <p:sp>
        <p:nvSpPr>
          <p:cNvPr id="204" name="Google Shape;204;p28"/>
          <p:cNvSpPr txBox="1"/>
          <p:nvPr>
            <p:ph idx="1" type="body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en-US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Optimally, sustainability should be a focus from</a:t>
            </a:r>
            <a:endParaRPr/>
          </a:p>
          <a:p>
            <a:pPr indent="-342900" lvl="0" marL="342900" marR="0" rtl="0" algn="l"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en-US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the day a project is implemented.  With most</a:t>
            </a:r>
            <a:endParaRPr/>
          </a:p>
          <a:p>
            <a:pPr indent="-342900" lvl="0" marL="342900" marR="0" rtl="0" algn="l"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en-US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projects, the pressure of just becoming</a:t>
            </a:r>
            <a:endParaRPr/>
          </a:p>
          <a:p>
            <a:pPr indent="-342900" lvl="0" marL="342900" marR="0" rtl="0" algn="l"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en-US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operational often postpones such a focus until</a:t>
            </a:r>
            <a:endParaRPr/>
          </a:p>
          <a:p>
            <a:pPr indent="-342900" lvl="0" marL="342900" marR="0" rtl="0" algn="l"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en-US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well into the 2nd year.</a:t>
            </a:r>
            <a:endParaRPr/>
          </a:p>
          <a:p>
            <a:pPr indent="-342900" lvl="0" marL="342900" marR="0" rtl="0" algn="r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en-US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(Alderman &amp; Taylor, 2003)</a:t>
            </a:r>
            <a:endParaRPr b="0" i="0" sz="2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29"/>
          <p:cNvSpPr txBox="1"/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Building Sustainable Programs</a:t>
            </a:r>
            <a:endParaRPr/>
          </a:p>
        </p:txBody>
      </p:sp>
      <p:sp>
        <p:nvSpPr>
          <p:cNvPr id="211" name="Google Shape;211;p29"/>
          <p:cNvSpPr txBox="1"/>
          <p:nvPr>
            <p:ph idx="1" type="body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</a:pPr>
            <a:r>
              <a:rPr b="0" i="0" lang="en-US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Evidence-based and effective practices often fail due to ineffective implementation strategies.</a:t>
            </a:r>
            <a:r>
              <a:rPr b="0" i="0" lang="en-US" sz="28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	      </a:t>
            </a:r>
            <a:endParaRPr/>
          </a:p>
          <a:p>
            <a:pPr indent="-285750" lvl="1" marL="742950" marR="0" rtl="0" algn="r">
              <a:spcBef>
                <a:spcPts val="360"/>
              </a:spcBef>
              <a:spcAft>
                <a:spcPts val="0"/>
              </a:spcAft>
              <a:buClr>
                <a:srgbClr val="FFFFFF"/>
              </a:buClr>
              <a:buFont typeface="Noto Sans Symbols"/>
              <a:buNone/>
            </a:pPr>
            <a:r>
              <a:rPr b="0" i="0" lang="en-US" sz="1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(Dean Fixsen, et al., 2005)</a:t>
            </a:r>
            <a:endParaRPr b="0" i="0" sz="24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42900" lvl="0" marL="342900" marR="0" rtl="0" algn="l"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42900" lvl="0" marL="342900" marR="0" rtl="0" algn="l">
              <a:spcBef>
                <a:spcPts val="560"/>
              </a:spcBef>
              <a:spcAft>
                <a:spcPts val="0"/>
              </a:spcAft>
              <a:buClr>
                <a:srgbClr val="FFFFFF"/>
              </a:buClr>
              <a:buFont typeface="Times New Roman"/>
              <a:buNone/>
            </a:pPr>
            <a:r>
              <a:rPr b="0" i="0" lang="en-US" sz="2800" u="none" cap="none" strike="noStrike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	 </a:t>
            </a:r>
            <a:endParaRPr b="0" i="0" sz="1900" u="none" cap="none" strike="noStrik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165100" lvl="0" marL="342900" marR="0" rtl="0" algn="l"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30"/>
          <p:cNvSpPr txBox="1"/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Building Sustainable Programs</a:t>
            </a:r>
            <a:endParaRPr/>
          </a:p>
        </p:txBody>
      </p:sp>
      <p:sp>
        <p:nvSpPr>
          <p:cNvPr id="218" name="Google Shape;218;p30"/>
          <p:cNvSpPr txBox="1"/>
          <p:nvPr>
            <p:ph idx="1" type="body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</a:pPr>
            <a:r>
              <a:rPr b="0" i="0" lang="en-US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Diffusion of innovation is a social process, even more than a technical matter.</a:t>
            </a:r>
            <a:endParaRPr/>
          </a:p>
          <a:p>
            <a:pPr indent="-342900" lvl="0" marL="342900" marR="0" rtl="0" algn="l"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</a:pPr>
            <a:r>
              <a:rPr b="0" i="0" lang="en-US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The adoption rate of innovation is a function of its compatibility with the values, beliefs, and past experiences of the individuals in the social system. </a:t>
            </a:r>
            <a:endParaRPr/>
          </a:p>
          <a:p>
            <a:pPr indent="-228600" lvl="3" marL="1600200" marR="0" rtl="0" algn="r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en-US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(Rogers, 2003)</a:t>
            </a:r>
            <a:endParaRPr/>
          </a:p>
          <a:p>
            <a:pPr indent="-165100" lvl="0" marL="342900" marR="0" rtl="0" algn="l"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31"/>
          <p:cNvSpPr txBox="1"/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A History Lesson</a:t>
            </a:r>
            <a:endParaRPr/>
          </a:p>
        </p:txBody>
      </p:sp>
      <p:sp>
        <p:nvSpPr>
          <p:cNvPr id="225" name="Google Shape;225;p31"/>
          <p:cNvSpPr txBox="1"/>
          <p:nvPr>
            <p:ph idx="1" type="body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</a:pPr>
            <a:r>
              <a:rPr b="0" i="0" lang="en-US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In 1601, James Lancaster of British Royal Navy first experimentally demonstrated that a daily dose of fruit prevented scurvy.</a:t>
            </a:r>
            <a:endParaRPr/>
          </a:p>
          <a:p>
            <a:pPr indent="-285750" lvl="1" marL="74295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Noto Sans Symbols"/>
              <a:buChar char="➢"/>
            </a:pPr>
            <a:r>
              <a:rPr b="0" i="0" lang="en-US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Had no impact on practices of Navy.</a:t>
            </a:r>
            <a:endParaRPr/>
          </a:p>
          <a:p>
            <a:pPr indent="-342900" lvl="0" marL="342900" marR="0" rtl="0" algn="l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</a:pPr>
            <a:r>
              <a:rPr b="0" i="0" lang="en-US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1747, James Lind again demonstrated effects of fruit in preventing scurvy.</a:t>
            </a:r>
            <a:endParaRPr/>
          </a:p>
          <a:p>
            <a:pPr indent="-285750" lvl="1" marL="74295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Noto Sans Symbols"/>
              <a:buChar char="➢"/>
            </a:pPr>
            <a:r>
              <a:rPr b="0" i="0" lang="en-US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Had no impact on practices of Navy.</a:t>
            </a:r>
            <a:endParaRPr/>
          </a:p>
          <a:p>
            <a:pPr indent="-342900" lvl="0" marL="342900" marR="0" rtl="0" algn="l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</a:pPr>
            <a:r>
              <a:rPr b="0" i="0" lang="en-US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1795 British Royal Navy provided fruit on all ships.  Scurvy eliminated.</a:t>
            </a:r>
            <a:endParaRPr/>
          </a:p>
          <a:p>
            <a:pPr indent="-342900" lvl="0" marL="342900" marR="0" rtl="0" algn="l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</a:pPr>
            <a:r>
              <a:rPr b="0" i="0" lang="en-US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1865 British Board of Trade adopted policy and wiped out scurvy in the merchant marine. </a:t>
            </a:r>
            <a:endParaRPr/>
          </a:p>
          <a:p>
            <a:pPr indent="-190500" lvl="0" marL="342900" marR="0" rtl="0" algn="l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32"/>
          <p:cNvSpPr txBox="1"/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Effective Implementation: The Path to Sustainability</a:t>
            </a:r>
            <a:endParaRPr/>
          </a:p>
        </p:txBody>
      </p:sp>
      <p:sp>
        <p:nvSpPr>
          <p:cNvPr id="232" name="Google Shape;232;p32"/>
          <p:cNvSpPr txBox="1"/>
          <p:nvPr>
            <p:ph idx="1" type="body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</a:pPr>
            <a:r>
              <a:rPr b="0" i="0" lang="en-US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Implementation and sustainability requires systems change.</a:t>
            </a:r>
            <a:endParaRPr/>
          </a:p>
          <a:p>
            <a:pPr indent="-285750" lvl="1" marL="742950" marR="0" rtl="0" algn="l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Noto Sans Symbols"/>
              <a:buChar char="➢"/>
            </a:pPr>
            <a:r>
              <a:rPr b="0" i="0" lang="en-US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All elements of a system must be involved in the change.</a:t>
            </a:r>
            <a:endParaRPr/>
          </a:p>
          <a:p>
            <a:pPr indent="-285750" lvl="1" marL="742950" marR="0" rtl="0" algn="l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Font typeface="Noto Sans Symbols"/>
              <a:buNone/>
            </a:pPr>
            <a:r>
              <a:t/>
            </a:r>
            <a:endParaRPr b="0" i="0" sz="2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33"/>
          <p:cNvSpPr txBox="1"/>
          <p:nvPr>
            <p:ph type="title"/>
          </p:nvPr>
        </p:nvSpPr>
        <p:spPr>
          <a:xfrm>
            <a:off x="1447800" y="274638"/>
            <a:ext cx="6400800" cy="102076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Effective Implementation: The Path to Sustainability</a:t>
            </a:r>
            <a:endParaRPr/>
          </a:p>
        </p:txBody>
      </p:sp>
      <p:sp>
        <p:nvSpPr>
          <p:cNvPr id="239" name="Google Shape;239;p33"/>
          <p:cNvSpPr txBox="1"/>
          <p:nvPr>
            <p:ph idx="1" type="body"/>
          </p:nvPr>
        </p:nvSpPr>
        <p:spPr>
          <a:xfrm>
            <a:off x="685800" y="1676400"/>
            <a:ext cx="7772400" cy="441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</a:pPr>
            <a:r>
              <a:rPr b="0" i="0" lang="en-US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Innovative practices do not fare well in old organizational structures and systems.</a:t>
            </a:r>
            <a:endParaRPr/>
          </a:p>
          <a:p>
            <a:pPr indent="-342900" lvl="0" marL="342900" marR="0" rtl="0" algn="l"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</a:pPr>
            <a:r>
              <a:rPr b="0" i="0" lang="en-US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Organizational and system changes are essential to successful implementation.</a:t>
            </a:r>
            <a:endParaRPr b="0" i="0" sz="32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1" marL="742950" marR="0" rtl="0" algn="l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Noto Sans Symbols"/>
              <a:buChar char="➢"/>
            </a:pPr>
            <a:r>
              <a:rPr b="0" i="0" lang="en-US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Expect it.</a:t>
            </a:r>
            <a:endParaRPr/>
          </a:p>
          <a:p>
            <a:pPr indent="-285750" lvl="1" marL="742950" marR="0" rtl="0" algn="l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Noto Sans Symbols"/>
              <a:buChar char="➢"/>
            </a:pPr>
            <a:r>
              <a:rPr b="0" i="0" lang="en-US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Plan for it.</a:t>
            </a:r>
            <a:endParaRPr b="0" i="0" sz="2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4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34"/>
          <p:cNvSpPr txBox="1"/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Effective Implementation: The Path to Sustainability</a:t>
            </a:r>
            <a:endParaRPr/>
          </a:p>
        </p:txBody>
      </p:sp>
      <p:sp>
        <p:nvSpPr>
          <p:cNvPr id="246" name="Google Shape;246;p34"/>
          <p:cNvSpPr txBox="1"/>
          <p:nvPr>
            <p:ph idx="1" type="body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/>
              <a:buChar char="•"/>
            </a:pPr>
            <a:r>
              <a:rPr b="0" i="0" lang="en-US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Effective support for a new way of work for teachers/ staff.</a:t>
            </a:r>
            <a:r>
              <a:rPr b="1" i="0" lang="en-US" sz="3600" u="none" cap="none" strike="noStrike">
                <a:solidFill>
                  <a:srgbClr val="001574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/>
          </a:p>
          <a:p>
            <a:pPr indent="-285750" lvl="1" marL="74295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Noto Sans Symbols"/>
              <a:buChar char="➢"/>
            </a:pPr>
            <a:r>
              <a:rPr b="0" i="0" lang="en-US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Facilitative administration.</a:t>
            </a:r>
            <a:endParaRPr/>
          </a:p>
          <a:p>
            <a:pPr indent="-285750" lvl="1" marL="74295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Noto Sans Symbols"/>
              <a:buChar char="➢"/>
            </a:pPr>
            <a:r>
              <a:rPr b="0" i="0" lang="en-US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Decision support data systems.</a:t>
            </a:r>
            <a:endParaRPr/>
          </a:p>
          <a:p>
            <a:pPr indent="-285750" lvl="1" marL="74295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Noto Sans Symbols"/>
              <a:buChar char="➢"/>
            </a:pPr>
            <a:r>
              <a:rPr b="0" i="0" lang="en-US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Systems interventions/alignment.</a:t>
            </a:r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35"/>
          <p:cNvSpPr txBox="1"/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Effective Implementation: The Path to Sustainability</a:t>
            </a:r>
            <a:endParaRPr/>
          </a:p>
        </p:txBody>
      </p:sp>
      <p:sp>
        <p:nvSpPr>
          <p:cNvPr id="253" name="Google Shape;253;p35"/>
          <p:cNvSpPr txBox="1"/>
          <p:nvPr>
            <p:ph idx="1" type="body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</a:pPr>
            <a:r>
              <a:rPr b="0" i="0" lang="en-US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Change the behavior of adult education professionals. </a:t>
            </a:r>
            <a:endParaRPr/>
          </a:p>
          <a:p>
            <a:pPr indent="-285750" lvl="1" marL="742950" marR="0" rtl="0" algn="l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Noto Sans Symbols"/>
              <a:buChar char="➢"/>
            </a:pPr>
            <a:r>
              <a:rPr b="0" i="0" lang="en-US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“Systems don’t change, people do” (Jim Wotring).</a:t>
            </a:r>
            <a:endParaRPr/>
          </a:p>
          <a:p>
            <a:pPr indent="-285750" lvl="1" marL="742950" marR="0" rtl="0" algn="l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Noto Sans Symbols"/>
              <a:buChar char="➢"/>
            </a:pPr>
            <a:r>
              <a:rPr b="0" i="0" lang="en-US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Change organizational structures, cultures, and climates.</a:t>
            </a:r>
            <a:endParaRPr/>
          </a:p>
          <a:p>
            <a:pPr indent="-285750" lvl="1" marL="742950" marR="0" rtl="0" algn="l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Noto Sans Symbols"/>
              <a:buChar char="➢"/>
            </a:pPr>
            <a:r>
              <a:rPr b="0" i="0" lang="en-US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Change the thinking of system directors and policy makers.</a:t>
            </a:r>
            <a:endParaRPr/>
          </a:p>
          <a:p>
            <a:pPr indent="-165100" lvl="0" marL="342900" marR="0" rtl="0" algn="l"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8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59" name="Google Shape;259;p36"/>
          <p:cNvCxnSpPr/>
          <p:nvPr/>
        </p:nvCxnSpPr>
        <p:spPr>
          <a:xfrm>
            <a:off x="5029200" y="1371600"/>
            <a:ext cx="0" cy="3505200"/>
          </a:xfrm>
          <a:prstGeom prst="straightConnector1">
            <a:avLst/>
          </a:prstGeom>
          <a:noFill/>
          <a:ln cap="flat" cmpd="sng" w="38100">
            <a:solidFill>
              <a:srgbClr val="00FF00"/>
            </a:solidFill>
            <a:prstDash val="solid"/>
            <a:round/>
            <a:headEnd len="sm" w="sm" type="none"/>
            <a:tailEnd len="med" w="med" type="triangle"/>
          </a:ln>
        </p:spPr>
      </p:cxnSp>
      <p:grpSp>
        <p:nvGrpSpPr>
          <p:cNvPr id="260" name="Google Shape;260;p36"/>
          <p:cNvGrpSpPr/>
          <p:nvPr/>
        </p:nvGrpSpPr>
        <p:grpSpPr>
          <a:xfrm>
            <a:off x="4114800" y="3124200"/>
            <a:ext cx="1828800" cy="457200"/>
            <a:chOff x="2592" y="1968"/>
            <a:chExt cx="1152" cy="288"/>
          </a:xfrm>
        </p:grpSpPr>
        <p:sp>
          <p:nvSpPr>
            <p:cNvPr id="261" name="Google Shape;261;p36"/>
            <p:cNvSpPr/>
            <p:nvPr/>
          </p:nvSpPr>
          <p:spPr>
            <a:xfrm>
              <a:off x="2592" y="1968"/>
              <a:ext cx="1152" cy="288"/>
            </a:xfrm>
            <a:prstGeom prst="rect">
              <a:avLst/>
            </a:prstGeom>
            <a:solidFill>
              <a:srgbClr val="0000FF"/>
            </a:solidFill>
            <a:ln cap="flat" cmpd="dbl" w="38100">
              <a:solidFill>
                <a:srgbClr val="008000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2" name="Google Shape;262;p36"/>
            <p:cNvSpPr/>
            <p:nvPr/>
          </p:nvSpPr>
          <p:spPr>
            <a:xfrm>
              <a:off x="2637" y="2013"/>
              <a:ext cx="1092" cy="23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Full Operation</a:t>
              </a:r>
              <a:endParaRPr/>
            </a:p>
          </p:txBody>
        </p:sp>
      </p:grpSp>
      <p:grpSp>
        <p:nvGrpSpPr>
          <p:cNvPr id="263" name="Google Shape;263;p36"/>
          <p:cNvGrpSpPr/>
          <p:nvPr/>
        </p:nvGrpSpPr>
        <p:grpSpPr>
          <a:xfrm>
            <a:off x="3733800" y="1676400"/>
            <a:ext cx="2514600" cy="457200"/>
            <a:chOff x="2688" y="1008"/>
            <a:chExt cx="1584" cy="288"/>
          </a:xfrm>
        </p:grpSpPr>
        <p:sp>
          <p:nvSpPr>
            <p:cNvPr id="264" name="Google Shape;264;p36"/>
            <p:cNvSpPr/>
            <p:nvPr/>
          </p:nvSpPr>
          <p:spPr>
            <a:xfrm>
              <a:off x="2688" y="1008"/>
              <a:ext cx="1584" cy="288"/>
            </a:xfrm>
            <a:prstGeom prst="rect">
              <a:avLst/>
            </a:prstGeom>
            <a:solidFill>
              <a:srgbClr val="0000FF"/>
            </a:solidFill>
            <a:ln cap="flat" cmpd="dbl" w="38100">
              <a:solidFill>
                <a:srgbClr val="FF0000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5" name="Google Shape;265;p36"/>
            <p:cNvSpPr/>
            <p:nvPr/>
          </p:nvSpPr>
          <p:spPr>
            <a:xfrm>
              <a:off x="2750" y="1059"/>
              <a:ext cx="1508" cy="23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Program Installation</a:t>
              </a:r>
              <a:endParaRPr/>
            </a:p>
          </p:txBody>
        </p:sp>
      </p:grpSp>
      <p:grpSp>
        <p:nvGrpSpPr>
          <p:cNvPr id="266" name="Google Shape;266;p36"/>
          <p:cNvGrpSpPr/>
          <p:nvPr/>
        </p:nvGrpSpPr>
        <p:grpSpPr>
          <a:xfrm>
            <a:off x="3733800" y="2362200"/>
            <a:ext cx="2533650" cy="457200"/>
            <a:chOff x="2256" y="1392"/>
            <a:chExt cx="1596" cy="288"/>
          </a:xfrm>
        </p:grpSpPr>
        <p:sp>
          <p:nvSpPr>
            <p:cNvPr id="267" name="Google Shape;267;p36"/>
            <p:cNvSpPr/>
            <p:nvPr/>
          </p:nvSpPr>
          <p:spPr>
            <a:xfrm>
              <a:off x="2258" y="1392"/>
              <a:ext cx="1582" cy="288"/>
            </a:xfrm>
            <a:prstGeom prst="rect">
              <a:avLst/>
            </a:prstGeom>
            <a:solidFill>
              <a:srgbClr val="0000FF"/>
            </a:solidFill>
            <a:ln cap="flat" cmpd="dbl" w="38100">
              <a:solidFill>
                <a:srgbClr val="FFFF00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8" name="Google Shape;268;p36"/>
            <p:cNvSpPr/>
            <p:nvPr/>
          </p:nvSpPr>
          <p:spPr>
            <a:xfrm>
              <a:off x="2256" y="1435"/>
              <a:ext cx="1596" cy="23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Initial Implementation</a:t>
              </a:r>
              <a:endParaRPr/>
            </a:p>
          </p:txBody>
        </p:sp>
      </p:grpSp>
      <p:grpSp>
        <p:nvGrpSpPr>
          <p:cNvPr id="269" name="Google Shape;269;p36"/>
          <p:cNvGrpSpPr/>
          <p:nvPr/>
        </p:nvGrpSpPr>
        <p:grpSpPr>
          <a:xfrm>
            <a:off x="3657600" y="990600"/>
            <a:ext cx="2743200" cy="381000"/>
            <a:chOff x="2688" y="624"/>
            <a:chExt cx="1728" cy="240"/>
          </a:xfrm>
        </p:grpSpPr>
        <p:sp>
          <p:nvSpPr>
            <p:cNvPr id="270" name="Google Shape;270;p36"/>
            <p:cNvSpPr/>
            <p:nvPr/>
          </p:nvSpPr>
          <p:spPr>
            <a:xfrm>
              <a:off x="2688" y="624"/>
              <a:ext cx="1728" cy="240"/>
            </a:xfrm>
            <a:prstGeom prst="rect">
              <a:avLst/>
            </a:prstGeom>
            <a:solidFill>
              <a:srgbClr val="0000FF"/>
            </a:solidFill>
            <a:ln cap="flat" cmpd="dbl" w="38100">
              <a:solidFill>
                <a:srgbClr val="FFCC99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1" name="Google Shape;271;p36"/>
            <p:cNvSpPr/>
            <p:nvPr/>
          </p:nvSpPr>
          <p:spPr>
            <a:xfrm>
              <a:off x="2688" y="624"/>
              <a:ext cx="1724" cy="23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Adoption &amp; Exploration</a:t>
              </a:r>
              <a:endParaRPr/>
            </a:p>
          </p:txBody>
        </p:sp>
      </p:grpSp>
      <p:grpSp>
        <p:nvGrpSpPr>
          <p:cNvPr id="272" name="Google Shape;272;p36"/>
          <p:cNvGrpSpPr/>
          <p:nvPr/>
        </p:nvGrpSpPr>
        <p:grpSpPr>
          <a:xfrm>
            <a:off x="3733800" y="3886200"/>
            <a:ext cx="2590800" cy="457200"/>
            <a:chOff x="2736" y="2448"/>
            <a:chExt cx="1632" cy="288"/>
          </a:xfrm>
        </p:grpSpPr>
        <p:sp>
          <p:nvSpPr>
            <p:cNvPr id="273" name="Google Shape;273;p36"/>
            <p:cNvSpPr/>
            <p:nvPr/>
          </p:nvSpPr>
          <p:spPr>
            <a:xfrm>
              <a:off x="2736" y="2448"/>
              <a:ext cx="1632" cy="288"/>
            </a:xfrm>
            <a:prstGeom prst="rect">
              <a:avLst/>
            </a:prstGeom>
            <a:solidFill>
              <a:srgbClr val="0000FF"/>
            </a:solidFill>
            <a:ln cap="flat" cmpd="dbl" w="38100">
              <a:solidFill>
                <a:srgbClr val="FF8000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4" name="Google Shape;274;p36"/>
            <p:cNvSpPr/>
            <p:nvPr/>
          </p:nvSpPr>
          <p:spPr>
            <a:xfrm>
              <a:off x="2763" y="2493"/>
              <a:ext cx="1580" cy="23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Long Term Operation</a:t>
              </a:r>
              <a:endParaRPr/>
            </a:p>
          </p:txBody>
        </p:sp>
      </p:grpSp>
      <p:sp>
        <p:nvSpPr>
          <p:cNvPr id="275" name="Google Shape;275;p36"/>
          <p:cNvSpPr/>
          <p:nvPr/>
        </p:nvSpPr>
        <p:spPr>
          <a:xfrm>
            <a:off x="3505200" y="5105400"/>
            <a:ext cx="3048000" cy="8953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Desired Outcome</a:t>
            </a:r>
            <a:endParaRPr/>
          </a:p>
          <a:p>
            <a:pPr indent="0" lvl="0" marL="0" marR="0" rtl="0" algn="ctr">
              <a:spcBef>
                <a:spcPts val="48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Sustainability</a:t>
            </a:r>
            <a:endParaRPr sz="24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76" name="Google Shape;276;p36"/>
          <p:cNvSpPr txBox="1"/>
          <p:nvPr>
            <p:ph type="title"/>
          </p:nvPr>
        </p:nvSpPr>
        <p:spPr>
          <a:xfrm>
            <a:off x="0" y="2209800"/>
            <a:ext cx="3276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200" u="none" cap="none" strike="noStrike">
                <a:solidFill>
                  <a:srgbClr val="FF8000"/>
                </a:solidFill>
                <a:latin typeface="Arial"/>
                <a:ea typeface="Arial"/>
                <a:cs typeface="Arial"/>
                <a:sym typeface="Arial"/>
              </a:rPr>
              <a:t>Phases Of Implementation</a:t>
            </a:r>
            <a:endParaRPr/>
          </a:p>
        </p:txBody>
      </p:sp>
      <p:sp>
        <p:nvSpPr>
          <p:cNvPr id="277" name="Google Shape;277;p36"/>
          <p:cNvSpPr/>
          <p:nvPr/>
        </p:nvSpPr>
        <p:spPr>
          <a:xfrm>
            <a:off x="838200" y="3581400"/>
            <a:ext cx="1657350" cy="1187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FFFF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Over Time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FFFF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and Over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FFFF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Generations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2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3" name="Google Shape;283;p37"/>
          <p:cNvGrpSpPr/>
          <p:nvPr/>
        </p:nvGrpSpPr>
        <p:grpSpPr>
          <a:xfrm>
            <a:off x="4343400" y="914400"/>
            <a:ext cx="1301750" cy="4648200"/>
            <a:chOff x="2688" y="720"/>
            <a:chExt cx="820" cy="2928"/>
          </a:xfrm>
        </p:grpSpPr>
        <p:cxnSp>
          <p:nvCxnSpPr>
            <p:cNvPr id="284" name="Google Shape;284;p37"/>
            <p:cNvCxnSpPr/>
            <p:nvPr/>
          </p:nvCxnSpPr>
          <p:spPr>
            <a:xfrm>
              <a:off x="3120" y="1008"/>
              <a:ext cx="0" cy="2640"/>
            </a:xfrm>
            <a:prstGeom prst="straightConnector1">
              <a:avLst/>
            </a:prstGeom>
            <a:noFill/>
            <a:ln cap="flat" cmpd="sng" w="38100">
              <a:solidFill>
                <a:srgbClr val="00FF00"/>
              </a:solidFill>
              <a:prstDash val="solid"/>
              <a:round/>
              <a:headEnd len="sm" w="sm" type="none"/>
              <a:tailEnd len="med" w="med" type="triangle"/>
            </a:ln>
          </p:spPr>
        </p:cxnSp>
        <p:sp>
          <p:nvSpPr>
            <p:cNvPr id="285" name="Google Shape;285;p37"/>
            <p:cNvSpPr/>
            <p:nvPr/>
          </p:nvSpPr>
          <p:spPr>
            <a:xfrm>
              <a:off x="2834" y="1298"/>
              <a:ext cx="576" cy="288"/>
            </a:xfrm>
            <a:prstGeom prst="rect">
              <a:avLst/>
            </a:prstGeom>
            <a:solidFill>
              <a:srgbClr val="0000FF"/>
            </a:solidFill>
            <a:ln cap="flat" cmpd="dbl" w="38100">
              <a:solidFill>
                <a:srgbClr val="FFFF00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6" name="Google Shape;286;p37"/>
            <p:cNvSpPr/>
            <p:nvPr/>
          </p:nvSpPr>
          <p:spPr>
            <a:xfrm>
              <a:off x="2688" y="3072"/>
              <a:ext cx="816" cy="288"/>
            </a:xfrm>
            <a:prstGeom prst="rect">
              <a:avLst/>
            </a:prstGeom>
            <a:solidFill>
              <a:srgbClr val="0000FF"/>
            </a:solidFill>
            <a:ln cap="flat" cmpd="dbl" w="38100">
              <a:solidFill>
                <a:srgbClr val="800000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7" name="Google Shape;287;p37"/>
            <p:cNvSpPr/>
            <p:nvPr/>
          </p:nvSpPr>
          <p:spPr>
            <a:xfrm>
              <a:off x="2688" y="3072"/>
              <a:ext cx="820" cy="28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4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Teacher</a:t>
              </a:r>
              <a:endParaRPr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88" name="Google Shape;288;p37"/>
            <p:cNvSpPr/>
            <p:nvPr/>
          </p:nvSpPr>
          <p:spPr>
            <a:xfrm>
              <a:off x="2736" y="2448"/>
              <a:ext cx="768" cy="288"/>
            </a:xfrm>
            <a:prstGeom prst="rect">
              <a:avLst/>
            </a:prstGeom>
            <a:solidFill>
              <a:srgbClr val="0000FF"/>
            </a:solidFill>
            <a:ln cap="flat" cmpd="dbl" w="38100">
              <a:solidFill>
                <a:srgbClr val="FF8000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9" name="Google Shape;289;p37"/>
            <p:cNvSpPr/>
            <p:nvPr/>
          </p:nvSpPr>
          <p:spPr>
            <a:xfrm>
              <a:off x="2784" y="2448"/>
              <a:ext cx="703" cy="28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4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School</a:t>
              </a:r>
              <a:endParaRPr/>
            </a:p>
          </p:txBody>
        </p:sp>
        <p:sp>
          <p:nvSpPr>
            <p:cNvPr id="290" name="Google Shape;290;p37"/>
            <p:cNvSpPr/>
            <p:nvPr/>
          </p:nvSpPr>
          <p:spPr>
            <a:xfrm>
              <a:off x="2688" y="1872"/>
              <a:ext cx="816" cy="288"/>
            </a:xfrm>
            <a:prstGeom prst="rect">
              <a:avLst/>
            </a:prstGeom>
            <a:solidFill>
              <a:srgbClr val="0000FF"/>
            </a:solidFill>
            <a:ln cap="flat" cmpd="dbl" w="38100">
              <a:solidFill>
                <a:srgbClr val="FF0000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1" name="Google Shape;291;p37"/>
            <p:cNvSpPr/>
            <p:nvPr/>
          </p:nvSpPr>
          <p:spPr>
            <a:xfrm>
              <a:off x="2750" y="1878"/>
              <a:ext cx="703" cy="28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4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District</a:t>
              </a:r>
              <a:endParaRPr/>
            </a:p>
          </p:txBody>
        </p:sp>
        <p:sp>
          <p:nvSpPr>
            <p:cNvPr id="292" name="Google Shape;292;p37"/>
            <p:cNvSpPr/>
            <p:nvPr/>
          </p:nvSpPr>
          <p:spPr>
            <a:xfrm>
              <a:off x="2832" y="1296"/>
              <a:ext cx="564" cy="28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4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State</a:t>
              </a:r>
              <a:endParaRPr/>
            </a:p>
          </p:txBody>
        </p:sp>
        <p:sp>
          <p:nvSpPr>
            <p:cNvPr id="293" name="Google Shape;293;p37"/>
            <p:cNvSpPr/>
            <p:nvPr/>
          </p:nvSpPr>
          <p:spPr>
            <a:xfrm>
              <a:off x="2738" y="746"/>
              <a:ext cx="768" cy="240"/>
            </a:xfrm>
            <a:prstGeom prst="rect">
              <a:avLst/>
            </a:prstGeom>
            <a:solidFill>
              <a:srgbClr val="0000FF"/>
            </a:solidFill>
            <a:ln cap="flat" cmpd="dbl" w="38100">
              <a:solidFill>
                <a:srgbClr val="FFCC99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4" name="Google Shape;294;p37"/>
            <p:cNvSpPr/>
            <p:nvPr/>
          </p:nvSpPr>
          <p:spPr>
            <a:xfrm>
              <a:off x="2736" y="720"/>
              <a:ext cx="767" cy="28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4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Federal</a:t>
              </a:r>
              <a:endParaRPr/>
            </a:p>
          </p:txBody>
        </p:sp>
      </p:grpSp>
      <p:sp>
        <p:nvSpPr>
          <p:cNvPr id="295" name="Google Shape;295;p37"/>
          <p:cNvSpPr/>
          <p:nvPr/>
        </p:nvSpPr>
        <p:spPr>
          <a:xfrm>
            <a:off x="2819400" y="5638800"/>
            <a:ext cx="4351338" cy="8223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Student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Education Outcomes Achieved</a:t>
            </a:r>
            <a:endParaRPr sz="2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6" name="Google Shape;296;p37"/>
          <p:cNvSpPr/>
          <p:nvPr/>
        </p:nvSpPr>
        <p:spPr>
          <a:xfrm>
            <a:off x="1524000" y="76200"/>
            <a:ext cx="7237413" cy="7016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Alignment Across Levels</a:t>
            </a:r>
            <a:endParaRPr sz="4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97" name="Google Shape;297;p37"/>
          <p:cNvSpPr txBox="1"/>
          <p:nvPr>
            <p:ph type="title"/>
          </p:nvPr>
        </p:nvSpPr>
        <p:spPr>
          <a:xfrm>
            <a:off x="685800" y="2438400"/>
            <a:ext cx="31242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2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Levels within the system </a:t>
            </a:r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2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p38"/>
          <p:cNvSpPr txBox="1"/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Threats to Sustainable PBS</a:t>
            </a:r>
            <a:endParaRPr/>
          </a:p>
        </p:txBody>
      </p:sp>
      <p:sp>
        <p:nvSpPr>
          <p:cNvPr id="304" name="Google Shape;304;p38"/>
          <p:cNvSpPr txBox="1"/>
          <p:nvPr>
            <p:ph idx="1" type="body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</a:pPr>
            <a:r>
              <a:rPr b="0" i="0" lang="en-US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Success</a:t>
            </a:r>
            <a:endParaRPr/>
          </a:p>
          <a:p>
            <a:pPr indent="-285750" lvl="1" marL="742950" marR="0" rtl="0" algn="l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Noto Sans Symbols"/>
              <a:buChar char="➢"/>
            </a:pPr>
            <a:r>
              <a:rPr b="0" i="0" lang="en-US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In several states PBS is now mandated if schools fail to meet specific standards such as disproportionate identification rates for special education for students of color.</a:t>
            </a:r>
            <a:endParaRPr/>
          </a:p>
          <a:p>
            <a:pPr indent="-228600" lvl="2" marL="11430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Noto Sans Symbols"/>
              <a:buChar char="✓"/>
            </a:pPr>
            <a:r>
              <a:rPr b="0" i="0" lang="en-US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There may be no local champion and PBS may not be seen as credible by the community.</a:t>
            </a:r>
            <a:endParaRPr/>
          </a:p>
          <a:p>
            <a:pPr indent="-285750" lvl="1" marL="742950" marR="0" rtl="0" algn="l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Noto Sans Symbols"/>
              <a:buChar char="➢"/>
            </a:pPr>
            <a:r>
              <a:rPr b="0" i="0" lang="en-US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Rapid growth may make it difficult to maintain quality systems. </a:t>
            </a:r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9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Google Shape;310;p39"/>
          <p:cNvSpPr txBox="1"/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Threats to Sustainable PBS</a:t>
            </a:r>
            <a:endParaRPr/>
          </a:p>
        </p:txBody>
      </p:sp>
      <p:sp>
        <p:nvSpPr>
          <p:cNvPr id="311" name="Google Shape;311;p39"/>
          <p:cNvSpPr txBox="1"/>
          <p:nvPr>
            <p:ph idx="1" type="body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</a:pPr>
            <a:r>
              <a:rPr b="0" i="0" lang="en-US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PBS is multi-tiered prevention approach.</a:t>
            </a:r>
            <a:endParaRPr/>
          </a:p>
          <a:p>
            <a:pPr indent="-285750" lvl="1" marL="742950" marR="0" rtl="0" algn="l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Noto Sans Symbols"/>
              <a:buChar char="➢"/>
            </a:pPr>
            <a:r>
              <a:rPr b="0" i="0" lang="en-US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Much of the emphasis is placed on universal interventions at the local level.</a:t>
            </a:r>
            <a:endParaRPr/>
          </a:p>
          <a:p>
            <a:pPr indent="-285750" lvl="1" marL="742950" marR="0" rtl="0" algn="l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Noto Sans Symbols"/>
              <a:buChar char="➢"/>
            </a:pPr>
            <a:r>
              <a:rPr b="0" i="0" lang="en-US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Must of also develop effective systems for selected and targeted interventions.</a:t>
            </a:r>
            <a:endParaRPr/>
          </a:p>
          <a:p>
            <a:pPr indent="-228600" lvl="2" marL="11430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Noto Sans Symbols"/>
              <a:buChar char="✓"/>
            </a:pPr>
            <a:r>
              <a:rPr b="0" i="0" lang="en-US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More is known about intensive (red) than selected (yellow) interventions.</a:t>
            </a:r>
            <a:endParaRPr/>
          </a:p>
          <a:p>
            <a:pPr indent="-285750" lvl="1" marL="742950" marR="0" rtl="0" algn="l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Noto Sans Symbols"/>
              <a:buChar char="➢"/>
            </a:pPr>
            <a:r>
              <a:rPr b="0" i="0" lang="en-US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Change in leadership at any level threatens stability and sustainability at all levels.</a:t>
            </a:r>
            <a:endParaRPr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6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p40"/>
          <p:cNvSpPr txBox="1"/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Building Sustainable Programs</a:t>
            </a:r>
            <a:endParaRPr/>
          </a:p>
        </p:txBody>
      </p:sp>
      <p:sp>
        <p:nvSpPr>
          <p:cNvPr id="318" name="Google Shape;318;p40"/>
          <p:cNvSpPr txBox="1"/>
          <p:nvPr>
            <p:ph idx="1" type="body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en-US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“A culture is preserved one generation at a time.”</a:t>
            </a:r>
            <a:endParaRPr b="0" i="0" sz="2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r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en-US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Dewey Balfa</a:t>
            </a:r>
            <a:endParaRPr b="0" i="0" sz="2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3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sc069e4cf5" id="324" name="Google Shape;324;p4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676400" y="0"/>
            <a:ext cx="5707063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9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sc069e8ce5" id="330" name="Google Shape;330;p4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2400" y="304800"/>
            <a:ext cx="8867775" cy="59404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