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1" name="Google Shape;1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8" name="Google Shape;168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5" name="Google Shape;17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5" name="Google Shape;18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4" name="Google Shape;19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7" name="Google Shape;257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1" name="Google Shape;281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0" name="Google Shape;13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o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o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o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Sustainable Programs: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Myth to Reality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Ronnie Detrich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Institute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89154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3733800" y="3581400"/>
            <a:ext cx="1600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80% of initiatives ended within 2 years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6248400" y="3886200"/>
            <a:ext cx="1600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90% of initiatives ended within 4 years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152400" y="6096000"/>
            <a:ext cx="1600200" cy="639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from Center for Comprehensive School Reform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1812925" y="733425"/>
            <a:ext cx="599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Happens to School Reform Initiatives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Sustainability: The Myth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“It is at least a fair presumption that behavioral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applications, when effective, can sometimes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 to social approval and adoption.”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(Baer, Wolf, &amp; Risley, 1968)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 Well Tested Programs Often Fail to Sustain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Elliott &amp; Mihalic (2004) review Blueprint Model Programs (violence prevention and drug prevention programs) replication in community settings.	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Programs reviewed across 5 dimensions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 selection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assistance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Keys to Sustainable Programs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elements in site readiness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Well connected local champion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Strong administrative support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 organizational commitments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 organizational staffing stability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 front commitment of necessary resources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credibility within the community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sustained by the existing operational budget.</a:t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696913" y="2428875"/>
            <a:ext cx="5943600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685800" y="4572000"/>
            <a:ext cx="6629400" cy="685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685800" y="4953000"/>
            <a:ext cx="7239000" cy="1143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Keys to Sustainable Programs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elements of training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Adhere to requirements for training, skills, and education.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Hire all staff before scheduling training.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Encourage administrators to attend training.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and budget for staff turnover.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 program immediately after training.</a:t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219200" y="3200400"/>
            <a:ext cx="59436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1219200" y="4114800"/>
            <a:ext cx="5943600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Keys to Sustainable Programs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elements of Technical Assistance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Proactive plan for technical assistance.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elements of Fidelity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 fidelity.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elements of Sustainability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 of how well other dimensions are implemented.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Sustainable Programs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Optimally, sustainability should be a focus from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day a project is implemented.  With most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projects, the pressure of just becoming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operational often postpones such a focus until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well into the 2nd year.</a:t>
            </a:r>
            <a:endParaRPr/>
          </a:p>
          <a:p>
            <a:pPr indent="-342900" lvl="0" marL="3429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(Alderman &amp; Taylor, 2003)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Sustainable Programs</a:t>
            </a:r>
            <a:endParaRPr/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Evidence-based and effective practices often fail due to ineffective implementation strategies.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 </a:t>
            </a:r>
            <a:endParaRPr/>
          </a:p>
          <a:p>
            <a:pPr indent="-285750" lvl="1" marL="742950" marR="0" rtl="0" algn="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(Dean Fixsen, et al., 2005)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</a:t>
            </a:r>
            <a:endParaRPr b="0" i="0" sz="1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Sustainable Programs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Diffusion of innovation is a social process, even more than a technical matter.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adoption rate of innovation is a function of its compatibility with the values, beliefs, and past experiences of the individuals in the social system. </a:t>
            </a:r>
            <a:endParaRPr/>
          </a:p>
          <a:p>
            <a:pPr indent="-228600" lvl="3" marL="16002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(Rogers, 2003)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History Lesson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1601, James Lancaster of British Royal Navy first experimentally demonstrated that a daily dose of fruit prevented scurvy.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Had no impact on practices of Navy.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1747, James Lind again demonstrated effects of fruit in preventing scurvy.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Had no impact on practices of Navy.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1795 British Royal Navy provided fruit on all ships.  Scurvy eliminated.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1865 British Board of Trade adopted policy and wiped out scurvy in the merchant marine. 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for Today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sustainability is important.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we know about sustainability in education.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we make sustainable programs a reality.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Evaluate PBS as a sustainable innovation.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threats to sustainability of PBS.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Implementation: The Path to Sustainability</a:t>
            </a:r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and sustainability requires systems change.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elements of a system must be involved in the change.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1447800" y="274638"/>
            <a:ext cx="64008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Implementation: The Path to Sustainability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Innovative practices do not fare well in old organizational structures and systems.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Organizational and system changes are essential to successful implementation.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Expect it.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for it.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Implementation: The Path to Sustainability</a:t>
            </a:r>
            <a:endParaRPr/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support for a new way of work for teachers/ staff.</a:t>
            </a:r>
            <a:r>
              <a:rPr b="1" i="0" lang="en-US" sz="3600" u="none" cap="none" strike="noStrike">
                <a:solidFill>
                  <a:srgbClr val="0015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Facilitative administration.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Decision support data systems.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Systems interventions/alignment.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Implementation: The Path to Sustainability</a:t>
            </a:r>
            <a:endParaRPr/>
          </a:p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the behavior of adult education professionals.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“Systems don’t change, people do” (Jim Wotring).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organizational structures, cultures, and climates.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the thinking of system directors and policy makers.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6"/>
          <p:cNvCxnSpPr/>
          <p:nvPr/>
        </p:nvCxnSpPr>
        <p:spPr>
          <a:xfrm>
            <a:off x="5029200" y="1371600"/>
            <a:ext cx="0" cy="3505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60" name="Google Shape;260;p36"/>
          <p:cNvGrpSpPr/>
          <p:nvPr/>
        </p:nvGrpSpPr>
        <p:grpSpPr>
          <a:xfrm>
            <a:off x="4114800" y="3124200"/>
            <a:ext cx="1828800" cy="457200"/>
            <a:chOff x="2592" y="1968"/>
            <a:chExt cx="1152" cy="288"/>
          </a:xfrm>
        </p:grpSpPr>
        <p:sp>
          <p:nvSpPr>
            <p:cNvPr id="261" name="Google Shape;261;p36"/>
            <p:cNvSpPr/>
            <p:nvPr/>
          </p:nvSpPr>
          <p:spPr>
            <a:xfrm>
              <a:off x="2592" y="1968"/>
              <a:ext cx="1152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008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2637" y="2013"/>
              <a:ext cx="10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Full Operation</a:t>
              </a:r>
              <a:endParaRPr/>
            </a:p>
          </p:txBody>
        </p:sp>
      </p:grpSp>
      <p:grpSp>
        <p:nvGrpSpPr>
          <p:cNvPr id="263" name="Google Shape;263;p36"/>
          <p:cNvGrpSpPr/>
          <p:nvPr/>
        </p:nvGrpSpPr>
        <p:grpSpPr>
          <a:xfrm>
            <a:off x="3733800" y="1676400"/>
            <a:ext cx="2514600" cy="457200"/>
            <a:chOff x="2688" y="1008"/>
            <a:chExt cx="1584" cy="288"/>
          </a:xfrm>
        </p:grpSpPr>
        <p:sp>
          <p:nvSpPr>
            <p:cNvPr id="264" name="Google Shape;264;p36"/>
            <p:cNvSpPr/>
            <p:nvPr/>
          </p:nvSpPr>
          <p:spPr>
            <a:xfrm>
              <a:off x="2688" y="1008"/>
              <a:ext cx="1584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2750" y="1059"/>
              <a:ext cx="15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Installation</a:t>
              </a:r>
              <a:endParaRPr/>
            </a:p>
          </p:txBody>
        </p:sp>
      </p:grpSp>
      <p:grpSp>
        <p:nvGrpSpPr>
          <p:cNvPr id="266" name="Google Shape;266;p36"/>
          <p:cNvGrpSpPr/>
          <p:nvPr/>
        </p:nvGrpSpPr>
        <p:grpSpPr>
          <a:xfrm>
            <a:off x="3733800" y="2362200"/>
            <a:ext cx="2533650" cy="457200"/>
            <a:chOff x="2256" y="1392"/>
            <a:chExt cx="1596" cy="288"/>
          </a:xfrm>
        </p:grpSpPr>
        <p:sp>
          <p:nvSpPr>
            <p:cNvPr id="267" name="Google Shape;267;p36"/>
            <p:cNvSpPr/>
            <p:nvPr/>
          </p:nvSpPr>
          <p:spPr>
            <a:xfrm>
              <a:off x="2258" y="1392"/>
              <a:ext cx="1582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2256" y="1435"/>
              <a:ext cx="15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 Implementation</a:t>
              </a:r>
              <a:endParaRPr/>
            </a:p>
          </p:txBody>
        </p:sp>
      </p:grpSp>
      <p:grpSp>
        <p:nvGrpSpPr>
          <p:cNvPr id="269" name="Google Shape;269;p36"/>
          <p:cNvGrpSpPr/>
          <p:nvPr/>
        </p:nvGrpSpPr>
        <p:grpSpPr>
          <a:xfrm>
            <a:off x="3657600" y="990600"/>
            <a:ext cx="2743200" cy="381000"/>
            <a:chOff x="2688" y="624"/>
            <a:chExt cx="1728" cy="240"/>
          </a:xfrm>
        </p:grpSpPr>
        <p:sp>
          <p:nvSpPr>
            <p:cNvPr id="270" name="Google Shape;270;p36"/>
            <p:cNvSpPr/>
            <p:nvPr/>
          </p:nvSpPr>
          <p:spPr>
            <a:xfrm>
              <a:off x="2688" y="624"/>
              <a:ext cx="1728" cy="240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CC9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2688" y="624"/>
              <a:ext cx="17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Adoption &amp; Exploration</a:t>
              </a:r>
              <a:endParaRPr/>
            </a:p>
          </p:txBody>
        </p:sp>
      </p:grpSp>
      <p:grpSp>
        <p:nvGrpSpPr>
          <p:cNvPr id="272" name="Google Shape;272;p36"/>
          <p:cNvGrpSpPr/>
          <p:nvPr/>
        </p:nvGrpSpPr>
        <p:grpSpPr>
          <a:xfrm>
            <a:off x="3733800" y="3886200"/>
            <a:ext cx="2590800" cy="457200"/>
            <a:chOff x="2736" y="2448"/>
            <a:chExt cx="1632" cy="288"/>
          </a:xfrm>
        </p:grpSpPr>
        <p:sp>
          <p:nvSpPr>
            <p:cNvPr id="273" name="Google Shape;273;p36"/>
            <p:cNvSpPr/>
            <p:nvPr/>
          </p:nvSpPr>
          <p:spPr>
            <a:xfrm>
              <a:off x="2736" y="2448"/>
              <a:ext cx="1632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8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2763" y="2493"/>
              <a:ext cx="15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Long Term Operation</a:t>
              </a:r>
              <a:endParaRPr/>
            </a:p>
          </p:txBody>
        </p:sp>
      </p:grpSp>
      <p:sp>
        <p:nvSpPr>
          <p:cNvPr id="275" name="Google Shape;275;p36"/>
          <p:cNvSpPr/>
          <p:nvPr/>
        </p:nvSpPr>
        <p:spPr>
          <a:xfrm>
            <a:off x="3505200" y="5105400"/>
            <a:ext cx="3048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Desired Outcome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6"/>
          <p:cNvSpPr txBox="1"/>
          <p:nvPr>
            <p:ph type="title"/>
          </p:nvPr>
        </p:nvSpPr>
        <p:spPr>
          <a:xfrm>
            <a:off x="0" y="2209800"/>
            <a:ext cx="327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Phases Of Implementation</a:t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838200" y="3581400"/>
            <a:ext cx="165735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Time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Over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7"/>
          <p:cNvGrpSpPr/>
          <p:nvPr/>
        </p:nvGrpSpPr>
        <p:grpSpPr>
          <a:xfrm>
            <a:off x="4343400" y="914400"/>
            <a:ext cx="1301750" cy="4648200"/>
            <a:chOff x="2688" y="720"/>
            <a:chExt cx="820" cy="2928"/>
          </a:xfrm>
        </p:grpSpPr>
        <p:cxnSp>
          <p:nvCxnSpPr>
            <p:cNvPr id="284" name="Google Shape;284;p37"/>
            <p:cNvCxnSpPr/>
            <p:nvPr/>
          </p:nvCxnSpPr>
          <p:spPr>
            <a:xfrm>
              <a:off x="3120" y="1008"/>
              <a:ext cx="0" cy="264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5" name="Google Shape;285;p37"/>
            <p:cNvSpPr/>
            <p:nvPr/>
          </p:nvSpPr>
          <p:spPr>
            <a:xfrm>
              <a:off x="2834" y="1298"/>
              <a:ext cx="576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688" y="3072"/>
              <a:ext cx="816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688" y="3072"/>
              <a:ext cx="82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Teacher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736" y="2448"/>
              <a:ext cx="768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8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2784" y="2448"/>
              <a:ext cx="70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688" y="1872"/>
              <a:ext cx="816" cy="288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750" y="1878"/>
              <a:ext cx="70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District</a:t>
              </a: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2832" y="1296"/>
              <a:ext cx="56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State</a:t>
              </a: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2738" y="746"/>
              <a:ext cx="768" cy="240"/>
            </a:xfrm>
            <a:prstGeom prst="rect">
              <a:avLst/>
            </a:prstGeom>
            <a:solidFill>
              <a:srgbClr val="0000FF"/>
            </a:solidFill>
            <a:ln cap="flat" cmpd="dbl" w="38100">
              <a:solidFill>
                <a:srgbClr val="FFCC9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736" y="720"/>
              <a:ext cx="767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Federal</a:t>
              </a:r>
              <a:endParaRPr/>
            </a:p>
          </p:txBody>
        </p:sp>
      </p:grpSp>
      <p:sp>
        <p:nvSpPr>
          <p:cNvPr id="295" name="Google Shape;295;p37"/>
          <p:cNvSpPr/>
          <p:nvPr/>
        </p:nvSpPr>
        <p:spPr>
          <a:xfrm>
            <a:off x="2819400" y="5638800"/>
            <a:ext cx="4351338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Outcomes Achieved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1524000" y="76200"/>
            <a:ext cx="723741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Alignment Across Levels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7"/>
          <p:cNvSpPr txBox="1"/>
          <p:nvPr>
            <p:ph type="title"/>
          </p:nvPr>
        </p:nvSpPr>
        <p:spPr>
          <a:xfrm>
            <a:off x="685800" y="2438400"/>
            <a:ext cx="312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Levels within the system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 to Sustainable PBS</a:t>
            </a:r>
            <a:endParaRPr/>
          </a:p>
        </p:txBody>
      </p:sp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several states PBS is now mandated if schools fail to meet specific standards such as disproportionate identification rates for special education for students of color.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may be no local champion and PBS may not be seen as credible by the community.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 growth may make it difficult to maintain quality systems.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 to Sustainable PBS</a:t>
            </a:r>
            <a:endParaRPr/>
          </a:p>
        </p:txBody>
      </p:sp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PBS is multi-tiered prevention approach.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Much of the emphasis is placed on universal interventions at the local level.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Must of also develop effective systems for selected and targeted interventions.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is known about intensive (red) than selected (yellow) interventions.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in leadership at any level threatens stability and sustainability at all levels.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Sustainable Programs</a:t>
            </a:r>
            <a:endParaRPr/>
          </a:p>
        </p:txBody>
      </p:sp>
      <p:sp>
        <p:nvSpPr>
          <p:cNvPr id="318" name="Google Shape;318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 culture is preserved one generation at a time.”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Dewey Balfa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069e4cf5" id="324" name="Google Shape;32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707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Sustainability is Important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1143000" y="44196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066800" y="1981200"/>
            <a:ext cx="75438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ultimate goal of the “evidence-based movement” is make better use of research findings in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typical service settings, to benefit consumers and society….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indent="0" lvl="0" marL="228600" marR="0" rtl="0" algn="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(Fixsen, 2008)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800" u="none" cap="none" strike="noStrike">
              <a:solidFill>
                <a:srgbClr val="0015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15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069e8ce5" id="330" name="Google Shape;33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867775" cy="5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685800" y="457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Sustainability is Important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62000" y="12954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“If the application of behavioral techniques does not produce </a:t>
            </a: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large enough effects for practical value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then the application has failed…Its practical importance, specifically its power in altering behavior enough to be </a:t>
            </a: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socially important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is the essential criterion.”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(Baer, Wolf, &amp; Risley, 1968)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5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1219200" y="457200"/>
            <a:ext cx="7239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“social importance?”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62000" y="12954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Dimensions of Social Validity (Wolf, 1978):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77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social significance of the goals.</a:t>
            </a:r>
            <a:endParaRPr/>
          </a:p>
          <a:p>
            <a:pPr indent="-457200" lvl="1" marL="977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social appropriateness of the procedures.</a:t>
            </a:r>
            <a:endParaRPr/>
          </a:p>
          <a:p>
            <a:pPr indent="-457200" lvl="1" marL="977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social importance of the effects.</a:t>
            </a:r>
            <a:endParaRPr/>
          </a:p>
          <a:p>
            <a:pPr indent="12700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77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t/>
            </a:r>
            <a:endParaRPr b="0" i="1" sz="16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Importance and Sustainability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 is a key component of the “social importance of the effects.”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Programs that do not sustain do not produce “socially important effects.”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Defining Features of Sustainable Programs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 over time.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 across generations of practitioners.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 within existing financial and staffing resources.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 become the way we do business.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We Sustain with PBS?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important to be clear about what we are trying sustain.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PBS the critical feature is data based decision making.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practices are not important.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important that practices are effective.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be and should be replaced when something more effective is developed.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Sustainability: What We Know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life span of an educational innovation is 18-48 months (Latham, 1988).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 more difficult than expected.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Causes too much change.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Takes too much time.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Supporters leave.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Personnel lack training.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External funds run out.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Inadequate supervision.</a:t>
            </a:r>
            <a:endParaRPr/>
          </a:p>
          <a:p>
            <a:pPr indent="-114300" lvl="2" marL="1143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