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6FOjgA6PU72X8bjjlLGgVHR_I9AtnlPCaWvwdfgbJIU/edit?usp=sharing" TargetMode="External"/><Relationship Id="rId3" Type="http://schemas.openxmlformats.org/officeDocument/2006/relationships/hyperlink" Target="http://l.pulipuli.info/16/asist" TargetMode="External"/><Relationship Id="rId4" Type="http://schemas.openxmlformats.org/officeDocument/2006/relationships/hyperlink" Target="https://docs.google.com/document/d/1JcBrDpNCllpNOCl74-KJnGJG9NefxTx14Rh-WmoPG2g/edit?usp=sharing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1EHBz9t18Vy_Umm6oZNORtAQgWXq_dpll-Id46OJg5o/edit#slide=id.p7" TargetMode="External"/><Relationship Id="rId3" Type="http://schemas.openxmlformats.org/officeDocument/2006/relationships/hyperlink" Target="https://docs.google.com/document/d/10AiuC5lyROXVKDUmVorPHrBuzr7BQ446ON4Rfj5qZL8/edit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1EHBz9t18Vy_Umm6oZNORtAQgWXq_dpll-Id46OJg5o/edit#slide=id.p7" TargetMode="External"/><Relationship Id="rId3" Type="http://schemas.openxmlformats.org/officeDocument/2006/relationships/hyperlink" Target="https://docs.google.com/document/d/10AiuC5lyROXVKDUmVorPHrBuzr7BQ446ON4Rfj5qZL8/edit" TargetMode="External"/><Relationship Id="rId4" Type="http://schemas.openxmlformats.org/officeDocument/2006/relationships/hyperlink" Target="http://blog.pulipuli.info/p/about_38.html#cv_e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LzobWZZTdeAeobTUsUd9gWroWUJvgpuhIeCxLRpZfK0/edit#slide=id.p23" TargetMode="External"/><Relationship Id="rId3" Type="http://schemas.openxmlformats.org/officeDocument/2006/relationships/hyperlink" Target="http://exp-kals-moodle-2014.dlll.nccu.edu.tw/pluginfile.php/1676/mod_resource/content/0/exp_step2-4.html#select=36,37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LzobWZZTdeAeobTUsUd9gWroWUJvgpuhIeCxLRpZfK0/edit#slide=id.p23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LzobWZZTdeAeobTUsUd9gWroWUJvgpuhIeCxLRpZfK0/edit#slide=id.p23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</a:rPr>
              <a:t>共用網址：</a:t>
            </a: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https://docs.google.com/presentation/d/16FOjgA6PU72X8bjjlLGgVHR_I9AtnlPCaWvwdfgbJIU/edit?usp=sharing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短網址：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http://l.pulipuli.info/16/asist</a:t>
            </a:r>
            <a:r>
              <a:rPr lang="zh-TW"/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講稿：</a:t>
            </a:r>
            <a:r>
              <a:rPr lang="zh-TW" u="sng">
                <a:solidFill>
                  <a:schemeClr val="hlink"/>
                </a:solidFill>
                <a:hlinkClick r:id="rId4"/>
              </a:rPr>
              <a:t>https://docs.google.com/document/d/1JcBrDpNCllpNOCl74-KJnGJG9NefxTx14Rh-WmoPG2g/edit?usp=sharing</a:t>
            </a:r>
            <a:r>
              <a:rPr lang="zh-TW"/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社交閱讀行為研究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98da478e0_3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98da478e0_3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98da478e0_3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98da478e0_1_1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98da478e0_1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腦波儀</a:t>
            </a:r>
            <a:endParaRPr/>
          </a:p>
        </p:txBody>
      </p:sp>
      <p:sp>
        <p:nvSpPr>
          <p:cNvPr id="358" name="Google Shape;358;g198da478e0_1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IFLA投影片：</a:t>
            </a: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https://docs.google.com/presentation/d/11EHBz9t18Vy_Umm6oZNORtAQgWXq_dpll-Id46OJg5o/edit#slide=id.p7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IFLA講稿：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https://docs.google.com/document/d/10AiuC5lyROXVKDUmVorPHrBuzr7BQ446ON4Rfj5qZL8/edit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TW"/>
              <a:t>I am a PhD student from National Cheng-chi University.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zh-TW"/>
              <a:t>My research interest is e-learning and activity reading.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zh-TW"/>
              <a:t>I am also found of programming.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8da478e0_1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8da478e0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IFLA投影片：</a:t>
            </a: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https://docs.google.com/presentation/d/11EHBz9t18Vy_Umm6oZNORtAQgWXq_dpll-Id46OJg5o/edit#slide=id.p7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IFLA講稿：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https://docs.google.com/document/d/10AiuC5lyROXVKDUmVorPHrBuzr7BQ446ON4Rfj5qZL8/edit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http://blog.pulipuli.info/p/about_38.html#cv_eng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I am a PhD student from National Cheng-chi University.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My research interest is e-learning and activity reading.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 am also found of programming.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98da478e0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98da478e0_1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98da478e0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20140120 合作式數位閱讀之標註路徑探勘 - public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https://docs.google.com/presentation/d/1LzobWZZTdeAeobTUsUd9gWroWUJvgpuhIeCxLRpZfK0/edit#slide=id.p23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Moodle的範例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http://exp-kals-moodle-2014.dlll.nccu.edu.tw/pluginfile.php/1676/mod_resource/content/0/exp_step2-4.html#select=36,37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圖片來源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98da478e0_1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8da478e0_2_1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98da478e0_2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20140120 合作式數位閱讀之標註路徑探勘 - public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https://docs.google.com/presentation/d/1LzobWZZTdeAeobTUsUd9gWroWUJvgpuhIeCxLRpZfK0/edit#slide=id.p23</a:t>
            </a:r>
            <a:r>
              <a:rPr lang="zh-TW"/>
              <a:t> </a:t>
            </a:r>
            <a:endParaRPr/>
          </a:p>
        </p:txBody>
      </p:sp>
      <p:sp>
        <p:nvSpPr>
          <p:cNvPr id="173" name="Google Shape;173;g198da478e0_2_1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8da478e0_2_1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98da478e0_2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20140120 合作式數位閱讀之標註路徑探勘 - public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https://docs.google.com/presentation/d/1LzobWZZTdeAeobTUsUd9gWroWUJvgpuhIeCxLRpZfK0/edit#slide=id.p23</a:t>
            </a:r>
            <a:r>
              <a:rPr lang="zh-TW"/>
              <a:t> </a:t>
            </a:r>
            <a:endParaRPr/>
          </a:p>
        </p:txBody>
      </p:sp>
      <p:sp>
        <p:nvSpPr>
          <p:cNvPr id="191" name="Google Shape;191;g198da478e0_2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98da478e0_1_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98da478e0_1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98da478e0_1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98da478e0_2_2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98da478e0_2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98da478e0_2_2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98da478e0_1_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98da478e0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98da478e0_1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98da478e0_3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98da478e0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98da478e0_3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597352"/>
            <a:ext cx="1763688" cy="260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43000" y="105273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8056000" y="6197875"/>
            <a:ext cx="782400" cy="51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3923928" y="5571067"/>
            <a:ext cx="5220072" cy="12869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15649C"/>
              </a:buClr>
              <a:buSzPts val="3200"/>
              <a:buFont typeface="Arial"/>
              <a:buNone/>
              <a:defRPr b="0" i="0" sz="2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>
  <p:cSld name="標題及物件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457200" y="1769765"/>
            <a:ext cx="8229600" cy="4356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>
  <p:cSld name="章節標題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75987" t="72050"/>
          <a:stretch/>
        </p:blipFill>
        <p:spPr>
          <a:xfrm flipH="1">
            <a:off x="6948264" y="1"/>
            <a:ext cx="2195736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b="67240" l="12200" r="12201" t="0"/>
          <a:stretch/>
        </p:blipFill>
        <p:spPr>
          <a:xfrm rot="-5400000">
            <a:off x="-2329857" y="2323788"/>
            <a:ext cx="6885383" cy="223781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>
            <p:ph type="title"/>
          </p:nvPr>
        </p:nvSpPr>
        <p:spPr>
          <a:xfrm>
            <a:off x="2267744" y="1709738"/>
            <a:ext cx="6242843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2267744" y="4589463"/>
            <a:ext cx="624284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649C"/>
              </a:buClr>
              <a:buSzPts val="3200"/>
              <a:buFont typeface="Arial"/>
              <a:buNone/>
              <a:defRPr b="0" i="0" sz="2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9" name="Google Shape;89;p12"/>
          <p:cNvCxnSpPr/>
          <p:nvPr/>
        </p:nvCxnSpPr>
        <p:spPr>
          <a:xfrm>
            <a:off x="2195736" y="4568180"/>
            <a:ext cx="6552728" cy="0"/>
          </a:xfrm>
          <a:prstGeom prst="straightConnector1">
            <a:avLst/>
          </a:prstGeom>
          <a:noFill/>
          <a:ln cap="flat" cmpd="sng" w="19050">
            <a:solidFill>
              <a:srgbClr val="3077A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5649C"/>
                </a:solidFill>
              </a:defRPr>
            </a:lvl1pPr>
            <a:lvl2pPr lvl="1">
              <a:buNone/>
              <a:defRPr>
                <a:solidFill>
                  <a:srgbClr val="15649C"/>
                </a:solidFill>
              </a:defRPr>
            </a:lvl2pPr>
            <a:lvl3pPr lvl="2">
              <a:buNone/>
              <a:defRPr>
                <a:solidFill>
                  <a:srgbClr val="15649C"/>
                </a:solidFill>
              </a:defRPr>
            </a:lvl3pPr>
            <a:lvl4pPr lvl="3">
              <a:buNone/>
              <a:defRPr>
                <a:solidFill>
                  <a:srgbClr val="15649C"/>
                </a:solidFill>
              </a:defRPr>
            </a:lvl4pPr>
            <a:lvl5pPr lvl="4">
              <a:buNone/>
              <a:defRPr>
                <a:solidFill>
                  <a:srgbClr val="15649C"/>
                </a:solidFill>
              </a:defRPr>
            </a:lvl5pPr>
            <a:lvl6pPr lvl="5">
              <a:buNone/>
              <a:defRPr>
                <a:solidFill>
                  <a:srgbClr val="15649C"/>
                </a:solidFill>
              </a:defRPr>
            </a:lvl6pPr>
            <a:lvl7pPr lvl="6">
              <a:buNone/>
              <a:defRPr>
                <a:solidFill>
                  <a:srgbClr val="15649C"/>
                </a:solidFill>
              </a:defRPr>
            </a:lvl7pPr>
            <a:lvl8pPr lvl="7">
              <a:buNone/>
              <a:defRPr>
                <a:solidFill>
                  <a:srgbClr val="15649C"/>
                </a:solidFill>
              </a:defRPr>
            </a:lvl8pPr>
            <a:lvl9pPr lvl="8">
              <a:buNone/>
              <a:defRPr>
                <a:solidFill>
                  <a:srgbClr val="15649C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>
  <p:cSld name="兩項物件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457200" y="1916832"/>
            <a:ext cx="4038600" cy="4209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2" type="body"/>
          </p:nvPr>
        </p:nvSpPr>
        <p:spPr>
          <a:xfrm>
            <a:off x="4648200" y="1916832"/>
            <a:ext cx="4038600" cy="4209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>
  <p:cSld name="比對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 rot="5400000">
            <a:off x="2393801" y="-166836"/>
            <a:ext cx="435639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兩項物件 (空白)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5157192"/>
            <a:ext cx="1763688" cy="1700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916832"/>
            <a:ext cx="4038600" cy="4209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4648200" y="1916832"/>
            <a:ext cx="4038600" cy="4209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. 標題及物件(空白)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5157192"/>
            <a:ext cx="1763688" cy="1700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57200" y="1769765"/>
            <a:ext cx="8229600" cy="4356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 type="secHead">
  <p:cSld name="SECTION_HEADER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75987" t="72050"/>
          <a:stretch/>
        </p:blipFill>
        <p:spPr>
          <a:xfrm flipH="1">
            <a:off x="6948264" y="1"/>
            <a:ext cx="2195736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67240" l="12200" r="12201" t="0"/>
          <a:stretch/>
        </p:blipFill>
        <p:spPr>
          <a:xfrm rot="-5400000">
            <a:off x="-2329857" y="2323788"/>
            <a:ext cx="6885383" cy="223781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type="title"/>
          </p:nvPr>
        </p:nvSpPr>
        <p:spPr>
          <a:xfrm>
            <a:off x="2267744" y="2715321"/>
            <a:ext cx="6242843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2267744" y="1215134"/>
            <a:ext cx="624284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649C"/>
              </a:buClr>
              <a:buSzPts val="3200"/>
              <a:buFont typeface="Arial"/>
              <a:buNone/>
              <a:defRPr b="0" i="0" sz="2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1" name="Google Shape;41;p5"/>
          <p:cNvCxnSpPr/>
          <p:nvPr/>
        </p:nvCxnSpPr>
        <p:spPr>
          <a:xfrm>
            <a:off x="2195736" y="2715321"/>
            <a:ext cx="6552728" cy="0"/>
          </a:xfrm>
          <a:prstGeom prst="straightConnector1">
            <a:avLst/>
          </a:prstGeom>
          <a:noFill/>
          <a:ln cap="flat" cmpd="sng" w="19050">
            <a:solidFill>
              <a:srgbClr val="3077A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5649C"/>
                </a:solidFill>
              </a:defRPr>
            </a:lvl1pPr>
            <a:lvl2pPr lvl="1">
              <a:buNone/>
              <a:defRPr>
                <a:solidFill>
                  <a:srgbClr val="15649C"/>
                </a:solidFill>
              </a:defRPr>
            </a:lvl2pPr>
            <a:lvl3pPr lvl="2">
              <a:buNone/>
              <a:defRPr>
                <a:solidFill>
                  <a:srgbClr val="15649C"/>
                </a:solidFill>
              </a:defRPr>
            </a:lvl3pPr>
            <a:lvl4pPr lvl="3">
              <a:buNone/>
              <a:defRPr>
                <a:solidFill>
                  <a:srgbClr val="15649C"/>
                </a:solidFill>
              </a:defRPr>
            </a:lvl4pPr>
            <a:lvl5pPr lvl="4">
              <a:buNone/>
              <a:defRPr>
                <a:solidFill>
                  <a:srgbClr val="15649C"/>
                </a:solidFill>
              </a:defRPr>
            </a:lvl5pPr>
            <a:lvl6pPr lvl="5">
              <a:buNone/>
              <a:defRPr>
                <a:solidFill>
                  <a:srgbClr val="15649C"/>
                </a:solidFill>
              </a:defRPr>
            </a:lvl6pPr>
            <a:lvl7pPr lvl="6">
              <a:buNone/>
              <a:defRPr>
                <a:solidFill>
                  <a:srgbClr val="15649C"/>
                </a:solidFill>
              </a:defRPr>
            </a:lvl7pPr>
            <a:lvl8pPr lvl="7">
              <a:buNone/>
              <a:defRPr>
                <a:solidFill>
                  <a:srgbClr val="15649C"/>
                </a:solidFill>
              </a:defRPr>
            </a:lvl8pPr>
            <a:lvl9pPr lvl="8">
              <a:buNone/>
              <a:defRPr>
                <a:solidFill>
                  <a:srgbClr val="15649C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SECTION_HEADER_1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75986" t="72049"/>
          <a:stretch/>
        </p:blipFill>
        <p:spPr>
          <a:xfrm flipH="1">
            <a:off x="6948300" y="1"/>
            <a:ext cx="2195700" cy="19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67239" l="12201" r="12201" t="0"/>
          <a:stretch/>
        </p:blipFill>
        <p:spPr>
          <a:xfrm rot="-5400000">
            <a:off x="-2329870" y="2323884"/>
            <a:ext cx="6885300" cy="22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type="title"/>
          </p:nvPr>
        </p:nvSpPr>
        <p:spPr>
          <a:xfrm>
            <a:off x="2267744" y="2715321"/>
            <a:ext cx="6242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2267744" y="1215134"/>
            <a:ext cx="6242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649C"/>
              </a:buClr>
              <a:buSzPts val="3200"/>
              <a:buFont typeface="Arial"/>
              <a:buNone/>
              <a:defRPr b="0" i="0" sz="2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1763688" y="6245225"/>
            <a:ext cx="18939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657600" y="6245225"/>
            <a:ext cx="3362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5649C"/>
                </a:solidFill>
              </a:defRPr>
            </a:lvl1pPr>
            <a:lvl2pPr lvl="1">
              <a:buNone/>
              <a:defRPr>
                <a:solidFill>
                  <a:srgbClr val="15649C"/>
                </a:solidFill>
              </a:defRPr>
            </a:lvl2pPr>
            <a:lvl3pPr lvl="2">
              <a:buNone/>
              <a:defRPr>
                <a:solidFill>
                  <a:srgbClr val="15649C"/>
                </a:solidFill>
              </a:defRPr>
            </a:lvl3pPr>
            <a:lvl4pPr lvl="3">
              <a:buNone/>
              <a:defRPr>
                <a:solidFill>
                  <a:srgbClr val="15649C"/>
                </a:solidFill>
              </a:defRPr>
            </a:lvl4pPr>
            <a:lvl5pPr lvl="4">
              <a:buNone/>
              <a:defRPr>
                <a:solidFill>
                  <a:srgbClr val="15649C"/>
                </a:solidFill>
              </a:defRPr>
            </a:lvl5pPr>
            <a:lvl6pPr lvl="5">
              <a:buNone/>
              <a:defRPr>
                <a:solidFill>
                  <a:srgbClr val="15649C"/>
                </a:solidFill>
              </a:defRPr>
            </a:lvl6pPr>
            <a:lvl7pPr lvl="6">
              <a:buNone/>
              <a:defRPr>
                <a:solidFill>
                  <a:srgbClr val="15649C"/>
                </a:solidFill>
              </a:defRPr>
            </a:lvl7pPr>
            <a:lvl8pPr lvl="7">
              <a:buNone/>
              <a:defRPr>
                <a:solidFill>
                  <a:srgbClr val="15649C"/>
                </a:solidFill>
              </a:defRPr>
            </a:lvl8pPr>
            <a:lvl9pPr lvl="8">
              <a:buNone/>
              <a:defRPr>
                <a:solidFill>
                  <a:srgbClr val="15649C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(圖片空白)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5157192"/>
            <a:ext cx="1763688" cy="1700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(背景空白)">
  <p:cSld name="比對(背景空白)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0" y="5157192"/>
            <a:ext cx="1763688" cy="1700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>
  <p:cSld name="只有標題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100392" y="6597352"/>
            <a:ext cx="1043700" cy="26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769765"/>
            <a:ext cx="8229600" cy="4356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1763688" y="6245225"/>
            <a:ext cx="18939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657600" y="6245225"/>
            <a:ext cx="336267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64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/>
          <p:nvPr/>
        </p:nvSpPr>
        <p:spPr>
          <a:xfrm>
            <a:off x="8243525" y="6038950"/>
            <a:ext cx="757500" cy="757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800">
                <a:solidFill>
                  <a:srgbClr val="15649C"/>
                </a:solidFill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udding@nccu.edu.tw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ctrTitle"/>
          </p:nvPr>
        </p:nvSpPr>
        <p:spPr>
          <a:xfrm>
            <a:off x="366900" y="1052725"/>
            <a:ext cx="8410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/>
              <a:t>ASIS&amp;T Taipei Chapter Research Forum</a:t>
            </a:r>
            <a:endParaRPr b="0" sz="2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Impact"/>
                <a:ea typeface="Impact"/>
                <a:cs typeface="Impact"/>
                <a:sym typeface="Impact"/>
              </a:rPr>
              <a:t>Social Aspects of  Reading </a:t>
            </a:r>
            <a:endParaRPr b="0"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latin typeface="Impact"/>
                <a:ea typeface="Impact"/>
                <a:cs typeface="Impact"/>
                <a:sym typeface="Impact"/>
              </a:rPr>
              <a:t>Behavior Research</a:t>
            </a:r>
            <a:endParaRPr b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3403150" y="5334000"/>
            <a:ext cx="54795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15649C"/>
              </a:buClr>
              <a:buFont typeface="Arial"/>
              <a:buNone/>
            </a:pPr>
            <a:r>
              <a:rPr b="1" lang="zh-TW" sz="3600">
                <a:latin typeface="Impact"/>
                <a:ea typeface="Impact"/>
                <a:cs typeface="Impact"/>
                <a:sym typeface="Impact"/>
              </a:rPr>
              <a:t>NCCU</a:t>
            </a:r>
            <a:endParaRPr b="1" sz="3600"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5649C"/>
              </a:buClr>
              <a:buFont typeface="Arial"/>
              <a:buNone/>
            </a:pPr>
            <a:r>
              <a:rPr lang="zh-TW" sz="1600">
                <a:latin typeface="Impact"/>
                <a:ea typeface="Impact"/>
                <a:cs typeface="Impact"/>
                <a:sym typeface="Impact"/>
              </a:rPr>
              <a:t>Graduate Institute of Lib</a:t>
            </a:r>
            <a:r>
              <a:rPr lang="zh-TW" sz="1600">
                <a:latin typeface="Impact"/>
                <a:ea typeface="Impact"/>
                <a:cs typeface="Impact"/>
                <a:sym typeface="Impact"/>
              </a:rPr>
              <a:t>r</a:t>
            </a:r>
            <a:r>
              <a:rPr lang="zh-TW" sz="1600">
                <a:latin typeface="Impact"/>
                <a:ea typeface="Impact"/>
                <a:cs typeface="Impact"/>
                <a:sym typeface="Impact"/>
              </a:rPr>
              <a:t>ary, Information and Archival Studies</a:t>
            </a:r>
            <a:endParaRPr b="0" i="0" sz="1600" u="none" cap="none" strike="noStrike">
              <a:solidFill>
                <a:srgbClr val="15649C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15649C"/>
              </a:buClr>
              <a:buFont typeface="Arial"/>
              <a:buNone/>
            </a:pPr>
            <a:r>
              <a:rPr b="1" lang="zh-TW"/>
              <a:t>Yung-Ting Chen </a:t>
            </a:r>
            <a:r>
              <a:rPr lang="zh-TW" sz="1600" u="sng">
                <a:solidFill>
                  <a:schemeClr val="hlink"/>
                </a:solidFill>
                <a:hlinkClick r:id="rId3"/>
              </a:rPr>
              <a:t>pudding@nccu.edu.tw</a:t>
            </a:r>
            <a:endParaRPr sz="1600"/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15649C"/>
              </a:buClr>
              <a:buFont typeface="Arial"/>
              <a:buNone/>
            </a:pPr>
            <a:r>
              <a:rPr lang="zh-TW" sz="1600"/>
              <a:t>Dec 7, 2016</a:t>
            </a:r>
            <a:endParaRPr sz="1600"/>
          </a:p>
        </p:txBody>
      </p:sp>
      <p:pic>
        <p:nvPicPr>
          <p:cNvPr descr="Slide NCCU Logo"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5775" y="5054674"/>
            <a:ext cx="496524" cy="48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&#10; user coat red account profile people human" id="274" name="Google Shape;2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919" y="2676785"/>
            <a:ext cx="1280739" cy="128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Social Reading </a:t>
            </a:r>
            <a:br>
              <a:rPr lang="zh-TW"/>
            </a:br>
            <a:r>
              <a:rPr lang="zh-TW" sz="3600"/>
              <a:t>Behavior Analysis</a:t>
            </a:r>
            <a:endParaRPr sz="3600"/>
          </a:p>
        </p:txBody>
      </p:sp>
      <p:grpSp>
        <p:nvGrpSpPr>
          <p:cNvPr id="276" name="Google Shape;276;p28"/>
          <p:cNvGrpSpPr/>
          <p:nvPr/>
        </p:nvGrpSpPr>
        <p:grpSpPr>
          <a:xfrm>
            <a:off x="193613" y="4213604"/>
            <a:ext cx="4277351" cy="2504126"/>
            <a:chOff x="193650" y="4213604"/>
            <a:chExt cx="4277351" cy="2504126"/>
          </a:xfrm>
        </p:grpSpPr>
        <p:pic>
          <p:nvPicPr>
            <p:cNvPr id="277" name="Google Shape;27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3650" y="4213604"/>
              <a:ext cx="4277351" cy="25041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8" name="Google Shape;278;p28"/>
            <p:cNvGrpSpPr/>
            <p:nvPr/>
          </p:nvGrpSpPr>
          <p:grpSpPr>
            <a:xfrm>
              <a:off x="832625" y="5008963"/>
              <a:ext cx="303600" cy="303600"/>
              <a:chOff x="611125" y="2329763"/>
              <a:chExt cx="303600" cy="303600"/>
            </a:xfrm>
          </p:grpSpPr>
          <p:sp>
            <p:nvSpPr>
              <p:cNvPr id="279" name="Google Shape;279;p28"/>
              <p:cNvSpPr/>
              <p:nvPr/>
            </p:nvSpPr>
            <p:spPr>
              <a:xfrm>
                <a:off x="611125" y="2329763"/>
                <a:ext cx="303600" cy="303600"/>
              </a:xfrm>
              <a:prstGeom prst="ellipse">
                <a:avLst/>
              </a:prstGeom>
              <a:solidFill>
                <a:srgbClr val="FFFFFF">
                  <a:alpha val="55000"/>
                </a:srgbClr>
              </a:solidFill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8"/>
              <p:cNvSpPr txBox="1"/>
              <p:nvPr/>
            </p:nvSpPr>
            <p:spPr>
              <a:xfrm>
                <a:off x="611125" y="2329763"/>
                <a:ext cx="303600" cy="3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FF0000"/>
                    </a:solidFill>
                  </a:rPr>
                  <a:t>1</a:t>
                </a:r>
                <a:endParaRPr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1" name="Google Shape;281;p28"/>
            <p:cNvGrpSpPr/>
            <p:nvPr/>
          </p:nvGrpSpPr>
          <p:grpSpPr>
            <a:xfrm>
              <a:off x="3178800" y="5157938"/>
              <a:ext cx="303600" cy="303600"/>
              <a:chOff x="2793250" y="4246538"/>
              <a:chExt cx="303600" cy="303600"/>
            </a:xfrm>
          </p:grpSpPr>
          <p:sp>
            <p:nvSpPr>
              <p:cNvPr id="282" name="Google Shape;282;p28"/>
              <p:cNvSpPr/>
              <p:nvPr/>
            </p:nvSpPr>
            <p:spPr>
              <a:xfrm>
                <a:off x="2856225" y="4309550"/>
                <a:ext cx="177600" cy="177600"/>
              </a:xfrm>
              <a:prstGeom prst="ellipse">
                <a:avLst/>
              </a:prstGeom>
              <a:solidFill>
                <a:srgbClr val="FFFFFF">
                  <a:alpha val="55000"/>
                </a:srgbClr>
              </a:solidFill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8"/>
              <p:cNvSpPr txBox="1"/>
              <p:nvPr/>
            </p:nvSpPr>
            <p:spPr>
              <a:xfrm>
                <a:off x="2793250" y="4246538"/>
                <a:ext cx="303600" cy="3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FF0000"/>
                    </a:solidFill>
                  </a:rPr>
                  <a:t>2</a:t>
                </a:r>
                <a:endParaRPr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4" name="Google Shape;284;p28"/>
            <p:cNvGrpSpPr/>
            <p:nvPr/>
          </p:nvGrpSpPr>
          <p:grpSpPr>
            <a:xfrm>
              <a:off x="1108533" y="5617450"/>
              <a:ext cx="256481" cy="256481"/>
              <a:chOff x="611125" y="2329763"/>
              <a:chExt cx="303600" cy="303600"/>
            </a:xfrm>
          </p:grpSpPr>
          <p:sp>
            <p:nvSpPr>
              <p:cNvPr id="285" name="Google Shape;285;p28"/>
              <p:cNvSpPr/>
              <p:nvPr/>
            </p:nvSpPr>
            <p:spPr>
              <a:xfrm>
                <a:off x="611125" y="2329763"/>
                <a:ext cx="303600" cy="303600"/>
              </a:xfrm>
              <a:prstGeom prst="ellipse">
                <a:avLst/>
              </a:prstGeom>
              <a:solidFill>
                <a:srgbClr val="FFFFFF">
                  <a:alpha val="55000"/>
                </a:srgbClr>
              </a:solidFill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8"/>
              <p:cNvSpPr txBox="1"/>
              <p:nvPr/>
            </p:nvSpPr>
            <p:spPr>
              <a:xfrm>
                <a:off x="611125" y="2329763"/>
                <a:ext cx="303600" cy="3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FF0000"/>
                    </a:solidFill>
                  </a:rPr>
                  <a:t>3</a:t>
                </a:r>
                <a:endParaRPr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7" name="Google Shape;287;p28"/>
            <p:cNvGrpSpPr/>
            <p:nvPr/>
          </p:nvGrpSpPr>
          <p:grpSpPr>
            <a:xfrm>
              <a:off x="1586287" y="5978464"/>
              <a:ext cx="425131" cy="425131"/>
              <a:chOff x="611125" y="2329763"/>
              <a:chExt cx="303600" cy="303600"/>
            </a:xfrm>
          </p:grpSpPr>
          <p:sp>
            <p:nvSpPr>
              <p:cNvPr id="288" name="Google Shape;288;p28"/>
              <p:cNvSpPr/>
              <p:nvPr/>
            </p:nvSpPr>
            <p:spPr>
              <a:xfrm>
                <a:off x="611125" y="2329763"/>
                <a:ext cx="303600" cy="303600"/>
              </a:xfrm>
              <a:prstGeom prst="ellipse">
                <a:avLst/>
              </a:prstGeom>
              <a:solidFill>
                <a:srgbClr val="FFFFFF">
                  <a:alpha val="55000"/>
                </a:srgbClr>
              </a:solidFill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8"/>
              <p:cNvSpPr txBox="1"/>
              <p:nvPr/>
            </p:nvSpPr>
            <p:spPr>
              <a:xfrm>
                <a:off x="611125" y="2329763"/>
                <a:ext cx="303600" cy="3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FF0000"/>
                    </a:solidFill>
                  </a:rPr>
                  <a:t>4</a:t>
                </a:r>
                <a:endParaRPr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90" name="Google Shape;290;p28"/>
            <p:cNvGrpSpPr/>
            <p:nvPr/>
          </p:nvGrpSpPr>
          <p:grpSpPr>
            <a:xfrm>
              <a:off x="3415625" y="6109650"/>
              <a:ext cx="303600" cy="303600"/>
              <a:chOff x="611125" y="2329763"/>
              <a:chExt cx="303600" cy="303600"/>
            </a:xfrm>
          </p:grpSpPr>
          <p:sp>
            <p:nvSpPr>
              <p:cNvPr id="291" name="Google Shape;291;p28"/>
              <p:cNvSpPr/>
              <p:nvPr/>
            </p:nvSpPr>
            <p:spPr>
              <a:xfrm>
                <a:off x="611125" y="2329763"/>
                <a:ext cx="303600" cy="303600"/>
              </a:xfrm>
              <a:prstGeom prst="ellipse">
                <a:avLst/>
              </a:prstGeom>
              <a:solidFill>
                <a:srgbClr val="FFFFFF">
                  <a:alpha val="55000"/>
                </a:srgbClr>
              </a:solidFill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8"/>
              <p:cNvSpPr txBox="1"/>
              <p:nvPr/>
            </p:nvSpPr>
            <p:spPr>
              <a:xfrm>
                <a:off x="611125" y="2329763"/>
                <a:ext cx="303600" cy="3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>
                    <a:solidFill>
                      <a:srgbClr val="FF0000"/>
                    </a:solidFill>
                  </a:rPr>
                  <a:t>5</a:t>
                </a:r>
                <a:endParaRPr b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93" name="Google Shape;293;p28"/>
            <p:cNvCxnSpPr>
              <a:endCxn id="283" idx="1"/>
            </p:cNvCxnSpPr>
            <p:nvPr/>
          </p:nvCxnSpPr>
          <p:spPr>
            <a:xfrm>
              <a:off x="1136100" y="5160638"/>
              <a:ext cx="2042700" cy="149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28"/>
            <p:cNvCxnSpPr>
              <a:endCxn id="286" idx="3"/>
            </p:cNvCxnSpPr>
            <p:nvPr/>
          </p:nvCxnSpPr>
          <p:spPr>
            <a:xfrm flipH="1">
              <a:off x="1365015" y="5309791"/>
              <a:ext cx="1813800" cy="435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28"/>
            <p:cNvCxnSpPr>
              <a:endCxn id="289" idx="1"/>
            </p:cNvCxnSpPr>
            <p:nvPr/>
          </p:nvCxnSpPr>
          <p:spPr>
            <a:xfrm>
              <a:off x="1236787" y="5873930"/>
              <a:ext cx="349500" cy="317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28"/>
            <p:cNvCxnSpPr>
              <a:endCxn id="292" idx="1"/>
            </p:cNvCxnSpPr>
            <p:nvPr/>
          </p:nvCxnSpPr>
          <p:spPr>
            <a:xfrm>
              <a:off x="2011325" y="6190950"/>
              <a:ext cx="1404300" cy="70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7" name="Google Shape;297;p28"/>
          <p:cNvGrpSpPr/>
          <p:nvPr/>
        </p:nvGrpSpPr>
        <p:grpSpPr>
          <a:xfrm>
            <a:off x="4628750" y="4213604"/>
            <a:ext cx="4277351" cy="2504126"/>
            <a:chOff x="4640250" y="4213604"/>
            <a:chExt cx="4277351" cy="2504126"/>
          </a:xfrm>
        </p:grpSpPr>
        <p:pic>
          <p:nvPicPr>
            <p:cNvPr id="298" name="Google Shape;29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40250" y="4213604"/>
              <a:ext cx="4277351" cy="2504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28"/>
            <p:cNvSpPr/>
            <p:nvPr/>
          </p:nvSpPr>
          <p:spPr>
            <a:xfrm>
              <a:off x="5438800" y="5229049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5619275" y="5309799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7335825" y="5356974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6921550" y="5594874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5818200" y="5705599"/>
              <a:ext cx="136800" cy="136800"/>
            </a:xfrm>
            <a:prstGeom prst="ellipse">
              <a:avLst/>
            </a:prstGeom>
            <a:solidFill>
              <a:srgbClr val="70AD47">
                <a:alpha val="48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5473675" y="5964074"/>
              <a:ext cx="136800" cy="136800"/>
            </a:xfrm>
            <a:prstGeom prst="ellipse">
              <a:avLst/>
            </a:prstGeom>
            <a:solidFill>
              <a:srgbClr val="4A86E8">
                <a:alpha val="5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6710525" y="5884074"/>
              <a:ext cx="136800" cy="136800"/>
            </a:xfrm>
            <a:prstGeom prst="ellipse">
              <a:avLst/>
            </a:prstGeom>
            <a:solidFill>
              <a:srgbClr val="4A86E8">
                <a:alpha val="5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6450075" y="6109649"/>
              <a:ext cx="136800" cy="136800"/>
            </a:xfrm>
            <a:prstGeom prst="ellipse">
              <a:avLst/>
            </a:prstGeom>
            <a:solidFill>
              <a:srgbClr val="4A86E8">
                <a:alpha val="5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279875" y="5731674"/>
              <a:ext cx="136800" cy="136800"/>
            </a:xfrm>
            <a:prstGeom prst="ellipse">
              <a:avLst/>
            </a:prstGeom>
            <a:solidFill>
              <a:srgbClr val="70AD47">
                <a:alpha val="48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5336875" y="5596562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5698000" y="6246462"/>
              <a:ext cx="136800" cy="136800"/>
            </a:xfrm>
            <a:prstGeom prst="ellipse">
              <a:avLst/>
            </a:prstGeom>
            <a:solidFill>
              <a:srgbClr val="70AD47">
                <a:alpha val="48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7537425" y="5978487"/>
              <a:ext cx="136800" cy="136800"/>
            </a:xfrm>
            <a:prstGeom prst="ellipse">
              <a:avLst/>
            </a:prstGeom>
            <a:solidFill>
              <a:srgbClr val="4A86E8">
                <a:alpha val="5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7808150" y="6218437"/>
              <a:ext cx="136800" cy="136800"/>
            </a:xfrm>
            <a:prstGeom prst="ellipse">
              <a:avLst/>
            </a:prstGeom>
            <a:solidFill>
              <a:srgbClr val="70AD47">
                <a:alpha val="48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7980400" y="6020887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7028825" y="6246462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7058350" y="6004462"/>
              <a:ext cx="136800" cy="136800"/>
            </a:xfrm>
            <a:prstGeom prst="ellipse">
              <a:avLst/>
            </a:prstGeom>
            <a:solidFill>
              <a:srgbClr val="70AD47">
                <a:alpha val="48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5524975" y="5166812"/>
              <a:ext cx="136800" cy="136800"/>
            </a:xfrm>
            <a:prstGeom prst="ellipse">
              <a:avLst/>
            </a:prstGeom>
            <a:solidFill>
              <a:srgbClr val="70AD47">
                <a:alpha val="48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5518175" y="5356987"/>
              <a:ext cx="136800" cy="136800"/>
            </a:xfrm>
            <a:prstGeom prst="ellipse">
              <a:avLst/>
            </a:prstGeom>
            <a:solidFill>
              <a:srgbClr val="4A86E8">
                <a:alpha val="5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5932425" y="5656412"/>
              <a:ext cx="136800" cy="136800"/>
            </a:xfrm>
            <a:prstGeom prst="ellipse">
              <a:avLst/>
            </a:prstGeom>
            <a:solidFill>
              <a:srgbClr val="4A86E8">
                <a:alpha val="5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955000" y="5793212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5619275" y="6004462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5502375" y="6122649"/>
              <a:ext cx="136800" cy="136800"/>
            </a:xfrm>
            <a:prstGeom prst="ellipse">
              <a:avLst/>
            </a:prstGeom>
            <a:solidFill>
              <a:srgbClr val="70AD47">
                <a:alpha val="48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5873600" y="6286724"/>
              <a:ext cx="136800" cy="136800"/>
            </a:xfrm>
            <a:prstGeom prst="ellipse">
              <a:avLst/>
            </a:prstGeom>
            <a:solidFill>
              <a:srgbClr val="4A86E8">
                <a:alpha val="5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280363" y="6109649"/>
              <a:ext cx="136800" cy="1368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3" name="Google Shape;323;p28"/>
            <p:cNvCxnSpPr>
              <a:stCxn id="299" idx="6"/>
              <a:endCxn id="300" idx="1"/>
            </p:cNvCxnSpPr>
            <p:nvPr/>
          </p:nvCxnSpPr>
          <p:spPr>
            <a:xfrm>
              <a:off x="5575600" y="5297449"/>
              <a:ext cx="63600" cy="324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28"/>
            <p:cNvCxnSpPr>
              <a:endCxn id="301" idx="2"/>
            </p:cNvCxnSpPr>
            <p:nvPr/>
          </p:nvCxnSpPr>
          <p:spPr>
            <a:xfrm>
              <a:off x="5756025" y="5378274"/>
              <a:ext cx="1579800" cy="471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28"/>
            <p:cNvCxnSpPr>
              <a:stCxn id="308" idx="7"/>
              <a:endCxn id="301" idx="2"/>
            </p:cNvCxnSpPr>
            <p:nvPr/>
          </p:nvCxnSpPr>
          <p:spPr>
            <a:xfrm flipH="1" rot="10800000">
              <a:off x="5453641" y="5425496"/>
              <a:ext cx="1882200" cy="1911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28"/>
            <p:cNvCxnSpPr>
              <a:endCxn id="302" idx="2"/>
            </p:cNvCxnSpPr>
            <p:nvPr/>
          </p:nvCxnSpPr>
          <p:spPr>
            <a:xfrm flipH="1" rot="10800000">
              <a:off x="5473750" y="5663274"/>
              <a:ext cx="1447800" cy="18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28"/>
            <p:cNvCxnSpPr>
              <a:endCxn id="318" idx="7"/>
            </p:cNvCxnSpPr>
            <p:nvPr/>
          </p:nvCxnSpPr>
          <p:spPr>
            <a:xfrm flipH="1">
              <a:off x="6071766" y="5711546"/>
              <a:ext cx="869700" cy="1017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28"/>
            <p:cNvCxnSpPr>
              <a:stCxn id="318" idx="3"/>
              <a:endCxn id="319" idx="7"/>
            </p:cNvCxnSpPr>
            <p:nvPr/>
          </p:nvCxnSpPr>
          <p:spPr>
            <a:xfrm flipH="1">
              <a:off x="5735934" y="5909978"/>
              <a:ext cx="239100" cy="1146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28"/>
            <p:cNvCxnSpPr>
              <a:endCxn id="322" idx="2"/>
            </p:cNvCxnSpPr>
            <p:nvPr/>
          </p:nvCxnSpPr>
          <p:spPr>
            <a:xfrm>
              <a:off x="5755963" y="6072749"/>
              <a:ext cx="524400" cy="1053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28"/>
            <p:cNvCxnSpPr>
              <a:stCxn id="322" idx="6"/>
              <a:endCxn id="312" idx="2"/>
            </p:cNvCxnSpPr>
            <p:nvPr/>
          </p:nvCxnSpPr>
          <p:spPr>
            <a:xfrm flipH="1" rot="10800000">
              <a:off x="6417163" y="6089249"/>
              <a:ext cx="1563300" cy="888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28"/>
            <p:cNvCxnSpPr>
              <a:endCxn id="313" idx="7"/>
            </p:cNvCxnSpPr>
            <p:nvPr/>
          </p:nvCxnSpPr>
          <p:spPr>
            <a:xfrm flipH="1">
              <a:off x="7145591" y="6137796"/>
              <a:ext cx="854700" cy="128700"/>
            </a:xfrm>
            <a:prstGeom prst="straightConnector1">
              <a:avLst/>
            </a:prstGeom>
            <a:noFill/>
            <a:ln cap="flat" cmpd="sng" w="9525">
              <a:solidFill>
                <a:srgbClr val="F4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28"/>
            <p:cNvCxnSpPr>
              <a:stCxn id="315" idx="5"/>
              <a:endCxn id="303" idx="0"/>
            </p:cNvCxnSpPr>
            <p:nvPr/>
          </p:nvCxnSpPr>
          <p:spPr>
            <a:xfrm>
              <a:off x="5641741" y="5283578"/>
              <a:ext cx="244800" cy="4221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28"/>
            <p:cNvCxnSpPr>
              <a:endCxn id="307" idx="2"/>
            </p:cNvCxnSpPr>
            <p:nvPr/>
          </p:nvCxnSpPr>
          <p:spPr>
            <a:xfrm flipH="1" rot="10800000">
              <a:off x="5934875" y="5800074"/>
              <a:ext cx="345000" cy="222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28"/>
            <p:cNvCxnSpPr>
              <a:endCxn id="320" idx="0"/>
            </p:cNvCxnSpPr>
            <p:nvPr/>
          </p:nvCxnSpPr>
          <p:spPr>
            <a:xfrm flipH="1">
              <a:off x="5570775" y="5848449"/>
              <a:ext cx="729000" cy="2742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28"/>
            <p:cNvCxnSpPr>
              <a:endCxn id="314" idx="2"/>
            </p:cNvCxnSpPr>
            <p:nvPr/>
          </p:nvCxnSpPr>
          <p:spPr>
            <a:xfrm flipH="1" rot="10800000">
              <a:off x="5639050" y="6072862"/>
              <a:ext cx="1419300" cy="1182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28"/>
            <p:cNvCxnSpPr>
              <a:endCxn id="309" idx="7"/>
            </p:cNvCxnSpPr>
            <p:nvPr/>
          </p:nvCxnSpPr>
          <p:spPr>
            <a:xfrm flipH="1">
              <a:off x="5814766" y="6121296"/>
              <a:ext cx="1224900" cy="1452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28"/>
            <p:cNvCxnSpPr>
              <a:stCxn id="309" idx="6"/>
            </p:cNvCxnSpPr>
            <p:nvPr/>
          </p:nvCxnSpPr>
          <p:spPr>
            <a:xfrm flipH="1" rot="10800000">
              <a:off x="5834800" y="6289062"/>
              <a:ext cx="1872900" cy="25800"/>
            </a:xfrm>
            <a:prstGeom prst="straightConnector1">
              <a:avLst/>
            </a:prstGeom>
            <a:noFill/>
            <a:ln cap="flat" cmpd="sng" w="9525">
              <a:solidFill>
                <a:srgbClr val="D9EA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28"/>
            <p:cNvCxnSpPr>
              <a:stCxn id="316" idx="5"/>
              <a:endCxn id="317" idx="1"/>
            </p:cNvCxnSpPr>
            <p:nvPr/>
          </p:nvCxnSpPr>
          <p:spPr>
            <a:xfrm>
              <a:off x="5634941" y="5473753"/>
              <a:ext cx="317400" cy="2028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28"/>
            <p:cNvCxnSpPr>
              <a:stCxn id="317" idx="3"/>
              <a:endCxn id="304" idx="7"/>
            </p:cNvCxnSpPr>
            <p:nvPr/>
          </p:nvCxnSpPr>
          <p:spPr>
            <a:xfrm flipH="1">
              <a:off x="5590359" y="5773178"/>
              <a:ext cx="362100" cy="2109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28"/>
            <p:cNvCxnSpPr>
              <a:endCxn id="305" idx="2"/>
            </p:cNvCxnSpPr>
            <p:nvPr/>
          </p:nvCxnSpPr>
          <p:spPr>
            <a:xfrm flipH="1" rot="10800000">
              <a:off x="5610425" y="5952474"/>
              <a:ext cx="1100100" cy="801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28"/>
            <p:cNvCxnSpPr>
              <a:endCxn id="310" idx="2"/>
            </p:cNvCxnSpPr>
            <p:nvPr/>
          </p:nvCxnSpPr>
          <p:spPr>
            <a:xfrm>
              <a:off x="6847425" y="5952387"/>
              <a:ext cx="690000" cy="945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28"/>
            <p:cNvCxnSpPr>
              <a:endCxn id="306" idx="6"/>
            </p:cNvCxnSpPr>
            <p:nvPr/>
          </p:nvCxnSpPr>
          <p:spPr>
            <a:xfrm flipH="1">
              <a:off x="6586875" y="6095249"/>
              <a:ext cx="970500" cy="828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Google Shape;343;p28"/>
            <p:cNvCxnSpPr>
              <a:endCxn id="321" idx="7"/>
            </p:cNvCxnSpPr>
            <p:nvPr/>
          </p:nvCxnSpPr>
          <p:spPr>
            <a:xfrm flipH="1">
              <a:off x="5990366" y="6226358"/>
              <a:ext cx="479700" cy="804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4" name="Google Shape;344;p28"/>
          <p:cNvGrpSpPr/>
          <p:nvPr/>
        </p:nvGrpSpPr>
        <p:grpSpPr>
          <a:xfrm>
            <a:off x="5264171" y="2364627"/>
            <a:ext cx="3006508" cy="1732448"/>
            <a:chOff x="5389596" y="2364627"/>
            <a:chExt cx="3006508" cy="1732448"/>
          </a:xfrm>
        </p:grpSpPr>
        <p:pic>
          <p:nvPicPr>
            <p:cNvPr descr="slide user coat green account profile people human" id="345" name="Google Shape;345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9596" y="2364627"/>
              <a:ext cx="808100" cy="8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preppy blue account profile people human" id="346" name="Google Shape;346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618854" y="2380051"/>
              <a:ext cx="777250" cy="77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&#10; user coat red account profile people human" id="347" name="Google Shape;34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67909" y="2816235"/>
              <a:ext cx="1280739" cy="12808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8" name="Google Shape;348;p28"/>
            <p:cNvCxnSpPr>
              <a:stCxn id="347" idx="3"/>
              <a:endCxn id="346" idx="2"/>
            </p:cNvCxnSpPr>
            <p:nvPr/>
          </p:nvCxnSpPr>
          <p:spPr>
            <a:xfrm flipH="1" rot="10800000">
              <a:off x="7548648" y="3157255"/>
              <a:ext cx="458700" cy="299400"/>
            </a:xfrm>
            <a:prstGeom prst="straightConnector1">
              <a:avLst/>
            </a:prstGeom>
            <a:noFill/>
            <a:ln cap="flat" cmpd="sng" w="2857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" name="Google Shape;349;p28"/>
            <p:cNvCxnSpPr>
              <a:stCxn id="347" idx="1"/>
              <a:endCxn id="345" idx="2"/>
            </p:cNvCxnSpPr>
            <p:nvPr/>
          </p:nvCxnSpPr>
          <p:spPr>
            <a:xfrm rot="10800000">
              <a:off x="5793609" y="3172855"/>
              <a:ext cx="474300" cy="283800"/>
            </a:xfrm>
            <a:prstGeom prst="straightConnector1">
              <a:avLst/>
            </a:prstGeom>
            <a:noFill/>
            <a:ln cap="flat" cmpd="sng" w="2857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350" name="Google Shape;350;p28"/>
          <p:cNvCxnSpPr>
            <a:endCxn id="346" idx="1"/>
          </p:cNvCxnSpPr>
          <p:nvPr/>
        </p:nvCxnSpPr>
        <p:spPr>
          <a:xfrm>
            <a:off x="6072329" y="2768676"/>
            <a:ext cx="14211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28"/>
          <p:cNvSpPr txBox="1"/>
          <p:nvPr/>
        </p:nvSpPr>
        <p:spPr>
          <a:xfrm>
            <a:off x="193588" y="1780125"/>
            <a:ext cx="42774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666666"/>
                </a:solidFill>
              </a:rPr>
              <a:t>Personal</a:t>
            </a:r>
            <a:endParaRPr sz="2800">
              <a:solidFill>
                <a:srgbClr val="666666"/>
              </a:solidFill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4628725" y="1780125"/>
            <a:ext cx="42774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666666"/>
                </a:solidFill>
              </a:rPr>
              <a:t>Group</a:t>
            </a:r>
            <a:endParaRPr sz="2800">
              <a:solidFill>
                <a:srgbClr val="666666"/>
              </a:solidFill>
            </a:endParaRPr>
          </a:p>
        </p:txBody>
      </p:sp>
      <p:pic>
        <p:nvPicPr>
          <p:cNvPr id="353" name="Google Shape;35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0175" y="3669150"/>
            <a:ext cx="884400" cy="8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8"/>
          <p:cNvSpPr/>
          <p:nvPr/>
        </p:nvSpPr>
        <p:spPr>
          <a:xfrm>
            <a:off x="3922013" y="3188850"/>
            <a:ext cx="1280700" cy="48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7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"/>
          <p:cNvSpPr/>
          <p:nvPr/>
        </p:nvSpPr>
        <p:spPr>
          <a:xfrm>
            <a:off x="3511025" y="1936000"/>
            <a:ext cx="2124000" cy="1568100"/>
          </a:xfrm>
          <a:prstGeom prst="wedgeRoundRectCallout">
            <a:avLst>
              <a:gd fmla="val 75909" name="adj1"/>
              <a:gd fmla="val -17043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9"/>
          <p:cNvSpPr/>
          <p:nvPr/>
        </p:nvSpPr>
        <p:spPr>
          <a:xfrm>
            <a:off x="193625" y="2073475"/>
            <a:ext cx="1963200" cy="8844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Brain Wave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Monitor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62" name="Google Shape;362;p29"/>
          <p:cNvSpPr txBox="1"/>
          <p:nvPr>
            <p:ph type="title"/>
          </p:nvPr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Using brain wave monitor </a:t>
            </a:r>
            <a:br>
              <a:rPr lang="zh-TW"/>
            </a:br>
            <a:r>
              <a:rPr lang="zh-TW" sz="3600"/>
              <a:t>to analyze reading behaviors</a:t>
            </a:r>
            <a:endParaRPr sz="3600"/>
          </a:p>
        </p:txBody>
      </p:sp>
      <p:sp>
        <p:nvSpPr>
          <p:cNvPr id="363" name="Google Shape;363;p29"/>
          <p:cNvSpPr/>
          <p:nvPr/>
        </p:nvSpPr>
        <p:spPr>
          <a:xfrm>
            <a:off x="3644825" y="4328675"/>
            <a:ext cx="1835100" cy="480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307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16" y="3504074"/>
            <a:ext cx="3637458" cy="2129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29"/>
          <p:cNvGrpSpPr/>
          <p:nvPr/>
        </p:nvGrpSpPr>
        <p:grpSpPr>
          <a:xfrm>
            <a:off x="1622501" y="1539376"/>
            <a:ext cx="1627695" cy="2555450"/>
            <a:chOff x="843176" y="1539376"/>
            <a:chExt cx="1627695" cy="2555450"/>
          </a:xfrm>
        </p:grpSpPr>
        <p:pic>
          <p:nvPicPr>
            <p:cNvPr id="366" name="Google Shape;366;p29"/>
            <p:cNvPicPr preferRelativeResize="0"/>
            <p:nvPr/>
          </p:nvPicPr>
          <p:blipFill rotWithShape="1">
            <a:blip r:embed="rId4">
              <a:alphaModFix/>
            </a:blip>
            <a:srcRect b="0" l="0" r="55939" t="0"/>
            <a:stretch/>
          </p:blipFill>
          <p:spPr>
            <a:xfrm>
              <a:off x="929230" y="1539376"/>
              <a:ext cx="654414" cy="170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&#10; user coat red account profile people human" id="367" name="Google Shape;367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3176" y="2467007"/>
              <a:ext cx="1627695" cy="162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9"/>
            <p:cNvPicPr preferRelativeResize="0"/>
            <p:nvPr/>
          </p:nvPicPr>
          <p:blipFill rotWithShape="1">
            <a:blip r:embed="rId4">
              <a:alphaModFix/>
            </a:blip>
            <a:srcRect b="0" l="44656" r="0" t="0"/>
            <a:stretch/>
          </p:blipFill>
          <p:spPr>
            <a:xfrm>
              <a:off x="1583643" y="1539376"/>
              <a:ext cx="822004" cy="1702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9" name="Google Shape;3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166" y="3504074"/>
            <a:ext cx="3637458" cy="2129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29"/>
          <p:cNvGrpSpPr/>
          <p:nvPr/>
        </p:nvGrpSpPr>
        <p:grpSpPr>
          <a:xfrm>
            <a:off x="6269048" y="1539376"/>
            <a:ext cx="1627695" cy="2555450"/>
            <a:chOff x="843176" y="1539376"/>
            <a:chExt cx="1627695" cy="2555450"/>
          </a:xfrm>
        </p:grpSpPr>
        <p:pic>
          <p:nvPicPr>
            <p:cNvPr id="371" name="Google Shape;371;p29"/>
            <p:cNvPicPr preferRelativeResize="0"/>
            <p:nvPr/>
          </p:nvPicPr>
          <p:blipFill rotWithShape="1">
            <a:blip r:embed="rId4">
              <a:alphaModFix/>
            </a:blip>
            <a:srcRect b="0" l="0" r="55939" t="0"/>
            <a:stretch/>
          </p:blipFill>
          <p:spPr>
            <a:xfrm>
              <a:off x="929230" y="1539376"/>
              <a:ext cx="654414" cy="170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&#10; user coat red account profile people human" id="372" name="Google Shape;372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3176" y="2467007"/>
              <a:ext cx="1627695" cy="162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9"/>
            <p:cNvPicPr preferRelativeResize="0"/>
            <p:nvPr/>
          </p:nvPicPr>
          <p:blipFill rotWithShape="1">
            <a:blip r:embed="rId4">
              <a:alphaModFix/>
            </a:blip>
            <a:srcRect b="0" l="44656" r="0" t="0"/>
            <a:stretch/>
          </p:blipFill>
          <p:spPr>
            <a:xfrm>
              <a:off x="1583643" y="1539376"/>
              <a:ext cx="822004" cy="1702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29"/>
          <p:cNvGrpSpPr/>
          <p:nvPr/>
        </p:nvGrpSpPr>
        <p:grpSpPr>
          <a:xfrm>
            <a:off x="5625121" y="5446402"/>
            <a:ext cx="3006508" cy="808100"/>
            <a:chOff x="5389596" y="2364627"/>
            <a:chExt cx="3006508" cy="808100"/>
          </a:xfrm>
        </p:grpSpPr>
        <p:pic>
          <p:nvPicPr>
            <p:cNvPr descr="slide user coat green account profile people human" id="375" name="Google Shape;375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596" y="2364627"/>
              <a:ext cx="808100" cy="8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preppy blue account profile people human" id="376" name="Google Shape;376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18854" y="2380051"/>
              <a:ext cx="777250" cy="777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29"/>
          <p:cNvSpPr/>
          <p:nvPr/>
        </p:nvSpPr>
        <p:spPr>
          <a:xfrm>
            <a:off x="6182400" y="4837850"/>
            <a:ext cx="777600" cy="480300"/>
          </a:xfrm>
          <a:prstGeom prst="wedgeRoundRectCallout">
            <a:avLst>
              <a:gd fmla="val -44348" name="adj1"/>
              <a:gd fmla="val 73418" name="adj2"/>
              <a:gd fmla="val 0" name="adj3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$^&amp;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78" name="Google Shape;378;p29"/>
          <p:cNvSpPr/>
          <p:nvPr/>
        </p:nvSpPr>
        <p:spPr>
          <a:xfrm>
            <a:off x="7369460" y="4837850"/>
            <a:ext cx="777600" cy="480300"/>
          </a:xfrm>
          <a:prstGeom prst="wedgeRoundRectCallout">
            <a:avLst>
              <a:gd fmla="val 35084" name="adj1"/>
              <a:gd fmla="val 81954" name="adj2"/>
              <a:gd fmla="val 0" name="adj3"/>
            </a:avLst>
          </a:prstGeom>
          <a:solidFill>
            <a:srgbClr val="0B539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#&amp;%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79" name="Google Shape;379;p29"/>
          <p:cNvSpPr/>
          <p:nvPr/>
        </p:nvSpPr>
        <p:spPr>
          <a:xfrm>
            <a:off x="6182400" y="4126625"/>
            <a:ext cx="2208000" cy="419100"/>
          </a:xfrm>
          <a:prstGeom prst="wedgeRoundRectCallout">
            <a:avLst>
              <a:gd fmla="val -9924" name="adj1"/>
              <a:gd fmla="val -101060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Socializing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80" name="Google Shape;380;p29"/>
          <p:cNvSpPr/>
          <p:nvPr/>
        </p:nvSpPr>
        <p:spPr>
          <a:xfrm>
            <a:off x="834250" y="4158400"/>
            <a:ext cx="2415900" cy="808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Learning alone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81" name="Google Shape;381;p29"/>
          <p:cNvSpPr/>
          <p:nvPr/>
        </p:nvSpPr>
        <p:spPr>
          <a:xfrm>
            <a:off x="1622488" y="3951240"/>
            <a:ext cx="300300" cy="300300"/>
          </a:xfrm>
          <a:prstGeom prst="ellipse">
            <a:avLst/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9"/>
          <p:cNvSpPr/>
          <p:nvPr/>
        </p:nvSpPr>
        <p:spPr>
          <a:xfrm>
            <a:off x="1958050" y="3705550"/>
            <a:ext cx="207000" cy="207000"/>
          </a:xfrm>
          <a:prstGeom prst="ellipse">
            <a:avLst/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9"/>
          <p:cNvSpPr/>
          <p:nvPr/>
        </p:nvSpPr>
        <p:spPr>
          <a:xfrm>
            <a:off x="3511025" y="1936000"/>
            <a:ext cx="2124000" cy="1568100"/>
          </a:xfrm>
          <a:prstGeom prst="wedgeRoundRectCallout">
            <a:avLst>
              <a:gd fmla="val -64676" name="adj1"/>
              <a:gd fmla="val 4407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29"/>
          <p:cNvPicPr preferRelativeResize="0"/>
          <p:nvPr/>
        </p:nvPicPr>
        <p:blipFill rotWithShape="1">
          <a:blip r:embed="rId8">
            <a:alphaModFix/>
          </a:blip>
          <a:srcRect b="56567" l="0" r="60319" t="0"/>
          <a:stretch/>
        </p:blipFill>
        <p:spPr>
          <a:xfrm>
            <a:off x="3591426" y="2022075"/>
            <a:ext cx="1963199" cy="134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9"/>
          <p:cNvSpPr txBox="1"/>
          <p:nvPr/>
        </p:nvSpPr>
        <p:spPr>
          <a:xfrm>
            <a:off x="3819975" y="2816550"/>
            <a:ext cx="14847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EEG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386" name="Google Shape;38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0025" y="4126625"/>
            <a:ext cx="884400" cy="8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"/>
          <p:cNvSpPr txBox="1"/>
          <p:nvPr>
            <p:ph type="title"/>
          </p:nvPr>
        </p:nvSpPr>
        <p:spPr>
          <a:xfrm>
            <a:off x="2267744" y="1709738"/>
            <a:ext cx="6242843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Thank you 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0"/>
          <p:cNvSpPr txBox="1"/>
          <p:nvPr>
            <p:ph idx="1" type="body"/>
          </p:nvPr>
        </p:nvSpPr>
        <p:spPr>
          <a:xfrm>
            <a:off x="2267744" y="4589463"/>
            <a:ext cx="624284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4200">
                <a:solidFill>
                  <a:schemeClr val="dk1"/>
                </a:solidFill>
              </a:rPr>
              <a:t>for your attention</a:t>
            </a:r>
            <a:endParaRPr i="0" sz="4200" u="none" cap="none" strike="noStrike">
              <a:solidFill>
                <a:srgbClr val="15649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Yung-Ting Chen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1120025" y="1845975"/>
            <a:ext cx="7125000" cy="43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zh-TW" sz="2600"/>
              <a:t>National Chengchi University</a:t>
            </a:r>
            <a:br>
              <a:rPr lang="zh-TW" sz="2600"/>
            </a:br>
            <a:r>
              <a:rPr lang="zh-TW" sz="2400"/>
              <a:t>Ph.D Canididate of Library, Information and Archival Science</a:t>
            </a:r>
            <a:endParaRPr sz="2400"/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b="1" lang="zh-TW" sz="2600"/>
              <a:t>National Chengchi University</a:t>
            </a:r>
            <a:br>
              <a:rPr lang="zh-TW" sz="2600"/>
            </a:br>
            <a:r>
              <a:rPr lang="zh-TW" sz="2400"/>
              <a:t>Master of Library, Information and Archival Science, 2010</a:t>
            </a:r>
            <a:endParaRPr sz="2400"/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b="1" lang="zh-TW" sz="2600"/>
              <a:t>Fu Jen Catholic University</a:t>
            </a:r>
            <a:br>
              <a:rPr lang="zh-TW" sz="2600"/>
            </a:br>
            <a:r>
              <a:rPr lang="zh-TW" sz="2400"/>
              <a:t>Bachelor of Library and Information, 2005</a:t>
            </a:r>
            <a:endParaRPr sz="2400"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zh-TW" sz="2600"/>
              <a:t>Expertise and Skills</a:t>
            </a:r>
            <a:endParaRPr b="1" sz="26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Digital Archive &amp; Digital Library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Digital Learning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Programming</a:t>
            </a:r>
            <a:endParaRPr sz="2400"/>
          </a:p>
        </p:txBody>
      </p:sp>
      <p:pic>
        <p:nvPicPr>
          <p:cNvPr descr="[Slide] 布丁 icon 布丁布丁吃什麼"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150" y="347050"/>
            <a:ext cx="1001700" cy="9981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95298">
            <a:off x="7412399" y="5338401"/>
            <a:ext cx="1809503" cy="20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28935">
            <a:off x="-776882" y="2294422"/>
            <a:ext cx="1860283" cy="1860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20"/>
          <p:cNvGrpSpPr/>
          <p:nvPr/>
        </p:nvGrpSpPr>
        <p:grpSpPr>
          <a:xfrm>
            <a:off x="1053625" y="1922175"/>
            <a:ext cx="602100" cy="602100"/>
            <a:chOff x="442150" y="1646300"/>
            <a:chExt cx="602100" cy="602100"/>
          </a:xfrm>
        </p:grpSpPr>
        <p:sp>
          <p:nvSpPr>
            <p:cNvPr id="154" name="Google Shape;154;p20"/>
            <p:cNvSpPr/>
            <p:nvPr/>
          </p:nvSpPr>
          <p:spPr>
            <a:xfrm>
              <a:off x="442150" y="1646300"/>
              <a:ext cx="602100" cy="60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Slide NCCU Logo" id="155" name="Google Shape;15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4938" y="1704775"/>
              <a:ext cx="496524" cy="48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20"/>
          <p:cNvGrpSpPr/>
          <p:nvPr/>
        </p:nvGrpSpPr>
        <p:grpSpPr>
          <a:xfrm>
            <a:off x="1495775" y="3079300"/>
            <a:ext cx="602100" cy="602100"/>
            <a:chOff x="442150" y="1646300"/>
            <a:chExt cx="602100" cy="602100"/>
          </a:xfrm>
        </p:grpSpPr>
        <p:sp>
          <p:nvSpPr>
            <p:cNvPr id="157" name="Google Shape;157;p20"/>
            <p:cNvSpPr/>
            <p:nvPr/>
          </p:nvSpPr>
          <p:spPr>
            <a:xfrm>
              <a:off x="442150" y="1646300"/>
              <a:ext cx="602100" cy="60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Slide NCCU Logo" id="158" name="Google Shape;158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4938" y="1704775"/>
              <a:ext cx="496524" cy="48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20"/>
          <p:cNvGrpSpPr/>
          <p:nvPr/>
        </p:nvGrpSpPr>
        <p:grpSpPr>
          <a:xfrm>
            <a:off x="1495775" y="4179975"/>
            <a:ext cx="602100" cy="602100"/>
            <a:chOff x="1495775" y="4179975"/>
            <a:chExt cx="602100" cy="602100"/>
          </a:xfrm>
        </p:grpSpPr>
        <p:sp>
          <p:nvSpPr>
            <p:cNvPr id="160" name="Google Shape;160;p20"/>
            <p:cNvSpPr/>
            <p:nvPr/>
          </p:nvSpPr>
          <p:spPr>
            <a:xfrm>
              <a:off x="1495775" y="4179975"/>
              <a:ext cx="602100" cy="60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SLIDE FJU LOGO" id="161" name="Google Shape;161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61231" y="4236425"/>
              <a:ext cx="471174" cy="517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0600"/>
            <a:ext cx="9144002" cy="609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"/>
            <a:ext cx="9143999" cy="180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Digital Reading Environment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 amt="43000"/>
          </a:blip>
          <a:srcRect b="0" l="0" r="0" t="0"/>
          <a:stretch/>
        </p:blipFill>
        <p:spPr>
          <a:xfrm>
            <a:off x="0" y="760600"/>
            <a:ext cx="9144002" cy="609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"/>
            <a:ext cx="9143999" cy="180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Social Reading </a:t>
            </a:r>
            <a:br>
              <a:rPr lang="zh-TW"/>
            </a:br>
            <a:r>
              <a:rPr b="0" lang="zh-TW" sz="3600"/>
              <a:t>with Annotation</a:t>
            </a:r>
            <a:endParaRPr b="0" sz="3600"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125" y="1739825"/>
            <a:ext cx="7219800" cy="4981500"/>
          </a:xfrm>
          <a:prstGeom prst="roundRect">
            <a:avLst>
              <a:gd fmla="val 9316" name="adj"/>
            </a:avLst>
          </a:prstGeom>
          <a:noFill/>
          <a:ln cap="flat" cmpd="sng" w="38100">
            <a:solidFill>
              <a:srgbClr val="15649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22"/>
          <p:cNvSpPr/>
          <p:nvPr/>
        </p:nvSpPr>
        <p:spPr>
          <a:xfrm>
            <a:off x="5972463" y="2524088"/>
            <a:ext cx="1202700" cy="627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/>
              <a:t>Me</a:t>
            </a:r>
            <a:endParaRPr b="1" sz="2400"/>
          </a:p>
        </p:txBody>
      </p:sp>
      <p:pic>
        <p:nvPicPr>
          <p:cNvPr descr="slide&#10; user coat red account profile people human" id="180" name="Google Shape;1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9975" y="1118925"/>
            <a:ext cx="1507675" cy="15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6865125" y="4253725"/>
            <a:ext cx="1563600" cy="72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Classmate</a:t>
            </a:r>
            <a:r>
              <a:rPr b="1" lang="zh-TW" sz="2400"/>
              <a:t>   A</a:t>
            </a:r>
            <a:r>
              <a:rPr b="1" lang="zh-TW" sz="2400">
                <a:solidFill>
                  <a:schemeClr val="dk1"/>
                </a:solidFill>
              </a:rPr>
              <a:t>　</a:t>
            </a:r>
            <a:endParaRPr b="1" sz="2400"/>
          </a:p>
        </p:txBody>
      </p:sp>
      <p:sp>
        <p:nvSpPr>
          <p:cNvPr id="182" name="Google Shape;182;p22"/>
          <p:cNvSpPr/>
          <p:nvPr/>
        </p:nvSpPr>
        <p:spPr>
          <a:xfrm>
            <a:off x="201250" y="5640550"/>
            <a:ext cx="1563600" cy="72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Classmate</a:t>
            </a:r>
            <a:r>
              <a:rPr b="1" lang="zh-TW" sz="2400"/>
              <a:t>   　B</a:t>
            </a:r>
            <a:endParaRPr b="1" sz="2400"/>
          </a:p>
        </p:txBody>
      </p:sp>
      <p:pic>
        <p:nvPicPr>
          <p:cNvPr descr="slide user coat green account profile people human" id="183" name="Google Shape;18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0375" y="391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preppy blue account profile people human" id="184" name="Google Shape;18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1659" y="5351600"/>
            <a:ext cx="1143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2"/>
          <p:cNvCxnSpPr/>
          <p:nvPr/>
        </p:nvCxnSpPr>
        <p:spPr>
          <a:xfrm flipH="1">
            <a:off x="5277350" y="4855575"/>
            <a:ext cx="818100" cy="60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2"/>
          <p:cNvCxnSpPr/>
          <p:nvPr/>
        </p:nvCxnSpPr>
        <p:spPr>
          <a:xfrm>
            <a:off x="2357900" y="6050950"/>
            <a:ext cx="840900" cy="47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2"/>
          <p:cNvCxnSpPr/>
          <p:nvPr/>
        </p:nvCxnSpPr>
        <p:spPr>
          <a:xfrm flipH="1">
            <a:off x="5078125" y="2805875"/>
            <a:ext cx="808500" cy="442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 amt="43000"/>
          </a:blip>
          <a:srcRect b="0" l="0" r="0" t="0"/>
          <a:stretch/>
        </p:blipFill>
        <p:spPr>
          <a:xfrm>
            <a:off x="0" y="760600"/>
            <a:ext cx="9144002" cy="609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"/>
            <a:ext cx="9143999" cy="180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Social Reading </a:t>
            </a:r>
            <a:br>
              <a:rPr lang="zh-TW"/>
            </a:br>
            <a:r>
              <a:rPr b="0" lang="zh-TW" sz="3600"/>
              <a:t>with Annotation</a:t>
            </a: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125" y="1739825"/>
            <a:ext cx="7219800" cy="4981500"/>
          </a:xfrm>
          <a:prstGeom prst="roundRect">
            <a:avLst>
              <a:gd fmla="val 9316" name="adj"/>
            </a:avLst>
          </a:prstGeom>
          <a:noFill/>
          <a:ln cap="flat" cmpd="sng" w="38100">
            <a:solidFill>
              <a:srgbClr val="15649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7" name="Google Shape;197;p23"/>
          <p:cNvSpPr/>
          <p:nvPr/>
        </p:nvSpPr>
        <p:spPr>
          <a:xfrm>
            <a:off x="860275" y="1739825"/>
            <a:ext cx="7219800" cy="4996500"/>
          </a:xfrm>
          <a:prstGeom prst="roundRect">
            <a:avLst>
              <a:gd fmla="val 7718" name="adj"/>
            </a:avLst>
          </a:prstGeom>
          <a:solidFill>
            <a:srgbClr val="FFFFFF">
              <a:alpha val="48080"/>
            </a:srgbClr>
          </a:solidFill>
          <a:ln cap="flat" cmpd="sng" w="38100">
            <a:solidFill>
              <a:srgbClr val="1564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lide&#10; user coat red account profile people human" id="198" name="Google Shape;19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7544" y="1960117"/>
            <a:ext cx="1905249" cy="190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coat green account profile people human" id="199" name="Google Shape;19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2875" y="4571734"/>
            <a:ext cx="1779204" cy="1779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user preppy blue account profile people human" id="200" name="Google Shape;20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3371" y="4571729"/>
            <a:ext cx="1779204" cy="177919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3715975" y="4018949"/>
            <a:ext cx="1508400" cy="825300"/>
          </a:xfrm>
          <a:prstGeom prst="wedgeRoundRectCallout">
            <a:avLst>
              <a:gd fmla="val -9924" name="adj1"/>
              <a:gd fmla="val -101060" name="adj2"/>
              <a:gd fmla="val 0" name="adj3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!$#%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2942075" y="5288475"/>
            <a:ext cx="1336200" cy="825300"/>
          </a:xfrm>
          <a:prstGeom prst="wedgeRoundRectCallout">
            <a:avLst>
              <a:gd fmla="val -85749" name="adj1"/>
              <a:gd fmla="val 25560" name="adj2"/>
              <a:gd fmla="val 0" name="adj3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^$&amp;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4488800" y="5288475"/>
            <a:ext cx="1336200" cy="825300"/>
          </a:xfrm>
          <a:prstGeom prst="wedgeRoundRectCallout">
            <a:avLst>
              <a:gd fmla="val 90982" name="adj1"/>
              <a:gd fmla="val 4447" name="adj2"/>
              <a:gd fmla="val 0" name="adj3"/>
            </a:avLst>
          </a:prstGeom>
          <a:solidFill>
            <a:srgbClr val="0B539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$#%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2359150" y="2715325"/>
            <a:ext cx="6419400" cy="28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Impact"/>
                <a:ea typeface="Impact"/>
                <a:cs typeface="Impact"/>
                <a:sym typeface="Impact"/>
              </a:rPr>
              <a:t>Social Aspects of </a:t>
            </a:r>
            <a:br>
              <a:rPr lang="zh-TW" sz="4800">
                <a:latin typeface="Impact"/>
                <a:ea typeface="Impact"/>
                <a:cs typeface="Impact"/>
                <a:sym typeface="Impact"/>
              </a:rPr>
            </a:br>
            <a:r>
              <a:rPr lang="zh-TW" sz="4800">
                <a:latin typeface="Impact"/>
                <a:ea typeface="Impact"/>
                <a:cs typeface="Impact"/>
                <a:sym typeface="Impact"/>
              </a:rPr>
              <a:t>Reading Behavior Research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6511375" y="-961550"/>
            <a:ext cx="3858300" cy="3858300"/>
          </a:xfrm>
          <a:prstGeom prst="ellipse">
            <a:avLst/>
          </a:prstGeom>
          <a:noFill/>
          <a:ln cap="flat" cmpd="sng" w="38100">
            <a:solidFill>
              <a:srgbClr val="307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Research Objective</a:t>
            </a:r>
            <a:endParaRPr/>
          </a:p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1837500" y="2016525"/>
            <a:ext cx="6849300" cy="43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600"/>
              <a:buAutoNum type="arabicPeriod"/>
            </a:pPr>
            <a:r>
              <a:rPr lang="zh-TW" sz="2600"/>
              <a:t>Social Reading Environment </a:t>
            </a:r>
            <a:br>
              <a:rPr lang="zh-TW" sz="2600"/>
            </a:br>
            <a:r>
              <a:rPr lang="zh-TW" sz="2600"/>
              <a:t>&amp; Performance Accessment</a:t>
            </a:r>
            <a:endParaRPr sz="2600"/>
          </a:p>
          <a:p>
            <a:pPr indent="-3937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zh-TW" sz="2600"/>
              <a:t>Social Reading Behavior Analysis</a:t>
            </a:r>
            <a:endParaRPr sz="2600"/>
          </a:p>
          <a:p>
            <a:pPr indent="-3937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zh-TW" sz="2600"/>
              <a:t>Using brain wave monitor to analyze reading behaviors</a:t>
            </a:r>
            <a:endParaRPr sz="2600"/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00" y="2017925"/>
            <a:ext cx="884400" cy="8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00" y="3752475"/>
            <a:ext cx="884400" cy="8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00" y="4636875"/>
            <a:ext cx="884400" cy="8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6"/>
          <p:cNvGrpSpPr/>
          <p:nvPr/>
        </p:nvGrpSpPr>
        <p:grpSpPr>
          <a:xfrm>
            <a:off x="961763" y="1799715"/>
            <a:ext cx="2804075" cy="1380397"/>
            <a:chOff x="283425" y="1921340"/>
            <a:chExt cx="2804075" cy="1380397"/>
          </a:xfrm>
        </p:grpSpPr>
        <p:pic>
          <p:nvPicPr>
            <p:cNvPr descr="slide user coat green account profile people human" id="227" name="Google Shape;22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3425" y="1921343"/>
              <a:ext cx="1196010" cy="119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preppy blue account profile people human" id="228" name="Google Shape;22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91490" y="1921340"/>
              <a:ext cx="1196010" cy="119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&#10; user coat red account profile people human" id="229" name="Google Shape;229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0634" y="2020897"/>
              <a:ext cx="1280739" cy="12808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0" name="Google Shape;23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350" y="4125375"/>
            <a:ext cx="3140901" cy="1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/>
          <p:nvPr/>
        </p:nvSpPr>
        <p:spPr>
          <a:xfrm rot="-1097">
            <a:off x="3934238" y="4589284"/>
            <a:ext cx="1880100" cy="67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77A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26"/>
          <p:cNvGrpSpPr/>
          <p:nvPr/>
        </p:nvGrpSpPr>
        <p:grpSpPr>
          <a:xfrm>
            <a:off x="5757769" y="3934744"/>
            <a:ext cx="2531100" cy="2426056"/>
            <a:chOff x="5915394" y="1883919"/>
            <a:chExt cx="2531100" cy="2426056"/>
          </a:xfrm>
        </p:grpSpPr>
        <p:grpSp>
          <p:nvGrpSpPr>
            <p:cNvPr id="233" name="Google Shape;233;p26"/>
            <p:cNvGrpSpPr/>
            <p:nvPr/>
          </p:nvGrpSpPr>
          <p:grpSpPr>
            <a:xfrm>
              <a:off x="6071792" y="1883919"/>
              <a:ext cx="2218304" cy="2218304"/>
              <a:chOff x="6814750" y="3621338"/>
              <a:chExt cx="2804076" cy="2804076"/>
            </a:xfrm>
          </p:grpSpPr>
          <p:pic>
            <p:nvPicPr>
              <p:cNvPr id="234" name="Google Shape;234;p2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814750" y="3621338"/>
                <a:ext cx="2804076" cy="2804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2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389945" y="3621348"/>
                <a:ext cx="1128600" cy="1071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236" name="Google Shape;236;p26"/>
            <p:cNvSpPr/>
            <p:nvPr/>
          </p:nvSpPr>
          <p:spPr>
            <a:xfrm>
              <a:off x="5915394" y="3772675"/>
              <a:ext cx="2531100" cy="537300"/>
            </a:xfrm>
            <a:prstGeom prst="roundRect">
              <a:avLst>
                <a:gd fmla="val 16667" name="adj"/>
              </a:avLst>
            </a:prstGeom>
            <a:solidFill>
              <a:srgbClr val="3077A1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</a:rPr>
                <a:t>Performance</a:t>
              </a:r>
              <a:endParaRPr sz="2800">
                <a:solidFill>
                  <a:srgbClr val="FFFFFF"/>
                </a:solidFill>
              </a:endParaRPr>
            </a:p>
          </p:txBody>
        </p:sp>
      </p:grpSp>
      <p:sp>
        <p:nvSpPr>
          <p:cNvPr id="237" name="Google Shape;237;p26"/>
          <p:cNvSpPr/>
          <p:nvPr/>
        </p:nvSpPr>
        <p:spPr>
          <a:xfrm rot="5398496">
            <a:off x="2020901" y="3414376"/>
            <a:ext cx="685800" cy="54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77A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 txBox="1"/>
          <p:nvPr>
            <p:ph type="title"/>
          </p:nvPr>
        </p:nvSpPr>
        <p:spPr>
          <a:xfrm>
            <a:off x="318775" y="274650"/>
            <a:ext cx="85065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Social Reading Environment</a:t>
            </a:r>
            <a:r>
              <a:rPr lang="zh-TW" sz="3200"/>
              <a:t> </a:t>
            </a:r>
            <a:br>
              <a:rPr lang="zh-TW" sz="3200"/>
            </a:br>
            <a:r>
              <a:rPr lang="zh-TW" sz="3600"/>
              <a:t>&amp; Performance Accessment</a:t>
            </a:r>
            <a:endParaRPr sz="3600"/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1050" y="6016150"/>
            <a:ext cx="1405500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type="title"/>
          </p:nvPr>
        </p:nvSpPr>
        <p:spPr>
          <a:xfrm>
            <a:off x="318775" y="274650"/>
            <a:ext cx="85065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Social Reading Environment</a:t>
            </a:r>
            <a:r>
              <a:rPr lang="zh-TW" sz="3200"/>
              <a:t> </a:t>
            </a:r>
            <a:br>
              <a:rPr lang="zh-TW" sz="3200"/>
            </a:br>
            <a:r>
              <a:rPr lang="zh-TW" sz="3600"/>
              <a:t>&amp; Performance Accessment</a:t>
            </a:r>
            <a:endParaRPr sz="3600"/>
          </a:p>
        </p:txBody>
      </p:sp>
      <p:grpSp>
        <p:nvGrpSpPr>
          <p:cNvPr id="246" name="Google Shape;246;p27"/>
          <p:cNvGrpSpPr/>
          <p:nvPr/>
        </p:nvGrpSpPr>
        <p:grpSpPr>
          <a:xfrm>
            <a:off x="961763" y="1799715"/>
            <a:ext cx="2804075" cy="1380397"/>
            <a:chOff x="283425" y="1921340"/>
            <a:chExt cx="2804075" cy="1380397"/>
          </a:xfrm>
        </p:grpSpPr>
        <p:pic>
          <p:nvPicPr>
            <p:cNvPr descr="slide user coat green account profile people human" id="247" name="Google Shape;24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3425" y="1921343"/>
              <a:ext cx="1196010" cy="119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 user preppy blue account profile people human" id="248" name="Google Shape;24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91490" y="1921340"/>
              <a:ext cx="1196010" cy="119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&#10; user coat red account profile people human" id="249" name="Google Shape;249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0634" y="2020897"/>
              <a:ext cx="1280739" cy="12808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0" name="Google Shape;25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350" y="4125375"/>
            <a:ext cx="3140901" cy="1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/>
          <p:nvPr/>
        </p:nvSpPr>
        <p:spPr>
          <a:xfrm rot="-1800651">
            <a:off x="3837612" y="3196952"/>
            <a:ext cx="1450924" cy="6761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77A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27"/>
          <p:cNvGrpSpPr/>
          <p:nvPr/>
        </p:nvGrpSpPr>
        <p:grpSpPr>
          <a:xfrm>
            <a:off x="5757769" y="3934744"/>
            <a:ext cx="2531100" cy="2426056"/>
            <a:chOff x="5915394" y="1883919"/>
            <a:chExt cx="2531100" cy="2426056"/>
          </a:xfrm>
        </p:grpSpPr>
        <p:grpSp>
          <p:nvGrpSpPr>
            <p:cNvPr id="253" name="Google Shape;253;p27"/>
            <p:cNvGrpSpPr/>
            <p:nvPr/>
          </p:nvGrpSpPr>
          <p:grpSpPr>
            <a:xfrm>
              <a:off x="6071792" y="1883919"/>
              <a:ext cx="2218304" cy="2218304"/>
              <a:chOff x="6814750" y="3621338"/>
              <a:chExt cx="2804076" cy="2804076"/>
            </a:xfrm>
          </p:grpSpPr>
          <p:pic>
            <p:nvPicPr>
              <p:cNvPr id="254" name="Google Shape;254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814750" y="3621338"/>
                <a:ext cx="2804076" cy="2804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27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389945" y="3621348"/>
                <a:ext cx="1128600" cy="1071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256" name="Google Shape;256;p27"/>
            <p:cNvSpPr/>
            <p:nvPr/>
          </p:nvSpPr>
          <p:spPr>
            <a:xfrm>
              <a:off x="5915394" y="3772675"/>
              <a:ext cx="2531100" cy="537300"/>
            </a:xfrm>
            <a:prstGeom prst="roundRect">
              <a:avLst>
                <a:gd fmla="val 16667" name="adj"/>
              </a:avLst>
            </a:prstGeom>
            <a:solidFill>
              <a:srgbClr val="3077A1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</a:rPr>
                <a:t>Performance</a:t>
              </a:r>
              <a:endParaRPr sz="2800">
                <a:solidFill>
                  <a:srgbClr val="FFFFFF"/>
                </a:solidFill>
              </a:endParaRPr>
            </a:p>
          </p:txBody>
        </p:sp>
      </p:grpSp>
      <p:sp>
        <p:nvSpPr>
          <p:cNvPr id="257" name="Google Shape;257;p27"/>
          <p:cNvSpPr/>
          <p:nvPr/>
        </p:nvSpPr>
        <p:spPr>
          <a:xfrm rot="5398496">
            <a:off x="2020901" y="3414376"/>
            <a:ext cx="685800" cy="54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77A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 rot="5398496">
            <a:off x="6680426" y="3414376"/>
            <a:ext cx="685800" cy="54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77A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5795100" y="1914550"/>
            <a:ext cx="2889600" cy="6165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3810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  </a:t>
            </a:r>
            <a:r>
              <a:rPr lang="zh-TW" sz="2400">
                <a:solidFill>
                  <a:srgbClr val="FFFFFF"/>
                </a:solidFill>
              </a:rPr>
              <a:t>Social Awareness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5797075" y="2696925"/>
            <a:ext cx="2889600" cy="616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Gamify Reading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6669325" y="2241300"/>
            <a:ext cx="7767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&amp;</a:t>
            </a:r>
            <a:endParaRPr sz="3600"/>
          </a:p>
        </p:txBody>
      </p:sp>
      <p:grpSp>
        <p:nvGrpSpPr>
          <p:cNvPr id="262" name="Google Shape;262;p27"/>
          <p:cNvGrpSpPr/>
          <p:nvPr/>
        </p:nvGrpSpPr>
        <p:grpSpPr>
          <a:xfrm>
            <a:off x="5362075" y="2662275"/>
            <a:ext cx="685800" cy="685800"/>
            <a:chOff x="5362075" y="2586075"/>
            <a:chExt cx="685800" cy="685800"/>
          </a:xfrm>
        </p:grpSpPr>
        <p:sp>
          <p:nvSpPr>
            <p:cNvPr id="263" name="Google Shape;263;p27"/>
            <p:cNvSpPr/>
            <p:nvPr/>
          </p:nvSpPr>
          <p:spPr>
            <a:xfrm>
              <a:off x="5362075" y="2586075"/>
              <a:ext cx="685800" cy="6858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4" name="Google Shape;264;p27"/>
            <p:cNvPicPr preferRelativeResize="0"/>
            <p:nvPr/>
          </p:nvPicPr>
          <p:blipFill rotWithShape="1">
            <a:blip r:embed="rId9">
              <a:alphaModFix/>
            </a:blip>
            <a:srcRect b="17839" l="0" r="0" t="15117"/>
            <a:stretch/>
          </p:blipFill>
          <p:spPr>
            <a:xfrm>
              <a:off x="5454830" y="2761268"/>
              <a:ext cx="500291" cy="3354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p27"/>
          <p:cNvSpPr/>
          <p:nvPr/>
        </p:nvSpPr>
        <p:spPr>
          <a:xfrm>
            <a:off x="5362075" y="1879900"/>
            <a:ext cx="685800" cy="685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6375" y="1994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46025" y="3341925"/>
            <a:ext cx="884400" cy="8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61050" y="6016150"/>
            <a:ext cx="1405500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130110 數位閱讀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