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ae42b23d91_0_2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gae42b23d91_0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ae48274d18_0_1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gae48274d18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 name="Google Shape;164;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ae48274d18_0_8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gae48274d18_0_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ae48274d18_0_9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gae48274d18_0_9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f0c7e4aa51_1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f0c7e4aa51_1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3" name="Google Shape;213;gf0c7e4aa51_1_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ae48274d18_0_10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gae48274d18_0_1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ae48274d18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gae48274d1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ae48274d18_0_1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gae48274d18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7"/>
        <p:cNvGrpSpPr/>
        <p:nvPr/>
      </p:nvGrpSpPr>
      <p:grpSpPr>
        <a:xfrm>
          <a:off x="0" y="0"/>
          <a:ext cx="0" cy="0"/>
          <a:chOff x="0" y="0"/>
          <a:chExt cx="0" cy="0"/>
        </a:xfrm>
      </p:grpSpPr>
      <p:sp>
        <p:nvSpPr>
          <p:cNvPr id="88" name="Google Shape;88;p13"/>
          <p:cNvSpPr txBox="1">
            <a:spLocks noGrp="1"/>
          </p:cNvSpPr>
          <p:nvPr>
            <p:ph type="body" idx="1"/>
          </p:nvPr>
        </p:nvSpPr>
        <p:spPr>
          <a:xfrm>
            <a:off x="762000" y="1143000"/>
            <a:ext cx="10692900" cy="2021400"/>
          </a:xfrm>
          <a:prstGeom prst="rect">
            <a:avLst/>
          </a:prstGeom>
          <a:noFill/>
          <a:ln>
            <a:noFill/>
          </a:ln>
        </p:spPr>
        <p:txBody>
          <a:bodyPr spcFirstLastPara="1" wrap="square" lIns="91425" tIns="45700" rIns="91425" bIns="45700" anchor="t" anchorCtr="0">
            <a:spAutoFit/>
          </a:bodyPr>
          <a:lstStyle/>
          <a:p>
            <a:pPr marL="0" lvl="0" indent="0" algn="just" rtl="0">
              <a:lnSpc>
                <a:spcPct val="90000"/>
              </a:lnSpc>
              <a:spcBef>
                <a:spcPts val="1000"/>
              </a:spcBef>
              <a:spcAft>
                <a:spcPts val="0"/>
              </a:spcAft>
              <a:buClr>
                <a:schemeClr val="dk1"/>
              </a:buClr>
              <a:buSzPts val="2800"/>
              <a:buNone/>
            </a:pPr>
            <a:r>
              <a:rPr lang="en-US" sz="3000" b="1">
                <a:solidFill>
                  <a:srgbClr val="000000"/>
                </a:solidFill>
              </a:rPr>
              <a:t>SERENITY PRAYER</a:t>
            </a:r>
            <a:endParaRPr sz="3000" b="1">
              <a:solidFill>
                <a:srgbClr val="000000"/>
              </a:solidFill>
            </a:endParaRPr>
          </a:p>
          <a:p>
            <a:pPr marL="0" lvl="0" indent="0" algn="just" rtl="0">
              <a:lnSpc>
                <a:spcPct val="100000"/>
              </a:lnSpc>
              <a:spcBef>
                <a:spcPts val="1000"/>
              </a:spcBef>
              <a:spcAft>
                <a:spcPts val="0"/>
              </a:spcAft>
              <a:buClr>
                <a:schemeClr val="dk1"/>
              </a:buClr>
              <a:buSzPts val="2800"/>
              <a:buNone/>
            </a:pPr>
            <a:r>
              <a:rPr lang="en-US" sz="3000" b="1">
                <a:solidFill>
                  <a:srgbClr val="000000"/>
                </a:solidFill>
              </a:rPr>
              <a:t>God, grant me the serenity to accept the things I cannot change, courage to change the things I can, and wisdom to know the difference.</a:t>
            </a:r>
            <a:endParaRPr sz="3000" b="1">
              <a:solidFill>
                <a:srgbClr val="000000"/>
              </a:solidFill>
            </a:endParaRPr>
          </a:p>
        </p:txBody>
      </p:sp>
      <p:sp>
        <p:nvSpPr>
          <p:cNvPr id="89" name="Google Shape;89;p1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
        <p:nvSpPr>
          <p:cNvPr id="90" name="Google Shape;90;p13"/>
          <p:cNvSpPr txBox="1"/>
          <p:nvPr/>
        </p:nvSpPr>
        <p:spPr>
          <a:xfrm>
            <a:off x="762000" y="457200"/>
            <a:ext cx="6032700" cy="600300"/>
          </a:xfrm>
          <a:prstGeom prst="rect">
            <a:avLst/>
          </a:prstGeom>
          <a:noFill/>
          <a:ln>
            <a:noFill/>
          </a:ln>
        </p:spPr>
        <p:txBody>
          <a:bodyPr spcFirstLastPara="1" wrap="square" lIns="91425" tIns="91425" rIns="91425" bIns="91425" anchor="t" anchorCtr="0">
            <a:spAutoFit/>
          </a:bodyPr>
          <a:lstStyle/>
          <a:p>
            <a:pPr marL="0" lvl="0" indent="0" algn="just" rtl="0">
              <a:lnSpc>
                <a:spcPct val="90000"/>
              </a:lnSpc>
              <a:spcBef>
                <a:spcPts val="1000"/>
              </a:spcBef>
              <a:spcAft>
                <a:spcPts val="0"/>
              </a:spcAft>
              <a:buNone/>
            </a:pPr>
            <a:endParaRPr sz="3000" b="1">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2"/>
          <p:cNvSpPr txBox="1">
            <a:spLocks noGrp="1"/>
          </p:cNvSpPr>
          <p:nvPr>
            <p:ph type="body" idx="1"/>
          </p:nvPr>
        </p:nvSpPr>
        <p:spPr>
          <a:xfrm>
            <a:off x="914400" y="1827000"/>
            <a:ext cx="10492200" cy="36594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ABSTINENCE </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In the past, addictive eating was our most common reaction to life. We obtain abstinence from addictive eating by weighing, measuring, and committing our food to an FA sponsor. We have found that we must abstain completely from all flour and sugar.</a:t>
            </a:r>
            <a:endParaRPr b="1"/>
          </a:p>
          <a:p>
            <a:pPr marL="0" lvl="0" indent="0" algn="just" rtl="0">
              <a:lnSpc>
                <a:spcPct val="100000"/>
              </a:lnSpc>
              <a:spcBef>
                <a:spcPts val="0"/>
              </a:spcBef>
              <a:spcAft>
                <a:spcPts val="0"/>
              </a:spcAft>
              <a:buClr>
                <a:schemeClr val="dk1"/>
              </a:buClr>
              <a:buSzPts val="2800"/>
              <a:buNone/>
            </a:pPr>
            <a:endParaRPr b="1"/>
          </a:p>
        </p:txBody>
      </p:sp>
      <p:sp>
        <p:nvSpPr>
          <p:cNvPr id="143" name="Google Shape;143;p2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3"/>
          <p:cNvSpPr txBox="1">
            <a:spLocks noGrp="1"/>
          </p:cNvSpPr>
          <p:nvPr>
            <p:ph type="body" idx="1"/>
          </p:nvPr>
        </p:nvSpPr>
        <p:spPr>
          <a:xfrm>
            <a:off x="785400" y="1805700"/>
            <a:ext cx="10263600" cy="32235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SPONSOR </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We ask an FA sponsor to guide us through the recovery program on every level: physical, mental, and spiritual. Ours is a program of attraction. Find a sponsor who has what you want and ask how it was achieved. </a:t>
            </a:r>
            <a:endParaRPr/>
          </a:p>
        </p:txBody>
      </p:sp>
      <p:sp>
        <p:nvSpPr>
          <p:cNvPr id="149" name="Google Shape;14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4"/>
          <p:cNvSpPr txBox="1">
            <a:spLocks noGrp="1"/>
          </p:cNvSpPr>
          <p:nvPr>
            <p:ph type="body" idx="1"/>
          </p:nvPr>
        </p:nvSpPr>
        <p:spPr>
          <a:xfrm>
            <a:off x="791400" y="1841100"/>
            <a:ext cx="10486200" cy="32643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MEETINGS</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We attend meetings, where we share our experience, strength, and hope with each other. We have found that unless we give to newcomers what we have received from the program, we cannot keep it for ourselves.</a:t>
            </a:r>
            <a:endParaRPr b="1"/>
          </a:p>
        </p:txBody>
      </p:sp>
      <p:sp>
        <p:nvSpPr>
          <p:cNvPr id="155" name="Google Shape;155;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5"/>
          <p:cNvSpPr txBox="1">
            <a:spLocks noGrp="1"/>
          </p:cNvSpPr>
          <p:nvPr>
            <p:ph type="body" idx="1"/>
          </p:nvPr>
        </p:nvSpPr>
        <p:spPr>
          <a:xfrm>
            <a:off x="762000" y="1828800"/>
            <a:ext cx="10562400" cy="45840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TELEPHONE </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Food addiction is a disease of self-centeredness and isolation, so we use the telephone daily to connect with FA members. We begin with a committed call to our sponsor. Phoning others throughout the day, we share our hope, and when we need help, we ask for it. Above all, we call if we are tempted to take the first addictive bite.</a:t>
            </a:r>
            <a:endParaRPr/>
          </a:p>
        </p:txBody>
      </p:sp>
      <p:sp>
        <p:nvSpPr>
          <p:cNvPr id="161" name="Google Shape;16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6"/>
          <p:cNvSpPr txBox="1">
            <a:spLocks noGrp="1"/>
          </p:cNvSpPr>
          <p:nvPr>
            <p:ph type="body" idx="1"/>
          </p:nvPr>
        </p:nvSpPr>
        <p:spPr>
          <a:xfrm>
            <a:off x="838200" y="1404000"/>
            <a:ext cx="10656000" cy="53778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ANONYMITY </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Anonymity is the spiritual foundation of our program. We are not afraid to admit our own addiction, but at the public level, we protect the program by concealing our full names and faces. Humility is essential for our recovery. No individual member should ever be seen as representing FA as a whole. Within the program, we reach out to help, but we do not gossip or reveal anyone’s membership in FA except our own. Each person’s story is theirs to reveal. </a:t>
            </a:r>
            <a:endParaRPr/>
          </a:p>
        </p:txBody>
      </p:sp>
      <p:sp>
        <p:nvSpPr>
          <p:cNvPr id="167" name="Google Shape;16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7"/>
          <p:cNvSpPr txBox="1">
            <a:spLocks noGrp="1"/>
          </p:cNvSpPr>
          <p:nvPr>
            <p:ph type="body" idx="1"/>
          </p:nvPr>
        </p:nvSpPr>
        <p:spPr>
          <a:xfrm>
            <a:off x="598200" y="1371600"/>
            <a:ext cx="10679400" cy="43827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LITERATURE</a:t>
            </a:r>
            <a:endParaRPr sz="3200" b="1"/>
          </a:p>
          <a:p>
            <a:pPr marL="0" lvl="0" indent="0" algn="just" rtl="0">
              <a:lnSpc>
                <a:spcPct val="100000"/>
              </a:lnSpc>
              <a:spcBef>
                <a:spcPts val="0"/>
              </a:spcBef>
              <a:spcAft>
                <a:spcPts val="0"/>
              </a:spcAft>
              <a:buClr>
                <a:schemeClr val="dk1"/>
              </a:buClr>
              <a:buSzPts val="2800"/>
              <a:buNone/>
            </a:pPr>
            <a:r>
              <a:rPr lang="en-US" b="1"/>
              <a:t> </a:t>
            </a:r>
            <a:endParaRPr b="1"/>
          </a:p>
          <a:p>
            <a:pPr marL="0" lvl="0" indent="0" algn="just" rtl="0">
              <a:lnSpc>
                <a:spcPct val="100000"/>
              </a:lnSpc>
              <a:spcBef>
                <a:spcPts val="0"/>
              </a:spcBef>
              <a:spcAft>
                <a:spcPts val="0"/>
              </a:spcAft>
              <a:buClr>
                <a:schemeClr val="dk1"/>
              </a:buClr>
              <a:buSzPts val="2800"/>
              <a:buNone/>
            </a:pPr>
            <a:r>
              <a:rPr lang="en-US" b="1"/>
              <a:t>We study FA Conference-approved literature to strengthen and reinforce our program. When we read it daily, the literature impresses on us basic truths we have found vital to our recovery. Literature is an ever-available tool that gives us insight into our problem, strength to deal with it, and the hope that there is a solution for us.</a:t>
            </a:r>
            <a:endParaRPr/>
          </a:p>
        </p:txBody>
      </p:sp>
      <p:sp>
        <p:nvSpPr>
          <p:cNvPr id="173" name="Google Shape;17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8"/>
          <p:cNvSpPr txBox="1">
            <a:spLocks noGrp="1"/>
          </p:cNvSpPr>
          <p:nvPr>
            <p:ph type="body" idx="1"/>
          </p:nvPr>
        </p:nvSpPr>
        <p:spPr>
          <a:xfrm>
            <a:off x="620300" y="1392300"/>
            <a:ext cx="10809600" cy="40734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WRITING </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Writing is an indispensable tool for sustaining abstinence and working the Twelve Steps. We write down our food plan each day before committing it to our sponsor. When we are troubled, writing also helps us see situations more clearly and better discern any necessary action.</a:t>
            </a:r>
            <a:endParaRPr/>
          </a:p>
        </p:txBody>
      </p:sp>
      <p:sp>
        <p:nvSpPr>
          <p:cNvPr id="179" name="Google Shape;179;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9"/>
          <p:cNvSpPr txBox="1">
            <a:spLocks noGrp="1"/>
          </p:cNvSpPr>
          <p:nvPr>
            <p:ph type="body" idx="1"/>
          </p:nvPr>
        </p:nvSpPr>
        <p:spPr>
          <a:xfrm>
            <a:off x="685800" y="1371600"/>
            <a:ext cx="10648800" cy="43827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800"/>
              <a:buNone/>
            </a:pPr>
            <a:r>
              <a:rPr lang="en-US" sz="3200" b="1"/>
              <a:t>QUIET TIME</a:t>
            </a:r>
            <a:r>
              <a:rPr lang="en-US" b="1"/>
              <a:t> </a:t>
            </a:r>
            <a:endParaRPr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To maintain our abstinence, we must learn to rely on a Power greater than ourselves. We set aside a full half hour each day to sit quietly and relax. In this time with our Higher Power, we listen, seeking the perspective, serenity, and strength that will enable us to stay abstinent and respond sanely to the challenges and joys of the day.</a:t>
            </a:r>
            <a:endParaRPr/>
          </a:p>
        </p:txBody>
      </p:sp>
      <p:sp>
        <p:nvSpPr>
          <p:cNvPr id="185" name="Google Shape;185;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0"/>
          <p:cNvSpPr txBox="1">
            <a:spLocks noGrp="1"/>
          </p:cNvSpPr>
          <p:nvPr>
            <p:ph type="body" idx="1"/>
          </p:nvPr>
        </p:nvSpPr>
        <p:spPr>
          <a:xfrm>
            <a:off x="914400" y="1371600"/>
            <a:ext cx="10445400" cy="35868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sz="3200" b="1"/>
              <a:t>GRATITUDE </a:t>
            </a:r>
            <a:endParaRPr sz="3200" b="1"/>
          </a:p>
          <a:p>
            <a:pPr marL="0" lvl="0" indent="0" algn="l" rtl="0">
              <a:lnSpc>
                <a:spcPct val="9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Food addiction is a disease of negativity. Our contented abstinence depends on our willingness to replace negative thoughts and feelings with thankful ones. In the past, we thought of gratitude as a feeling, but in FA, we practice it as an action.</a:t>
            </a:r>
            <a:endParaRPr/>
          </a:p>
        </p:txBody>
      </p:sp>
      <p:sp>
        <p:nvSpPr>
          <p:cNvPr id="191" name="Google Shape;191;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1"/>
          <p:cNvSpPr txBox="1">
            <a:spLocks noGrp="1"/>
          </p:cNvSpPr>
          <p:nvPr>
            <p:ph type="body" idx="1"/>
          </p:nvPr>
        </p:nvSpPr>
        <p:spPr>
          <a:xfrm>
            <a:off x="914400" y="1371600"/>
            <a:ext cx="10408800" cy="4382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sz="3200" b="1"/>
              <a:t>SERVICE </a:t>
            </a:r>
            <a:endParaRPr sz="3200" b="1"/>
          </a:p>
          <a:p>
            <a:pPr marL="0" lvl="0" indent="0" algn="just" rtl="0">
              <a:lnSpc>
                <a:spcPct val="100000"/>
              </a:lnSpc>
              <a:spcBef>
                <a:spcPts val="0"/>
              </a:spcBef>
              <a:spcAft>
                <a:spcPts val="0"/>
              </a:spcAft>
              <a:buClr>
                <a:schemeClr val="dk1"/>
              </a:buClr>
              <a:buSzPts val="2800"/>
              <a:buNone/>
            </a:pPr>
            <a:endParaRPr b="1"/>
          </a:p>
          <a:p>
            <a:pPr marL="0" lvl="0" indent="0" algn="just" rtl="0">
              <a:lnSpc>
                <a:spcPct val="100000"/>
              </a:lnSpc>
              <a:spcBef>
                <a:spcPts val="0"/>
              </a:spcBef>
              <a:spcAft>
                <a:spcPts val="0"/>
              </a:spcAft>
              <a:buClr>
                <a:schemeClr val="dk1"/>
              </a:buClr>
              <a:buSzPts val="2800"/>
              <a:buNone/>
            </a:pPr>
            <a:r>
              <a:rPr lang="en-US" b="1"/>
              <a:t>We do service by staying abstinent. Abstinence gives us freedom from compulsion and obsession with food so that we can be available to others. Any service that reaches a fellow sufferer adds to the quality of our own recovery. We are promised a life of sane and happy usefulness as a result of working the Twelve Steps. Service fulfills that promise.</a:t>
            </a:r>
            <a:endParaRPr/>
          </a:p>
        </p:txBody>
      </p:sp>
      <p:sp>
        <p:nvSpPr>
          <p:cNvPr id="197" name="Google Shape;197;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4"/>
          <p:cNvSpPr txBox="1">
            <a:spLocks noGrp="1"/>
          </p:cNvSpPr>
          <p:nvPr>
            <p:ph type="body" idx="1"/>
          </p:nvPr>
        </p:nvSpPr>
        <p:spPr>
          <a:xfrm>
            <a:off x="604200" y="504450"/>
            <a:ext cx="10749600" cy="58491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0"/>
              </a:spcBef>
              <a:spcAft>
                <a:spcPts val="0"/>
              </a:spcAft>
              <a:buClr>
                <a:schemeClr val="dk1"/>
              </a:buClr>
              <a:buSzPts val="2590"/>
              <a:buNone/>
            </a:pPr>
            <a:r>
              <a:rPr lang="en-US" sz="3000" b="1"/>
              <a:t>DEFINITION OF FOOD ADDICTION</a:t>
            </a:r>
            <a:endParaRPr sz="3000"/>
          </a:p>
          <a:p>
            <a:pPr marL="0" lvl="0" indent="0" algn="just" rtl="0">
              <a:lnSpc>
                <a:spcPct val="100000"/>
              </a:lnSpc>
              <a:spcBef>
                <a:spcPts val="1000"/>
              </a:spcBef>
              <a:spcAft>
                <a:spcPts val="0"/>
              </a:spcAft>
              <a:buClr>
                <a:schemeClr val="dk1"/>
              </a:buClr>
              <a:buSzPts val="2590"/>
              <a:buNone/>
            </a:pPr>
            <a:r>
              <a:rPr lang="en-US" sz="2590" b="1"/>
              <a:t>Food addiction is a disease of the mind, body, and spirit for which there is no cure, but it can be arrested a day at a time by our adapting to a disciplined way of eating and the Twelve-Step program of FA. When we abuse food by using it as a drug, our lives become unmanageable.</a:t>
            </a:r>
            <a:endParaRPr sz="2590" b="1"/>
          </a:p>
          <a:p>
            <a:pPr marL="0" lvl="0" indent="0" algn="just" rtl="0">
              <a:lnSpc>
                <a:spcPct val="100000"/>
              </a:lnSpc>
              <a:spcBef>
                <a:spcPts val="1000"/>
              </a:spcBef>
              <a:spcAft>
                <a:spcPts val="0"/>
              </a:spcAft>
              <a:buClr>
                <a:schemeClr val="dk1"/>
              </a:buClr>
              <a:buSzPts val="2590"/>
              <a:buNone/>
            </a:pPr>
            <a:r>
              <a:rPr lang="en-US" sz="2590" b="1"/>
              <a:t>Food addicts have an allergy to flour, sugar, and quantities that sets up an uncontrollable craving. The problem can be arrested a day at a time by the action of our weighing and measuring our food and abstaining completely from all flour and sugar.</a:t>
            </a:r>
            <a:endParaRPr sz="2590" b="1"/>
          </a:p>
          <a:p>
            <a:pPr marL="0" lvl="0" indent="0" algn="just" rtl="0">
              <a:lnSpc>
                <a:spcPct val="100000"/>
              </a:lnSpc>
              <a:spcBef>
                <a:spcPts val="1000"/>
              </a:spcBef>
              <a:spcAft>
                <a:spcPts val="0"/>
              </a:spcAft>
              <a:buClr>
                <a:schemeClr val="dk1"/>
              </a:buClr>
              <a:buSzPts val="2590"/>
              <a:buNone/>
            </a:pPr>
            <a:r>
              <a:rPr lang="en-US" sz="2590" b="1"/>
              <a:t>FA defines abstinence as weighed and measured meals with nothing in between, no flour, no sugar, and the avoidance of any individual binge foods.</a:t>
            </a:r>
            <a:endParaRPr sz="2590" b="1"/>
          </a:p>
          <a:p>
            <a:pPr marL="0" lvl="0" indent="0" algn="just" rtl="0">
              <a:lnSpc>
                <a:spcPct val="100000"/>
              </a:lnSpc>
              <a:spcBef>
                <a:spcPts val="1000"/>
              </a:spcBef>
              <a:spcAft>
                <a:spcPts val="0"/>
              </a:spcAft>
              <a:buClr>
                <a:schemeClr val="dk1"/>
              </a:buClr>
              <a:buSzPts val="2590"/>
              <a:buNone/>
            </a:pPr>
            <a:endParaRPr sz="2590" b="1"/>
          </a:p>
        </p:txBody>
      </p:sp>
      <p:sp>
        <p:nvSpPr>
          <p:cNvPr id="96" name="Google Shape;96;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2"/>
          <p:cNvSpPr txBox="1">
            <a:spLocks noGrp="1"/>
          </p:cNvSpPr>
          <p:nvPr>
            <p:ph type="body" idx="1"/>
          </p:nvPr>
        </p:nvSpPr>
        <p:spPr>
          <a:xfrm>
            <a:off x="533950" y="302250"/>
            <a:ext cx="10819800" cy="62535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1000"/>
              </a:spcBef>
              <a:spcAft>
                <a:spcPts val="0"/>
              </a:spcAft>
              <a:buClr>
                <a:schemeClr val="dk1"/>
              </a:buClr>
              <a:buSzPts val="2170"/>
              <a:buNone/>
            </a:pPr>
            <a:r>
              <a:rPr lang="en-US" sz="3200" b="1"/>
              <a:t>THE PROMISES</a:t>
            </a:r>
            <a:endParaRPr sz="3200" b="1"/>
          </a:p>
          <a:p>
            <a:pPr marL="0" lvl="0" indent="0" algn="just" rtl="0">
              <a:lnSpc>
                <a:spcPct val="100000"/>
              </a:lnSpc>
              <a:spcBef>
                <a:spcPts val="1000"/>
              </a:spcBef>
              <a:spcAft>
                <a:spcPts val="0"/>
              </a:spcAft>
              <a:buClr>
                <a:schemeClr val="dk1"/>
              </a:buClr>
              <a:buSzPts val="2170"/>
              <a:buNone/>
            </a:pPr>
            <a:r>
              <a:rPr lang="en-US" sz="2750" b="1"/>
              <a:t>If we are painstaking about this phase of our development, we will be amazed before we are halfway through. We are going to know a new freedom and a new happiness. We will not regret the past nor wish to shut the door on it. We will comprehend the word serenity and we will know peace. No matter how far down the scale we have gone, we will see how our experience can benefit others. That feeling of uselessness and self-pity will disappear.</a:t>
            </a:r>
            <a:r>
              <a:rPr lang="en-US" b="1"/>
              <a:t> </a:t>
            </a:r>
            <a:endParaRPr sz="3000" b="1">
              <a:solidFill>
                <a:srgbClr val="000000"/>
              </a:solidFill>
            </a:endParaRPr>
          </a:p>
          <a:p>
            <a:pPr marL="0" lvl="0" indent="0" algn="l" rtl="0">
              <a:lnSpc>
                <a:spcPct val="100000"/>
              </a:lnSpc>
              <a:spcBef>
                <a:spcPts val="1000"/>
              </a:spcBef>
              <a:spcAft>
                <a:spcPts val="0"/>
              </a:spcAft>
              <a:buClr>
                <a:schemeClr val="dk1"/>
              </a:buClr>
              <a:buSzPts val="2170"/>
              <a:buNone/>
            </a:pPr>
            <a:r>
              <a:rPr lang="en-US" sz="2500" i="1"/>
              <a:t>[Continued on  next slide.]</a:t>
            </a:r>
            <a:endParaRPr sz="2500" i="1"/>
          </a:p>
        </p:txBody>
      </p:sp>
      <p:sp>
        <p:nvSpPr>
          <p:cNvPr id="203" name="Google Shape;203;p3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3"/>
          <p:cNvSpPr txBox="1">
            <a:spLocks noGrp="1"/>
          </p:cNvSpPr>
          <p:nvPr>
            <p:ph type="body" idx="1"/>
          </p:nvPr>
        </p:nvSpPr>
        <p:spPr>
          <a:xfrm>
            <a:off x="432825" y="179300"/>
            <a:ext cx="10562400" cy="61008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1000"/>
              </a:spcBef>
              <a:spcAft>
                <a:spcPts val="0"/>
              </a:spcAft>
              <a:buClr>
                <a:schemeClr val="dk1"/>
              </a:buClr>
              <a:buSzPts val="2170"/>
              <a:buNone/>
            </a:pPr>
            <a:r>
              <a:rPr lang="en-US" sz="3200" b="1"/>
              <a:t>THE PROMISES </a:t>
            </a:r>
            <a:r>
              <a:rPr lang="en-US" sz="3200"/>
              <a:t>(continued)</a:t>
            </a:r>
            <a:endParaRPr sz="3200" b="1"/>
          </a:p>
          <a:p>
            <a:pPr marL="0" lvl="0" indent="0" algn="just" rtl="0">
              <a:lnSpc>
                <a:spcPct val="100000"/>
              </a:lnSpc>
              <a:spcBef>
                <a:spcPts val="1000"/>
              </a:spcBef>
              <a:spcAft>
                <a:spcPts val="0"/>
              </a:spcAft>
              <a:buClr>
                <a:schemeClr val="dk1"/>
              </a:buClr>
              <a:buSzPts val="2170"/>
              <a:buNone/>
            </a:pPr>
            <a:r>
              <a:rPr lang="en-US" sz="2750" b="1"/>
              <a:t>We will lose interest in selfish things and gain interest in our fellows. Self-seeking will slip away. Our whole attitude and outlook on life will change. Fear of people and of economic insecurity will leave us. We will intuitively know how to handle situations which used to baffle us. We will suddenly realize that God is doing for us what we could not do for ourselves.</a:t>
            </a:r>
            <a:endParaRPr sz="2750" b="1"/>
          </a:p>
          <a:p>
            <a:pPr marL="0" lvl="0" indent="0" algn="just" rtl="0">
              <a:lnSpc>
                <a:spcPct val="100000"/>
              </a:lnSpc>
              <a:spcBef>
                <a:spcPts val="1000"/>
              </a:spcBef>
              <a:spcAft>
                <a:spcPts val="0"/>
              </a:spcAft>
              <a:buClr>
                <a:schemeClr val="dk1"/>
              </a:buClr>
              <a:buSzPts val="2170"/>
              <a:buNone/>
            </a:pPr>
            <a:r>
              <a:rPr lang="en-US" sz="2750" b="1"/>
              <a:t>Are these extravagant promises? </a:t>
            </a:r>
            <a:r>
              <a:rPr lang="en-US" sz="2750" b="1" i="1"/>
              <a:t>We think not.</a:t>
            </a:r>
            <a:r>
              <a:rPr lang="en-US" sz="2750" b="1"/>
              <a:t> They are being fulfilled among us—sometimes quickly, sometimes slowly. They will always materialize if we work for them.</a:t>
            </a:r>
            <a:endParaRPr sz="2750" b="1"/>
          </a:p>
        </p:txBody>
      </p:sp>
      <p:sp>
        <p:nvSpPr>
          <p:cNvPr id="209" name="Google Shape;209;p3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4"/>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sz="3200" b="1">
                <a:solidFill>
                  <a:srgbClr val="000000"/>
                </a:solidFill>
              </a:rPr>
              <a:t>SERENITY PRAYER</a:t>
            </a:r>
            <a:endParaRPr sz="3200" b="1">
              <a:solidFill>
                <a:srgbClr val="000000"/>
              </a:solidFill>
            </a:endParaRPr>
          </a:p>
          <a:p>
            <a:pPr marL="0" lvl="0" indent="0" algn="l" rtl="0">
              <a:spcBef>
                <a:spcPts val="1000"/>
              </a:spcBef>
              <a:spcAft>
                <a:spcPts val="0"/>
              </a:spcAft>
              <a:buNone/>
            </a:pPr>
            <a:r>
              <a:rPr lang="en-US" sz="3000" b="1">
                <a:solidFill>
                  <a:srgbClr val="000000"/>
                </a:solidFill>
              </a:rPr>
              <a:t>God, grant me the serenity to accept the things I cannot change, courage to change the things I can, and wisdom to know the difference.</a:t>
            </a:r>
            <a:endParaRPr sz="3000" b="1">
              <a:solidFill>
                <a:srgbClr val="000000"/>
              </a:solidFill>
            </a:endParaRPr>
          </a:p>
        </p:txBody>
      </p:sp>
      <p:sp>
        <p:nvSpPr>
          <p:cNvPr id="216" name="Google Shape;216;p34"/>
          <p:cNvSpPr txBox="1">
            <a:spLocks noGrp="1"/>
          </p:cNvSpPr>
          <p:nvPr>
            <p:ph type="sldNum" idx="12"/>
          </p:nvPr>
        </p:nvSpPr>
        <p:spPr>
          <a:xfrm>
            <a:off x="8610600" y="6356350"/>
            <a:ext cx="27432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5"/>
          <p:cNvSpPr txBox="1">
            <a:spLocks noGrp="1"/>
          </p:cNvSpPr>
          <p:nvPr>
            <p:ph type="body" idx="1"/>
          </p:nvPr>
        </p:nvSpPr>
        <p:spPr>
          <a:xfrm>
            <a:off x="742200" y="387300"/>
            <a:ext cx="10611600" cy="60834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400"/>
              <a:buNone/>
            </a:pPr>
            <a:r>
              <a:rPr lang="en-US" sz="3000" b="1"/>
              <a:t>HOW IT WORKS</a:t>
            </a:r>
            <a:endParaRPr sz="3000" b="1"/>
          </a:p>
          <a:p>
            <a:pPr marL="0" lvl="0" indent="0" algn="l" rtl="0">
              <a:lnSpc>
                <a:spcPct val="100000"/>
              </a:lnSpc>
              <a:spcBef>
                <a:spcPts val="0"/>
              </a:spcBef>
              <a:spcAft>
                <a:spcPts val="0"/>
              </a:spcAft>
              <a:buClr>
                <a:schemeClr val="dk1"/>
              </a:buClr>
              <a:buSzPts val="2400"/>
              <a:buNone/>
            </a:pPr>
            <a:endParaRPr sz="2400" b="1"/>
          </a:p>
          <a:p>
            <a:pPr marL="0" lvl="0" indent="0" algn="just" rtl="0">
              <a:lnSpc>
                <a:spcPct val="100000"/>
              </a:lnSpc>
              <a:spcBef>
                <a:spcPts val="1000"/>
              </a:spcBef>
              <a:spcAft>
                <a:spcPts val="0"/>
              </a:spcAft>
              <a:buClr>
                <a:schemeClr val="dk1"/>
              </a:buClr>
              <a:buSzPts val="2400"/>
              <a:buNone/>
            </a:pPr>
            <a:r>
              <a:rPr lang="en-US" sz="2500" b="1"/>
              <a:t>Rarely have we seen a person fail who has thoroughly followed our path. Those who do not recover are people who cannot or will not completely give themselves to this simple program, usually men and women who are constitutionally incapable of being honest with themselves. There are such unfortunates. They are not at fault; they seem to have been born that way. They are naturally incapable of grasping and developing a manner of living which demands rigorous honesty. Their chances are less than average. There are those, too, who suffer from grave emotional and mental disorders, but many of them do recover if they have the capacity to be honest.</a:t>
            </a:r>
            <a:endParaRPr sz="2500" b="1"/>
          </a:p>
          <a:p>
            <a:pPr marL="0" lvl="0" indent="0" algn="just" rtl="0">
              <a:lnSpc>
                <a:spcPct val="100000"/>
              </a:lnSpc>
              <a:spcBef>
                <a:spcPts val="1000"/>
              </a:spcBef>
              <a:spcAft>
                <a:spcPts val="0"/>
              </a:spcAft>
              <a:buClr>
                <a:schemeClr val="dk1"/>
              </a:buClr>
              <a:buSzPts val="2400"/>
              <a:buNone/>
            </a:pPr>
            <a:endParaRPr sz="2500" b="1"/>
          </a:p>
          <a:p>
            <a:pPr marL="0" marR="589915" lvl="0" indent="0" algn="just" rtl="0">
              <a:lnSpc>
                <a:spcPct val="105833"/>
              </a:lnSpc>
              <a:spcBef>
                <a:spcPts val="0"/>
              </a:spcBef>
              <a:spcAft>
                <a:spcPts val="835"/>
              </a:spcAft>
              <a:buNone/>
            </a:pPr>
            <a:r>
              <a:rPr lang="en-US" sz="2100" i="1"/>
              <a:t>[</a:t>
            </a:r>
            <a:r>
              <a:rPr lang="en-US" sz="2000" i="1"/>
              <a:t>Continued on next slide.]</a:t>
            </a:r>
            <a:endParaRPr sz="2600" i="1"/>
          </a:p>
        </p:txBody>
      </p:sp>
      <p:sp>
        <p:nvSpPr>
          <p:cNvPr id="102" name="Google Shape;102;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6"/>
          <p:cNvSpPr txBox="1">
            <a:spLocks noGrp="1"/>
          </p:cNvSpPr>
          <p:nvPr>
            <p:ph type="body" idx="1"/>
          </p:nvPr>
        </p:nvSpPr>
        <p:spPr>
          <a:xfrm>
            <a:off x="667225" y="578550"/>
            <a:ext cx="10686600" cy="57009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400"/>
              <a:buNone/>
            </a:pPr>
            <a:r>
              <a:rPr lang="en-US" sz="3000" b="1"/>
              <a:t>HOW IT WORKS</a:t>
            </a:r>
            <a:r>
              <a:rPr lang="en-US" sz="2900"/>
              <a:t> </a:t>
            </a:r>
            <a:r>
              <a:rPr lang="en-US" sz="2500"/>
              <a:t>(continued)</a:t>
            </a:r>
            <a:endParaRPr sz="2500"/>
          </a:p>
          <a:p>
            <a:pPr marL="0" lvl="0" indent="0" algn="just" rtl="0">
              <a:lnSpc>
                <a:spcPct val="100000"/>
              </a:lnSpc>
              <a:spcBef>
                <a:spcPts val="0"/>
              </a:spcBef>
              <a:spcAft>
                <a:spcPts val="0"/>
              </a:spcAft>
              <a:buClr>
                <a:schemeClr val="dk1"/>
              </a:buClr>
              <a:buSzPts val="2400"/>
              <a:buNone/>
            </a:pPr>
            <a:endParaRPr sz="2500"/>
          </a:p>
          <a:p>
            <a:pPr marL="0" lvl="0" indent="0" algn="just" rtl="0">
              <a:lnSpc>
                <a:spcPct val="100000"/>
              </a:lnSpc>
              <a:spcBef>
                <a:spcPts val="0"/>
              </a:spcBef>
              <a:spcAft>
                <a:spcPts val="0"/>
              </a:spcAft>
              <a:buClr>
                <a:schemeClr val="dk1"/>
              </a:buClr>
              <a:buSzPts val="2400"/>
              <a:buNone/>
            </a:pPr>
            <a:r>
              <a:rPr lang="en-US" sz="2500" b="1"/>
              <a:t>Our stories disclose in a general way what we used to be like, what happened, and what we are like now. If you have decided you want what we have and are willing to go to any length to get it—then you are ready to take certain steps.</a:t>
            </a:r>
            <a:endParaRPr sz="2500" b="1"/>
          </a:p>
          <a:p>
            <a:pPr marL="0" lvl="0" indent="0" algn="just" rtl="0">
              <a:lnSpc>
                <a:spcPct val="100000"/>
              </a:lnSpc>
              <a:spcBef>
                <a:spcPts val="1000"/>
              </a:spcBef>
              <a:spcAft>
                <a:spcPts val="0"/>
              </a:spcAft>
              <a:buClr>
                <a:schemeClr val="dk1"/>
              </a:buClr>
              <a:buSzPts val="2400"/>
              <a:buNone/>
            </a:pPr>
            <a:r>
              <a:rPr lang="en-US" sz="2500" b="1"/>
              <a:t>At some of these we balked. We thought we could find an easier, softer way. But we could not. With all the earnestness at our command, we beg of you to be fearless and thorough from the very start. Some of us have tried to hold on to our old ideas and the result was nil until we let go absolutely.</a:t>
            </a:r>
            <a:endParaRPr sz="2500" b="1"/>
          </a:p>
          <a:p>
            <a:pPr marL="0" marR="589915" lvl="0" indent="0" algn="just" rtl="0">
              <a:lnSpc>
                <a:spcPct val="105833"/>
              </a:lnSpc>
              <a:spcBef>
                <a:spcPts val="0"/>
              </a:spcBef>
              <a:spcAft>
                <a:spcPts val="0"/>
              </a:spcAft>
              <a:buClr>
                <a:schemeClr val="dk1"/>
              </a:buClr>
              <a:buSzPts val="1100"/>
              <a:buNone/>
            </a:pPr>
            <a:endParaRPr sz="2000" b="1" i="1"/>
          </a:p>
          <a:p>
            <a:pPr marL="0" marR="589915" lvl="0" indent="0" algn="just" rtl="0">
              <a:lnSpc>
                <a:spcPct val="105833"/>
              </a:lnSpc>
              <a:spcBef>
                <a:spcPts val="835"/>
              </a:spcBef>
              <a:spcAft>
                <a:spcPts val="0"/>
              </a:spcAft>
              <a:buClr>
                <a:schemeClr val="dk1"/>
              </a:buClr>
              <a:buSzPts val="1100"/>
              <a:buFont typeface="Arial"/>
              <a:buNone/>
            </a:pPr>
            <a:r>
              <a:rPr lang="en-US" sz="2100" i="1"/>
              <a:t>[</a:t>
            </a:r>
            <a:r>
              <a:rPr lang="en-US" sz="2000" i="1"/>
              <a:t>Continued on next slide.</a:t>
            </a:r>
            <a:r>
              <a:rPr lang="en-US" sz="2100" i="1"/>
              <a:t>]</a:t>
            </a:r>
            <a:endParaRPr sz="2600"/>
          </a:p>
          <a:p>
            <a:pPr marL="0" lvl="0" indent="0" algn="r" rtl="0">
              <a:spcBef>
                <a:spcPts val="1000"/>
              </a:spcBef>
              <a:spcAft>
                <a:spcPts val="0"/>
              </a:spcAft>
              <a:buClr>
                <a:schemeClr val="dk1"/>
              </a:buClr>
              <a:buSzPts val="2400"/>
              <a:buNone/>
            </a:pPr>
            <a:endParaRPr sz="2400" b="1" i="1"/>
          </a:p>
          <a:p>
            <a:pPr marL="0" lvl="0" indent="0" algn="r" rtl="0">
              <a:spcBef>
                <a:spcPts val="1000"/>
              </a:spcBef>
              <a:spcAft>
                <a:spcPts val="0"/>
              </a:spcAft>
              <a:buClr>
                <a:schemeClr val="dk1"/>
              </a:buClr>
              <a:buSzPts val="2400"/>
              <a:buNone/>
            </a:pPr>
            <a:endParaRPr sz="2400" b="1" i="1"/>
          </a:p>
          <a:p>
            <a:pPr marL="0" lvl="0" indent="0" algn="just" rtl="0">
              <a:lnSpc>
                <a:spcPct val="100000"/>
              </a:lnSpc>
              <a:spcBef>
                <a:spcPts val="1000"/>
              </a:spcBef>
              <a:spcAft>
                <a:spcPts val="0"/>
              </a:spcAft>
              <a:buClr>
                <a:schemeClr val="dk1"/>
              </a:buClr>
              <a:buSzPts val="2400"/>
              <a:buNone/>
            </a:pPr>
            <a:endParaRPr sz="2500"/>
          </a:p>
        </p:txBody>
      </p:sp>
      <p:sp>
        <p:nvSpPr>
          <p:cNvPr id="108" name="Google Shape;10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body" idx="1"/>
          </p:nvPr>
        </p:nvSpPr>
        <p:spPr>
          <a:xfrm>
            <a:off x="574800" y="457200"/>
            <a:ext cx="10550400" cy="50211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400"/>
              <a:buNone/>
            </a:pPr>
            <a:r>
              <a:rPr lang="en-US" sz="3000" b="1"/>
              <a:t>HOW IT WORKS</a:t>
            </a:r>
            <a:r>
              <a:rPr lang="en-US" sz="2500"/>
              <a:t> (continued)</a:t>
            </a:r>
            <a:endParaRPr sz="2500"/>
          </a:p>
          <a:p>
            <a:pPr marL="0" lvl="0" indent="0" algn="just" rtl="0">
              <a:lnSpc>
                <a:spcPct val="100000"/>
              </a:lnSpc>
              <a:spcBef>
                <a:spcPts val="0"/>
              </a:spcBef>
              <a:spcAft>
                <a:spcPts val="0"/>
              </a:spcAft>
              <a:buClr>
                <a:schemeClr val="dk1"/>
              </a:buClr>
              <a:buSzPts val="2400"/>
              <a:buNone/>
            </a:pPr>
            <a:endParaRPr sz="2500"/>
          </a:p>
          <a:p>
            <a:pPr marL="0" lvl="0" indent="0" algn="just" rtl="0">
              <a:lnSpc>
                <a:spcPct val="100000"/>
              </a:lnSpc>
              <a:spcBef>
                <a:spcPts val="1000"/>
              </a:spcBef>
              <a:spcAft>
                <a:spcPts val="0"/>
              </a:spcAft>
              <a:buClr>
                <a:schemeClr val="dk1"/>
              </a:buClr>
              <a:buSzPts val="2400"/>
              <a:buNone/>
            </a:pPr>
            <a:r>
              <a:rPr lang="en-US" sz="2500" b="1"/>
              <a:t>Remember we deal with alcohol—cunning, baffling, powerful! Without help it is too much for us. But there is One who has all power—that One is God. May you find Him now!</a:t>
            </a:r>
            <a:endParaRPr sz="2500" b="1"/>
          </a:p>
          <a:p>
            <a:pPr marL="0" lvl="0" indent="0" algn="just" rtl="0">
              <a:lnSpc>
                <a:spcPct val="100000"/>
              </a:lnSpc>
              <a:spcBef>
                <a:spcPts val="1000"/>
              </a:spcBef>
              <a:spcAft>
                <a:spcPts val="0"/>
              </a:spcAft>
              <a:buClr>
                <a:schemeClr val="dk1"/>
              </a:buClr>
              <a:buSzPts val="2400"/>
              <a:buNone/>
            </a:pPr>
            <a:r>
              <a:rPr lang="en-US" sz="2500" b="1"/>
              <a:t>Half measures availed us nothing. We stood at the turning point. We asked His protection and care with complete abandon. Here are the steps we took, which are suggested as a program of recovery.</a:t>
            </a:r>
            <a:endParaRPr sz="2500" b="1"/>
          </a:p>
        </p:txBody>
      </p:sp>
      <p:sp>
        <p:nvSpPr>
          <p:cNvPr id="114" name="Google Shape;114;p1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8"/>
          <p:cNvSpPr txBox="1">
            <a:spLocks noGrp="1"/>
          </p:cNvSpPr>
          <p:nvPr>
            <p:ph type="body" idx="1"/>
          </p:nvPr>
        </p:nvSpPr>
        <p:spPr>
          <a:xfrm>
            <a:off x="609600" y="381000"/>
            <a:ext cx="11277600" cy="6400800"/>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600"/>
              </a:spcBef>
              <a:spcAft>
                <a:spcPts val="0"/>
              </a:spcAft>
              <a:buClr>
                <a:schemeClr val="dk1"/>
              </a:buClr>
              <a:buSzPts val="2000"/>
              <a:buNone/>
            </a:pPr>
            <a:r>
              <a:rPr lang="en-US" b="1"/>
              <a:t>THE TWELVE STEPS </a:t>
            </a:r>
            <a:endParaRPr b="1"/>
          </a:p>
          <a:p>
            <a:pPr marL="457200" lvl="0" indent="-457200" algn="just" rtl="0">
              <a:lnSpc>
                <a:spcPct val="100000"/>
              </a:lnSpc>
              <a:spcBef>
                <a:spcPts val="600"/>
              </a:spcBef>
              <a:spcAft>
                <a:spcPts val="0"/>
              </a:spcAft>
              <a:buClr>
                <a:schemeClr val="dk1"/>
              </a:buClr>
              <a:buSzPts val="2000"/>
              <a:buNone/>
            </a:pPr>
            <a:r>
              <a:rPr lang="en-US" sz="2500" b="1"/>
              <a:t>1.	We admitted we were powerless over food—that our lives had become unmanageable.</a:t>
            </a:r>
            <a:endParaRPr sz="2500" b="1"/>
          </a:p>
          <a:p>
            <a:pPr marL="457200" lvl="0" indent="-457200" algn="just" rtl="0">
              <a:lnSpc>
                <a:spcPct val="100000"/>
              </a:lnSpc>
              <a:spcBef>
                <a:spcPts val="600"/>
              </a:spcBef>
              <a:spcAft>
                <a:spcPts val="0"/>
              </a:spcAft>
              <a:buClr>
                <a:schemeClr val="dk1"/>
              </a:buClr>
              <a:buSzPts val="2000"/>
              <a:buNone/>
            </a:pPr>
            <a:r>
              <a:rPr lang="en-US" sz="2500" b="1"/>
              <a:t>2. 	Came to believe that a Power greater than ourselves could restore us to sanity.</a:t>
            </a:r>
            <a:endParaRPr sz="2500" b="1"/>
          </a:p>
          <a:p>
            <a:pPr marL="457200" lvl="0" indent="-457200" algn="just" rtl="0">
              <a:lnSpc>
                <a:spcPct val="100000"/>
              </a:lnSpc>
              <a:spcBef>
                <a:spcPts val="600"/>
              </a:spcBef>
              <a:spcAft>
                <a:spcPts val="0"/>
              </a:spcAft>
              <a:buClr>
                <a:schemeClr val="dk1"/>
              </a:buClr>
              <a:buSzPts val="2000"/>
              <a:buNone/>
            </a:pPr>
            <a:r>
              <a:rPr lang="en-US" sz="2500" b="1"/>
              <a:t>3.	Made a decision to turn our will and our lives over to the care of God as we understood Him.</a:t>
            </a:r>
            <a:endParaRPr sz="2500" b="1"/>
          </a:p>
          <a:p>
            <a:pPr marL="457200" lvl="0" indent="-457200" algn="just" rtl="0">
              <a:lnSpc>
                <a:spcPct val="100000"/>
              </a:lnSpc>
              <a:spcBef>
                <a:spcPts val="600"/>
              </a:spcBef>
              <a:spcAft>
                <a:spcPts val="0"/>
              </a:spcAft>
              <a:buClr>
                <a:schemeClr val="dk1"/>
              </a:buClr>
              <a:buSzPts val="2000"/>
              <a:buNone/>
            </a:pPr>
            <a:r>
              <a:rPr lang="en-US" sz="2500" b="1"/>
              <a:t>4.	Made a searching and fearless moral inventory of ourselves.</a:t>
            </a:r>
            <a:endParaRPr sz="2500" b="1"/>
          </a:p>
          <a:p>
            <a:pPr marL="457200" lvl="0" indent="-457200" algn="just" rtl="0">
              <a:lnSpc>
                <a:spcPct val="100000"/>
              </a:lnSpc>
              <a:spcBef>
                <a:spcPts val="600"/>
              </a:spcBef>
              <a:spcAft>
                <a:spcPts val="0"/>
              </a:spcAft>
              <a:buClr>
                <a:schemeClr val="dk1"/>
              </a:buClr>
              <a:buSzPts val="2000"/>
              <a:buNone/>
            </a:pPr>
            <a:r>
              <a:rPr lang="en-US" sz="2500" b="1"/>
              <a:t>5.	Admitted to God, to ourselves, and to another human being the exact nature of our wrongs.</a:t>
            </a:r>
            <a:endParaRPr sz="2500" b="1"/>
          </a:p>
          <a:p>
            <a:pPr marL="457200" lvl="0" indent="-457200" algn="just" rtl="0">
              <a:lnSpc>
                <a:spcPct val="100000"/>
              </a:lnSpc>
              <a:spcBef>
                <a:spcPts val="600"/>
              </a:spcBef>
              <a:spcAft>
                <a:spcPts val="0"/>
              </a:spcAft>
              <a:buClr>
                <a:schemeClr val="dk1"/>
              </a:buClr>
              <a:buSzPts val="2000"/>
              <a:buNone/>
            </a:pPr>
            <a:r>
              <a:rPr lang="en-US" sz="2500" b="1"/>
              <a:t>6.	Were entirely ready to have God remove all these defects of character.</a:t>
            </a:r>
            <a:endParaRPr sz="2500" b="1"/>
          </a:p>
          <a:p>
            <a:pPr marL="457200" lvl="0" indent="-457200" algn="l" rtl="0">
              <a:lnSpc>
                <a:spcPct val="90000"/>
              </a:lnSpc>
              <a:spcBef>
                <a:spcPts val="600"/>
              </a:spcBef>
              <a:spcAft>
                <a:spcPts val="0"/>
              </a:spcAft>
              <a:buClr>
                <a:schemeClr val="dk1"/>
              </a:buClr>
              <a:buSzPts val="2000"/>
              <a:buNone/>
            </a:pPr>
            <a:endParaRPr sz="2500" b="1" i="1"/>
          </a:p>
          <a:p>
            <a:pPr marL="457200" lvl="0" indent="-457200" algn="l" rtl="0">
              <a:lnSpc>
                <a:spcPct val="90000"/>
              </a:lnSpc>
              <a:spcBef>
                <a:spcPts val="600"/>
              </a:spcBef>
              <a:spcAft>
                <a:spcPts val="0"/>
              </a:spcAft>
              <a:buClr>
                <a:schemeClr val="dk1"/>
              </a:buClr>
              <a:buSzPts val="2000"/>
              <a:buNone/>
            </a:pPr>
            <a:r>
              <a:rPr lang="en-US" sz="2500" i="1"/>
              <a:t>[Continued on next slide.]</a:t>
            </a:r>
            <a:endParaRPr sz="2500" i="1"/>
          </a:p>
        </p:txBody>
      </p:sp>
      <p:sp>
        <p:nvSpPr>
          <p:cNvPr id="120" name="Google Shape;120;p1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9"/>
          <p:cNvSpPr txBox="1">
            <a:spLocks noGrp="1"/>
          </p:cNvSpPr>
          <p:nvPr>
            <p:ph type="body" idx="1"/>
          </p:nvPr>
        </p:nvSpPr>
        <p:spPr>
          <a:xfrm>
            <a:off x="712300" y="258450"/>
            <a:ext cx="10565400" cy="6341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en-US" b="1"/>
              <a:t>THE TWELVE STEPS</a:t>
            </a:r>
            <a:r>
              <a:rPr lang="en-US" sz="2500" b="1"/>
              <a:t> </a:t>
            </a:r>
            <a:r>
              <a:rPr lang="en-US" sz="2500"/>
              <a:t>(continued)</a:t>
            </a:r>
            <a:endParaRPr sz="2500" b="1"/>
          </a:p>
          <a:p>
            <a:pPr marL="457200" lvl="0" indent="-457200" algn="just" rtl="0">
              <a:lnSpc>
                <a:spcPct val="100000"/>
              </a:lnSpc>
              <a:spcBef>
                <a:spcPts val="600"/>
              </a:spcBef>
              <a:spcAft>
                <a:spcPts val="0"/>
              </a:spcAft>
              <a:buClr>
                <a:schemeClr val="dk1"/>
              </a:buClr>
              <a:buSzPts val="2000"/>
              <a:buNone/>
            </a:pPr>
            <a:r>
              <a:rPr lang="en-US" sz="2500" b="1"/>
              <a:t>7.	Humbly asked Him to remove our shortcomings.</a:t>
            </a:r>
            <a:endParaRPr sz="2500" b="1"/>
          </a:p>
          <a:p>
            <a:pPr marL="457200" lvl="0" indent="-457200" algn="just" rtl="0">
              <a:lnSpc>
                <a:spcPct val="100000"/>
              </a:lnSpc>
              <a:spcBef>
                <a:spcPts val="600"/>
              </a:spcBef>
              <a:spcAft>
                <a:spcPts val="0"/>
              </a:spcAft>
              <a:buClr>
                <a:schemeClr val="dk1"/>
              </a:buClr>
              <a:buSzPts val="2000"/>
              <a:buNone/>
            </a:pPr>
            <a:r>
              <a:rPr lang="en-US" sz="2500" b="1"/>
              <a:t>8.	Made a list of all persons we had harmed, and became willing to make amends to them all. </a:t>
            </a:r>
            <a:endParaRPr sz="2500" b="1"/>
          </a:p>
          <a:p>
            <a:pPr marL="457200" lvl="0" indent="-457200" algn="just" rtl="0">
              <a:lnSpc>
                <a:spcPct val="100000"/>
              </a:lnSpc>
              <a:spcBef>
                <a:spcPts val="600"/>
              </a:spcBef>
              <a:spcAft>
                <a:spcPts val="0"/>
              </a:spcAft>
              <a:buClr>
                <a:schemeClr val="dk1"/>
              </a:buClr>
              <a:buSzPts val="2000"/>
              <a:buNone/>
            </a:pPr>
            <a:r>
              <a:rPr lang="en-US" sz="2500" b="1"/>
              <a:t>9.	Made direct amends to such people wherever possible, except when to do so would injure them or others. </a:t>
            </a:r>
            <a:endParaRPr sz="2500" b="1"/>
          </a:p>
          <a:p>
            <a:pPr marL="457200" lvl="0" indent="-457200" algn="just" rtl="0">
              <a:lnSpc>
                <a:spcPct val="100000"/>
              </a:lnSpc>
              <a:spcBef>
                <a:spcPts val="600"/>
              </a:spcBef>
              <a:spcAft>
                <a:spcPts val="0"/>
              </a:spcAft>
              <a:buClr>
                <a:schemeClr val="dk1"/>
              </a:buClr>
              <a:buSzPts val="2000"/>
              <a:buNone/>
            </a:pPr>
            <a:r>
              <a:rPr lang="en-US" sz="2500" b="1"/>
              <a:t>10.	Continued to take personal inventory, and when we were wrong, promptly admitted it. </a:t>
            </a:r>
            <a:endParaRPr sz="2500" b="1"/>
          </a:p>
          <a:p>
            <a:pPr marL="457200" lvl="0" indent="-457200" algn="just" rtl="0">
              <a:lnSpc>
                <a:spcPct val="100000"/>
              </a:lnSpc>
              <a:spcBef>
                <a:spcPts val="600"/>
              </a:spcBef>
              <a:spcAft>
                <a:spcPts val="0"/>
              </a:spcAft>
              <a:buClr>
                <a:schemeClr val="dk1"/>
              </a:buClr>
              <a:buSzPts val="2000"/>
              <a:buNone/>
            </a:pPr>
            <a:r>
              <a:rPr lang="en-US" sz="2500" b="1"/>
              <a:t>11.	Sought through prayer and meditation to improve our conscious contact with God as we understood Him, praying only for knowledge of His will for us and the power to carry that out. </a:t>
            </a:r>
            <a:endParaRPr sz="2500" b="1"/>
          </a:p>
          <a:p>
            <a:pPr marL="457200" lvl="0" indent="-457200" algn="just" rtl="0">
              <a:lnSpc>
                <a:spcPct val="100000"/>
              </a:lnSpc>
              <a:spcBef>
                <a:spcPts val="600"/>
              </a:spcBef>
              <a:spcAft>
                <a:spcPts val="0"/>
              </a:spcAft>
              <a:buClr>
                <a:schemeClr val="dk1"/>
              </a:buClr>
              <a:buSzPts val="2000"/>
              <a:buNone/>
            </a:pPr>
            <a:r>
              <a:rPr lang="en-US" sz="2500" b="1"/>
              <a:t>12.	Having had a spiritual awakening as the result of these steps, we tried to carry this message to food addicts, and to practice these principles in all our affairs.</a:t>
            </a:r>
            <a:endParaRPr sz="2500" b="1"/>
          </a:p>
        </p:txBody>
      </p:sp>
      <p:sp>
        <p:nvSpPr>
          <p:cNvPr id="126" name="Google Shape;12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a:spLocks noGrp="1"/>
          </p:cNvSpPr>
          <p:nvPr>
            <p:ph type="body" idx="1"/>
          </p:nvPr>
        </p:nvSpPr>
        <p:spPr>
          <a:xfrm>
            <a:off x="533925" y="88350"/>
            <a:ext cx="10819800" cy="66813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000"/>
              <a:buNone/>
            </a:pPr>
            <a:r>
              <a:rPr lang="en-US" b="1"/>
              <a:t>THE TWELVE TRADITIONS</a:t>
            </a:r>
            <a:endParaRPr b="1"/>
          </a:p>
          <a:p>
            <a:pPr marL="342900" lvl="0" indent="-342900" algn="just" rtl="0">
              <a:lnSpc>
                <a:spcPct val="100000"/>
              </a:lnSpc>
              <a:spcBef>
                <a:spcPts val="600"/>
              </a:spcBef>
              <a:spcAft>
                <a:spcPts val="0"/>
              </a:spcAft>
              <a:buNone/>
            </a:pPr>
            <a:r>
              <a:rPr lang="en-US" sz="2450" b="1"/>
              <a:t>1. Our common welfare should come first; personal recovery depends on FA unity.</a:t>
            </a:r>
            <a:endParaRPr sz="2450" b="1"/>
          </a:p>
          <a:p>
            <a:pPr marL="342900" lvl="0" indent="-342900" algn="just" rtl="0">
              <a:lnSpc>
                <a:spcPct val="10000"/>
              </a:lnSpc>
              <a:spcBef>
                <a:spcPts val="600"/>
              </a:spcBef>
              <a:spcAft>
                <a:spcPts val="0"/>
              </a:spcAft>
              <a:buNone/>
            </a:pPr>
            <a:endParaRPr sz="2450" b="1"/>
          </a:p>
          <a:p>
            <a:pPr marL="342900" lvl="0" indent="-342900" algn="just" rtl="0">
              <a:lnSpc>
                <a:spcPct val="100000"/>
              </a:lnSpc>
              <a:spcBef>
                <a:spcPts val="600"/>
              </a:spcBef>
              <a:spcAft>
                <a:spcPts val="0"/>
              </a:spcAft>
              <a:buNone/>
            </a:pPr>
            <a:r>
              <a:rPr lang="en-US" sz="2450" b="1"/>
              <a:t>2. For our group purpose there is but one ultimate authority—a loving God as He may express Himself in our group conscience. Our leaders are but trusted servants; they do not govern.</a:t>
            </a:r>
            <a:endParaRPr sz="2450" b="1"/>
          </a:p>
          <a:p>
            <a:pPr marL="342900" lvl="0" indent="-342900" algn="just" rtl="0">
              <a:lnSpc>
                <a:spcPct val="10000"/>
              </a:lnSpc>
              <a:spcBef>
                <a:spcPts val="600"/>
              </a:spcBef>
              <a:spcAft>
                <a:spcPts val="0"/>
              </a:spcAft>
              <a:buNone/>
            </a:pPr>
            <a:endParaRPr sz="2450" b="1"/>
          </a:p>
          <a:p>
            <a:pPr marL="342900" lvl="0" indent="-342900" algn="just" rtl="0">
              <a:lnSpc>
                <a:spcPct val="100000"/>
              </a:lnSpc>
              <a:spcBef>
                <a:spcPts val="600"/>
              </a:spcBef>
              <a:spcAft>
                <a:spcPts val="0"/>
              </a:spcAft>
              <a:buNone/>
            </a:pPr>
            <a:r>
              <a:rPr lang="en-US" sz="2450" b="1"/>
              <a:t>3. The only requirement for FA membership is a desire to stop eating addictively.</a:t>
            </a:r>
            <a:endParaRPr sz="2450" b="1"/>
          </a:p>
          <a:p>
            <a:pPr marL="342900" lvl="0" indent="-342900" algn="just" rtl="0">
              <a:lnSpc>
                <a:spcPct val="10000"/>
              </a:lnSpc>
              <a:spcBef>
                <a:spcPts val="600"/>
              </a:spcBef>
              <a:spcAft>
                <a:spcPts val="0"/>
              </a:spcAft>
              <a:buNone/>
            </a:pPr>
            <a:endParaRPr sz="2450" b="1"/>
          </a:p>
          <a:p>
            <a:pPr marL="342900" lvl="0" indent="-342900" algn="just" rtl="0">
              <a:lnSpc>
                <a:spcPct val="100000"/>
              </a:lnSpc>
              <a:spcBef>
                <a:spcPts val="600"/>
              </a:spcBef>
              <a:spcAft>
                <a:spcPts val="0"/>
              </a:spcAft>
              <a:buNone/>
            </a:pPr>
            <a:r>
              <a:rPr lang="en-US" sz="2450" b="1"/>
              <a:t>4. Each group should be autonomous except in matters affecting other groups or FA as a whole.</a:t>
            </a:r>
            <a:endParaRPr sz="2450" b="1"/>
          </a:p>
          <a:p>
            <a:pPr marL="342900" lvl="0" indent="-342900" algn="just" rtl="0">
              <a:lnSpc>
                <a:spcPct val="10000"/>
              </a:lnSpc>
              <a:spcBef>
                <a:spcPts val="600"/>
              </a:spcBef>
              <a:spcAft>
                <a:spcPts val="0"/>
              </a:spcAft>
              <a:buNone/>
            </a:pPr>
            <a:endParaRPr sz="2450" b="1"/>
          </a:p>
          <a:p>
            <a:pPr marL="342900" lvl="0" indent="-342900" algn="just" rtl="0">
              <a:lnSpc>
                <a:spcPct val="100000"/>
              </a:lnSpc>
              <a:spcBef>
                <a:spcPts val="600"/>
              </a:spcBef>
              <a:spcAft>
                <a:spcPts val="0"/>
              </a:spcAft>
              <a:buNone/>
            </a:pPr>
            <a:r>
              <a:rPr lang="en-US" sz="2450" b="1"/>
              <a:t>5. Each group has but one primary purpose—to carry its message to the food addict who still suffers.</a:t>
            </a:r>
            <a:endParaRPr sz="2450" b="1"/>
          </a:p>
          <a:p>
            <a:pPr marL="342900" lvl="0" indent="-342900" algn="just" rtl="0">
              <a:lnSpc>
                <a:spcPct val="10000"/>
              </a:lnSpc>
              <a:spcBef>
                <a:spcPts val="600"/>
              </a:spcBef>
              <a:spcAft>
                <a:spcPts val="0"/>
              </a:spcAft>
              <a:buNone/>
            </a:pPr>
            <a:endParaRPr sz="2450" b="1"/>
          </a:p>
          <a:p>
            <a:pPr marL="342900" lvl="0" indent="-342900" algn="just" rtl="0">
              <a:lnSpc>
                <a:spcPct val="100000"/>
              </a:lnSpc>
              <a:spcBef>
                <a:spcPts val="600"/>
              </a:spcBef>
              <a:spcAft>
                <a:spcPts val="0"/>
              </a:spcAft>
              <a:buNone/>
            </a:pPr>
            <a:r>
              <a:rPr lang="en-US" sz="2450" b="1"/>
              <a:t>6. An FA group ought never endorse, finance, or lend the FA name to any related facility or outside enterprise, lest problems of money, property, and prestige divert us from our primary purpose. </a:t>
            </a:r>
            <a:r>
              <a:rPr lang="en-US" sz="2000" i="1"/>
              <a:t>[Continued on next slide.]</a:t>
            </a:r>
            <a:endParaRPr sz="2000" i="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1"/>
          <p:cNvSpPr txBox="1">
            <a:spLocks noGrp="1"/>
          </p:cNvSpPr>
          <p:nvPr>
            <p:ph type="body" idx="1"/>
          </p:nvPr>
        </p:nvSpPr>
        <p:spPr>
          <a:xfrm>
            <a:off x="533900" y="0"/>
            <a:ext cx="10743600" cy="66240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SzPts val="2000"/>
              <a:buNone/>
            </a:pPr>
            <a:r>
              <a:rPr lang="en-US" sz="2900" b="1"/>
              <a:t>THE TWELVE TRADITIONS</a:t>
            </a:r>
            <a:r>
              <a:rPr lang="en-US" sz="2500" b="1"/>
              <a:t> </a:t>
            </a:r>
            <a:r>
              <a:rPr lang="en-US" sz="2500"/>
              <a:t>(continued)</a:t>
            </a:r>
            <a:endParaRPr sz="2500"/>
          </a:p>
          <a:p>
            <a:pPr marL="457200" lvl="0" indent="-457200" algn="just" rtl="0">
              <a:lnSpc>
                <a:spcPct val="100000"/>
              </a:lnSpc>
              <a:spcBef>
                <a:spcPts val="600"/>
              </a:spcBef>
              <a:spcAft>
                <a:spcPts val="0"/>
              </a:spcAft>
              <a:buClr>
                <a:schemeClr val="dk1"/>
              </a:buClr>
              <a:buSzPts val="2000"/>
              <a:buNone/>
            </a:pPr>
            <a:r>
              <a:rPr lang="en-US" sz="2400" b="1"/>
              <a:t>7.	</a:t>
            </a:r>
            <a:r>
              <a:rPr lang="en-US" sz="2300" b="1"/>
              <a:t>Every FA group ought to be fully self-supporting, declining outside contributions.</a:t>
            </a:r>
            <a:endParaRPr sz="2300" b="1"/>
          </a:p>
          <a:p>
            <a:pPr marL="457200" lvl="0" indent="-457200" algn="just" rtl="0">
              <a:lnSpc>
                <a:spcPct val="25000"/>
              </a:lnSpc>
              <a:spcBef>
                <a:spcPts val="600"/>
              </a:spcBef>
              <a:spcAft>
                <a:spcPts val="0"/>
              </a:spcAft>
              <a:buClr>
                <a:schemeClr val="dk1"/>
              </a:buClr>
              <a:buSzPts val="2000"/>
              <a:buNone/>
            </a:pPr>
            <a:endParaRPr sz="2300" b="1"/>
          </a:p>
          <a:p>
            <a:pPr marL="457200" lvl="0" indent="-457200" algn="just" rtl="0">
              <a:lnSpc>
                <a:spcPct val="100000"/>
              </a:lnSpc>
              <a:spcBef>
                <a:spcPts val="600"/>
              </a:spcBef>
              <a:spcAft>
                <a:spcPts val="0"/>
              </a:spcAft>
              <a:buClr>
                <a:schemeClr val="dk1"/>
              </a:buClr>
              <a:buSzPts val="2000"/>
              <a:buNone/>
            </a:pPr>
            <a:r>
              <a:rPr lang="en-US" sz="2300" b="1"/>
              <a:t>8.	Food Addicts in Recovery Anonymous should remain forever nonprofessional, but our service centers may employ special workers. </a:t>
            </a:r>
            <a:endParaRPr sz="2300" b="1"/>
          </a:p>
          <a:p>
            <a:pPr marL="457200" lvl="0" indent="-457200" algn="just" rtl="0">
              <a:lnSpc>
                <a:spcPct val="25000"/>
              </a:lnSpc>
              <a:spcBef>
                <a:spcPts val="600"/>
              </a:spcBef>
              <a:spcAft>
                <a:spcPts val="0"/>
              </a:spcAft>
              <a:buClr>
                <a:schemeClr val="dk1"/>
              </a:buClr>
              <a:buSzPts val="2000"/>
              <a:buNone/>
            </a:pPr>
            <a:endParaRPr sz="2300" b="1"/>
          </a:p>
          <a:p>
            <a:pPr marL="457200" lvl="0" indent="-457200" algn="just" rtl="0">
              <a:lnSpc>
                <a:spcPct val="100000"/>
              </a:lnSpc>
              <a:spcBef>
                <a:spcPts val="600"/>
              </a:spcBef>
              <a:spcAft>
                <a:spcPts val="0"/>
              </a:spcAft>
              <a:buClr>
                <a:schemeClr val="dk1"/>
              </a:buClr>
              <a:buSzPts val="2000"/>
              <a:buNone/>
            </a:pPr>
            <a:r>
              <a:rPr lang="en-US" sz="2300" b="1"/>
              <a:t>9.	FA, as such, ought never be organized; but we may create service boards or committees directly responsible to those they serve. </a:t>
            </a:r>
            <a:endParaRPr sz="2300" b="1"/>
          </a:p>
          <a:p>
            <a:pPr marL="457200" lvl="0" indent="-457200" algn="just" rtl="0">
              <a:lnSpc>
                <a:spcPct val="25000"/>
              </a:lnSpc>
              <a:spcBef>
                <a:spcPts val="600"/>
              </a:spcBef>
              <a:spcAft>
                <a:spcPts val="0"/>
              </a:spcAft>
              <a:buClr>
                <a:schemeClr val="dk1"/>
              </a:buClr>
              <a:buSzPts val="2000"/>
              <a:buNone/>
            </a:pPr>
            <a:endParaRPr sz="2300" b="1"/>
          </a:p>
          <a:p>
            <a:pPr marL="457200" lvl="0" indent="-457200" algn="just" rtl="0">
              <a:lnSpc>
                <a:spcPct val="100000"/>
              </a:lnSpc>
              <a:spcBef>
                <a:spcPts val="600"/>
              </a:spcBef>
              <a:spcAft>
                <a:spcPts val="0"/>
              </a:spcAft>
              <a:buClr>
                <a:schemeClr val="dk1"/>
              </a:buClr>
              <a:buSzPts val="2000"/>
              <a:buNone/>
            </a:pPr>
            <a:r>
              <a:rPr lang="en-US" sz="2300" b="1"/>
              <a:t>10.	Food Addicts in Recovery Anonymous has no opinion on outside issues, hence the FA name ought never be drawn into public controversy. </a:t>
            </a:r>
            <a:endParaRPr sz="2300" b="1"/>
          </a:p>
          <a:p>
            <a:pPr marL="457200" lvl="0" indent="-457200" algn="just" rtl="0">
              <a:lnSpc>
                <a:spcPct val="25000"/>
              </a:lnSpc>
              <a:spcBef>
                <a:spcPts val="600"/>
              </a:spcBef>
              <a:spcAft>
                <a:spcPts val="0"/>
              </a:spcAft>
              <a:buClr>
                <a:schemeClr val="dk1"/>
              </a:buClr>
              <a:buSzPts val="2000"/>
              <a:buNone/>
            </a:pPr>
            <a:endParaRPr sz="2300" b="1"/>
          </a:p>
          <a:p>
            <a:pPr marL="457200" lvl="0" indent="-457200" algn="just" rtl="0">
              <a:lnSpc>
                <a:spcPct val="100000"/>
              </a:lnSpc>
              <a:spcBef>
                <a:spcPts val="600"/>
              </a:spcBef>
              <a:spcAft>
                <a:spcPts val="0"/>
              </a:spcAft>
              <a:buClr>
                <a:schemeClr val="dk1"/>
              </a:buClr>
              <a:buSzPts val="2000"/>
              <a:buNone/>
            </a:pPr>
            <a:r>
              <a:rPr lang="en-US" sz="2300" b="1"/>
              <a:t>11.	Our public relations policy is based on attraction rather than promotion; we need always maintain personal anonymity at the level of press, radio and films. </a:t>
            </a:r>
            <a:endParaRPr sz="2300" b="1"/>
          </a:p>
          <a:p>
            <a:pPr marL="457200" lvl="0" indent="-457200" algn="just" rtl="0">
              <a:lnSpc>
                <a:spcPct val="25000"/>
              </a:lnSpc>
              <a:spcBef>
                <a:spcPts val="600"/>
              </a:spcBef>
              <a:spcAft>
                <a:spcPts val="0"/>
              </a:spcAft>
              <a:buClr>
                <a:schemeClr val="dk1"/>
              </a:buClr>
              <a:buSzPts val="2000"/>
              <a:buNone/>
            </a:pPr>
            <a:endParaRPr sz="2300" b="1"/>
          </a:p>
          <a:p>
            <a:pPr marL="457200" lvl="0" indent="-457200" algn="just" rtl="0">
              <a:lnSpc>
                <a:spcPct val="100000"/>
              </a:lnSpc>
              <a:spcBef>
                <a:spcPts val="600"/>
              </a:spcBef>
              <a:spcAft>
                <a:spcPts val="0"/>
              </a:spcAft>
              <a:buClr>
                <a:schemeClr val="dk1"/>
              </a:buClr>
              <a:buSzPts val="2000"/>
              <a:buNone/>
            </a:pPr>
            <a:r>
              <a:rPr lang="en-US" sz="2300" b="1"/>
              <a:t>12.	Anonymity is the spiritual foundation of all our Traditions, ever reminding us to place principles before personalities.</a:t>
            </a:r>
            <a:endParaRPr sz="2300" b="1"/>
          </a:p>
        </p:txBody>
      </p:sp>
      <p:sp>
        <p:nvSpPr>
          <p:cNvPr id="137" name="Google Shape;137;p2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1975</Words>
  <Application>Microsoft Office PowerPoint</Application>
  <PresentationFormat>Widescreen</PresentationFormat>
  <Paragraphs>122</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Deirdre Hutchison</dc:creator>
  <cp:lastModifiedBy>Deirdre Hutchison</cp:lastModifiedBy>
  <cp:revision>1</cp:revision>
  <dcterms:modified xsi:type="dcterms:W3CDTF">2024-06-20T14:35:08Z</dcterms:modified>
</cp:coreProperties>
</file>