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33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70BE240-112D-96EC-8B5B-5F8C4546EC6D}"/>
              </a:ext>
            </a:extLst>
          </p:cNvPr>
          <p:cNvSpPr>
            <a:spLocks/>
          </p:cNvSpPr>
          <p:nvPr/>
        </p:nvSpPr>
        <p:spPr>
          <a:xfrm>
            <a:off x="7992645" y="1580262"/>
            <a:ext cx="3589751" cy="2885470"/>
          </a:xfrm>
          <a:prstGeom prst="roundRect">
            <a:avLst>
              <a:gd name="adj" fmla="val 5704"/>
            </a:avLst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F77C86C-6F99-F7E1-253C-3A823A332E54}"/>
              </a:ext>
            </a:extLst>
          </p:cNvPr>
          <p:cNvSpPr>
            <a:spLocks/>
          </p:cNvSpPr>
          <p:nvPr/>
        </p:nvSpPr>
        <p:spPr>
          <a:xfrm>
            <a:off x="4301119" y="1580262"/>
            <a:ext cx="3589751" cy="2885470"/>
          </a:xfrm>
          <a:prstGeom prst="roundRect">
            <a:avLst>
              <a:gd name="adj" fmla="val 5704"/>
            </a:avLst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CF9E21A-BE27-3488-D091-0EA9CD90591F}"/>
              </a:ext>
            </a:extLst>
          </p:cNvPr>
          <p:cNvSpPr>
            <a:spLocks/>
          </p:cNvSpPr>
          <p:nvPr/>
        </p:nvSpPr>
        <p:spPr>
          <a:xfrm>
            <a:off x="609593" y="1580262"/>
            <a:ext cx="3589751" cy="2885470"/>
          </a:xfrm>
          <a:prstGeom prst="roundRect">
            <a:avLst>
              <a:gd name="adj" fmla="val 5704"/>
            </a:avLst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899D820-01E9-DDCE-AA2D-9139787D4F26}"/>
              </a:ext>
            </a:extLst>
          </p:cNvPr>
          <p:cNvSpPr txBox="1">
            <a:spLocks/>
          </p:cNvSpPr>
          <p:nvPr/>
        </p:nvSpPr>
        <p:spPr>
          <a:xfrm>
            <a:off x="4292628" y="3218560"/>
            <a:ext cx="3606739" cy="73866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sz="1400" dirty="0"/>
              <a:t>in digitally mature businesses compared to those at early adoption stages.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F0C1A6-22C2-E472-71C8-40B6AA0FA0D9}"/>
              </a:ext>
            </a:extLst>
          </p:cNvPr>
          <p:cNvSpPr txBox="1">
            <a:spLocks/>
          </p:cNvSpPr>
          <p:nvPr/>
        </p:nvSpPr>
        <p:spPr>
          <a:xfrm>
            <a:off x="7975658" y="3218560"/>
            <a:ext cx="3606739" cy="73866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sz="1400" dirty="0"/>
              <a:t>believe customer experience is the primary driver of their digital investments.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24363B-9465-7C25-9518-9A09D3AFA6AD}"/>
              </a:ext>
            </a:extLst>
          </p:cNvPr>
          <p:cNvSpPr txBox="1">
            <a:spLocks/>
          </p:cNvSpPr>
          <p:nvPr/>
        </p:nvSpPr>
        <p:spPr>
          <a:xfrm>
            <a:off x="609598" y="3218560"/>
            <a:ext cx="3606739" cy="73866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sz="1400" dirty="0"/>
              <a:t>report increased operational efficiency after adopting digital transformation strategies.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0DD7D2-C3C7-B51C-9D6B-9DDEDE25EB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Key Statistics Proving the Value of Digital Transformation in 2025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CE7437-0BCC-F947-FB75-5BA78CBD8A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3D5010-0F23-608F-B4EE-7F70597101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F4CE5A-0C36-C4B3-FA33-931710544BF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Key Statistics Proving the Value of Digital Transformation in 2025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E2E06B-979B-D55A-F8C4-A5708ABFD279}"/>
              </a:ext>
            </a:extLst>
          </p:cNvPr>
          <p:cNvSpPr txBox="1"/>
          <p:nvPr/>
        </p:nvSpPr>
        <p:spPr>
          <a:xfrm>
            <a:off x="1872752" y="2028329"/>
            <a:ext cx="1080430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  <a:latin typeface="+mj-lt"/>
              </a:rPr>
              <a:t>72</a:t>
            </a:r>
            <a:r>
              <a:rPr lang="en-US" sz="2400" dirty="0">
                <a:solidFill>
                  <a:schemeClr val="accent4"/>
                </a:solidFill>
                <a:latin typeface="+mj-lt"/>
              </a:rPr>
              <a:t>%</a:t>
            </a:r>
            <a:endParaRPr lang="en-US" sz="480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C969F3-7287-5FA0-BDA8-6C451AE318C2}"/>
              </a:ext>
            </a:extLst>
          </p:cNvPr>
          <p:cNvSpPr txBox="1"/>
          <p:nvPr/>
        </p:nvSpPr>
        <p:spPr>
          <a:xfrm>
            <a:off x="5531428" y="2028329"/>
            <a:ext cx="1129141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  <a:latin typeface="+mj-lt"/>
              </a:rPr>
              <a:t>60</a:t>
            </a:r>
            <a:r>
              <a:rPr lang="en-US" sz="2400" dirty="0">
                <a:solidFill>
                  <a:schemeClr val="accent4"/>
                </a:solidFill>
                <a:latin typeface="+mj-lt"/>
              </a:rPr>
              <a:t>%</a:t>
            </a:r>
            <a:endParaRPr lang="en-US" sz="480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95604A-13E3-EC22-3388-F9D25C47CFE0}"/>
              </a:ext>
            </a:extLst>
          </p:cNvPr>
          <p:cNvSpPr txBox="1"/>
          <p:nvPr/>
        </p:nvSpPr>
        <p:spPr>
          <a:xfrm>
            <a:off x="9214458" y="2028329"/>
            <a:ext cx="1129141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  <a:latin typeface="+mj-lt"/>
              </a:rPr>
              <a:t>80</a:t>
            </a:r>
            <a:r>
              <a:rPr lang="en-US" sz="2400" dirty="0">
                <a:solidFill>
                  <a:schemeClr val="accent4"/>
                </a:solidFill>
                <a:latin typeface="+mj-lt"/>
              </a:rPr>
              <a:t>%</a:t>
            </a:r>
            <a:endParaRPr lang="en-US" sz="480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F94C92-103C-A76A-9DD9-FDFDF335819D}"/>
              </a:ext>
            </a:extLst>
          </p:cNvPr>
          <p:cNvSpPr txBox="1"/>
          <p:nvPr/>
        </p:nvSpPr>
        <p:spPr>
          <a:xfrm>
            <a:off x="1438695" y="2725778"/>
            <a:ext cx="1948545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dirty="0">
                <a:latin typeface="Montserrat SemiBold" pitchFamily="2" charset="0"/>
              </a:rPr>
              <a:t>Of Companies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98B239-00E7-4F9E-ED3C-169DEADB2194}"/>
              </a:ext>
            </a:extLst>
          </p:cNvPr>
          <p:cNvSpPr txBox="1"/>
          <p:nvPr/>
        </p:nvSpPr>
        <p:spPr>
          <a:xfrm>
            <a:off x="5121726" y="2725778"/>
            <a:ext cx="1948545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dirty="0">
                <a:latin typeface="Montserrat SemiBold" pitchFamily="2" charset="0"/>
              </a:rPr>
              <a:t>revenue growth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EE1086-543E-82DB-C7C6-AE986EC8D2FA}"/>
              </a:ext>
            </a:extLst>
          </p:cNvPr>
          <p:cNvSpPr txBox="1"/>
          <p:nvPr/>
        </p:nvSpPr>
        <p:spPr>
          <a:xfrm>
            <a:off x="8804756" y="2725778"/>
            <a:ext cx="1948545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dirty="0">
                <a:latin typeface="Montserrat SemiBold" pitchFamily="2" charset="0"/>
              </a:rPr>
              <a:t>of leaders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3535172-C1CE-6B3D-2C6A-1B91DD602D1D}"/>
              </a:ext>
            </a:extLst>
          </p:cNvPr>
          <p:cNvCxnSpPr/>
          <p:nvPr/>
        </p:nvCxnSpPr>
        <p:spPr>
          <a:xfrm>
            <a:off x="1085972" y="3110668"/>
            <a:ext cx="2653991" cy="0"/>
          </a:xfrm>
          <a:prstGeom prst="line">
            <a:avLst/>
          </a:prstGeom>
          <a:ln w="22225">
            <a:gradFill flip="none" rotWithShape="1">
              <a:gsLst>
                <a:gs pos="95000">
                  <a:srgbClr val="4058E3">
                    <a:alpha val="0"/>
                  </a:srgbClr>
                </a:gs>
                <a:gs pos="28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2468469-DDCC-373B-6EC6-4C737929A5D6}"/>
              </a:ext>
            </a:extLst>
          </p:cNvPr>
          <p:cNvCxnSpPr/>
          <p:nvPr/>
        </p:nvCxnSpPr>
        <p:spPr>
          <a:xfrm>
            <a:off x="4769003" y="3110668"/>
            <a:ext cx="2653991" cy="0"/>
          </a:xfrm>
          <a:prstGeom prst="line">
            <a:avLst/>
          </a:prstGeom>
          <a:ln w="22225">
            <a:gradFill flip="none" rotWithShape="1">
              <a:gsLst>
                <a:gs pos="95000">
                  <a:srgbClr val="4058E3">
                    <a:alpha val="0"/>
                  </a:srgbClr>
                </a:gs>
                <a:gs pos="28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05A3850-FA56-433B-20B3-61A2CDD01C17}"/>
              </a:ext>
            </a:extLst>
          </p:cNvPr>
          <p:cNvCxnSpPr/>
          <p:nvPr/>
        </p:nvCxnSpPr>
        <p:spPr>
          <a:xfrm>
            <a:off x="8452033" y="3110668"/>
            <a:ext cx="2653991" cy="0"/>
          </a:xfrm>
          <a:prstGeom prst="line">
            <a:avLst/>
          </a:prstGeom>
          <a:ln w="22225">
            <a:gradFill flip="none" rotWithShape="1">
              <a:gsLst>
                <a:gs pos="95000">
                  <a:srgbClr val="4058E3">
                    <a:alpha val="0"/>
                  </a:srgbClr>
                </a:gs>
                <a:gs pos="28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3F79674-D0F2-0994-1188-392733F9C44A}"/>
              </a:ext>
            </a:extLst>
          </p:cNvPr>
          <p:cNvSpPr txBox="1"/>
          <p:nvPr/>
        </p:nvSpPr>
        <p:spPr>
          <a:xfrm>
            <a:off x="612746" y="5070399"/>
            <a:ext cx="10972802" cy="830997"/>
          </a:xfrm>
          <a:prstGeom prst="rect">
            <a:avLst/>
          </a:prstGeom>
          <a:noFill/>
        </p:spPr>
        <p:txBody>
          <a:bodyPr wrap="square" lIns="91440" tIns="91440" rIns="91440" bIns="91440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sz="1400" dirty="0"/>
              <a:t>These key statistics reinforce the undeniable value of digital transformation in today’s business landscape. From driving operational efficiency to unlocking significant revenue growth, organizations that invest in modern, customer-focused digital initiatives are consistently outperforming their peers.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41552B6-C079-571B-F867-9E9AE5D1E035}"/>
              </a:ext>
            </a:extLst>
          </p:cNvPr>
          <p:cNvCxnSpPr>
            <a:cxnSpLocks/>
          </p:cNvCxnSpPr>
          <p:nvPr/>
        </p:nvCxnSpPr>
        <p:spPr>
          <a:xfrm>
            <a:off x="6286500" y="4913799"/>
            <a:ext cx="5299048" cy="0"/>
          </a:xfrm>
          <a:prstGeom prst="line">
            <a:avLst/>
          </a:prstGeom>
          <a:ln w="22225">
            <a:gradFill flip="none" rotWithShape="1">
              <a:gsLst>
                <a:gs pos="95000">
                  <a:schemeClr val="accent4"/>
                </a:gs>
                <a:gs pos="28000">
                  <a:schemeClr val="accent1">
                    <a:lumMod val="7500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EEC14C2-BB26-DAA4-0E00-904472E00880}"/>
              </a:ext>
            </a:extLst>
          </p:cNvPr>
          <p:cNvCxnSpPr>
            <a:cxnSpLocks/>
          </p:cNvCxnSpPr>
          <p:nvPr/>
        </p:nvCxnSpPr>
        <p:spPr>
          <a:xfrm>
            <a:off x="609600" y="4913799"/>
            <a:ext cx="5372100" cy="0"/>
          </a:xfrm>
          <a:prstGeom prst="line">
            <a:avLst/>
          </a:prstGeom>
          <a:ln w="22225">
            <a:gradFill flip="none" rotWithShape="1">
              <a:gsLst>
                <a:gs pos="95000">
                  <a:schemeClr val="accent4"/>
                </a:gs>
                <a:gs pos="28000">
                  <a:schemeClr val="accent1">
                    <a:lumMod val="75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Graphic 45">
            <a:extLst>
              <a:ext uri="{FF2B5EF4-FFF2-40B4-BE49-F238E27FC236}">
                <a16:creationId xmlns:a16="http://schemas.microsoft.com/office/drawing/2014/main" id="{3861B8A4-F768-0780-3631-43EF733F2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9800" y="4751305"/>
            <a:ext cx="228600" cy="228600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CF0D866-C362-13D4-7A96-899CC630CEE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1707834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8745</TotalTime>
  <Words>109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64</cp:revision>
  <dcterms:created xsi:type="dcterms:W3CDTF">2025-04-10T11:11:23Z</dcterms:created>
  <dcterms:modified xsi:type="dcterms:W3CDTF">2025-10-16T08:29:54Z</dcterms:modified>
  <cp:category/>
</cp:coreProperties>
</file>